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2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9C68E20-2C91-498B-8BA9-CC60739695A3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BD840A6A-A007-4D0A-89E0-3959B3EC39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39273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8E20-2C91-498B-8BA9-CC60739695A3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0A6A-A007-4D0A-89E0-3959B3EC39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537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8E20-2C91-498B-8BA9-CC60739695A3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0A6A-A007-4D0A-89E0-3959B3EC39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2713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8E20-2C91-498B-8BA9-CC60739695A3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0A6A-A007-4D0A-89E0-3959B3EC39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7319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8E20-2C91-498B-8BA9-CC60739695A3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0A6A-A007-4D0A-89E0-3959B3EC39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327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8E20-2C91-498B-8BA9-CC60739695A3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0A6A-A007-4D0A-89E0-3959B3EC39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99106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8E20-2C91-498B-8BA9-CC60739695A3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0A6A-A007-4D0A-89E0-3959B3EC39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19224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8E20-2C91-498B-8BA9-CC60739695A3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0A6A-A007-4D0A-89E0-3959B3EC3942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732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8E20-2C91-498B-8BA9-CC60739695A3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0A6A-A007-4D0A-89E0-3959B3EC39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4257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8E20-2C91-498B-8BA9-CC60739695A3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0A6A-A007-4D0A-89E0-3959B3EC39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6002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8E20-2C91-498B-8BA9-CC60739695A3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0A6A-A007-4D0A-89E0-3959B3EC39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692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8E20-2C91-498B-8BA9-CC60739695A3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0A6A-A007-4D0A-89E0-3959B3EC39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832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8E20-2C91-498B-8BA9-CC60739695A3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0A6A-A007-4D0A-89E0-3959B3EC39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120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8E20-2C91-498B-8BA9-CC60739695A3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0A6A-A007-4D0A-89E0-3959B3EC39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375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8E20-2C91-498B-8BA9-CC60739695A3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0A6A-A007-4D0A-89E0-3959B3EC39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230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8E20-2C91-498B-8BA9-CC60739695A3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0A6A-A007-4D0A-89E0-3959B3EC39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4647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8E20-2C91-498B-8BA9-CC60739695A3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0A6A-A007-4D0A-89E0-3959B3EC39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468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9C68E20-2C91-498B-8BA9-CC60739695A3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D840A6A-A007-4D0A-89E0-3959B3EC39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87963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973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CA787F8E-D7E8-9754-48A4-45CE1CAF8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20569"/>
            <a:ext cx="13683554" cy="2646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962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962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962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962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962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962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962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962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962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kumimoji="0" lang="pt-BR" altLang="pt-BR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Insights do (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HAcceptors</a:t>
            </a:r>
            <a:r>
              <a:rPr lang="pt-BR" altLang="pt-BR" sz="2800" dirty="0">
                <a:ea typeface="Calibri" panose="020F0502020204030204" pitchFamily="34" charset="0"/>
                <a:cs typeface="Arial" panose="020B0604020202020204" pitchFamily="34" charset="0"/>
              </a:rPr>
              <a:t>)                         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Insights do (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HDonors</a:t>
            </a:r>
            <a:r>
              <a:rPr lang="pt-BR" altLang="pt-BR" sz="2800" dirty="0">
                <a:ea typeface="Calibri" panose="020F0502020204030204" pitchFamily="34" charset="0"/>
                <a:cs typeface="Arial" panose="020B0604020202020204" pitchFamily="34" charset="0"/>
              </a:rPr>
              <a:t>)                               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62150" algn="l"/>
              </a:tabLst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Media : 7.20                                                                     Media : 3.06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62150" algn="l"/>
              </a:tabLst>
            </a:pPr>
            <a:r>
              <a:rPr lang="pt-BR" altLang="pt-BR" sz="2000" dirty="0">
                <a:ea typeface="Calibri" panose="020F0502020204030204" pitchFamily="34" charset="0"/>
                <a:cs typeface="Arial" panose="020B0604020202020204" pitchFamily="34" charset="0"/>
              </a:rPr>
              <a:t>Mediana : 6                                                                      Mediana : 2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62150" algn="l"/>
              </a:tabLst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Composto com menor e maior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HAcceptors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Composto com menor e maior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HDonors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62150" algn="l"/>
              </a:tabLst>
            </a:pP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ID_natural:menor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(SN0000126), maior(SN0001229)     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ID_natural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menor(SN0001229),maior(SN0001563)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62150" algn="l"/>
              </a:tabLst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ú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meros de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HAcceptors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:menor(0),menor(56)              N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ú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mero de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HDonors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:menor(0),maior(30)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62150" algn="l"/>
              </a:tabLst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Formulas moleculares :</a:t>
            </a:r>
            <a:r>
              <a:rPr lang="pt-BR" sz="2000" b="0" i="0" dirty="0">
                <a:effectLst/>
                <a:latin typeface="DejaVu Sans"/>
              </a:rPr>
              <a:t> menor(C11H16),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Formula molecular :</a:t>
            </a:r>
            <a:r>
              <a:rPr lang="pt-BR" sz="2000" b="0" i="0" dirty="0">
                <a:effectLst/>
                <a:latin typeface="DejaVu Sans"/>
              </a:rPr>
              <a:t> menor(C20H20N6O2),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62150" algn="l"/>
              </a:tabLst>
            </a:pPr>
            <a:r>
              <a:rPr lang="pt-BR" sz="1800" b="0" i="0" dirty="0">
                <a:effectLst/>
                <a:latin typeface="DejaVu Sans"/>
              </a:rPr>
              <a:t>maior(C89H58O56)                                                maior(</a:t>
            </a:r>
            <a:r>
              <a:rPr lang="pt-BR" b="0" i="0" dirty="0">
                <a:effectLst/>
                <a:latin typeface="DejaVu Sans"/>
              </a:rPr>
              <a:t>C68H110N2O47)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64C8877-27C5-D13C-2DA6-5A3B1413E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26309"/>
            <a:ext cx="6096000" cy="202339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645A90B-B27F-6F97-CB4B-AD40A7437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49699"/>
            <a:ext cx="6096000" cy="239193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9ACA062-75FD-0AE1-8385-518D60C0E9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849" y="2526310"/>
            <a:ext cx="5935338" cy="202339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0FE2996-EF1E-4298-5D7C-7600F81B8C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2849" y="4549699"/>
            <a:ext cx="5959151" cy="2308301"/>
          </a:xfrm>
          <a:prstGeom prst="rect">
            <a:avLst/>
          </a:prstGeom>
        </p:spPr>
      </p:pic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3868C77B-23FE-87A9-7A32-AAE350B7B7D6}"/>
              </a:ext>
            </a:extLst>
          </p:cNvPr>
          <p:cNvCxnSpPr>
            <a:cxnSpLocks/>
          </p:cNvCxnSpPr>
          <p:nvPr/>
        </p:nvCxnSpPr>
        <p:spPr>
          <a:xfrm>
            <a:off x="6096000" y="0"/>
            <a:ext cx="0" cy="2526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014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507"/>
            <a:ext cx="12192000" cy="695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557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872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D51FD610-B0BB-6C16-8CB3-0D7399BA0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257" y="274170"/>
            <a:ext cx="12676868" cy="236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962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962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962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962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962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962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962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962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962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62150" algn="l"/>
              </a:tabLst>
            </a:pPr>
            <a:r>
              <a:rPr kumimoji="0" lang="pt-BR" altLang="pt-BR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Insights do (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NumAtoms</a:t>
            </a:r>
            <a:r>
              <a:rPr lang="pt-BR" altLang="pt-BR" sz="2800" dirty="0">
                <a:ea typeface="Calibri" panose="020F0502020204030204" pitchFamily="34" charset="0"/>
                <a:cs typeface="Arial" panose="020B0604020202020204" pitchFamily="34" charset="0"/>
              </a:rPr>
              <a:t>) Número Atómico</a:t>
            </a:r>
            <a:r>
              <a:rPr lang="pt-BR" altLang="pt-BR" sz="20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62150" algn="l"/>
              </a:tabLst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Media : 36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62150" algn="l"/>
              </a:tabLst>
            </a:pPr>
            <a:r>
              <a:rPr lang="pt-BR" altLang="pt-BR" sz="2000" dirty="0">
                <a:ea typeface="Calibri" panose="020F0502020204030204" pitchFamily="34" charset="0"/>
                <a:cs typeface="Arial" panose="020B0604020202020204" pitchFamily="34" charset="0"/>
              </a:rPr>
              <a:t>Mediana : 31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62150" algn="l"/>
              </a:tabLst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Composto com menor n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ú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mero atômico                      Composto com maior n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ú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mero atômico                               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62150" algn="l"/>
              </a:tabLst>
            </a:pP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ID_natural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SN0000833                                              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ID_natural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SN0001229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62150" algn="l"/>
              </a:tabLst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ú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mero atômico:6                                                       N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ú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mero atômico:145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62150" algn="l"/>
              </a:tabLst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Formula molecular :</a:t>
            </a:r>
            <a:r>
              <a:rPr lang="pt-BR" sz="2000" b="0" i="0" dirty="0">
                <a:solidFill>
                  <a:srgbClr val="000000"/>
                </a:solidFill>
                <a:effectLst/>
                <a:latin typeface="DejaVu Sans"/>
              </a:rPr>
              <a:t> </a:t>
            </a:r>
            <a:r>
              <a:rPr lang="pt-BR" sz="2000" b="0" i="0" dirty="0">
                <a:effectLst/>
                <a:latin typeface="DejaVu Sans"/>
              </a:rPr>
              <a:t>C4H7NO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Formula molecular :</a:t>
            </a:r>
            <a:r>
              <a:rPr lang="pt-BR" sz="2000" b="0" i="0" dirty="0">
                <a:solidFill>
                  <a:srgbClr val="000000"/>
                </a:solidFill>
                <a:effectLst/>
                <a:latin typeface="DejaVu Sans"/>
              </a:rPr>
              <a:t> </a:t>
            </a:r>
            <a:r>
              <a:rPr lang="pt-BR" sz="2000" b="0" i="0" dirty="0">
                <a:effectLst/>
                <a:latin typeface="DejaVu Sans"/>
              </a:rPr>
              <a:t>C89H58O56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CE8AE668-14A6-DB16-0B83-F527D30C3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5938" y="395683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0718E3B1-BEBC-FBC7-7996-6B5AB3605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44050"/>
            <a:ext cx="6096000" cy="421395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6E9A9CE-C914-70AC-F11C-706B14B95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44048"/>
            <a:ext cx="6096000" cy="421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935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4C437889-11AD-6C9A-5A3F-04C9FA3E5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539" y="0"/>
            <a:ext cx="12561452" cy="236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962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962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962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962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962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962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962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962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962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62150" algn="l"/>
              </a:tabLst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                                  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Insights do (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tpsa</a:t>
            </a:r>
            <a:r>
              <a:rPr lang="pt-BR" altLang="pt-BR" sz="2800" dirty="0"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62150" algn="l"/>
              </a:tabLst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Media : 118.59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62150" algn="l"/>
              </a:tabLst>
            </a:pPr>
            <a:r>
              <a:rPr lang="pt-BR" altLang="pt-BR" sz="2000" dirty="0">
                <a:ea typeface="Calibri" panose="020F0502020204030204" pitchFamily="34" charset="0"/>
                <a:cs typeface="Arial" panose="020B0604020202020204" pitchFamily="34" charset="0"/>
              </a:rPr>
              <a:t>Mediana : 90.9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62150" algn="l"/>
              </a:tabLst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Composto com menor n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ú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mero do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tpsa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 Composto com maior n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ú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mero do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tpsa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          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62150" algn="l"/>
              </a:tabLst>
            </a:pP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ID_natural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SN0000126                                              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ID_natural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SN0001229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62150" algn="l"/>
              </a:tabLst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ú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mero do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tpsa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: 0                                                      N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ú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mero do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tpsa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933.12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62150" algn="l"/>
              </a:tabLst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Formula molecular :</a:t>
            </a:r>
            <a:r>
              <a:rPr lang="pt-BR" sz="2000" b="0" i="0" dirty="0">
                <a:solidFill>
                  <a:srgbClr val="000000"/>
                </a:solidFill>
                <a:effectLst/>
                <a:latin typeface="DejaVu Sans"/>
              </a:rPr>
              <a:t> </a:t>
            </a:r>
            <a:r>
              <a:rPr lang="pt-BR" sz="2000" b="0" i="0" dirty="0">
                <a:effectLst/>
                <a:latin typeface="DejaVu Sans"/>
              </a:rPr>
              <a:t>C11H16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Formula molecular :</a:t>
            </a:r>
            <a:r>
              <a:rPr lang="pt-BR" sz="2000" b="0" i="0" dirty="0">
                <a:solidFill>
                  <a:srgbClr val="000000"/>
                </a:solidFill>
                <a:effectLst/>
                <a:latin typeface="DejaVu Sans"/>
              </a:rPr>
              <a:t> </a:t>
            </a:r>
            <a:r>
              <a:rPr lang="pt-BR" sz="2000" b="0" i="0" dirty="0">
                <a:effectLst/>
                <a:latin typeface="DejaVu Sans"/>
              </a:rPr>
              <a:t>C89H58O56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98AEC8A-748C-91FE-720F-0CC609ED5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75701"/>
            <a:ext cx="5709424" cy="448229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2A08AE0-CF30-183A-FBB5-33D12F603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424" y="2385687"/>
            <a:ext cx="6482576" cy="447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632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DBDBBBA9-7B34-6756-A490-0A8E983CC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045" y="0"/>
            <a:ext cx="12833963" cy="236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962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962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962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962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962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962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962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962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962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62150" algn="l"/>
              </a:tabLst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                            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Insights do (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MolWt</a:t>
            </a:r>
            <a:r>
              <a:rPr lang="pt-BR" altLang="pt-BR" sz="2800" dirty="0"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62150" algn="l"/>
              </a:tabLst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Media : 507.60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62150" algn="l"/>
              </a:tabLst>
            </a:pPr>
            <a:r>
              <a:rPr lang="pt-BR" altLang="pt-BR" sz="2000" dirty="0">
                <a:ea typeface="Calibri" panose="020F0502020204030204" pitchFamily="34" charset="0"/>
                <a:cs typeface="Arial" panose="020B0604020202020204" pitchFamily="34" charset="0"/>
              </a:rPr>
              <a:t>Mediana : 437.65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62150" algn="l"/>
              </a:tabLst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Composto com menor n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ú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mero do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MolWt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Composto com maior n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ú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mero do </a:t>
            </a:r>
            <a:r>
              <a:rPr lang="pt-BR" altLang="pt-BR" sz="2000" dirty="0" err="1">
                <a:ea typeface="Calibri" panose="020F0502020204030204" pitchFamily="34" charset="0"/>
                <a:cs typeface="Arial" panose="020B0604020202020204" pitchFamily="34" charset="0"/>
              </a:rPr>
              <a:t>M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olWt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         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62150" algn="l"/>
              </a:tabLst>
            </a:pP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ID_natural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SN0002194                                              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ID_natural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SN0000218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62150" algn="l"/>
              </a:tabLst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ú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mero de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MolWt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84.06                                             N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ú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mero de </a:t>
            </a:r>
            <a:r>
              <a:rPr lang="pt-BR" altLang="pt-BR" sz="2000" dirty="0" err="1">
                <a:ea typeface="Calibri" panose="020F0502020204030204" pitchFamily="34" charset="0"/>
                <a:cs typeface="Arial" panose="020B0604020202020204" pitchFamily="34" charset="0"/>
              </a:rPr>
              <a:t>M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olWt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2065.98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62150" algn="l"/>
              </a:tabLst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Formula molecular :</a:t>
            </a:r>
            <a:r>
              <a:rPr lang="pt-BR" sz="2000" b="0" i="0" dirty="0">
                <a:effectLst/>
                <a:latin typeface="DejaVu Sans"/>
              </a:rPr>
              <a:t> C5H8O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Formula molecular :</a:t>
            </a:r>
            <a:r>
              <a:rPr lang="pt-BR" sz="2000" b="0" i="0" dirty="0">
                <a:effectLst/>
                <a:latin typeface="DejaVu Sans"/>
              </a:rPr>
              <a:t> C98H155NO45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5203E1A-25F8-F26E-0DCC-4A994CD75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69880"/>
            <a:ext cx="5773271" cy="448812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A93049A-DCD4-5916-16BE-5880D4AB9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271" y="2369880"/>
            <a:ext cx="6418729" cy="448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771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808D2CE6-CAF9-4729-5953-D1738980C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257" y="0"/>
            <a:ext cx="13048765" cy="236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962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962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962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962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962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962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962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962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962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62150" algn="l"/>
              </a:tabLst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                             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Insights do (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MolLogp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r>
              <a:rPr lang="pt-BR" altLang="pt-BR" sz="20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62150" algn="l"/>
              </a:tabLst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Media : 3.77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62150" algn="l"/>
              </a:tabLst>
            </a:pPr>
            <a:r>
              <a:rPr lang="pt-BR" altLang="pt-BR" sz="2000" dirty="0">
                <a:ea typeface="Calibri" panose="020F0502020204030204" pitchFamily="34" charset="0"/>
                <a:cs typeface="Arial" panose="020B0604020202020204" pitchFamily="34" charset="0"/>
              </a:rPr>
              <a:t>Mediana : 3.26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62150" algn="l"/>
              </a:tabLst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Composto com menor n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ú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mero do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MolLogp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Composto com maior n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ú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mero do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MolLogp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          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62150" algn="l"/>
              </a:tabLst>
            </a:pP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ID_natural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SN0002161                                              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ID_natural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SN0001294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62150" algn="l"/>
              </a:tabLst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ú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mero do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MolLogp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pt-BR" altLang="pt-BR" sz="2000" dirty="0">
                <a:ea typeface="Calibri" panose="020F0502020204030204" pitchFamily="34" charset="0"/>
                <a:cs typeface="Arial" panose="020B0604020202020204" pitchFamily="34" charset="0"/>
              </a:rPr>
              <a:t> - 20.61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                  N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ú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mero do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MolLogp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: 25.12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62150" algn="l"/>
              </a:tabLst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Formula molecular :</a:t>
            </a:r>
            <a:r>
              <a:rPr lang="pt-BR" sz="2000" b="0" i="0" dirty="0">
                <a:effectLst/>
                <a:latin typeface="DejaVu Sans"/>
              </a:rPr>
              <a:t> C54H92O46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Formula molecular :</a:t>
            </a:r>
            <a:r>
              <a:rPr lang="pt-BR" sz="2000" b="0" i="0" dirty="0">
                <a:effectLst/>
                <a:latin typeface="DejaVu Sans"/>
              </a:rPr>
              <a:t> C83H160O17P2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8D3704A-6397-5FA0-634C-4AECF57CF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28046"/>
            <a:ext cx="5916706" cy="432995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E7D9E4F-4EE5-02C6-F5B4-D2FBC35BA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706" y="2528046"/>
            <a:ext cx="6275294" cy="432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946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A84334D4-4FBE-C39D-DF02-AF5AAE7C7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116" y="0"/>
            <a:ext cx="13308451" cy="236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962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962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962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962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962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962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962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962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962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62150" algn="l"/>
              </a:tabLst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                       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Insights do (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RindCount</a:t>
            </a:r>
            <a:r>
              <a:rPr lang="pt-BR" altLang="pt-BR" sz="2800" dirty="0"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62150" algn="l"/>
              </a:tabLst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Media : 3.94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62150" algn="l"/>
              </a:tabLst>
            </a:pPr>
            <a:r>
              <a:rPr lang="pt-BR" altLang="pt-BR" sz="2000" dirty="0">
                <a:ea typeface="Calibri" panose="020F0502020204030204" pitchFamily="34" charset="0"/>
                <a:cs typeface="Arial" panose="020B0604020202020204" pitchFamily="34" charset="0"/>
              </a:rPr>
              <a:t>Mediana : 4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62150" algn="l"/>
              </a:tabLst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Composto com menor n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ú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mero do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RindCount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Composto com maior n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ú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mero do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RindCount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          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62150" algn="l"/>
              </a:tabLst>
            </a:pP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ID_natural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SN0000074                                              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ID_natural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SN0001826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62150" algn="l"/>
              </a:tabLst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ú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mero de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RindCount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: 0                                            N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ú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mero de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RindCount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: 23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62150" algn="l"/>
              </a:tabLst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Formula molecular :</a:t>
            </a:r>
            <a:r>
              <a:rPr lang="pt-BR" sz="2000" b="0" i="0" dirty="0">
                <a:effectLst/>
                <a:latin typeface="DejaVu Sans"/>
              </a:rPr>
              <a:t> C30H50O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Formula molecular :</a:t>
            </a:r>
            <a:r>
              <a:rPr lang="pt-BR" sz="2000" b="0" i="0" dirty="0">
                <a:effectLst/>
                <a:latin typeface="DejaVu Sans"/>
              </a:rPr>
              <a:t> C87H101NO10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471B83B-85ED-5AD8-E9A8-6F18FFCB9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69880"/>
            <a:ext cx="5934635" cy="448812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BDAECA4-1C43-E531-2DED-4A146C4DF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635" y="2369880"/>
            <a:ext cx="6257365" cy="448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595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2BB6A016-46B4-79F2-6CA7-63D048B4A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399" y="0"/>
            <a:ext cx="13619434" cy="236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962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962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962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962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962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962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962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962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962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62150" algn="l"/>
              </a:tabLst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                            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Insights do (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RotableBonds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62150" algn="l"/>
              </a:tabLst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Media : 8,45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62150" algn="l"/>
              </a:tabLst>
            </a:pPr>
            <a:r>
              <a:rPr lang="pt-BR" altLang="pt-BR" sz="2000" dirty="0">
                <a:ea typeface="Calibri" panose="020F0502020204030204" pitchFamily="34" charset="0"/>
                <a:cs typeface="Arial" panose="020B0604020202020204" pitchFamily="34" charset="0"/>
              </a:rPr>
              <a:t>Mediana : 5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62150" algn="l"/>
              </a:tabLst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Composto com menor n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ú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mero do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RotableBonds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Composto com maior n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ú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mero do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RotableBonds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        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62150" algn="l"/>
              </a:tabLst>
            </a:pP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ID_natural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SN0000041                                              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ID_natural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SN0001294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62150" algn="l"/>
              </a:tabLst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ú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mero de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RotableBonds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: 0                                      N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ú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mero de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RotableBonds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: 83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62150" algn="l"/>
              </a:tabLst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Formula molecular :</a:t>
            </a:r>
            <a:r>
              <a:rPr lang="pt-BR" sz="2000" b="0" i="0" dirty="0">
                <a:effectLst/>
                <a:latin typeface="DejaVu Sans"/>
              </a:rPr>
              <a:t> C7H12O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Formula molecular :</a:t>
            </a:r>
            <a:r>
              <a:rPr lang="pt-BR" sz="2000" b="0" i="0" dirty="0">
                <a:effectLst/>
                <a:latin typeface="DejaVu Sans"/>
              </a:rPr>
              <a:t> C83H160O17P2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4B8181B-286D-6893-902D-3D467184E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59539"/>
            <a:ext cx="5916706" cy="429846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86F6B29-B834-217F-CFF9-50F31CE4C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706" y="2559539"/>
            <a:ext cx="6275295" cy="432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1417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288</TotalTime>
  <Words>416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DejaVu Sans</vt:lpstr>
      <vt:lpstr>Celestial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home</dc:creator>
  <cp:lastModifiedBy>Keven batista</cp:lastModifiedBy>
  <cp:revision>6</cp:revision>
  <dcterms:created xsi:type="dcterms:W3CDTF">2022-11-30T13:03:51Z</dcterms:created>
  <dcterms:modified xsi:type="dcterms:W3CDTF">2022-11-30T18:26:31Z</dcterms:modified>
</cp:coreProperties>
</file>