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737c9a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6737c9a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737c9a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6737c9a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6737c9af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6737c9af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6737c9a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6737c9a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737c9a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6737c9a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6737c9a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6737c9a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6737c9a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6737c9a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737c9a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6737c9a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737c9a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6737c9a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6737c9af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6737c9af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6737c9af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6737c9af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ocalhost:3000/us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-tinet.com/materiais/ebook-4-linguagens-dev-linux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Construindo APIs com NodeJs e Express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38300" y="3924925"/>
            <a:ext cx="4416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/>
              <a:t>por Keven Gonçalves, SavanaPoint</a:t>
            </a:r>
            <a:endParaRPr sz="19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75" y="3089675"/>
            <a:ext cx="1170377" cy="14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Rotas e EndPoints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u="sng">
                <a:solidFill>
                  <a:schemeClr val="hlink"/>
                </a:solidFill>
                <a:hlinkClick r:id="rId3"/>
              </a:rPr>
              <a:t>http://localhost:3000/user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400"/>
              <a:t>T</a:t>
            </a:r>
            <a:r>
              <a:rPr lang="pt-PT" sz="2400"/>
              <a:t>odo caminho na url é uma rota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400"/>
              <a:t>user -&gt; é o nosso EndPoint pois é onde nos encaminhamos dados e operamos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MiddleWares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2400"/>
              <a:t>É uma função que é executada antes de chegar antes do EndPoint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24"/>
          <p:cNvCxnSpPr/>
          <p:nvPr/>
        </p:nvCxnSpPr>
        <p:spPr>
          <a:xfrm>
            <a:off x="365525" y="574400"/>
            <a:ext cx="8289600" cy="2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4"/>
          <p:cNvCxnSpPr/>
          <p:nvPr/>
        </p:nvCxnSpPr>
        <p:spPr>
          <a:xfrm>
            <a:off x="391625" y="574400"/>
            <a:ext cx="0" cy="43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4"/>
          <p:cNvSpPr txBox="1"/>
          <p:nvPr/>
        </p:nvSpPr>
        <p:spPr>
          <a:xfrm>
            <a:off x="156650" y="1031300"/>
            <a:ext cx="4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4" name="Google Shape;204;p24"/>
          <p:cNvCxnSpPr/>
          <p:nvPr/>
        </p:nvCxnSpPr>
        <p:spPr>
          <a:xfrm>
            <a:off x="1281775" y="600500"/>
            <a:ext cx="0" cy="88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/>
        </p:nvSpPr>
        <p:spPr>
          <a:xfrm>
            <a:off x="879200" y="1579600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NodeJS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117500" y="2349825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Packages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1775700" y="2351950"/>
            <a:ext cx="6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NPM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24"/>
          <p:cNvCxnSpPr>
            <a:stCxn id="205" idx="1"/>
            <a:endCxn id="206" idx="0"/>
          </p:cNvCxnSpPr>
          <p:nvPr/>
        </p:nvCxnSpPr>
        <p:spPr>
          <a:xfrm flipH="1">
            <a:off x="574400" y="1779700"/>
            <a:ext cx="304800" cy="5700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4"/>
          <p:cNvCxnSpPr>
            <a:stCxn id="205" idx="3"/>
            <a:endCxn id="207" idx="0"/>
          </p:cNvCxnSpPr>
          <p:nvPr/>
        </p:nvCxnSpPr>
        <p:spPr>
          <a:xfrm>
            <a:off x="1793000" y="1779700"/>
            <a:ext cx="309000" cy="5724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4"/>
          <p:cNvSpPr txBox="1"/>
          <p:nvPr/>
        </p:nvSpPr>
        <p:spPr>
          <a:xfrm>
            <a:off x="1997350" y="1044375"/>
            <a:ext cx="144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CommonJs e ES6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1" name="Google Shape;211;p24"/>
          <p:cNvCxnSpPr>
            <a:stCxn id="210" idx="0"/>
          </p:cNvCxnSpPr>
          <p:nvPr/>
        </p:nvCxnSpPr>
        <p:spPr>
          <a:xfrm flipH="1" rot="10800000">
            <a:off x="2721850" y="600375"/>
            <a:ext cx="6600" cy="44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4"/>
          <p:cNvSpPr txBox="1"/>
          <p:nvPr/>
        </p:nvSpPr>
        <p:spPr>
          <a:xfrm>
            <a:off x="3576950" y="1111775"/>
            <a:ext cx="8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3566025" y="2127900"/>
            <a:ext cx="8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Express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" name="Google Shape;214;p24"/>
          <p:cNvCxnSpPr>
            <a:stCxn id="212" idx="0"/>
          </p:cNvCxnSpPr>
          <p:nvPr/>
        </p:nvCxnSpPr>
        <p:spPr>
          <a:xfrm rot="10800000">
            <a:off x="3981650" y="587375"/>
            <a:ext cx="6600" cy="52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4"/>
          <p:cNvCxnSpPr>
            <a:stCxn id="212" idx="2"/>
            <a:endCxn id="213" idx="0"/>
          </p:cNvCxnSpPr>
          <p:nvPr/>
        </p:nvCxnSpPr>
        <p:spPr>
          <a:xfrm flipH="1">
            <a:off x="3977450" y="1511975"/>
            <a:ext cx="10800" cy="6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4"/>
          <p:cNvSpPr txBox="1"/>
          <p:nvPr/>
        </p:nvSpPr>
        <p:spPr>
          <a:xfrm>
            <a:off x="4882300" y="1122700"/>
            <a:ext cx="8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Rotas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4747325" y="2180125"/>
            <a:ext cx="1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EndPoints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6031200" y="2204100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MiddleWare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p24"/>
          <p:cNvCxnSpPr>
            <a:stCxn id="216" idx="2"/>
            <a:endCxn id="217" idx="0"/>
          </p:cNvCxnSpPr>
          <p:nvPr/>
        </p:nvCxnSpPr>
        <p:spPr>
          <a:xfrm flipH="1">
            <a:off x="5282500" y="1522900"/>
            <a:ext cx="11100" cy="6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4"/>
          <p:cNvCxnSpPr>
            <a:stCxn id="216" idx="3"/>
            <a:endCxn id="218" idx="0"/>
          </p:cNvCxnSpPr>
          <p:nvPr/>
        </p:nvCxnSpPr>
        <p:spPr>
          <a:xfrm>
            <a:off x="5704900" y="1322800"/>
            <a:ext cx="900600" cy="8814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4"/>
          <p:cNvCxnSpPr>
            <a:stCxn id="216" idx="0"/>
          </p:cNvCxnSpPr>
          <p:nvPr/>
        </p:nvCxnSpPr>
        <p:spPr>
          <a:xfrm flipH="1" rot="10800000">
            <a:off x="5293600" y="587500"/>
            <a:ext cx="6600" cy="53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4"/>
          <p:cNvSpPr txBox="1"/>
          <p:nvPr/>
        </p:nvSpPr>
        <p:spPr>
          <a:xfrm>
            <a:off x="7323650" y="1253250"/>
            <a:ext cx="133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Aplicando tudo e fazendo um CRUD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3" name="Google Shape;223;p24"/>
          <p:cNvCxnSpPr>
            <a:stCxn id="222" idx="0"/>
          </p:cNvCxnSpPr>
          <p:nvPr/>
        </p:nvCxnSpPr>
        <p:spPr>
          <a:xfrm rot="10800000">
            <a:off x="7989350" y="587550"/>
            <a:ext cx="0" cy="66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4"/>
          <p:cNvSpPr txBox="1"/>
          <p:nvPr/>
        </p:nvSpPr>
        <p:spPr>
          <a:xfrm>
            <a:off x="391625" y="3472525"/>
            <a:ext cx="828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RoadMap para CodeClass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(Construindo APIs com </a:t>
            </a:r>
            <a:r>
              <a:rPr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NodeJs</a:t>
            </a:r>
            <a:r>
              <a:rPr lang="pt-PT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Express)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API ( </a:t>
            </a:r>
            <a:r>
              <a:rPr lang="pt-PT" sz="245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Application Programming Interface</a:t>
            </a:r>
            <a:r>
              <a:rPr lang="pt-PT"/>
              <a:t> )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/>
              <a:t>API significa interface de programação de aplicações, um conjunto de definições e protocolos para criar e integrar softwares de aplicações.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200"/>
              <a:t>Com as APIs, sua solução ou serviço podem se comunicar com outros produtos e serviços sem precisar saber como eles foram implementados. Isso simplifica o desenvolvimento de aplicações, gerando economia de tempo e dinheiro.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15151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NodeJS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2600"/>
              <a:t>O Node.js é um runtime — aplicação que possibilita o processamento, a renderização e a execução de elementos escritos em </a:t>
            </a:r>
            <a:r>
              <a:rPr lang="pt-PT" sz="2600">
                <a:uFill>
                  <a:noFill/>
                </a:uFill>
                <a:hlinkClick r:id="rId3"/>
              </a:rPr>
              <a:t>linguagem</a:t>
            </a:r>
            <a:r>
              <a:rPr lang="pt-PT" sz="2600"/>
              <a:t> não suportada nativamente pelo sistema — que permite, ao programador, desenvolver aplicações JavaScript diretamente do servidor.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Packages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3000"/>
              <a:t>São programas ou </a:t>
            </a:r>
            <a:r>
              <a:rPr lang="pt-PT" sz="3000"/>
              <a:t>códigos</a:t>
            </a:r>
            <a:r>
              <a:rPr lang="pt-PT" sz="3000"/>
              <a:t> desenvolvidos por outros programadores que você pode reutilizar para melhorar a reusabilidade dos códigos e </a:t>
            </a:r>
            <a:r>
              <a:rPr lang="pt-PT" sz="3000"/>
              <a:t>produtividade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NPM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2500"/>
              <a:t>NPM</a:t>
            </a:r>
            <a:r>
              <a:rPr lang="pt-PT" sz="2500"/>
              <a:t> é o gerenciador de pacotes para a plataforma NodeJs. Ele coloca os módulos no lugar para que o Node possa encontrá-los e </a:t>
            </a:r>
            <a:r>
              <a:rPr lang="pt-PT" sz="2500"/>
              <a:t>gerencia</a:t>
            </a:r>
            <a:r>
              <a:rPr lang="pt-PT" sz="2500"/>
              <a:t> conflitos de dependência de forma inteligente. É extremamente configurável para suportar uma ampla variedade de casos de uso. Mais comumente, é usado para publicar, descobrir, instalar e desenvolver programas de nó.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Diferenças entre ES6 (EcmaScript6)  VS CommonJS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2350">
                <a:latin typeface="Roboto"/>
                <a:ea typeface="Roboto"/>
                <a:cs typeface="Roboto"/>
                <a:sym typeface="Roboto"/>
              </a:rPr>
              <a:t>O Node.js segue o sistema de módulo commonJS e requer a inclusão de módulos que existem em arquivos separados e, para esse propósito, possui métodos como </a:t>
            </a:r>
            <a:r>
              <a:rPr b="1" lang="pt-PT" sz="2350">
                <a:latin typeface="Roboto"/>
                <a:ea typeface="Roboto"/>
                <a:cs typeface="Roboto"/>
                <a:sym typeface="Roboto"/>
              </a:rPr>
              <a:t>“require”</a:t>
            </a:r>
            <a:r>
              <a:rPr lang="pt-PT" sz="235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b="1" lang="pt-PT" sz="2350">
                <a:latin typeface="Roboto"/>
                <a:ea typeface="Roboto"/>
                <a:cs typeface="Roboto"/>
                <a:sym typeface="Roboto"/>
              </a:rPr>
              <a:t>“ES6 import and export”</a:t>
            </a:r>
            <a:r>
              <a:rPr lang="pt-PT" sz="2350">
                <a:latin typeface="Roboto"/>
                <a:ea typeface="Roboto"/>
                <a:cs typeface="Roboto"/>
                <a:sym typeface="Roboto"/>
              </a:rPr>
              <a:t> disponíveis em Node.js.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ExpressJs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2350"/>
              <a:t>O Express.js é um Framework rápido e um dos mais utilizados em conjunto com o Node.js, facilitando no desenvolvimento de aplicações back-end e até, em conjunto com sistemas de templates, aplicações full-stack.</a:t>
            </a: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Restful API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REpresentational State Transfer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400"/>
              <a:t>Ou 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400"/>
              <a:t>REST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RESTful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GET : Ler Dados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400"/>
              <a:t>POST : Criação de Dados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400"/>
              <a:t>PUT : Atualização de Dados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400"/>
              <a:t>DELETE : Apagar Dados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