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88" r:id="rId3"/>
    <p:sldId id="290" r:id="rId4"/>
    <p:sldId id="292" r:id="rId5"/>
    <p:sldId id="299" r:id="rId6"/>
    <p:sldId id="304" r:id="rId7"/>
    <p:sldId id="306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2D050"/>
    <a:srgbClr val="E3297D"/>
    <a:srgbClr val="FC4B04"/>
    <a:srgbClr val="007434"/>
    <a:srgbClr val="E4EDF8"/>
    <a:srgbClr val="2DA5FF"/>
    <a:srgbClr val="4A7EBB"/>
    <a:srgbClr val="CC00CC"/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371" autoAdjust="0"/>
  </p:normalViewPr>
  <p:slideViewPr>
    <p:cSldViewPr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Regre\vF1\data_export_TCambio_m02_Regr_vF1_ANALISIS0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PRESENTACION\DISTRIBUCION%20PERFIL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PRESENTACION\DISTRIBUCION%20PERFI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PRESENTACION\DISTRIBUCION%20PERFI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PRESENTACION\DISTRIBUCION%20PERFI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PRESENTACION\DISTRIBUCION%20PERFI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PRESENTACION\DISTRIBUCION%20PERFI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Regre\vF1\data_export_TCambio_m02_Regr_vF2_ANALISIS0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Regre\vF1\data_export_TCambio_m02_Regr_vF2_ANALISIS0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Regre\vF1\data_export_TCambio_m02_Regr_vF2_ANALISIS0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74010\Python\Modelo_TCambio\Regre\vF1\data_export_TCambio_m02_Regr_vF2_ANALISIS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Flexo" pitchFamily="50" charset="0"/>
              </a:defRPr>
            </a:pPr>
            <a:r>
              <a:rPr lang="en-US">
                <a:latin typeface="Flexo" pitchFamily="50" charset="0"/>
              </a:rPr>
              <a:t>Indicadores</a:t>
            </a:r>
            <a:r>
              <a:rPr lang="en-US" baseline="0">
                <a:latin typeface="Flexo" pitchFamily="50" charset="0"/>
              </a:rPr>
              <a:t> por decil</a:t>
            </a:r>
            <a:endParaRPr lang="en-US">
              <a:latin typeface="Flexo" pitchFamily="50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Graf!$D$2</c:f>
              <c:strCache>
                <c:ptCount val="1"/>
                <c:pt idx="0">
                  <c:v>RT Conversión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/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/>
              <c:txPr>
                <a:bodyPr/>
                <a:lstStyle/>
                <a:p>
                  <a:pPr algn="ctr">
                    <a:defRPr lang="es-PE" sz="1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Graf!$A$3:$A$12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Graf!$D$3:$D$12</c:f>
              <c:numCache>
                <c:formatCode>_(* #,##0.00_);_(* \(#,##0.00\);_(* "-"??_);_(@_)</c:formatCode>
                <c:ptCount val="10"/>
                <c:pt idx="0">
                  <c:v>91.215416546954927</c:v>
                </c:pt>
                <c:pt idx="1">
                  <c:v>17.677141434130334</c:v>
                </c:pt>
                <c:pt idx="2">
                  <c:v>9.9318499311176573</c:v>
                </c:pt>
                <c:pt idx="3">
                  <c:v>5.2630407538969797</c:v>
                </c:pt>
                <c:pt idx="4">
                  <c:v>2.0017425530718755</c:v>
                </c:pt>
                <c:pt idx="5">
                  <c:v>0.97410941888944047</c:v>
                </c:pt>
                <c:pt idx="6">
                  <c:v>0.86585408628888594</c:v>
                </c:pt>
                <c:pt idx="7">
                  <c:v>0.45949499163001944</c:v>
                </c:pt>
                <c:pt idx="8">
                  <c:v>0.2222499626193386</c:v>
                </c:pt>
                <c:pt idx="9">
                  <c:v>0.58361720979240106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685248"/>
        <c:axId val="93686784"/>
      </c:barChart>
      <c:lineChart>
        <c:grouping val="standard"/>
        <c:varyColors val="0"/>
        <c:ser>
          <c:idx val="4"/>
          <c:order val="1"/>
          <c:tx>
            <c:strRef>
              <c:f>Graf!$H$2</c:f>
              <c:strCache>
                <c:ptCount val="1"/>
                <c:pt idx="0">
                  <c:v>% Ingresos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b="1"/>
                  </a:pPr>
                  <a:endParaRPr lang="es-PE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Graf!$A$3:$A$12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Graf!$H$3:$H$12</c:f>
              <c:numCache>
                <c:formatCode>0.0%</c:formatCode>
                <c:ptCount val="10"/>
                <c:pt idx="0">
                  <c:v>0.68973529288328628</c:v>
                </c:pt>
                <c:pt idx="1">
                  <c:v>0.86784776539237285</c:v>
                </c:pt>
                <c:pt idx="2">
                  <c:v>0.89901004048355448</c:v>
                </c:pt>
                <c:pt idx="3">
                  <c:v>0.95656535925716346</c:v>
                </c:pt>
                <c:pt idx="4">
                  <c:v>0.98313309022527495</c:v>
                </c:pt>
                <c:pt idx="5">
                  <c:v>0.9837523939472077</c:v>
                </c:pt>
                <c:pt idx="6">
                  <c:v>0.99024446325854065</c:v>
                </c:pt>
                <c:pt idx="7">
                  <c:v>0.99546937355899479</c:v>
                </c:pt>
                <c:pt idx="8">
                  <c:v>0.99662315266493051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10592"/>
        <c:axId val="93709056"/>
      </c:lineChart>
      <c:catAx>
        <c:axId val="93685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3686784"/>
        <c:crosses val="autoZero"/>
        <c:auto val="1"/>
        <c:lblAlgn val="ctr"/>
        <c:lblOffset val="100"/>
        <c:noMultiLvlLbl val="0"/>
      </c:catAx>
      <c:valAx>
        <c:axId val="93686784"/>
        <c:scaling>
          <c:orientation val="minMax"/>
        </c:scaling>
        <c:delete val="0"/>
        <c:axPos val="l"/>
        <c:numFmt formatCode="#,##0" sourceLinked="0"/>
        <c:majorTickMark val="cross"/>
        <c:minorTickMark val="none"/>
        <c:tickLblPos val="low"/>
        <c:crossAx val="93685248"/>
        <c:crosses val="autoZero"/>
        <c:crossBetween val="between"/>
        <c:majorUnit val="20"/>
        <c:minorUnit val="2"/>
      </c:valAx>
      <c:valAx>
        <c:axId val="93709056"/>
        <c:scaling>
          <c:orientation val="minMax"/>
          <c:max val="1"/>
          <c:min val="0.5"/>
        </c:scaling>
        <c:delete val="0"/>
        <c:axPos val="r"/>
        <c:numFmt formatCode="0%" sourceLinked="0"/>
        <c:majorTickMark val="out"/>
        <c:minorTickMark val="none"/>
        <c:tickLblPos val="nextTo"/>
        <c:crossAx val="93710592"/>
        <c:crosses val="max"/>
        <c:crossBetween val="between"/>
        <c:majorUnit val="0.1"/>
      </c:valAx>
      <c:catAx>
        <c:axId val="93710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37090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>
              <a:latin typeface="Flexo" pitchFamily="50" charset="0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P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Segmentos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Hoja2!$H$185</c:f>
              <c:strCache>
                <c:ptCount val="1"/>
                <c:pt idx="0">
                  <c:v>CANTIDAD</c:v>
                </c:pt>
              </c:strCache>
            </c:strRef>
          </c:tx>
          <c:dLbls>
            <c:dLbl>
              <c:idx val="3"/>
              <c:layout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Hoja2!$G$186:$G$189</c:f>
              <c:strCache>
                <c:ptCount val="4"/>
                <c:pt idx="0">
                  <c:v>CONSUMO</c:v>
                </c:pt>
                <c:pt idx="1">
                  <c:v>BEX</c:v>
                </c:pt>
                <c:pt idx="2">
                  <c:v>ENALTA</c:v>
                </c:pt>
                <c:pt idx="3">
                  <c:v>PRIVADA</c:v>
                </c:pt>
              </c:strCache>
            </c:strRef>
          </c:cat>
          <c:val>
            <c:numRef>
              <c:f>Hoja2!$H$186:$H$189</c:f>
              <c:numCache>
                <c:formatCode>General</c:formatCode>
                <c:ptCount val="4"/>
                <c:pt idx="0">
                  <c:v>128553</c:v>
                </c:pt>
                <c:pt idx="1">
                  <c:v>143097</c:v>
                </c:pt>
                <c:pt idx="2">
                  <c:v>21091</c:v>
                </c:pt>
                <c:pt idx="3">
                  <c:v>1127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dirty="0" smtClean="0"/>
              <a:t>Segmentos por Decil</a:t>
            </a:r>
            <a:endParaRPr lang="es-PE" dirty="0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Hoja2!$G$163</c:f>
              <c:strCache>
                <c:ptCount val="1"/>
                <c:pt idx="0">
                  <c:v>CONSUMO</c:v>
                </c:pt>
              </c:strCache>
            </c:strRef>
          </c:tx>
          <c:invertIfNegative val="0"/>
          <c:cat>
            <c:numRef>
              <c:f>Hoja2!$F$164:$F$168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Hoja2!$G$164:$G$168</c:f>
              <c:numCache>
                <c:formatCode>0%</c:formatCode>
                <c:ptCount val="5"/>
                <c:pt idx="0">
                  <c:v>5.5737704918032788E-2</c:v>
                </c:pt>
                <c:pt idx="1">
                  <c:v>0.1132425931000883</c:v>
                </c:pt>
                <c:pt idx="2">
                  <c:v>0.52897177109483062</c:v>
                </c:pt>
                <c:pt idx="3">
                  <c:v>0.61696906193128553</c:v>
                </c:pt>
                <c:pt idx="4">
                  <c:v>0.72736987245777318</c:v>
                </c:pt>
              </c:numCache>
            </c:numRef>
          </c:val>
        </c:ser>
        <c:ser>
          <c:idx val="1"/>
          <c:order val="1"/>
          <c:tx>
            <c:strRef>
              <c:f>Hoja2!$H$163</c:f>
              <c:strCache>
                <c:ptCount val="1"/>
                <c:pt idx="0">
                  <c:v>BEX</c:v>
                </c:pt>
              </c:strCache>
            </c:strRef>
          </c:tx>
          <c:invertIfNegative val="0"/>
          <c:cat>
            <c:numRef>
              <c:f>Hoja2!$F$164:$F$168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Hoja2!$H$164:$H$168</c:f>
              <c:numCache>
                <c:formatCode>0%</c:formatCode>
                <c:ptCount val="5"/>
                <c:pt idx="0">
                  <c:v>0.5540372670807453</c:v>
                </c:pt>
                <c:pt idx="1">
                  <c:v>0.85793672543467003</c:v>
                </c:pt>
                <c:pt idx="2">
                  <c:v>0.45412162508325221</c:v>
                </c:pt>
                <c:pt idx="3">
                  <c:v>0.38195555065350467</c:v>
                </c:pt>
                <c:pt idx="4">
                  <c:v>0.26395495806043895</c:v>
                </c:pt>
              </c:numCache>
            </c:numRef>
          </c:val>
        </c:ser>
        <c:ser>
          <c:idx val="2"/>
          <c:order val="2"/>
          <c:tx>
            <c:strRef>
              <c:f>Hoja2!$I$163</c:f>
              <c:strCache>
                <c:ptCount val="1"/>
                <c:pt idx="0">
                  <c:v>ENALTA</c:v>
                </c:pt>
              </c:strCache>
            </c:strRef>
          </c:tx>
          <c:invertIfNegative val="0"/>
          <c:cat>
            <c:numRef>
              <c:f>Hoja2!$F$164:$F$168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Hoja2!$I$164:$I$168</c:f>
              <c:numCache>
                <c:formatCode>0%</c:formatCode>
                <c:ptCount val="5"/>
                <c:pt idx="0">
                  <c:v>0.36825170552896852</c:v>
                </c:pt>
                <c:pt idx="1">
                  <c:v>2.8333485582046833E-2</c:v>
                </c:pt>
                <c:pt idx="2">
                  <c:v>1.6906603821917107E-2</c:v>
                </c:pt>
                <c:pt idx="3">
                  <c:v>1.0753874152098384E-3</c:v>
                </c:pt>
                <c:pt idx="4">
                  <c:v>8.491324830518213E-3</c:v>
                </c:pt>
              </c:numCache>
            </c:numRef>
          </c:val>
        </c:ser>
        <c:ser>
          <c:idx val="3"/>
          <c:order val="3"/>
          <c:tx>
            <c:strRef>
              <c:f>Hoja2!$J$163</c:f>
              <c:strCache>
                <c:ptCount val="1"/>
                <c:pt idx="0">
                  <c:v>PRIVADA</c:v>
                </c:pt>
              </c:strCache>
            </c:strRef>
          </c:tx>
          <c:invertIfNegative val="0"/>
          <c:cat>
            <c:numRef>
              <c:f>Hoja2!$F$164:$F$168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Hoja2!$J$164:$J$168</c:f>
              <c:numCache>
                <c:formatCode>0%</c:formatCode>
                <c:ptCount val="5"/>
                <c:pt idx="0">
                  <c:v>2.1973322472253334E-2</c:v>
                </c:pt>
                <c:pt idx="1">
                  <c:v>4.87195883194787E-4</c:v>
                </c:pt>
                <c:pt idx="2">
                  <c:v>0</c:v>
                </c:pt>
                <c:pt idx="3">
                  <c:v>0</c:v>
                </c:pt>
                <c:pt idx="4">
                  <c:v>1.8384465126967711E-4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026240"/>
        <c:axId val="34238848"/>
      </c:barChart>
      <c:catAx>
        <c:axId val="3402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238848"/>
        <c:crosses val="autoZero"/>
        <c:auto val="1"/>
        <c:lblAlgn val="ctr"/>
        <c:lblOffset val="100"/>
        <c:noMultiLvlLbl val="0"/>
      </c:catAx>
      <c:valAx>
        <c:axId val="3423884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340262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Segmento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Hoja2!$P$5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Hoja2!$O$6:$O$9</c:f>
              <c:strCache>
                <c:ptCount val="4"/>
                <c:pt idx="0">
                  <c:v>ENALTA</c:v>
                </c:pt>
                <c:pt idx="1">
                  <c:v>BEX</c:v>
                </c:pt>
                <c:pt idx="2">
                  <c:v>PRIVADA</c:v>
                </c:pt>
                <c:pt idx="3">
                  <c:v>CONSUMO</c:v>
                </c:pt>
              </c:strCache>
            </c:strRef>
          </c:cat>
          <c:val>
            <c:numRef>
              <c:f>Hoja2!$P$6:$P$9</c:f>
              <c:numCache>
                <c:formatCode>0%</c:formatCode>
                <c:ptCount val="4"/>
                <c:pt idx="0">
                  <c:v>0.97463031423290203</c:v>
                </c:pt>
                <c:pt idx="1">
                  <c:v>0.84197488732245196</c:v>
                </c:pt>
                <c:pt idx="2">
                  <c:v>0.81195965417867433</c:v>
                </c:pt>
                <c:pt idx="3">
                  <c:v>0.42810330186322992</c:v>
                </c:pt>
              </c:numCache>
            </c:numRef>
          </c:val>
        </c:ser>
        <c:ser>
          <c:idx val="1"/>
          <c:order val="1"/>
          <c:tx>
            <c:strRef>
              <c:f>Hoja2!$Q$5</c:f>
              <c:strCache>
                <c:ptCount val="1"/>
                <c:pt idx="0">
                  <c:v>NO TARGET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Hoja2!$O$6:$O$9</c:f>
              <c:strCache>
                <c:ptCount val="4"/>
                <c:pt idx="0">
                  <c:v>ENALTA</c:v>
                </c:pt>
                <c:pt idx="1">
                  <c:v>BEX</c:v>
                </c:pt>
                <c:pt idx="2">
                  <c:v>PRIVADA</c:v>
                </c:pt>
                <c:pt idx="3">
                  <c:v>CONSUMO</c:v>
                </c:pt>
              </c:strCache>
            </c:strRef>
          </c:cat>
          <c:val>
            <c:numRef>
              <c:f>Hoja2!$Q$6:$Q$9</c:f>
              <c:numCache>
                <c:formatCode>0%</c:formatCode>
                <c:ptCount val="4"/>
                <c:pt idx="0">
                  <c:v>2.5369685767097968E-2</c:v>
                </c:pt>
                <c:pt idx="1">
                  <c:v>0.15802511267754804</c:v>
                </c:pt>
                <c:pt idx="2">
                  <c:v>0.18804034582132564</c:v>
                </c:pt>
                <c:pt idx="3">
                  <c:v>0.57189669813677002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625344"/>
        <c:axId val="74695040"/>
      </c:barChart>
      <c:catAx>
        <c:axId val="71625344"/>
        <c:scaling>
          <c:orientation val="minMax"/>
        </c:scaling>
        <c:delete val="0"/>
        <c:axPos val="b"/>
        <c:majorTickMark val="out"/>
        <c:minorTickMark val="none"/>
        <c:tickLblPos val="nextTo"/>
        <c:crossAx val="74695040"/>
        <c:crosses val="autoZero"/>
        <c:auto val="1"/>
        <c:lblAlgn val="ctr"/>
        <c:lblOffset val="100"/>
        <c:noMultiLvlLbl val="0"/>
      </c:catAx>
      <c:valAx>
        <c:axId val="74695040"/>
        <c:scaling>
          <c:orientation val="minMax"/>
        </c:scaling>
        <c:delete val="0"/>
        <c:axPos val="l"/>
        <c:numFmt formatCode="0%" sourceLinked="1"/>
        <c:majorTickMark val="cross"/>
        <c:minorTickMark val="none"/>
        <c:tickLblPos val="nextTo"/>
        <c:crossAx val="71625344"/>
        <c:crosses val="autoZero"/>
        <c:crossBetween val="between"/>
        <c:majorUnit val="0.2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Rango</a:t>
            </a:r>
            <a:r>
              <a:rPr lang="es-PE" baseline="0"/>
              <a:t> Potencial</a:t>
            </a:r>
            <a:endParaRPr lang="es-PE"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Hoja2!$P$5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000"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Hoja2!$O$19:$O$27</c:f>
              <c:strCache>
                <c:ptCount val="9"/>
                <c:pt idx="0">
                  <c:v>&lt;0 ; 50&gt;</c:v>
                </c:pt>
                <c:pt idx="1">
                  <c:v>[50 ; 500&gt;</c:v>
                </c:pt>
                <c:pt idx="2">
                  <c:v>[500 ; 1 k&gt;</c:v>
                </c:pt>
                <c:pt idx="3">
                  <c:v>[1 k ; 3 k&gt;</c:v>
                </c:pt>
                <c:pt idx="4">
                  <c:v>[3 k ; 5 k&gt;</c:v>
                </c:pt>
                <c:pt idx="5">
                  <c:v>[5 k ; 10 k&gt;</c:v>
                </c:pt>
                <c:pt idx="6">
                  <c:v>[10 k ; 20 k&gt;</c:v>
                </c:pt>
                <c:pt idx="7">
                  <c:v>[20 k ; 50 k&gt;</c:v>
                </c:pt>
                <c:pt idx="8">
                  <c:v>[50 k ; +&gt;</c:v>
                </c:pt>
              </c:strCache>
            </c:strRef>
          </c:cat>
          <c:val>
            <c:numRef>
              <c:f>Hoja2!$P$19:$P$27</c:f>
              <c:numCache>
                <c:formatCode>0%</c:formatCode>
                <c:ptCount val="9"/>
                <c:pt idx="0">
                  <c:v>0.44820289499509325</c:v>
                </c:pt>
                <c:pt idx="1">
                  <c:v>0.58656746318823805</c:v>
                </c:pt>
                <c:pt idx="2">
                  <c:v>0.70498745294855714</c:v>
                </c:pt>
                <c:pt idx="3">
                  <c:v>0.94836561360618765</c:v>
                </c:pt>
                <c:pt idx="4">
                  <c:v>0.96472708547888775</c:v>
                </c:pt>
                <c:pt idx="5">
                  <c:v>0.97039137833238798</c:v>
                </c:pt>
                <c:pt idx="6">
                  <c:v>0.94125645906989397</c:v>
                </c:pt>
                <c:pt idx="7">
                  <c:v>0.6715435259692758</c:v>
                </c:pt>
                <c:pt idx="8">
                  <c:v>0.41033434650455924</c:v>
                </c:pt>
              </c:numCache>
            </c:numRef>
          </c:val>
        </c:ser>
        <c:ser>
          <c:idx val="1"/>
          <c:order val="1"/>
          <c:tx>
            <c:strRef>
              <c:f>Hoja2!$Q$5</c:f>
              <c:strCache>
                <c:ptCount val="1"/>
                <c:pt idx="0">
                  <c:v>NO TARGET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Hoja2!$O$19:$O$27</c:f>
              <c:strCache>
                <c:ptCount val="9"/>
                <c:pt idx="0">
                  <c:v>&lt;0 ; 50&gt;</c:v>
                </c:pt>
                <c:pt idx="1">
                  <c:v>[50 ; 500&gt;</c:v>
                </c:pt>
                <c:pt idx="2">
                  <c:v>[500 ; 1 k&gt;</c:v>
                </c:pt>
                <c:pt idx="3">
                  <c:v>[1 k ; 3 k&gt;</c:v>
                </c:pt>
                <c:pt idx="4">
                  <c:v>[3 k ; 5 k&gt;</c:v>
                </c:pt>
                <c:pt idx="5">
                  <c:v>[5 k ; 10 k&gt;</c:v>
                </c:pt>
                <c:pt idx="6">
                  <c:v>[10 k ; 20 k&gt;</c:v>
                </c:pt>
                <c:pt idx="7">
                  <c:v>[20 k ; 50 k&gt;</c:v>
                </c:pt>
                <c:pt idx="8">
                  <c:v>[50 k ; +&gt;</c:v>
                </c:pt>
              </c:strCache>
            </c:strRef>
          </c:cat>
          <c:val>
            <c:numRef>
              <c:f>Hoja2!$Q$19:$Q$27</c:f>
              <c:numCache>
                <c:formatCode>0%</c:formatCode>
                <c:ptCount val="9"/>
                <c:pt idx="0">
                  <c:v>0.55179710500490675</c:v>
                </c:pt>
                <c:pt idx="1">
                  <c:v>0.41343253681176195</c:v>
                </c:pt>
                <c:pt idx="2">
                  <c:v>0.29501254705144292</c:v>
                </c:pt>
                <c:pt idx="3">
                  <c:v>5.1634386393812307E-2</c:v>
                </c:pt>
                <c:pt idx="4">
                  <c:v>3.5272914521112253E-2</c:v>
                </c:pt>
                <c:pt idx="5">
                  <c:v>2.9608621667612026E-2</c:v>
                </c:pt>
                <c:pt idx="6">
                  <c:v>5.8743540930106065E-2</c:v>
                </c:pt>
                <c:pt idx="7">
                  <c:v>0.3284564740307242</c:v>
                </c:pt>
                <c:pt idx="8">
                  <c:v>0.58966565349544076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116008832"/>
        <c:axId val="116010368"/>
      </c:barChart>
      <c:catAx>
        <c:axId val="116008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3000000"/>
          <a:lstStyle/>
          <a:p>
            <a:pPr>
              <a:defRPr/>
            </a:pPr>
            <a:endParaRPr lang="es-PE"/>
          </a:p>
        </c:txPr>
        <c:crossAx val="116010368"/>
        <c:crosses val="autoZero"/>
        <c:auto val="1"/>
        <c:lblAlgn val="ctr"/>
        <c:lblOffset val="100"/>
        <c:noMultiLvlLbl val="0"/>
      </c:catAx>
      <c:valAx>
        <c:axId val="116010368"/>
        <c:scaling>
          <c:orientation val="minMax"/>
        </c:scaling>
        <c:delete val="0"/>
        <c:axPos val="l"/>
        <c:numFmt formatCode="0%" sourceLinked="1"/>
        <c:majorTickMark val="cross"/>
        <c:minorTickMark val="none"/>
        <c:tickLblPos val="nextTo"/>
        <c:crossAx val="116008832"/>
        <c:crosses val="autoZero"/>
        <c:crossBetween val="between"/>
        <c:majorUnit val="0.2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Home Banking</a:t>
            </a: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Hoja2!$P$5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Hoja2!$O$42:$O$43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Hoja2!$P$42:$P$43</c:f>
              <c:numCache>
                <c:formatCode>0%</c:formatCode>
                <c:ptCount val="2"/>
                <c:pt idx="0">
                  <c:v>0.66091128328800863</c:v>
                </c:pt>
                <c:pt idx="1">
                  <c:v>0.35036284750741636</c:v>
                </c:pt>
              </c:numCache>
            </c:numRef>
          </c:val>
        </c:ser>
        <c:ser>
          <c:idx val="1"/>
          <c:order val="1"/>
          <c:tx>
            <c:strRef>
              <c:f>Hoja2!$Q$5</c:f>
              <c:strCache>
                <c:ptCount val="1"/>
                <c:pt idx="0">
                  <c:v>NO TARGET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Hoja2!$O$42:$O$43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Hoja2!$Q$42:$Q$43</c:f>
              <c:numCache>
                <c:formatCode>0%</c:formatCode>
                <c:ptCount val="2"/>
                <c:pt idx="0">
                  <c:v>0.33908871671199137</c:v>
                </c:pt>
                <c:pt idx="1">
                  <c:v>0.64963715249258358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74655232"/>
        <c:axId val="74656768"/>
      </c:barChart>
      <c:catAx>
        <c:axId val="74655232"/>
        <c:scaling>
          <c:orientation val="minMax"/>
        </c:scaling>
        <c:delete val="0"/>
        <c:axPos val="b"/>
        <c:majorTickMark val="out"/>
        <c:minorTickMark val="none"/>
        <c:tickLblPos val="nextTo"/>
        <c:crossAx val="74656768"/>
        <c:crosses val="autoZero"/>
        <c:auto val="1"/>
        <c:lblAlgn val="ctr"/>
        <c:lblOffset val="100"/>
        <c:noMultiLvlLbl val="0"/>
      </c:catAx>
      <c:valAx>
        <c:axId val="74656768"/>
        <c:scaling>
          <c:orientation val="minMax"/>
        </c:scaling>
        <c:delete val="0"/>
        <c:axPos val="l"/>
        <c:numFmt formatCode="0%" sourceLinked="1"/>
        <c:majorTickMark val="cross"/>
        <c:minorTickMark val="none"/>
        <c:tickLblPos val="nextTo"/>
        <c:crossAx val="74655232"/>
        <c:crosses val="autoZero"/>
        <c:crossBetween val="between"/>
        <c:majorUnit val="0.2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Token</a:t>
            </a:r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Hoja2!$P$5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Hoja2!$O$52:$O$53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Hoja2!$P$52:$P$53</c:f>
              <c:numCache>
                <c:formatCode>0%</c:formatCode>
                <c:ptCount val="2"/>
                <c:pt idx="0">
                  <c:v>0.84478282662426329</c:v>
                </c:pt>
                <c:pt idx="1">
                  <c:v>0.24259493484719241</c:v>
                </c:pt>
              </c:numCache>
            </c:numRef>
          </c:val>
        </c:ser>
        <c:ser>
          <c:idx val="1"/>
          <c:order val="1"/>
          <c:tx>
            <c:strRef>
              <c:f>Hoja2!$Q$5</c:f>
              <c:strCache>
                <c:ptCount val="1"/>
                <c:pt idx="0">
                  <c:v>NO TARGET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ysClr val="windowText" lastClr="000000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Hoja2!$O$52:$O$53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Hoja2!$Q$52:$Q$53</c:f>
              <c:numCache>
                <c:formatCode>0%</c:formatCode>
                <c:ptCount val="2"/>
                <c:pt idx="0">
                  <c:v>0.15521717337573673</c:v>
                </c:pt>
                <c:pt idx="1">
                  <c:v>0.75740506515280759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115582848"/>
        <c:axId val="115584384"/>
      </c:barChart>
      <c:catAx>
        <c:axId val="11558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5584384"/>
        <c:crosses val="autoZero"/>
        <c:auto val="1"/>
        <c:lblAlgn val="ctr"/>
        <c:lblOffset val="100"/>
        <c:noMultiLvlLbl val="0"/>
      </c:catAx>
      <c:valAx>
        <c:axId val="115584384"/>
        <c:scaling>
          <c:orientation val="minMax"/>
        </c:scaling>
        <c:delete val="0"/>
        <c:axPos val="l"/>
        <c:numFmt formatCode="0%" sourceLinked="1"/>
        <c:majorTickMark val="cross"/>
        <c:minorTickMark val="none"/>
        <c:tickLblPos val="nextTo"/>
        <c:crossAx val="115582848"/>
        <c:crosses val="autoZero"/>
        <c:crossBetween val="between"/>
        <c:majorUnit val="0.2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PE" sz="1400"/>
              <a:t>Perfil Digital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Presentac!$B$112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Presentac!$A$113:$A$115</c:f>
              <c:strCache>
                <c:ptCount val="3"/>
                <c:pt idx="0">
                  <c:v>DIG MON</c:v>
                </c:pt>
                <c:pt idx="1">
                  <c:v>DIG NOMON</c:v>
                </c:pt>
                <c:pt idx="2">
                  <c:v>NO DIG</c:v>
                </c:pt>
              </c:strCache>
            </c:strRef>
          </c:cat>
          <c:val>
            <c:numRef>
              <c:f>Presentac!$B$113:$B$115</c:f>
              <c:numCache>
                <c:formatCode>General</c:formatCode>
                <c:ptCount val="3"/>
                <c:pt idx="0">
                  <c:v>2.92</c:v>
                </c:pt>
                <c:pt idx="1">
                  <c:v>1.35</c:v>
                </c:pt>
                <c:pt idx="2">
                  <c:v>0.84</c:v>
                </c:pt>
              </c:numCache>
            </c:numRef>
          </c:val>
        </c:ser>
        <c:ser>
          <c:idx val="1"/>
          <c:order val="1"/>
          <c:tx>
            <c:strRef>
              <c:f>Presentac!$C$112</c:f>
              <c:strCache>
                <c:ptCount val="1"/>
                <c:pt idx="0">
                  <c:v>NO TARGET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Presentac!$A$113:$A$115</c:f>
              <c:strCache>
                <c:ptCount val="3"/>
                <c:pt idx="0">
                  <c:v>DIG MON</c:v>
                </c:pt>
                <c:pt idx="1">
                  <c:v>DIG NOMON</c:v>
                </c:pt>
                <c:pt idx="2">
                  <c:v>NO DIG</c:v>
                </c:pt>
              </c:strCache>
            </c:strRef>
          </c:cat>
          <c:val>
            <c:numRef>
              <c:f>Presentac!$C$113:$C$115</c:f>
              <c:numCache>
                <c:formatCode>General</c:formatCode>
                <c:ptCount val="3"/>
                <c:pt idx="0">
                  <c:v>1.1000000000000001</c:v>
                </c:pt>
                <c:pt idx="1">
                  <c:v>7.0000000000000007E-2</c:v>
                </c:pt>
                <c:pt idx="2">
                  <c:v>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00384"/>
        <c:axId val="36801920"/>
      </c:barChart>
      <c:catAx>
        <c:axId val="36800384"/>
        <c:scaling>
          <c:orientation val="minMax"/>
        </c:scaling>
        <c:delete val="0"/>
        <c:axPos val="b"/>
        <c:majorTickMark val="out"/>
        <c:minorTickMark val="none"/>
        <c:tickLblPos val="nextTo"/>
        <c:crossAx val="36801920"/>
        <c:crosses val="autoZero"/>
        <c:auto val="1"/>
        <c:lblAlgn val="ctr"/>
        <c:lblOffset val="100"/>
        <c:noMultiLvlLbl val="0"/>
      </c:catAx>
      <c:valAx>
        <c:axId val="368019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68003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PE" sz="1400"/>
              <a:t>Segmento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Presentac!$B$124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Presentac!$A$125:$A$128</c:f>
              <c:strCache>
                <c:ptCount val="4"/>
                <c:pt idx="0">
                  <c:v>ENALTA</c:v>
                </c:pt>
                <c:pt idx="1">
                  <c:v>PRIVADA</c:v>
                </c:pt>
                <c:pt idx="2">
                  <c:v>BEX</c:v>
                </c:pt>
                <c:pt idx="3">
                  <c:v>CONSUMO</c:v>
                </c:pt>
              </c:strCache>
            </c:strRef>
          </c:cat>
          <c:val>
            <c:numRef>
              <c:f>Presentac!$B$125:$B$128</c:f>
              <c:numCache>
                <c:formatCode>General</c:formatCode>
                <c:ptCount val="4"/>
                <c:pt idx="0">
                  <c:v>16.309999999999999</c:v>
                </c:pt>
                <c:pt idx="1">
                  <c:v>12.2</c:v>
                </c:pt>
                <c:pt idx="2">
                  <c:v>2.2000000000000002</c:v>
                </c:pt>
                <c:pt idx="3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Presentac!$C$124</c:f>
              <c:strCache>
                <c:ptCount val="1"/>
                <c:pt idx="0">
                  <c:v>NO TARGET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Presentac!$A$125:$A$128</c:f>
              <c:strCache>
                <c:ptCount val="4"/>
                <c:pt idx="0">
                  <c:v>ENALTA</c:v>
                </c:pt>
                <c:pt idx="1">
                  <c:v>PRIVADA</c:v>
                </c:pt>
                <c:pt idx="2">
                  <c:v>BEX</c:v>
                </c:pt>
                <c:pt idx="3">
                  <c:v>CONSUMO</c:v>
                </c:pt>
              </c:strCache>
            </c:strRef>
          </c:cat>
          <c:val>
            <c:numRef>
              <c:f>Presentac!$C$125:$C$128</c:f>
              <c:numCache>
                <c:formatCode>General</c:formatCode>
                <c:ptCount val="4"/>
                <c:pt idx="0">
                  <c:v>0.83</c:v>
                </c:pt>
                <c:pt idx="1">
                  <c:v>0.91</c:v>
                </c:pt>
                <c:pt idx="2">
                  <c:v>0.09</c:v>
                </c:pt>
                <c:pt idx="3">
                  <c:v>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16608"/>
        <c:axId val="74919296"/>
      </c:barChart>
      <c:catAx>
        <c:axId val="74916608"/>
        <c:scaling>
          <c:orientation val="minMax"/>
        </c:scaling>
        <c:delete val="0"/>
        <c:axPos val="b"/>
        <c:majorTickMark val="out"/>
        <c:minorTickMark val="none"/>
        <c:tickLblPos val="nextTo"/>
        <c:crossAx val="74919296"/>
        <c:crosses val="autoZero"/>
        <c:auto val="1"/>
        <c:lblAlgn val="ctr"/>
        <c:lblOffset val="100"/>
        <c:noMultiLvlLbl val="0"/>
      </c:catAx>
      <c:valAx>
        <c:axId val="74919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749166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PE" sz="1400"/>
              <a:t>Rango</a:t>
            </a:r>
            <a:r>
              <a:rPr lang="es-PE" sz="1400" baseline="0"/>
              <a:t> Potencial</a:t>
            </a:r>
            <a:endParaRPr lang="es-PE" sz="14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Presentac!$B$139</c:f>
              <c:strCache>
                <c:ptCount val="1"/>
                <c:pt idx="0">
                  <c:v>SI TARGET</c:v>
                </c:pt>
              </c:strCache>
            </c:strRef>
          </c:tx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Presentac!$A$140:$A$148</c:f>
              <c:strCache>
                <c:ptCount val="9"/>
                <c:pt idx="0">
                  <c:v>&lt; 0 ; 50 &gt;</c:v>
                </c:pt>
                <c:pt idx="1">
                  <c:v>[ 50 ; 500 &gt;</c:v>
                </c:pt>
                <c:pt idx="2">
                  <c:v>[ 500 ; 1 k &gt;</c:v>
                </c:pt>
                <c:pt idx="3">
                  <c:v>[ 1 k ; 3 k &gt;</c:v>
                </c:pt>
                <c:pt idx="4">
                  <c:v>[ 3 k ; 5 k &gt;</c:v>
                </c:pt>
                <c:pt idx="5">
                  <c:v>[ 5 k ; 10 k &gt;</c:v>
                </c:pt>
                <c:pt idx="6">
                  <c:v>[ 10 k ; 20 k &gt;</c:v>
                </c:pt>
                <c:pt idx="7">
                  <c:v>[ 20 k ; 50 k &gt;</c:v>
                </c:pt>
                <c:pt idx="8">
                  <c:v>[ 50 k ; + &gt;</c:v>
                </c:pt>
              </c:strCache>
            </c:strRef>
          </c:cat>
          <c:val>
            <c:numRef>
              <c:f>Presentac!$B$140:$B$148</c:f>
              <c:numCache>
                <c:formatCode>#,##0.00</c:formatCode>
                <c:ptCount val="9"/>
                <c:pt idx="0">
                  <c:v>0.27956917598120873</c:v>
                </c:pt>
                <c:pt idx="1">
                  <c:v>1.1522222121285626</c:v>
                </c:pt>
                <c:pt idx="2">
                  <c:v>2.9427399769593148</c:v>
                </c:pt>
                <c:pt idx="3">
                  <c:v>5.1134297398950546</c:v>
                </c:pt>
                <c:pt idx="4">
                  <c:v>9.769377417392846</c:v>
                </c:pt>
                <c:pt idx="5">
                  <c:v>11.43208010794798</c:v>
                </c:pt>
                <c:pt idx="6">
                  <c:v>16.584173914400484</c:v>
                </c:pt>
                <c:pt idx="7">
                  <c:v>18.860144132088315</c:v>
                </c:pt>
                <c:pt idx="8">
                  <c:v>40.017689027633494</c:v>
                </c:pt>
              </c:numCache>
            </c:numRef>
          </c:val>
        </c:ser>
        <c:ser>
          <c:idx val="1"/>
          <c:order val="1"/>
          <c:tx>
            <c:strRef>
              <c:f>Presentac!$C$139</c:f>
              <c:strCache>
                <c:ptCount val="1"/>
                <c:pt idx="0">
                  <c:v>NO TARGET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Presentac!$A$140:$A$148</c:f>
              <c:strCache>
                <c:ptCount val="9"/>
                <c:pt idx="0">
                  <c:v>&lt; 0 ; 50 &gt;</c:v>
                </c:pt>
                <c:pt idx="1">
                  <c:v>[ 50 ; 500 &gt;</c:v>
                </c:pt>
                <c:pt idx="2">
                  <c:v>[ 500 ; 1 k &gt;</c:v>
                </c:pt>
                <c:pt idx="3">
                  <c:v>[ 1 k ; 3 k &gt;</c:v>
                </c:pt>
                <c:pt idx="4">
                  <c:v>[ 3 k ; 5 k &gt;</c:v>
                </c:pt>
                <c:pt idx="5">
                  <c:v>[ 5 k ; 10 k &gt;</c:v>
                </c:pt>
                <c:pt idx="6">
                  <c:v>[ 10 k ; 20 k &gt;</c:v>
                </c:pt>
                <c:pt idx="7">
                  <c:v>[ 20 k ; 50 k &gt;</c:v>
                </c:pt>
                <c:pt idx="8">
                  <c:v>[ 50 k ; + &gt;</c:v>
                </c:pt>
              </c:strCache>
            </c:strRef>
          </c:cat>
          <c:val>
            <c:numRef>
              <c:f>Presentac!$C$140:$C$148</c:f>
              <c:numCache>
                <c:formatCode>#,##0.00</c:formatCode>
                <c:ptCount val="9"/>
                <c:pt idx="0">
                  <c:v>2.8523730578795606E-2</c:v>
                </c:pt>
                <c:pt idx="1">
                  <c:v>7.9795906498601285E-2</c:v>
                </c:pt>
                <c:pt idx="2">
                  <c:v>0.1729904266703261</c:v>
                </c:pt>
                <c:pt idx="3">
                  <c:v>3.46996351844345E-3</c:v>
                </c:pt>
                <c:pt idx="4">
                  <c:v>1.7445198961735116</c:v>
                </c:pt>
                <c:pt idx="5">
                  <c:v>0</c:v>
                </c:pt>
                <c:pt idx="6">
                  <c:v>0</c:v>
                </c:pt>
                <c:pt idx="7">
                  <c:v>1.792897457230064</c:v>
                </c:pt>
                <c:pt idx="8">
                  <c:v>1.1806456565656616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00320"/>
        <c:axId val="130201856"/>
      </c:barChart>
      <c:catAx>
        <c:axId val="1302003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3000000"/>
          <a:lstStyle/>
          <a:p>
            <a:pPr>
              <a:defRPr/>
            </a:pPr>
            <a:endParaRPr lang="es-PE"/>
          </a:p>
        </c:txPr>
        <c:crossAx val="130201856"/>
        <c:crosses val="autoZero"/>
        <c:auto val="1"/>
        <c:lblAlgn val="ctr"/>
        <c:lblOffset val="100"/>
        <c:noMultiLvlLbl val="0"/>
      </c:catAx>
      <c:valAx>
        <c:axId val="130201856"/>
        <c:scaling>
          <c:orientation val="minMax"/>
        </c:scaling>
        <c:delete val="0"/>
        <c:axPos val="l"/>
        <c:numFmt formatCode="#,##0.00" sourceLinked="1"/>
        <c:majorTickMark val="out"/>
        <c:minorTickMark val="none"/>
        <c:tickLblPos val="nextTo"/>
        <c:crossAx val="130200320"/>
        <c:crosses val="autoZero"/>
        <c:crossBetween val="between"/>
        <c:majorUnit val="10"/>
        <c:minorUnit val="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P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s-PE" sz="1400"/>
              <a:t>Home Banking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Presentac!$A$159</c:f>
              <c:strCache>
                <c:ptCount val="1"/>
                <c:pt idx="0">
                  <c:v>SI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Presentac!$B$158:$C$158</c:f>
              <c:strCache>
                <c:ptCount val="2"/>
                <c:pt idx="0">
                  <c:v>TARGET</c:v>
                </c:pt>
                <c:pt idx="1">
                  <c:v>NO TARGET</c:v>
                </c:pt>
              </c:strCache>
            </c:strRef>
          </c:cat>
          <c:val>
            <c:numRef>
              <c:f>Presentac!$B$159:$C$159</c:f>
              <c:numCache>
                <c:formatCode>General</c:formatCode>
                <c:ptCount val="2"/>
                <c:pt idx="0">
                  <c:v>2.83</c:v>
                </c:pt>
                <c:pt idx="1">
                  <c:v>0.05</c:v>
                </c:pt>
              </c:numCache>
            </c:numRef>
          </c:val>
        </c:ser>
        <c:ser>
          <c:idx val="1"/>
          <c:order val="1"/>
          <c:tx>
            <c:strRef>
              <c:f>Presentac!$A$160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Presentac!$B$158:$C$158</c:f>
              <c:strCache>
                <c:ptCount val="2"/>
                <c:pt idx="0">
                  <c:v>TARGET</c:v>
                </c:pt>
                <c:pt idx="1">
                  <c:v>NO TARGET</c:v>
                </c:pt>
              </c:strCache>
            </c:strRef>
          </c:cat>
          <c:val>
            <c:numRef>
              <c:f>Presentac!$B$160:$C$160</c:f>
              <c:numCache>
                <c:formatCode>General</c:formatCode>
                <c:ptCount val="2"/>
                <c:pt idx="0">
                  <c:v>0.92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700352"/>
        <c:axId val="123701888"/>
      </c:barChart>
      <c:catAx>
        <c:axId val="123700352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01888"/>
        <c:crosses val="autoZero"/>
        <c:auto val="1"/>
        <c:lblAlgn val="ctr"/>
        <c:lblOffset val="100"/>
        <c:noMultiLvlLbl val="0"/>
      </c:catAx>
      <c:valAx>
        <c:axId val="1237018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37003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1CB97-AF35-46A6-9101-6961713F075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756AC-DC63-4128-B4F9-22FE389995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9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56C8-29E8-4D57-8481-43F9A1D5BCD7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53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universo</a:t>
            </a:r>
            <a:r>
              <a:rPr lang="en-US" baseline="0" dirty="0" smtClean="0"/>
              <a:t> global de solicitudes: 40%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756AC-DC63-4128-B4F9-22FE38999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universo</a:t>
            </a:r>
            <a:r>
              <a:rPr lang="en-US" baseline="0" dirty="0" smtClean="0"/>
              <a:t> global de solicitudes: 40%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756AC-DC63-4128-B4F9-22FE38999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universo</a:t>
            </a:r>
            <a:r>
              <a:rPr lang="en-US" baseline="0" dirty="0" smtClean="0"/>
              <a:t> global de solicitudes: 40%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756AC-DC63-4128-B4F9-22FE38999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universo</a:t>
            </a:r>
            <a:r>
              <a:rPr lang="en-US" baseline="0" dirty="0" smtClean="0"/>
              <a:t> global de solicitudes: 40%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756AC-DC63-4128-B4F9-22FE38999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universo</a:t>
            </a:r>
            <a:r>
              <a:rPr lang="en-US" baseline="0" dirty="0" smtClean="0"/>
              <a:t> global de solicitudes: 40%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756AC-DC63-4128-B4F9-22FE389995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activación</a:t>
            </a:r>
            <a:r>
              <a:rPr lang="en-US" dirty="0" smtClean="0"/>
              <a:t> 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universo</a:t>
            </a:r>
            <a:r>
              <a:rPr lang="en-US" baseline="0" dirty="0" smtClean="0"/>
              <a:t> global de solicitudes: 40%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756AC-DC63-4128-B4F9-22FE38999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556C8-29E8-4D57-8481-43F9A1D5BCD7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53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4510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83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4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297E-1298-42D9-B629-030BF0121D7A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AC47-843E-432A-969A-53042606E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86800" cy="105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304800" y="3489036"/>
            <a:ext cx="7552255" cy="10829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s-PE" sz="2800" b="0" i="0" kern="1200" dirty="0">
                <a:solidFill>
                  <a:srgbClr val="0D50A7"/>
                </a:solidFill>
                <a:latin typeface="Flexo Medium" pitchFamily="50" charset="0"/>
                <a:ea typeface="+mn-ea"/>
                <a:cs typeface="Flexo Medium" pitchFamily="50" charset="0"/>
              </a:defRPr>
            </a:lvl1pPr>
          </a:lstStyle>
          <a:p>
            <a:pPr algn="l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sz="2000" dirty="0" smtClean="0"/>
              <a:t>Tipo Cambio – Modelo Base</a:t>
            </a:r>
            <a:endParaRPr lang="es-PE" sz="2000" dirty="0"/>
          </a:p>
          <a:p>
            <a:pPr algn="l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sz="1600" i="1" dirty="0" err="1" smtClean="0"/>
              <a:t>eBusiness</a:t>
            </a:r>
            <a:r>
              <a:rPr lang="es-PE" sz="1600" i="1" dirty="0" smtClean="0"/>
              <a:t> &amp; Digital Marketing</a:t>
            </a:r>
            <a:endParaRPr lang="es-PE" sz="1600" i="1" dirty="0"/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1220270" y="5729960"/>
            <a:ext cx="7542730" cy="6708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" sz="1600" b="0" i="0" kern="1200" smtClean="0">
                <a:solidFill>
                  <a:srgbClr val="FF4F00"/>
                </a:solidFill>
                <a:latin typeface="Flexo Medium" pitchFamily="50" charset="0"/>
                <a:ea typeface="+mn-ea"/>
                <a:cs typeface="Flexo Medium" pitchFamily="50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s-E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s-E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es-P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PE" sz="1000" dirty="0" smtClean="0"/>
              <a:t>Octubre 2017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13037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Flexo" pitchFamily="50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0" y="0"/>
            <a:ext cx="6248400" cy="44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>
                <a:solidFill>
                  <a:schemeClr val="bg1"/>
                </a:solidFill>
                <a:latin typeface="Flexo" pitchFamily="50" charset="0"/>
              </a:rPr>
              <a:t>Metodología</a:t>
            </a:r>
            <a:endParaRPr lang="en-US" sz="1800" b="1" dirty="0">
              <a:solidFill>
                <a:schemeClr val="bg1"/>
              </a:solidFill>
              <a:latin typeface="Flexo" pitchFamily="50" charset="0"/>
            </a:endParaRPr>
          </a:p>
        </p:txBody>
      </p:sp>
      <p:pic>
        <p:nvPicPr>
          <p:cNvPr id="43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4793" y="1346200"/>
            <a:ext cx="8508207" cy="46166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tx1"/>
                </a:solidFill>
                <a:latin typeface="Flexo" pitchFamily="50" charset="0"/>
                <a:ea typeface="+mj-ea"/>
                <a:cs typeface="+mj-cs"/>
              </a:rPr>
              <a:t>Objetivo: </a:t>
            </a:r>
            <a:endParaRPr lang="es-PE" sz="1400" b="1" dirty="0" smtClean="0">
              <a:solidFill>
                <a:schemeClr val="tx1"/>
              </a:solidFill>
              <a:latin typeface="Flexo" pitchFamily="50" charset="0"/>
              <a:ea typeface="+mj-ea"/>
              <a:cs typeface="+mj-cs"/>
            </a:endParaRP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Identificar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los grupos de clientes que generan </a:t>
            </a:r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mayores ingresos por transacciones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de tipo de </a:t>
            </a:r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cambio.</a:t>
            </a:r>
          </a:p>
          <a:p>
            <a:endParaRPr lang="es-PE" sz="1400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r>
              <a:rPr lang="es-PE" sz="1400" b="1" dirty="0">
                <a:solidFill>
                  <a:schemeClr val="tx1"/>
                </a:solidFill>
                <a:latin typeface="Flexo" pitchFamily="50" charset="0"/>
                <a:ea typeface="+mj-ea"/>
                <a:cs typeface="+mj-cs"/>
              </a:rPr>
              <a:t>Modelo:  </a:t>
            </a:r>
            <a:endParaRPr lang="es-PE" sz="1400" b="1" dirty="0" smtClean="0">
              <a:solidFill>
                <a:schemeClr val="tx1"/>
              </a:solidFill>
              <a:latin typeface="Flexo" pitchFamily="50" charset="0"/>
              <a:ea typeface="+mj-ea"/>
              <a:cs typeface="+mj-cs"/>
            </a:endParaRP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Árbol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de Decisión de </a:t>
            </a:r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Regresión</a:t>
            </a:r>
          </a:p>
          <a:p>
            <a:endParaRPr lang="es-PE" sz="1400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r>
              <a:rPr lang="es-PE" sz="1400" b="1" dirty="0">
                <a:solidFill>
                  <a:schemeClr val="tx1"/>
                </a:solidFill>
                <a:latin typeface="Flexo" pitchFamily="50" charset="0"/>
                <a:ea typeface="+mj-ea"/>
                <a:cs typeface="+mj-cs"/>
              </a:rPr>
              <a:t>Target:     </a:t>
            </a:r>
            <a:endParaRPr lang="es-PE" sz="1400" b="1" dirty="0" smtClean="0">
              <a:solidFill>
                <a:schemeClr val="tx1"/>
              </a:solidFill>
              <a:latin typeface="Flexo" pitchFamily="50" charset="0"/>
              <a:ea typeface="+mj-ea"/>
              <a:cs typeface="+mj-cs"/>
            </a:endParaRP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Monto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de </a:t>
            </a:r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ingresos de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Tipo de Cambio durante un mes de campaña (Feb 17</a:t>
            </a:r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)</a:t>
            </a:r>
          </a:p>
          <a:p>
            <a:endParaRPr lang="es-PE" sz="1400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r>
              <a:rPr lang="es-PE" sz="1400" b="1" dirty="0">
                <a:solidFill>
                  <a:schemeClr val="tx1"/>
                </a:solidFill>
                <a:latin typeface="Flexo" pitchFamily="50" charset="0"/>
                <a:ea typeface="+mj-ea"/>
                <a:cs typeface="+mj-cs"/>
              </a:rPr>
              <a:t>Variables: </a:t>
            </a:r>
            <a:r>
              <a:rPr lang="es-PE" sz="1400" b="1" dirty="0" smtClean="0">
                <a:solidFill>
                  <a:schemeClr val="tx1"/>
                </a:solidFill>
                <a:latin typeface="Flexo" pitchFamily="50" charset="0"/>
                <a:ea typeface="+mj-ea"/>
                <a:cs typeface="+mj-cs"/>
              </a:rPr>
              <a:t>  </a:t>
            </a: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-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Segmento (Consumo, BEX, </a:t>
            </a:r>
            <a:r>
              <a:rPr lang="es-PE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EnAlta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, Privada)</a:t>
            </a: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-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Rango </a:t>
            </a:r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Potencial (definida por tesorería)</a:t>
            </a:r>
            <a:endParaRPr lang="es-PE" sz="1400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-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Perfil Digital (DM, DNM, ND)</a:t>
            </a: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-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Flag HBK</a:t>
            </a: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- Flag Token</a:t>
            </a:r>
          </a:p>
          <a:p>
            <a:endParaRPr lang="es-PE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endParaRPr lang="es-PE" sz="1400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endParaRPr lang="es-PE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endParaRPr lang="es-PE" sz="1400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endParaRPr lang="es-PE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  <a:p>
            <a:endParaRPr lang="es-PE" sz="1400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  <a:ea typeface="+mj-ea"/>
              <a:cs typeface="+mj-cs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46326" y="685800"/>
            <a:ext cx="6746580" cy="3730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</a:rPr>
              <a:t>Modelo Predictivo para transacciones Tipo de </a:t>
            </a:r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</a:rPr>
              <a:t>Cambio</a:t>
            </a: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  <a:latin typeface="Flexo" pitchFamily="50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81000" y="4876800"/>
            <a:ext cx="3429000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Nro Registros Total: 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492,605  clientes</a:t>
            </a:r>
          </a:p>
          <a:p>
            <a:r>
              <a:rPr lang="es-P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DS 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Training: </a:t>
            </a:r>
            <a:r>
              <a:rPr lang="es-P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80%, 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rmse = </a:t>
            </a:r>
            <a:r>
              <a:rPr lang="es-P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26.30</a:t>
            </a: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/>
            </a:r>
            <a:b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</a:br>
            <a:r>
              <a:rPr lang="es-P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DS Testing:  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2</a:t>
            </a:r>
            <a:r>
              <a:rPr lang="es-P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0%, </a:t>
            </a:r>
            <a:r>
              <a:rPr lang="es-P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rmse = </a:t>
            </a:r>
            <a:r>
              <a:rPr lang="es-P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lexo" pitchFamily="50" charset="0"/>
                <a:ea typeface="+mj-ea"/>
                <a:cs typeface="+mj-cs"/>
              </a:rPr>
              <a:t>25.4</a:t>
            </a:r>
          </a:p>
        </p:txBody>
      </p:sp>
    </p:spTree>
    <p:extLst>
      <p:ext uri="{BB962C8B-B14F-4D97-AF65-F5344CB8AC3E}">
        <p14:creationId xmlns:p14="http://schemas.microsoft.com/office/powerpoint/2010/main" val="33187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Flexo" pitchFamily="50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0" y="0"/>
            <a:ext cx="6248400" cy="44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800" b="1" dirty="0" smtClean="0">
                <a:solidFill>
                  <a:schemeClr val="bg1"/>
                </a:solidFill>
                <a:latin typeface="Flexo" pitchFamily="50" charset="0"/>
              </a:rPr>
              <a:t>Resultados</a:t>
            </a:r>
            <a:r>
              <a:rPr lang="en-US" sz="1800" b="1" dirty="0" smtClean="0">
                <a:solidFill>
                  <a:schemeClr val="bg1"/>
                </a:solidFill>
                <a:latin typeface="Flexo" pitchFamily="50" charset="0"/>
              </a:rPr>
              <a:t> de la </a:t>
            </a:r>
            <a:r>
              <a:rPr lang="es-PE" sz="1800" b="1" dirty="0" smtClean="0">
                <a:solidFill>
                  <a:schemeClr val="bg1"/>
                </a:solidFill>
                <a:latin typeface="Flexo" pitchFamily="50" charset="0"/>
              </a:rPr>
              <a:t>campaña Tipo de cambio Feb-17</a:t>
            </a:r>
            <a:endParaRPr lang="es-PE" sz="1800" b="1" dirty="0">
              <a:solidFill>
                <a:schemeClr val="bg1"/>
              </a:solidFill>
              <a:latin typeface="Flexo" pitchFamily="50" charset="0"/>
            </a:endParaRPr>
          </a:p>
        </p:txBody>
      </p:sp>
      <p:pic>
        <p:nvPicPr>
          <p:cNvPr id="43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982354"/>
              </p:ext>
            </p:extLst>
          </p:nvPr>
        </p:nvGraphicFramePr>
        <p:xfrm>
          <a:off x="762000" y="899755"/>
          <a:ext cx="7315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29 CuadroTexto"/>
          <p:cNvSpPr txBox="1"/>
          <p:nvPr/>
        </p:nvSpPr>
        <p:spPr>
          <a:xfrm>
            <a:off x="457199" y="4796135"/>
            <a:ext cx="8458199" cy="4616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200" dirty="0" smtClean="0">
                <a:latin typeface="Flexo" pitchFamily="50" charset="0"/>
              </a:rPr>
              <a:t>Se dividió la base por deciles según los resultados del modelo. Los primeros 5 grupos generaron el 98% de los ingresos totales de la campaña feb-17.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57199" y="5486400"/>
            <a:ext cx="62484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latin typeface="Flexo" pitchFamily="50" charset="0"/>
              </a:rPr>
              <a:t>Supuestos:</a:t>
            </a:r>
          </a:p>
          <a:p>
            <a:pPr marL="285750" indent="-285750">
              <a:buFontTx/>
              <a:buChar char="-"/>
            </a:pPr>
            <a:r>
              <a:rPr lang="es-PE" sz="900" dirty="0" smtClean="0">
                <a:latin typeface="Flexo" pitchFamily="50" charset="0"/>
              </a:rPr>
              <a:t>Los costos considerados fueron los costos incurridos por la pauta dirigida de la campaña de feb-17.</a:t>
            </a:r>
          </a:p>
          <a:p>
            <a:pPr marL="285750" indent="-285750">
              <a:buFontTx/>
              <a:buChar char="-"/>
            </a:pPr>
            <a:r>
              <a:rPr lang="es-PE" sz="900" dirty="0" smtClean="0">
                <a:latin typeface="Flexo" pitchFamily="50" charset="0"/>
              </a:rPr>
              <a:t>Los ingresos considerados corresponden a los clientes de la base de la campaña de feb-17 que se afiliaron.</a:t>
            </a:r>
          </a:p>
          <a:p>
            <a:endParaRPr lang="es-PE" sz="900" dirty="0">
              <a:latin typeface="Flexo" pitchFamily="50" charset="0"/>
            </a:endParaRPr>
          </a:p>
          <a:p>
            <a:r>
              <a:rPr lang="es-PE" sz="900" dirty="0">
                <a:latin typeface="Flexo" pitchFamily="50" charset="0"/>
              </a:rPr>
              <a:t>* RT Conversión = </a:t>
            </a:r>
            <a:r>
              <a:rPr lang="es-PE" sz="900" dirty="0" smtClean="0">
                <a:latin typeface="Flexo" pitchFamily="50" charset="0"/>
              </a:rPr>
              <a:t>Ingresos/Costos</a:t>
            </a:r>
            <a:endParaRPr lang="es-PE" sz="900" dirty="0">
              <a:latin typeface="Flexo" pitchFamily="50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 flipV="1">
            <a:off x="4053128" y="1280755"/>
            <a:ext cx="0" cy="2895600"/>
          </a:xfrm>
          <a:prstGeom prst="line">
            <a:avLst/>
          </a:prstGeom>
          <a:ln cap="flat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Flexo" pitchFamily="50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0" y="0"/>
            <a:ext cx="6248400" cy="44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>
                <a:solidFill>
                  <a:schemeClr val="bg1"/>
                </a:solidFill>
                <a:latin typeface="Flexo" pitchFamily="50" charset="0"/>
              </a:rPr>
              <a:t>Estrategia</a:t>
            </a:r>
            <a:r>
              <a:rPr lang="en-US" sz="1800" b="1" dirty="0">
                <a:solidFill>
                  <a:schemeClr val="bg1"/>
                </a:solidFill>
                <a:latin typeface="Flexo" pitchFamily="50" charset="0"/>
              </a:rPr>
              <a:t> de </a:t>
            </a:r>
            <a:r>
              <a:rPr lang="en-US" sz="1800" b="1" dirty="0" err="1" smtClean="0">
                <a:solidFill>
                  <a:schemeClr val="bg1"/>
                </a:solidFill>
                <a:latin typeface="Flexo" pitchFamily="50" charset="0"/>
              </a:rPr>
              <a:t>segmentación</a:t>
            </a:r>
            <a:r>
              <a:rPr lang="en-US" sz="1800" b="1" dirty="0" smtClean="0">
                <a:solidFill>
                  <a:schemeClr val="bg1"/>
                </a:solidFill>
                <a:latin typeface="Flexo" pitchFamily="50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Flexo" pitchFamily="50" charset="0"/>
              </a:rPr>
              <a:t>propuesta</a:t>
            </a:r>
            <a:endParaRPr lang="en-US" sz="1800" b="1" dirty="0">
              <a:solidFill>
                <a:schemeClr val="bg1"/>
              </a:solidFill>
              <a:latin typeface="Flexo" pitchFamily="50" charset="0"/>
            </a:endParaRPr>
          </a:p>
        </p:txBody>
      </p:sp>
      <p:pic>
        <p:nvPicPr>
          <p:cNvPr id="43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09600" y="4129931"/>
            <a:ext cx="16764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50" b="1" dirty="0">
                <a:latin typeface="Flexo" pitchFamily="50" charset="0"/>
              </a:rPr>
              <a:t>Contactabilidad:</a:t>
            </a:r>
            <a:r>
              <a:rPr lang="es-PE" sz="1050" dirty="0">
                <a:latin typeface="Flexo" pitchFamily="50" charset="0"/>
              </a:rPr>
              <a:t> </a:t>
            </a:r>
            <a:r>
              <a:rPr lang="es-PE" sz="1050" dirty="0" smtClean="0">
                <a:latin typeface="Flexo" pitchFamily="50" charset="0"/>
              </a:rPr>
              <a:t>Buena</a:t>
            </a:r>
            <a:endParaRPr lang="es-PE" sz="1050" b="1" dirty="0" smtClean="0">
              <a:latin typeface="Flexo" pitchFamily="50" charset="0"/>
            </a:endParaRPr>
          </a:p>
          <a:p>
            <a:r>
              <a:rPr lang="es-PE" sz="1050" b="1" dirty="0" smtClean="0">
                <a:latin typeface="Flexo" pitchFamily="50" charset="0"/>
              </a:rPr>
              <a:t>Potencialidad TC</a:t>
            </a:r>
            <a:r>
              <a:rPr lang="es-PE" sz="1050" dirty="0" smtClean="0">
                <a:latin typeface="Flexo" pitchFamily="50" charset="0"/>
              </a:rPr>
              <a:t> &gt; 0</a:t>
            </a:r>
          </a:p>
          <a:p>
            <a:r>
              <a:rPr lang="es-PE" sz="1050" b="1" dirty="0" smtClean="0">
                <a:latin typeface="Flexo" pitchFamily="50" charset="0"/>
              </a:rPr>
              <a:t>Codsubsegmento:</a:t>
            </a:r>
            <a:r>
              <a:rPr lang="es-PE" sz="1050" dirty="0" smtClean="0">
                <a:latin typeface="Flexo" pitchFamily="50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PE" sz="1050" dirty="0" smtClean="0">
                <a:latin typeface="Flexo" pitchFamily="50" charset="0"/>
              </a:rPr>
              <a:t>Privada, </a:t>
            </a:r>
          </a:p>
          <a:p>
            <a:pPr marL="171450" indent="-171450">
              <a:buFontTx/>
              <a:buChar char="-"/>
            </a:pPr>
            <a:r>
              <a:rPr lang="es-PE" sz="1050" dirty="0" smtClean="0">
                <a:latin typeface="Flexo" pitchFamily="50" charset="0"/>
              </a:rPr>
              <a:t>Enalta, </a:t>
            </a:r>
          </a:p>
          <a:p>
            <a:pPr marL="171450" indent="-171450">
              <a:buFontTx/>
              <a:buChar char="-"/>
            </a:pPr>
            <a:r>
              <a:rPr lang="es-PE" sz="1050" dirty="0" smtClean="0">
                <a:latin typeface="Flexo" pitchFamily="50" charset="0"/>
              </a:rPr>
              <a:t>BEX y </a:t>
            </a:r>
          </a:p>
          <a:p>
            <a:pPr marL="171450" indent="-171450">
              <a:buFontTx/>
              <a:buChar char="-"/>
            </a:pPr>
            <a:r>
              <a:rPr lang="es-PE" sz="1050" dirty="0" smtClean="0">
                <a:latin typeface="Flexo" pitchFamily="50" charset="0"/>
              </a:rPr>
              <a:t>Consumo</a:t>
            </a:r>
            <a:endParaRPr lang="es-PE" sz="1050" dirty="0">
              <a:latin typeface="Flexo" pitchFamily="50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42900" y="762000"/>
            <a:ext cx="84581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400" dirty="0" smtClean="0">
                <a:latin typeface="Flexo" pitchFamily="50" charset="0"/>
              </a:rPr>
              <a:t>Utilizar el modelo para identificar a los clientes target (5 primeros deciles) y optimizar el costo de la siguiente campaña.</a:t>
            </a:r>
          </a:p>
        </p:txBody>
      </p:sp>
      <p:sp>
        <p:nvSpPr>
          <p:cNvPr id="9" name="8 Disco magnético"/>
          <p:cNvSpPr/>
          <p:nvPr/>
        </p:nvSpPr>
        <p:spPr>
          <a:xfrm>
            <a:off x="647703" y="2955909"/>
            <a:ext cx="1177337" cy="1002429"/>
          </a:xfrm>
          <a:prstGeom prst="flowChartMagneticDisk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200" b="1" dirty="0">
                <a:latin typeface="Flexo" pitchFamily="50" charset="0"/>
              </a:rPr>
              <a:t>493 </a:t>
            </a:r>
            <a:r>
              <a:rPr lang="es-PE" sz="1200" dirty="0" smtClean="0"/>
              <a:t> </a:t>
            </a:r>
            <a:r>
              <a:rPr lang="en-US" sz="1200" b="1" dirty="0" smtClean="0">
                <a:latin typeface="Flexo" pitchFamily="50" charset="0"/>
              </a:rPr>
              <a:t>K</a:t>
            </a:r>
            <a:endParaRPr lang="en-US" sz="1200" b="1" dirty="0">
              <a:latin typeface="Flexo" pitchFamily="50" charset="0"/>
            </a:endParaRPr>
          </a:p>
        </p:txBody>
      </p:sp>
      <p:sp>
        <p:nvSpPr>
          <p:cNvPr id="11" name="10 Disco magnético"/>
          <p:cNvSpPr/>
          <p:nvPr/>
        </p:nvSpPr>
        <p:spPr>
          <a:xfrm>
            <a:off x="3114677" y="1623791"/>
            <a:ext cx="914400" cy="735748"/>
          </a:xfrm>
          <a:prstGeom prst="flowChartMagneticDisk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050" b="1" dirty="0">
                <a:latin typeface="Flexo" pitchFamily="50" charset="0"/>
              </a:rPr>
              <a:t>244 K (50%)</a:t>
            </a:r>
          </a:p>
        </p:txBody>
      </p:sp>
      <p:sp>
        <p:nvSpPr>
          <p:cNvPr id="12" name="11 Disco magnético"/>
          <p:cNvSpPr/>
          <p:nvPr/>
        </p:nvSpPr>
        <p:spPr>
          <a:xfrm>
            <a:off x="3086102" y="3343473"/>
            <a:ext cx="915615" cy="690292"/>
          </a:xfrm>
          <a:prstGeom prst="flowChartMagneticDisk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050" b="1" dirty="0">
                <a:latin typeface="Flexo" pitchFamily="50" charset="0"/>
              </a:rPr>
              <a:t>67 K </a:t>
            </a:r>
            <a:endParaRPr lang="es-PE" sz="1050" b="1" dirty="0" smtClean="0">
              <a:latin typeface="Flexo" pitchFamily="50" charset="0"/>
            </a:endParaRPr>
          </a:p>
          <a:p>
            <a:pPr lvl="0" algn="ctr"/>
            <a:r>
              <a:rPr lang="es-PE" sz="1050" b="1" dirty="0" smtClean="0">
                <a:latin typeface="Flexo" pitchFamily="50" charset="0"/>
              </a:rPr>
              <a:t>(</a:t>
            </a:r>
            <a:r>
              <a:rPr lang="es-PE" sz="1050" b="1" dirty="0">
                <a:latin typeface="Flexo" pitchFamily="50" charset="0"/>
              </a:rPr>
              <a:t>14%)</a:t>
            </a:r>
            <a:endParaRPr lang="es-PE" sz="1050" dirty="0"/>
          </a:p>
        </p:txBody>
      </p:sp>
      <p:sp>
        <p:nvSpPr>
          <p:cNvPr id="13" name="12 Disco magnético"/>
          <p:cNvSpPr/>
          <p:nvPr/>
        </p:nvSpPr>
        <p:spPr>
          <a:xfrm>
            <a:off x="3114679" y="4918108"/>
            <a:ext cx="914398" cy="685800"/>
          </a:xfrm>
          <a:prstGeom prst="flowChartMagneticDisk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050" b="1" dirty="0">
                <a:latin typeface="Flexo" pitchFamily="50" charset="0"/>
              </a:rPr>
              <a:t>182 K </a:t>
            </a:r>
            <a:endParaRPr lang="es-PE" sz="1050" b="1" dirty="0" smtClean="0">
              <a:latin typeface="Flexo" pitchFamily="50" charset="0"/>
            </a:endParaRPr>
          </a:p>
          <a:p>
            <a:pPr lvl="0" algn="ctr"/>
            <a:r>
              <a:rPr lang="es-PE" sz="1050" b="1" dirty="0" smtClean="0">
                <a:latin typeface="Flexo" pitchFamily="50" charset="0"/>
              </a:rPr>
              <a:t>(</a:t>
            </a:r>
            <a:r>
              <a:rPr lang="es-PE" sz="1050" b="1" dirty="0">
                <a:latin typeface="Flexo" pitchFamily="50" charset="0"/>
              </a:rPr>
              <a:t>37%)</a:t>
            </a:r>
            <a:endParaRPr lang="es-PE" sz="1050" dirty="0"/>
          </a:p>
        </p:txBody>
      </p:sp>
      <p:sp>
        <p:nvSpPr>
          <p:cNvPr id="14" name="13 Disco magnético"/>
          <p:cNvSpPr/>
          <p:nvPr/>
        </p:nvSpPr>
        <p:spPr>
          <a:xfrm>
            <a:off x="5372104" y="1346583"/>
            <a:ext cx="712366" cy="453688"/>
          </a:xfrm>
          <a:prstGeom prst="flowChartMagneticDisk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000" b="1" dirty="0">
                <a:latin typeface="Flexo" pitchFamily="50" charset="0"/>
              </a:rPr>
              <a:t>243 K (49%)</a:t>
            </a:r>
          </a:p>
        </p:txBody>
      </p:sp>
      <p:sp>
        <p:nvSpPr>
          <p:cNvPr id="15" name="14 Disco magnético"/>
          <p:cNvSpPr/>
          <p:nvPr/>
        </p:nvSpPr>
        <p:spPr>
          <a:xfrm>
            <a:off x="5372103" y="2085329"/>
            <a:ext cx="712366" cy="4536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000" b="1" dirty="0">
                <a:latin typeface="Flexo" pitchFamily="50" charset="0"/>
              </a:rPr>
              <a:t>1 K (0%)</a:t>
            </a:r>
          </a:p>
        </p:txBody>
      </p:sp>
      <p:sp>
        <p:nvSpPr>
          <p:cNvPr id="16" name="15 Disco magnético"/>
          <p:cNvSpPr/>
          <p:nvPr/>
        </p:nvSpPr>
        <p:spPr>
          <a:xfrm>
            <a:off x="5372103" y="2955909"/>
            <a:ext cx="712366" cy="453688"/>
          </a:xfrm>
          <a:prstGeom prst="flowChartMagneticDisk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000" b="1" dirty="0">
                <a:latin typeface="Flexo" pitchFamily="50" charset="0"/>
              </a:rPr>
              <a:t>11 K (2%)</a:t>
            </a:r>
            <a:endParaRPr lang="es-PE" sz="1000" dirty="0"/>
          </a:p>
        </p:txBody>
      </p:sp>
      <p:sp>
        <p:nvSpPr>
          <p:cNvPr id="17" name="16 Disco magnético"/>
          <p:cNvSpPr/>
          <p:nvPr/>
        </p:nvSpPr>
        <p:spPr>
          <a:xfrm>
            <a:off x="5372103" y="3760315"/>
            <a:ext cx="712366" cy="4536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>
                <a:latin typeface="Flexo" pitchFamily="50" charset="0"/>
              </a:rPr>
              <a:t>56 K (12%)</a:t>
            </a:r>
          </a:p>
        </p:txBody>
      </p:sp>
      <p:sp>
        <p:nvSpPr>
          <p:cNvPr id="18" name="17 Disco magnético"/>
          <p:cNvSpPr/>
          <p:nvPr/>
        </p:nvSpPr>
        <p:spPr>
          <a:xfrm>
            <a:off x="5372103" y="4618294"/>
            <a:ext cx="712366" cy="453688"/>
          </a:xfrm>
          <a:prstGeom prst="flowChartMagneticDisk">
            <a:avLst/>
          </a:prstGeom>
          <a:solidFill>
            <a:srgbClr val="2E5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1000" b="1" dirty="0">
                <a:latin typeface="Flexo" pitchFamily="50" charset="0"/>
              </a:rPr>
              <a:t>40 K (8</a:t>
            </a:r>
            <a:r>
              <a:rPr lang="es-PE" sz="1000" b="1" dirty="0" smtClean="0">
                <a:latin typeface="Flexo" pitchFamily="50" charset="0"/>
              </a:rPr>
              <a:t>%)</a:t>
            </a:r>
            <a:endParaRPr lang="es-PE" sz="1000" dirty="0"/>
          </a:p>
        </p:txBody>
      </p:sp>
      <p:sp>
        <p:nvSpPr>
          <p:cNvPr id="20" name="19 Disco magnético"/>
          <p:cNvSpPr/>
          <p:nvPr/>
        </p:nvSpPr>
        <p:spPr>
          <a:xfrm>
            <a:off x="5372104" y="5481838"/>
            <a:ext cx="712366" cy="4536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>
                <a:latin typeface="Flexo" pitchFamily="50" charset="0"/>
              </a:rPr>
              <a:t>142 K (29%)</a:t>
            </a:r>
          </a:p>
        </p:txBody>
      </p:sp>
      <p:sp>
        <p:nvSpPr>
          <p:cNvPr id="24" name="23 Flecha arriba"/>
          <p:cNvSpPr/>
          <p:nvPr/>
        </p:nvSpPr>
        <p:spPr>
          <a:xfrm rot="5400000">
            <a:off x="2306135" y="3372469"/>
            <a:ext cx="344419" cy="441838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25" name="24 Flecha arriba"/>
          <p:cNvSpPr/>
          <p:nvPr/>
        </p:nvSpPr>
        <p:spPr>
          <a:xfrm rot="3335898">
            <a:off x="2359664" y="2408647"/>
            <a:ext cx="370467" cy="504062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27" name="26 Flecha arriba"/>
          <p:cNvSpPr/>
          <p:nvPr/>
        </p:nvSpPr>
        <p:spPr>
          <a:xfrm rot="6587886">
            <a:off x="4484073" y="2009352"/>
            <a:ext cx="320040" cy="532566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28" name="27 Flecha arriba"/>
          <p:cNvSpPr/>
          <p:nvPr/>
        </p:nvSpPr>
        <p:spPr>
          <a:xfrm rot="3913510">
            <a:off x="4473904" y="1459000"/>
            <a:ext cx="320040" cy="545959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29" name="28 Flecha arriba"/>
          <p:cNvSpPr/>
          <p:nvPr/>
        </p:nvSpPr>
        <p:spPr>
          <a:xfrm rot="6587886">
            <a:off x="4523460" y="3692055"/>
            <a:ext cx="320040" cy="532566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31" name="30 Flecha arriba"/>
          <p:cNvSpPr/>
          <p:nvPr/>
        </p:nvSpPr>
        <p:spPr>
          <a:xfrm rot="3913510">
            <a:off x="4513291" y="3141703"/>
            <a:ext cx="320040" cy="545959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32" name="31 Flecha arriba"/>
          <p:cNvSpPr/>
          <p:nvPr/>
        </p:nvSpPr>
        <p:spPr>
          <a:xfrm rot="6587886">
            <a:off x="4602483" y="5278695"/>
            <a:ext cx="320040" cy="532566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33" name="32 Flecha arriba"/>
          <p:cNvSpPr/>
          <p:nvPr/>
        </p:nvSpPr>
        <p:spPr>
          <a:xfrm rot="3913510">
            <a:off x="4592314" y="4728343"/>
            <a:ext cx="320040" cy="545959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34" name="33 Flecha arriba"/>
          <p:cNvSpPr/>
          <p:nvPr/>
        </p:nvSpPr>
        <p:spPr>
          <a:xfrm rot="7376850">
            <a:off x="2333047" y="4366263"/>
            <a:ext cx="370467" cy="504062"/>
          </a:xfrm>
          <a:prstGeom prst="upArrow">
            <a:avLst/>
          </a:prstGeom>
          <a:solidFill>
            <a:srgbClr val="739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/>
          </a:p>
        </p:txBody>
      </p:sp>
      <p:sp>
        <p:nvSpPr>
          <p:cNvPr id="35" name="34 CuadroTexto"/>
          <p:cNvSpPr txBox="1"/>
          <p:nvPr/>
        </p:nvSpPr>
        <p:spPr>
          <a:xfrm>
            <a:off x="3137353" y="2420779"/>
            <a:ext cx="91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Flexo" pitchFamily="50" charset="0"/>
              </a:rPr>
              <a:t>Dig. Mon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086103" y="4155758"/>
            <a:ext cx="91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Flexo" pitchFamily="50" charset="0"/>
              </a:rPr>
              <a:t>Dig. No Mon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3224758" y="5697379"/>
            <a:ext cx="694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Flexo" pitchFamily="50" charset="0"/>
              </a:rPr>
              <a:t>No Dig.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6134103" y="1434927"/>
            <a:ext cx="77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Flexo" pitchFamily="50" charset="0"/>
              </a:rPr>
              <a:t>Target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6209509" y="2174558"/>
            <a:ext cx="77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Flexo" pitchFamily="50" charset="0"/>
              </a:rPr>
              <a:t>No Target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6134103" y="3088958"/>
            <a:ext cx="77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Flexo" pitchFamily="50" charset="0"/>
              </a:rPr>
              <a:t>Target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6209509" y="3927158"/>
            <a:ext cx="77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Flexo" pitchFamily="50" charset="0"/>
              </a:rPr>
              <a:t>No Target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6134103" y="4747737"/>
            <a:ext cx="77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1"/>
                </a:solidFill>
                <a:latin typeface="Flexo" pitchFamily="50" charset="0"/>
              </a:rPr>
              <a:t>Target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6209509" y="5621179"/>
            <a:ext cx="776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Flexo" pitchFamily="50" charset="0"/>
              </a:rPr>
              <a:t>No Target</a:t>
            </a:r>
          </a:p>
        </p:txBody>
      </p:sp>
      <p:graphicFrame>
        <p:nvGraphicFramePr>
          <p:cNvPr id="51" name="5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22516"/>
              </p:ext>
            </p:extLst>
          </p:nvPr>
        </p:nvGraphicFramePr>
        <p:xfrm>
          <a:off x="7010400" y="2667000"/>
          <a:ext cx="1866900" cy="2118360"/>
        </p:xfrm>
        <a:graphic>
          <a:graphicData uri="http://schemas.openxmlformats.org/drawingml/2006/table">
            <a:tbl>
              <a:tblPr/>
              <a:tblGrid>
                <a:gridCol w="482600"/>
                <a:gridCol w="736600"/>
                <a:gridCol w="647700"/>
              </a:tblGrid>
              <a:tr h="35814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Decil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Target Acumulado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 Target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49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10.0%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115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23.3%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134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27.2%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207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41.9%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294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59.6%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298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60.4%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346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70.1%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421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455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493 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lexo"/>
                        </a:rPr>
                        <a:t>100.0%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6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Flexo" pitchFamily="50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0" y="0"/>
            <a:ext cx="6248400" cy="44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Flexo" pitchFamily="50" charset="0"/>
              </a:rPr>
              <a:t>PERFIL COMPARATIVO DE LOS GRUPOS</a:t>
            </a:r>
            <a:endParaRPr lang="en-US" sz="1800" b="1" dirty="0">
              <a:solidFill>
                <a:schemeClr val="bg1"/>
              </a:solidFill>
              <a:latin typeface="Flexo" pitchFamily="50" charset="0"/>
            </a:endParaRPr>
          </a:p>
        </p:txBody>
      </p:sp>
      <p:pic>
        <p:nvPicPr>
          <p:cNvPr id="43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286871" y="761999"/>
            <a:ext cx="862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latin typeface="Flexo" pitchFamily="50" charset="0"/>
              </a:rPr>
              <a:t>A continuación se muestran las distribuciones de cada atributo según grupo </a:t>
            </a:r>
            <a:r>
              <a:rPr lang="es-PE" sz="1400" b="1" dirty="0" smtClean="0">
                <a:latin typeface="Flexo" pitchFamily="50" charset="0"/>
              </a:rPr>
              <a:t>Target </a:t>
            </a:r>
            <a:r>
              <a:rPr lang="es-PE" sz="1400" dirty="0" smtClean="0">
                <a:latin typeface="Flexo" pitchFamily="50" charset="0"/>
              </a:rPr>
              <a:t>y </a:t>
            </a:r>
            <a:r>
              <a:rPr lang="es-PE" sz="1400" b="1" dirty="0" smtClean="0">
                <a:latin typeface="Flexo" pitchFamily="50" charset="0"/>
              </a:rPr>
              <a:t>No Target:</a:t>
            </a:r>
            <a:endParaRPr lang="es-PE" sz="1400" dirty="0">
              <a:latin typeface="Flexo" pitchFamily="50" charset="0"/>
            </a:endParaRPr>
          </a:p>
        </p:txBody>
      </p:sp>
      <p:graphicFrame>
        <p:nvGraphicFramePr>
          <p:cNvPr id="2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35118"/>
              </p:ext>
            </p:extLst>
          </p:nvPr>
        </p:nvGraphicFramePr>
        <p:xfrm>
          <a:off x="152400" y="1219201"/>
          <a:ext cx="4036267" cy="249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806941"/>
              </p:ext>
            </p:extLst>
          </p:nvPr>
        </p:nvGraphicFramePr>
        <p:xfrm>
          <a:off x="4574333" y="1295400"/>
          <a:ext cx="4036267" cy="249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094243"/>
              </p:ext>
            </p:extLst>
          </p:nvPr>
        </p:nvGraphicFramePr>
        <p:xfrm>
          <a:off x="152401" y="3886200"/>
          <a:ext cx="4038600" cy="234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446970"/>
              </p:ext>
            </p:extLst>
          </p:nvPr>
        </p:nvGraphicFramePr>
        <p:xfrm>
          <a:off x="4489437" y="3810000"/>
          <a:ext cx="4044963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916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Flexo" pitchFamily="50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0" y="0"/>
            <a:ext cx="6248400" cy="44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Flexo" pitchFamily="50" charset="0"/>
              </a:rPr>
              <a:t>INGRESOS PROMEDIO</a:t>
            </a:r>
            <a:endParaRPr lang="en-US" sz="1800" b="1" dirty="0">
              <a:solidFill>
                <a:schemeClr val="bg1"/>
              </a:solidFill>
              <a:latin typeface="Flexo" pitchFamily="50" charset="0"/>
            </a:endParaRPr>
          </a:p>
        </p:txBody>
      </p:sp>
      <p:pic>
        <p:nvPicPr>
          <p:cNvPr id="43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304800" y="7620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latin typeface="Flexo" pitchFamily="50" charset="0"/>
              </a:rPr>
              <a:t>Se muestra los ingresos promedios por grupo TARGET y NO TARGET </a:t>
            </a:r>
            <a:r>
              <a:rPr lang="es-PE" sz="1400" dirty="0" smtClean="0">
                <a:latin typeface="Flexo" pitchFamily="50" charset="0"/>
              </a:rPr>
              <a:t>para cada </a:t>
            </a:r>
            <a:r>
              <a:rPr lang="es-PE" sz="1400" dirty="0" smtClean="0">
                <a:latin typeface="Flexo" pitchFamily="50" charset="0"/>
              </a:rPr>
              <a:t>atributo:</a:t>
            </a:r>
            <a:endParaRPr lang="es-PE" sz="1400" dirty="0">
              <a:latin typeface="Flexo" pitchFamily="50" charset="0"/>
            </a:endParaRPr>
          </a:p>
        </p:txBody>
      </p:sp>
      <p:graphicFrame>
        <p:nvGraphicFramePr>
          <p:cNvPr id="13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5665"/>
              </p:ext>
            </p:extLst>
          </p:nvPr>
        </p:nvGraphicFramePr>
        <p:xfrm>
          <a:off x="304800" y="1219200"/>
          <a:ext cx="3962400" cy="229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099894"/>
              </p:ext>
            </p:extLst>
          </p:nvPr>
        </p:nvGraphicFramePr>
        <p:xfrm>
          <a:off x="4724400" y="1219200"/>
          <a:ext cx="3962400" cy="229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461409"/>
              </p:ext>
            </p:extLst>
          </p:nvPr>
        </p:nvGraphicFramePr>
        <p:xfrm>
          <a:off x="295835" y="3657600"/>
          <a:ext cx="3962400" cy="229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506218"/>
              </p:ext>
            </p:extLst>
          </p:nvPr>
        </p:nvGraphicFramePr>
        <p:xfrm>
          <a:off x="4724400" y="3657600"/>
          <a:ext cx="3962400" cy="229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2060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Flexo" pitchFamily="50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0" y="0"/>
            <a:ext cx="6248400" cy="449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Flexo" pitchFamily="50" charset="0"/>
              </a:rPr>
              <a:t>DISTRIBUCIÓN POR DECILES</a:t>
            </a:r>
            <a:endParaRPr lang="en-US" sz="1800" b="1" dirty="0">
              <a:solidFill>
                <a:schemeClr val="bg1"/>
              </a:solidFill>
              <a:latin typeface="Flexo" pitchFamily="50" charset="0"/>
            </a:endParaRPr>
          </a:p>
        </p:txBody>
      </p:sp>
      <p:pic>
        <p:nvPicPr>
          <p:cNvPr id="43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Imagen 6" descr="modulos2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27416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304800" y="7620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>
                <a:latin typeface="Flexo" pitchFamily="50" charset="0"/>
              </a:rPr>
              <a:t>A continuación se muestra la distribución de los segmentos por decil</a:t>
            </a:r>
            <a:r>
              <a:rPr lang="es-PE" sz="1400" dirty="0">
                <a:latin typeface="Flexo" pitchFamily="50" charset="0"/>
              </a:rPr>
              <a:t>:</a:t>
            </a:r>
            <a:endParaRPr lang="es-PE" sz="1400" dirty="0">
              <a:latin typeface="Flexo" pitchFamily="50" charset="0"/>
            </a:endParaRPr>
          </a:p>
        </p:txBody>
      </p:sp>
      <p:graphicFrame>
        <p:nvGraphicFramePr>
          <p:cNvPr id="18" name="1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007925"/>
              </p:ext>
            </p:extLst>
          </p:nvPr>
        </p:nvGraphicFramePr>
        <p:xfrm>
          <a:off x="228600" y="2209800"/>
          <a:ext cx="3124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156168"/>
              </p:ext>
            </p:extLst>
          </p:nvPr>
        </p:nvGraphicFramePr>
        <p:xfrm>
          <a:off x="3702423" y="1981200"/>
          <a:ext cx="4997824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796540" y="4742329"/>
            <a:ext cx="157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Flexo" pitchFamily="50" charset="0"/>
              </a:rPr>
              <a:t>* 5 primeros deciles</a:t>
            </a:r>
            <a:endParaRPr lang="es-PE" sz="1200" dirty="0">
              <a:latin typeface="Flex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86800" cy="105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304800" y="3489036"/>
            <a:ext cx="7552255" cy="10829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es-PE" sz="2800" b="0" i="0" kern="1200" dirty="0">
                <a:solidFill>
                  <a:srgbClr val="0D50A7"/>
                </a:solidFill>
                <a:latin typeface="Flexo Medium" pitchFamily="50" charset="0"/>
                <a:ea typeface="+mn-ea"/>
                <a:cs typeface="Flexo Medium" pitchFamily="50" charset="0"/>
              </a:defRPr>
            </a:lvl1pPr>
          </a:lstStyle>
          <a:p>
            <a:pPr algn="l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sz="2000" dirty="0" smtClean="0"/>
              <a:t>Tipo Cambio – Modelo Base</a:t>
            </a:r>
            <a:endParaRPr lang="es-PE" sz="2000" dirty="0"/>
          </a:p>
          <a:p>
            <a:pPr algn="l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sz="1600" i="1" dirty="0" err="1" smtClean="0"/>
              <a:t>eBusiness</a:t>
            </a:r>
            <a:r>
              <a:rPr lang="es-PE" sz="1600" i="1" dirty="0" smtClean="0"/>
              <a:t> &amp; Digital Marketing</a:t>
            </a:r>
            <a:endParaRPr lang="es-PE" sz="1600" i="1" dirty="0"/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1220270" y="5729960"/>
            <a:ext cx="7542730" cy="6708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" sz="1600" b="0" i="0" kern="1200" smtClean="0">
                <a:solidFill>
                  <a:srgbClr val="FF4F00"/>
                </a:solidFill>
                <a:latin typeface="Flexo Medium" pitchFamily="50" charset="0"/>
                <a:ea typeface="+mn-ea"/>
                <a:cs typeface="Flexo Medium" pitchFamily="50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s-E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s-E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es-P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PE" sz="1000" dirty="0" smtClean="0"/>
              <a:t>Octubre 2017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37136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10917</TotalTime>
  <Words>551</Words>
  <Application>Microsoft Office PowerPoint</Application>
  <PresentationFormat>Presentación en pantalla (4:3)</PresentationFormat>
  <Paragraphs>147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Venta Tarjetas de Crédito</dc:title>
  <dc:creator>Iliana Esquivel Delgado</dc:creator>
  <cp:lastModifiedBy>Keven Fernandez Carrillo</cp:lastModifiedBy>
  <cp:revision>423</cp:revision>
  <dcterms:created xsi:type="dcterms:W3CDTF">2017-03-21T21:52:48Z</dcterms:created>
  <dcterms:modified xsi:type="dcterms:W3CDTF">2017-10-19T23:47:33Z</dcterms:modified>
</cp:coreProperties>
</file>