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</a:t>
            </a:r>
            <a:r>
              <a:rPr lang="en-US" baseline="0" dirty="0"/>
              <a:t> Rides Per Day of Week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Sheet1!$I$6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Sheet1!$H$7:$H$13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Sheet1!$I$7:$I$13</c:f>
              <c:numCache>
                <c:formatCode>General</c:formatCode>
                <c:ptCount val="7"/>
                <c:pt idx="0">
                  <c:v>211854</c:v>
                </c:pt>
                <c:pt idx="1">
                  <c:v>198140</c:v>
                </c:pt>
                <c:pt idx="2">
                  <c:v>205464</c:v>
                </c:pt>
                <c:pt idx="3">
                  <c:v>231723</c:v>
                </c:pt>
                <c:pt idx="4">
                  <c:v>250246</c:v>
                </c:pt>
                <c:pt idx="5">
                  <c:v>368527</c:v>
                </c:pt>
                <c:pt idx="6">
                  <c:v>302430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22-4332-89B6-6D6320E8867A}"/>
            </c:ext>
          </c:extLst>
        </c:ser>
        <c:ser>
          <c:idx val="1"/>
          <c:order val="1"/>
          <c:tx>
            <c:strRef>
              <c:f>Sheet1!$J$6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Sheet1!$H$7:$H$13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Sheet1!$J$7:$J$13</c:f>
              <c:numCache>
                <c:formatCode>General</c:formatCode>
                <c:ptCount val="7"/>
                <c:pt idx="0">
                  <c:v>377706</c:v>
                </c:pt>
                <c:pt idx="1">
                  <c:v>414965</c:v>
                </c:pt>
                <c:pt idx="2">
                  <c:v>416726</c:v>
                </c:pt>
                <c:pt idx="3">
                  <c:v>419092</c:v>
                </c:pt>
                <c:pt idx="4">
                  <c:v>362718</c:v>
                </c:pt>
                <c:pt idx="5">
                  <c:v>340212</c:v>
                </c:pt>
                <c:pt idx="6">
                  <c:v>299468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22-4332-89B6-6D6320E88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2461104"/>
        <c:axId val="1652454864"/>
      </c:lineChart>
      <c:catAx>
        <c:axId val="165246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454864"/>
        <c:crosses val="autoZero"/>
        <c:auto val="1"/>
        <c:lblAlgn val="ctr"/>
        <c:lblOffset val="100"/>
        <c:noMultiLvlLbl val="0"/>
      </c:catAx>
      <c:valAx>
        <c:axId val="1652454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46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Ride</a:t>
            </a:r>
            <a:r>
              <a:rPr lang="en-US" baseline="0" dirty="0"/>
              <a:t> Time Per Day of Week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Sheet2!$I$11:$I$12</c:f>
              <c:strCache>
                <c:ptCount val="2"/>
                <c:pt idx="1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Sheet2!$H$13:$H$19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Sheet2!$I$13:$I$19</c:f>
              <c:numCache>
                <c:formatCode>mm:ss.0</c:formatCode>
                <c:ptCount val="7"/>
                <c:pt idx="0">
                  <c:v>1.6906574074074074E-2</c:v>
                </c:pt>
                <c:pt idx="1">
                  <c:v>1.4732893518518518E-2</c:v>
                </c:pt>
                <c:pt idx="2">
                  <c:v>1.4191388888888891E-2</c:v>
                </c:pt>
                <c:pt idx="3">
                  <c:v>1.4668287037037037E-2</c:v>
                </c:pt>
                <c:pt idx="4">
                  <c:v>1.5392152777777777E-2</c:v>
                </c:pt>
                <c:pt idx="5">
                  <c:v>1.8369976851851853E-2</c:v>
                </c:pt>
                <c:pt idx="6">
                  <c:v>1.8758773148148149E-2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9-4BC0-8935-92387718C296}"/>
            </c:ext>
          </c:extLst>
        </c:ser>
        <c:ser>
          <c:idx val="1"/>
          <c:order val="1"/>
          <c:tx>
            <c:strRef>
              <c:f>Sheet2!$J$11:$J$12</c:f>
              <c:strCache>
                <c:ptCount val="2"/>
                <c:pt idx="1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Sheet2!$H$13:$H$19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Sheet2!$J$13:$J$19</c:f>
              <c:numCache>
                <c:formatCode>mm:ss.0</c:formatCode>
                <c:ptCount val="7"/>
                <c:pt idx="0">
                  <c:v>8.3301851851851853E-3</c:v>
                </c:pt>
                <c:pt idx="1">
                  <c:v>8.1728935185185186E-3</c:v>
                </c:pt>
                <c:pt idx="2">
                  <c:v>8.2162499999999996E-3</c:v>
                </c:pt>
                <c:pt idx="3">
                  <c:v>8.3370138888888886E-3</c:v>
                </c:pt>
                <c:pt idx="4">
                  <c:v>8.4841319444444434E-3</c:v>
                </c:pt>
                <c:pt idx="5">
                  <c:v>9.6990277777777769E-3</c:v>
                </c:pt>
                <c:pt idx="6">
                  <c:v>9.6001851851851856E-3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A9-4BC0-8935-92387718C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9496672"/>
        <c:axId val="1769511232"/>
      </c:barChart>
      <c:catAx>
        <c:axId val="176949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11232"/>
        <c:crosses val="autoZero"/>
        <c:auto val="1"/>
        <c:lblAlgn val="ctr"/>
        <c:lblOffset val="100"/>
        <c:noMultiLvlLbl val="0"/>
      </c:catAx>
      <c:valAx>
        <c:axId val="1769511232"/>
        <c:scaling>
          <c:orientation val="minMax"/>
        </c:scaling>
        <c:delete val="0"/>
        <c:axPos val="l"/>
        <c:numFmt formatCode="mm:ss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49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Rides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Sheet3!$H$16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Sheet3!$F$17:$F$28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Sheet3!$H$17:$H$28</c:f>
              <c:numCache>
                <c:formatCode>General</c:formatCode>
                <c:ptCount val="12"/>
                <c:pt idx="0">
                  <c:v>67523</c:v>
                </c:pt>
                <c:pt idx="1">
                  <c:v>74034</c:v>
                </c:pt>
                <c:pt idx="2">
                  <c:v>148827</c:v>
                </c:pt>
                <c:pt idx="3">
                  <c:v>180663</c:v>
                </c:pt>
                <c:pt idx="4">
                  <c:v>282299</c:v>
                </c:pt>
                <c:pt idx="5">
                  <c:v>328281</c:v>
                </c:pt>
                <c:pt idx="6">
                  <c:v>330996</c:v>
                </c:pt>
                <c:pt idx="7">
                  <c:v>335224</c:v>
                </c:pt>
                <c:pt idx="8">
                  <c:v>314227</c:v>
                </c:pt>
                <c:pt idx="9">
                  <c:v>262943</c:v>
                </c:pt>
                <c:pt idx="10">
                  <c:v>201972</c:v>
                </c:pt>
                <c:pt idx="11">
                  <c:v>103898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ED-4FAD-9BB5-C95CE0611047}"/>
            </c:ext>
          </c:extLst>
        </c:ser>
        <c:ser>
          <c:idx val="1"/>
          <c:order val="1"/>
          <c:tx>
            <c:strRef>
              <c:f>Sheet3!$G$16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Sheet3!$F$17:$F$28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Sheet3!$G$17:$G$28</c:f>
              <c:numCache>
                <c:formatCode>General</c:formatCode>
                <c:ptCount val="12"/>
                <c:pt idx="0">
                  <c:v>12605</c:v>
                </c:pt>
                <c:pt idx="1">
                  <c:v>15144</c:v>
                </c:pt>
                <c:pt idx="2">
                  <c:v>67154</c:v>
                </c:pt>
                <c:pt idx="3">
                  <c:v>91897</c:v>
                </c:pt>
                <c:pt idx="4">
                  <c:v>220246</c:v>
                </c:pt>
                <c:pt idx="5">
                  <c:v>292067</c:v>
                </c:pt>
                <c:pt idx="6">
                  <c:v>311670</c:v>
                </c:pt>
                <c:pt idx="7">
                  <c:v>270089</c:v>
                </c:pt>
                <c:pt idx="8">
                  <c:v>220913</c:v>
                </c:pt>
                <c:pt idx="9">
                  <c:v>151324</c:v>
                </c:pt>
                <c:pt idx="10">
                  <c:v>83770</c:v>
                </c:pt>
                <c:pt idx="11">
                  <c:v>31505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ED-4FAD-9BB5-C95CE0611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2353456"/>
        <c:axId val="1532351376"/>
      </c:barChart>
      <c:catAx>
        <c:axId val="153235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351376"/>
        <c:crosses val="autoZero"/>
        <c:auto val="1"/>
        <c:lblAlgn val="ctr"/>
        <c:lblOffset val="100"/>
        <c:noMultiLvlLbl val="0"/>
      </c:catAx>
      <c:valAx>
        <c:axId val="1532351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35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CASUAL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Sheet4!$B$9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7CA-4566-A916-7FF5D05A9B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7CA-4566-A916-7FF5D05A9B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7CA-4566-A916-7FF5D05A9B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7CA-4566-A916-7FF5D05A9B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Sheet4!$A$10:$A$13</c:f>
              <c:strCache>
                <c:ptCount val="4"/>
                <c:pt idx="0">
                  <c:v>Autumn</c:v>
                </c:pt>
                <c:pt idx="1">
                  <c:v>Spring</c:v>
                </c:pt>
                <c:pt idx="2">
                  <c:v>summer</c:v>
                </c:pt>
                <c:pt idx="3">
                  <c:v>winter</c:v>
                </c:pt>
              </c:strCache>
            </c:strRef>
          </c:cat>
          <c:val>
            <c:numRef>
              <c:f>Sheet4!$B$10:$B$13</c:f>
              <c:numCache>
                <c:formatCode>General</c:formatCode>
                <c:ptCount val="4"/>
                <c:pt idx="0">
                  <c:v>456007</c:v>
                </c:pt>
                <c:pt idx="1">
                  <c:v>379297</c:v>
                </c:pt>
                <c:pt idx="2">
                  <c:v>873826</c:v>
                </c:pt>
                <c:pt idx="3">
                  <c:v>59254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CA-4566-A916-7FF5D05A9BD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176806147606744"/>
          <c:y val="3.379786395994358E-2"/>
          <c:w val="0.37801074865641793"/>
          <c:h val="5.7034612132755555E-2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Sheet4!$B$1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C0-4951-8993-CDDA77DB03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C0-4951-8993-CDDA77DB03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C0-4951-8993-CDDA77DB03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C0-4951-8993-CDDA77DB03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Sheet4!$A$2:$A$5</c:f>
              <c:strCache>
                <c:ptCount val="4"/>
                <c:pt idx="0">
                  <c:v>Autumn</c:v>
                </c:pt>
                <c:pt idx="1">
                  <c:v>Spring</c:v>
                </c:pt>
                <c:pt idx="2">
                  <c:v>summer</c:v>
                </c:pt>
                <c:pt idx="3">
                  <c:v>winter</c:v>
                </c:pt>
              </c:strCache>
            </c:strRef>
          </c:cat>
          <c:val>
            <c:numRef>
              <c:f>Sheet4!$B$2:$B$5</c:f>
              <c:numCache>
                <c:formatCode>General</c:formatCode>
                <c:ptCount val="4"/>
                <c:pt idx="0">
                  <c:v>779142</c:v>
                </c:pt>
                <c:pt idx="1">
                  <c:v>611789</c:v>
                </c:pt>
                <c:pt idx="2">
                  <c:v>994501</c:v>
                </c:pt>
                <c:pt idx="3">
                  <c:v>245455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C0-4951-8993-CDDA77DB035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31983-F5F3-4901-8456-10067D3266D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33FEC2-95CB-405F-A97E-0C223632DD2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In 2016, Cyclistic launched a successful bike-share offering. Since then, the program has grown to a fleet of 5,824 bicycles that are geotracked and locked into a network of 692 stations across Chicago. </a:t>
          </a:r>
          <a:endParaRPr lang="en-US"/>
        </a:p>
      </dgm:t>
    </dgm:pt>
    <dgm:pt modelId="{32B26EEF-3004-4AE9-B874-250B2B86510D}" type="parTrans" cxnId="{5AE290C3-5311-49C0-AE00-30ED2659CFFF}">
      <dgm:prSet/>
      <dgm:spPr/>
      <dgm:t>
        <a:bodyPr/>
        <a:lstStyle/>
        <a:p>
          <a:endParaRPr lang="en-US"/>
        </a:p>
      </dgm:t>
    </dgm:pt>
    <dgm:pt modelId="{3F085803-EBA4-4073-A84F-27547716AAED}" type="sibTrans" cxnId="{5AE290C3-5311-49C0-AE00-30ED2659CFFF}">
      <dgm:prSet/>
      <dgm:spPr/>
      <dgm:t>
        <a:bodyPr/>
        <a:lstStyle/>
        <a:p>
          <a:endParaRPr lang="en-US"/>
        </a:p>
      </dgm:t>
    </dgm:pt>
    <dgm:pt modelId="{A43B7C40-5E0E-4FD8-8A98-411A400B5EA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Cyclistic’s marketing strategy relied on building general awareness and appealing to broad consumer segments. </a:t>
          </a:r>
          <a:endParaRPr lang="en-US"/>
        </a:p>
      </dgm:t>
    </dgm:pt>
    <dgm:pt modelId="{B516F68C-8E2B-4DF7-9C14-ABE837E6864D}" type="parTrans" cxnId="{9B394231-7CAD-4287-936D-2B226D7D2AD5}">
      <dgm:prSet/>
      <dgm:spPr/>
      <dgm:t>
        <a:bodyPr/>
        <a:lstStyle/>
        <a:p>
          <a:endParaRPr lang="en-US"/>
        </a:p>
      </dgm:t>
    </dgm:pt>
    <dgm:pt modelId="{6F415C6C-0977-411D-B7FE-EBB5389BA82F}" type="sibTrans" cxnId="{9B394231-7CAD-4287-936D-2B226D7D2AD5}">
      <dgm:prSet/>
      <dgm:spPr/>
      <dgm:t>
        <a:bodyPr/>
        <a:lstStyle/>
        <a:p>
          <a:endParaRPr lang="en-US"/>
        </a:p>
      </dgm:t>
    </dgm:pt>
    <dgm:pt modelId="{834D6E86-E575-4FC0-B5A6-43F884D9EB9D}" type="pres">
      <dgm:prSet presAssocID="{4B231983-F5F3-4901-8456-10067D3266DE}" presName="root" presStyleCnt="0">
        <dgm:presLayoutVars>
          <dgm:dir/>
          <dgm:resizeHandles val="exact"/>
        </dgm:presLayoutVars>
      </dgm:prSet>
      <dgm:spPr/>
    </dgm:pt>
    <dgm:pt modelId="{60416370-88F3-4EF2-87E4-2B30908C6906}" type="pres">
      <dgm:prSet presAssocID="{9A33FEC2-95CB-405F-A97E-0C223632DD27}" presName="compNode" presStyleCnt="0"/>
      <dgm:spPr/>
    </dgm:pt>
    <dgm:pt modelId="{14399201-FFDF-4198-933B-659C9A22F44A}" type="pres">
      <dgm:prSet presAssocID="{9A33FEC2-95CB-405F-A97E-0C223632DD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F5DEE641-23F3-425D-A07F-6E93BCCD7111}" type="pres">
      <dgm:prSet presAssocID="{9A33FEC2-95CB-405F-A97E-0C223632DD27}" presName="spaceRect" presStyleCnt="0"/>
      <dgm:spPr/>
    </dgm:pt>
    <dgm:pt modelId="{2E4DFC89-478D-44AF-B4F1-12D16D338C9E}" type="pres">
      <dgm:prSet presAssocID="{9A33FEC2-95CB-405F-A97E-0C223632DD27}" presName="textRect" presStyleLbl="revTx" presStyleIdx="0" presStyleCnt="2">
        <dgm:presLayoutVars>
          <dgm:chMax val="1"/>
          <dgm:chPref val="1"/>
        </dgm:presLayoutVars>
      </dgm:prSet>
      <dgm:spPr/>
    </dgm:pt>
    <dgm:pt modelId="{0237AC6C-26A9-40C9-BDB8-4483683056DC}" type="pres">
      <dgm:prSet presAssocID="{3F085803-EBA4-4073-A84F-27547716AAED}" presName="sibTrans" presStyleCnt="0"/>
      <dgm:spPr/>
    </dgm:pt>
    <dgm:pt modelId="{B4EC4FA4-33DE-4EDB-A116-8C2B403E9335}" type="pres">
      <dgm:prSet presAssocID="{A43B7C40-5E0E-4FD8-8A98-411A400B5EAD}" presName="compNode" presStyleCnt="0"/>
      <dgm:spPr/>
    </dgm:pt>
    <dgm:pt modelId="{25CD9D96-A620-405A-8584-A68518327652}" type="pres">
      <dgm:prSet presAssocID="{A43B7C40-5E0E-4FD8-8A98-411A400B5E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7547CA38-DC21-4078-8B26-76344CA68C2C}" type="pres">
      <dgm:prSet presAssocID="{A43B7C40-5E0E-4FD8-8A98-411A400B5EAD}" presName="spaceRect" presStyleCnt="0"/>
      <dgm:spPr/>
    </dgm:pt>
    <dgm:pt modelId="{A7C3B04C-C53F-42E7-BFFE-30DA10A44F1F}" type="pres">
      <dgm:prSet presAssocID="{A43B7C40-5E0E-4FD8-8A98-411A400B5EA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41CFA2C-5B12-4CC7-BBA7-FADD985B81F9}" type="presOf" srcId="{A43B7C40-5E0E-4FD8-8A98-411A400B5EAD}" destId="{A7C3B04C-C53F-42E7-BFFE-30DA10A44F1F}" srcOrd="0" destOrd="0" presId="urn:microsoft.com/office/officeart/2018/2/layout/IconLabelList"/>
    <dgm:cxn modelId="{9B394231-7CAD-4287-936D-2B226D7D2AD5}" srcId="{4B231983-F5F3-4901-8456-10067D3266DE}" destId="{A43B7C40-5E0E-4FD8-8A98-411A400B5EAD}" srcOrd="1" destOrd="0" parTransId="{B516F68C-8E2B-4DF7-9C14-ABE837E6864D}" sibTransId="{6F415C6C-0977-411D-B7FE-EBB5389BA82F}"/>
    <dgm:cxn modelId="{957CEA5C-5C8F-4C01-B53B-993172F71FA3}" type="presOf" srcId="{4B231983-F5F3-4901-8456-10067D3266DE}" destId="{834D6E86-E575-4FC0-B5A6-43F884D9EB9D}" srcOrd="0" destOrd="0" presId="urn:microsoft.com/office/officeart/2018/2/layout/IconLabelList"/>
    <dgm:cxn modelId="{49A775BD-AF67-4020-AF5A-64DE75C04EF4}" type="presOf" srcId="{9A33FEC2-95CB-405F-A97E-0C223632DD27}" destId="{2E4DFC89-478D-44AF-B4F1-12D16D338C9E}" srcOrd="0" destOrd="0" presId="urn:microsoft.com/office/officeart/2018/2/layout/IconLabelList"/>
    <dgm:cxn modelId="{5AE290C3-5311-49C0-AE00-30ED2659CFFF}" srcId="{4B231983-F5F3-4901-8456-10067D3266DE}" destId="{9A33FEC2-95CB-405F-A97E-0C223632DD27}" srcOrd="0" destOrd="0" parTransId="{32B26EEF-3004-4AE9-B874-250B2B86510D}" sibTransId="{3F085803-EBA4-4073-A84F-27547716AAED}"/>
    <dgm:cxn modelId="{9FEDD870-F9AE-4E34-B0E3-3A2501955489}" type="presParOf" srcId="{834D6E86-E575-4FC0-B5A6-43F884D9EB9D}" destId="{60416370-88F3-4EF2-87E4-2B30908C6906}" srcOrd="0" destOrd="0" presId="urn:microsoft.com/office/officeart/2018/2/layout/IconLabelList"/>
    <dgm:cxn modelId="{AF3D9006-8EF2-441E-9AE7-75D08000522C}" type="presParOf" srcId="{60416370-88F3-4EF2-87E4-2B30908C6906}" destId="{14399201-FFDF-4198-933B-659C9A22F44A}" srcOrd="0" destOrd="0" presId="urn:microsoft.com/office/officeart/2018/2/layout/IconLabelList"/>
    <dgm:cxn modelId="{2A62DBBC-A73D-4393-A5AD-E088651F6575}" type="presParOf" srcId="{60416370-88F3-4EF2-87E4-2B30908C6906}" destId="{F5DEE641-23F3-425D-A07F-6E93BCCD7111}" srcOrd="1" destOrd="0" presId="urn:microsoft.com/office/officeart/2018/2/layout/IconLabelList"/>
    <dgm:cxn modelId="{4F62A5B1-30AC-4A23-A7C9-451D4AE4AB3A}" type="presParOf" srcId="{60416370-88F3-4EF2-87E4-2B30908C6906}" destId="{2E4DFC89-478D-44AF-B4F1-12D16D338C9E}" srcOrd="2" destOrd="0" presId="urn:microsoft.com/office/officeart/2018/2/layout/IconLabelList"/>
    <dgm:cxn modelId="{FABA6D25-B1C4-4E5D-8C25-1E6C4BBC4CEF}" type="presParOf" srcId="{834D6E86-E575-4FC0-B5A6-43F884D9EB9D}" destId="{0237AC6C-26A9-40C9-BDB8-4483683056DC}" srcOrd="1" destOrd="0" presId="urn:microsoft.com/office/officeart/2018/2/layout/IconLabelList"/>
    <dgm:cxn modelId="{1AC4D946-5856-4CB1-A6BA-32878F716408}" type="presParOf" srcId="{834D6E86-E575-4FC0-B5A6-43F884D9EB9D}" destId="{B4EC4FA4-33DE-4EDB-A116-8C2B403E9335}" srcOrd="2" destOrd="0" presId="urn:microsoft.com/office/officeart/2018/2/layout/IconLabelList"/>
    <dgm:cxn modelId="{02DD0A31-79B7-474C-8BC9-F1556144AC4B}" type="presParOf" srcId="{B4EC4FA4-33DE-4EDB-A116-8C2B403E9335}" destId="{25CD9D96-A620-405A-8584-A68518327652}" srcOrd="0" destOrd="0" presId="urn:microsoft.com/office/officeart/2018/2/layout/IconLabelList"/>
    <dgm:cxn modelId="{35C68E6A-DBF7-4575-8530-AAD172CF0586}" type="presParOf" srcId="{B4EC4FA4-33DE-4EDB-A116-8C2B403E9335}" destId="{7547CA38-DC21-4078-8B26-76344CA68C2C}" srcOrd="1" destOrd="0" presId="urn:microsoft.com/office/officeart/2018/2/layout/IconLabelList"/>
    <dgm:cxn modelId="{D5034AA0-656D-4C43-91E7-59C20E387BAC}" type="presParOf" srcId="{B4EC4FA4-33DE-4EDB-A116-8C2B403E9335}" destId="{A7C3B04C-C53F-42E7-BFFE-30DA10A44F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99201-FFDF-4198-933B-659C9A22F44A}">
      <dsp:nvSpPr>
        <dsp:cNvPr id="0" name=""/>
        <dsp:cNvSpPr/>
      </dsp:nvSpPr>
      <dsp:spPr>
        <a:xfrm>
          <a:off x="840181" y="727094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DFC89-478D-44AF-B4F1-12D16D338C9E}">
      <dsp:nvSpPr>
        <dsp:cNvPr id="0" name=""/>
        <dsp:cNvSpPr/>
      </dsp:nvSpPr>
      <dsp:spPr>
        <a:xfrm>
          <a:off x="20337" y="2456505"/>
          <a:ext cx="2981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In 2016, Cyclistic launched a successful bike-share offering. Since then, the program has grown to a fleet of 5,824 bicycles that are geotracked and locked into a network of 692 stations across Chicago. </a:t>
          </a:r>
          <a:endParaRPr lang="en-US" sz="1100" kern="1200"/>
        </a:p>
      </dsp:txBody>
      <dsp:txXfrm>
        <a:off x="20337" y="2456505"/>
        <a:ext cx="2981250" cy="855000"/>
      </dsp:txXfrm>
    </dsp:sp>
    <dsp:sp modelId="{25CD9D96-A620-405A-8584-A68518327652}">
      <dsp:nvSpPr>
        <dsp:cNvPr id="0" name=""/>
        <dsp:cNvSpPr/>
      </dsp:nvSpPr>
      <dsp:spPr>
        <a:xfrm>
          <a:off x="4343150" y="727094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3B04C-C53F-42E7-BFFE-30DA10A44F1F}">
      <dsp:nvSpPr>
        <dsp:cNvPr id="0" name=""/>
        <dsp:cNvSpPr/>
      </dsp:nvSpPr>
      <dsp:spPr>
        <a:xfrm>
          <a:off x="3523306" y="2456505"/>
          <a:ext cx="2981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Cyclistic’s marketing strategy relied on building general awareness and appealing to broad consumer segments. </a:t>
          </a:r>
          <a:endParaRPr lang="en-US" sz="1100" kern="1200"/>
        </a:p>
      </dsp:txBody>
      <dsp:txXfrm>
        <a:off x="3523306" y="2456505"/>
        <a:ext cx="298125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80783A-84F1-4721-B0BD-1E114C1793E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B18C43-552B-4EB6-9AA7-132BA1E40B4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83A-84F1-4721-B0BD-1E114C1793E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C43-552B-4EB6-9AA7-132BA1E4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83A-84F1-4721-B0BD-1E114C1793E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C43-552B-4EB6-9AA7-132BA1E4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9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83A-84F1-4721-B0BD-1E114C1793E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C43-552B-4EB6-9AA7-132BA1E4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7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83A-84F1-4721-B0BD-1E114C1793E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C43-552B-4EB6-9AA7-132BA1E40B4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4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83A-84F1-4721-B0BD-1E114C1793E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C43-552B-4EB6-9AA7-132BA1E4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83A-84F1-4721-B0BD-1E114C1793E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C43-552B-4EB6-9AA7-132BA1E4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83A-84F1-4721-B0BD-1E114C1793E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C43-552B-4EB6-9AA7-132BA1E4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3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83A-84F1-4721-B0BD-1E114C1793E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C43-552B-4EB6-9AA7-132BA1E4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83A-84F1-4721-B0BD-1E114C1793E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C43-552B-4EB6-9AA7-132BA1E4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2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83A-84F1-4721-B0BD-1E114C1793E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8C43-552B-4EB6-9AA7-132BA1E4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C80783A-84F1-4721-B0BD-1E114C1793E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B18C43-552B-4EB6-9AA7-132BA1E4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6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F914-2551-8E61-83E1-CF200EE88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           </a:t>
            </a:r>
            <a:r>
              <a:rPr lang="es-MX" dirty="0" err="1"/>
              <a:t>Cyclistic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D3727-DE7B-C3AC-7D75-074D7D89F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4024" y="3871103"/>
            <a:ext cx="8767860" cy="1388165"/>
          </a:xfrm>
        </p:spPr>
        <p:txBody>
          <a:bodyPr/>
          <a:lstStyle/>
          <a:p>
            <a:r>
              <a:rPr lang="es-MX" dirty="0"/>
              <a:t>Case </a:t>
            </a:r>
            <a:r>
              <a:rPr lang="es-MX" dirty="0" err="1"/>
              <a:t>Study</a:t>
            </a:r>
            <a:r>
              <a:rPr lang="es-MX" dirty="0"/>
              <a:t>: </a:t>
            </a:r>
            <a:r>
              <a:rPr lang="es-MX" sz="2000" dirty="0" err="1"/>
              <a:t>Converting</a:t>
            </a:r>
            <a:r>
              <a:rPr lang="es-MX" sz="2000" dirty="0"/>
              <a:t> casual </a:t>
            </a:r>
            <a:r>
              <a:rPr lang="es-MX" sz="2000" dirty="0" err="1"/>
              <a:t>riders</a:t>
            </a:r>
            <a:r>
              <a:rPr lang="es-MX" sz="2000" dirty="0"/>
              <a:t> </a:t>
            </a:r>
            <a:r>
              <a:rPr lang="es-MX" sz="2000" dirty="0" err="1"/>
              <a:t>into</a:t>
            </a:r>
            <a:r>
              <a:rPr lang="es-MX" sz="2000" dirty="0"/>
              <a:t> </a:t>
            </a:r>
            <a:r>
              <a:rPr lang="es-MX" sz="2000" dirty="0" err="1"/>
              <a:t>annual</a:t>
            </a:r>
            <a:r>
              <a:rPr lang="es-MX" sz="2000" dirty="0"/>
              <a:t> </a:t>
            </a:r>
            <a:r>
              <a:rPr lang="es-MX" sz="2000" dirty="0" err="1"/>
              <a:t>members</a:t>
            </a:r>
            <a:r>
              <a:rPr lang="es-MX" sz="2000" dirty="0"/>
              <a:t>.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B38F94-D480-0DBC-E5F9-28D85558DF2F}"/>
              </a:ext>
            </a:extLst>
          </p:cNvPr>
          <p:cNvSpPr/>
          <p:nvPr/>
        </p:nvSpPr>
        <p:spPr>
          <a:xfrm>
            <a:off x="-2896328" y="2582922"/>
            <a:ext cx="7486258" cy="494851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ycling with solid fill">
            <a:extLst>
              <a:ext uri="{FF2B5EF4-FFF2-40B4-BE49-F238E27FC236}">
                <a16:creationId xmlns:a16="http://schemas.microsoft.com/office/drawing/2014/main" id="{FC437009-25CE-89B3-CA60-1EF774076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934" y="3657601"/>
            <a:ext cx="3052481" cy="30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8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EC97-CBC0-24FC-E10C-92C8360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069770" cy="5606143"/>
          </a:xfrm>
        </p:spPr>
        <p:txBody>
          <a:bodyPr>
            <a:normAutofit/>
          </a:bodyPr>
          <a:lstStyle/>
          <a:p>
            <a:r>
              <a:rPr lang="es-MX" dirty="0" err="1"/>
              <a:t>Findings</a:t>
            </a:r>
            <a:r>
              <a:rPr lang="es-MX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0B4E-4AF8-3C5D-F60F-0C19DEEB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004" y="609600"/>
            <a:ext cx="6961196" cy="3777343"/>
          </a:xfrm>
        </p:spPr>
        <p:txBody>
          <a:bodyPr>
            <a:normAutofit/>
          </a:bodyPr>
          <a:lstStyle/>
          <a:p>
            <a:r>
              <a:rPr lang="es-MX" dirty="0"/>
              <a:t>The </a:t>
            </a:r>
            <a:r>
              <a:rPr lang="es-MX" dirty="0" err="1"/>
              <a:t>analysis</a:t>
            </a:r>
            <a:r>
              <a:rPr lang="es-MX" dirty="0"/>
              <a:t> shows up that </a:t>
            </a:r>
            <a:r>
              <a:rPr lang="es-MX" dirty="0" err="1"/>
              <a:t>member</a:t>
            </a:r>
            <a:r>
              <a:rPr lang="es-MX" dirty="0"/>
              <a:t> </a:t>
            </a:r>
            <a:r>
              <a:rPr lang="es-MX" dirty="0" err="1"/>
              <a:t>riders</a:t>
            </a:r>
            <a:r>
              <a:rPr lang="es-MX" dirty="0"/>
              <a:t> use the </a:t>
            </a:r>
            <a:r>
              <a:rPr lang="es-MX" dirty="0" err="1"/>
              <a:t>bikes</a:t>
            </a:r>
            <a:r>
              <a:rPr lang="es-MX" dirty="0"/>
              <a:t> more </a:t>
            </a:r>
            <a:r>
              <a:rPr lang="es-MX" dirty="0" err="1"/>
              <a:t>during</a:t>
            </a:r>
            <a:r>
              <a:rPr lang="es-MX" dirty="0"/>
              <a:t> the </a:t>
            </a:r>
            <a:r>
              <a:rPr lang="es-MX" dirty="0" err="1"/>
              <a:t>week</a:t>
            </a:r>
            <a:r>
              <a:rPr lang="es-MX" dirty="0"/>
              <a:t> and casual </a:t>
            </a:r>
            <a:r>
              <a:rPr lang="es-MX" dirty="0" err="1"/>
              <a:t>riders</a:t>
            </a:r>
            <a:r>
              <a:rPr lang="es-MX" dirty="0"/>
              <a:t> use </a:t>
            </a:r>
            <a:r>
              <a:rPr lang="es-MX" dirty="0" err="1"/>
              <a:t>them</a:t>
            </a:r>
            <a:r>
              <a:rPr lang="es-MX" dirty="0"/>
              <a:t> more </a:t>
            </a:r>
            <a:r>
              <a:rPr lang="es-MX" dirty="0" err="1"/>
              <a:t>during</a:t>
            </a:r>
            <a:r>
              <a:rPr lang="es-MX" dirty="0"/>
              <a:t> the </a:t>
            </a:r>
            <a:r>
              <a:rPr lang="es-MX" dirty="0" err="1"/>
              <a:t>weekend</a:t>
            </a:r>
            <a:r>
              <a:rPr lang="es-MX" dirty="0"/>
              <a:t>.</a:t>
            </a:r>
          </a:p>
          <a:p>
            <a:r>
              <a:rPr lang="es-MX" dirty="0" err="1"/>
              <a:t>Another</a:t>
            </a:r>
            <a:r>
              <a:rPr lang="es-MX" dirty="0"/>
              <a:t> </a:t>
            </a:r>
            <a:r>
              <a:rPr lang="es-MX" dirty="0" err="1"/>
              <a:t>insight</a:t>
            </a:r>
            <a:r>
              <a:rPr lang="es-MX" dirty="0"/>
              <a:t> the </a:t>
            </a:r>
            <a:r>
              <a:rPr lang="es-MX" dirty="0" err="1"/>
              <a:t>analysis</a:t>
            </a:r>
            <a:r>
              <a:rPr lang="es-MX" dirty="0"/>
              <a:t> </a:t>
            </a:r>
            <a:r>
              <a:rPr lang="es-MX" dirty="0" err="1"/>
              <a:t>gave</a:t>
            </a:r>
            <a:r>
              <a:rPr lang="es-MX" dirty="0"/>
              <a:t> is that casual </a:t>
            </a:r>
            <a:r>
              <a:rPr lang="es-MX" dirty="0" err="1"/>
              <a:t>members</a:t>
            </a:r>
            <a:r>
              <a:rPr lang="es-MX" dirty="0"/>
              <a:t> </a:t>
            </a:r>
            <a:r>
              <a:rPr lang="es-MX" dirty="0" err="1"/>
              <a:t>take</a:t>
            </a:r>
            <a:r>
              <a:rPr lang="es-MX" dirty="0"/>
              <a:t> 90% more time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average</a:t>
            </a:r>
            <a:r>
              <a:rPr lang="es-MX" dirty="0"/>
              <a:t> per </a:t>
            </a:r>
            <a:r>
              <a:rPr lang="es-MX" dirty="0" err="1"/>
              <a:t>ride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member</a:t>
            </a:r>
            <a:r>
              <a:rPr lang="es-MX" dirty="0"/>
              <a:t> </a:t>
            </a:r>
            <a:r>
              <a:rPr lang="es-MX" dirty="0" err="1"/>
              <a:t>riders</a:t>
            </a:r>
            <a:r>
              <a:rPr lang="es-MX" dirty="0"/>
              <a:t>.</a:t>
            </a:r>
          </a:p>
          <a:p>
            <a:r>
              <a:rPr lang="es-MX" dirty="0"/>
              <a:t>And </a:t>
            </a:r>
            <a:r>
              <a:rPr lang="es-MX" dirty="0" err="1"/>
              <a:t>finally</a:t>
            </a:r>
            <a:r>
              <a:rPr lang="es-MX" dirty="0"/>
              <a:t> the </a:t>
            </a:r>
            <a:r>
              <a:rPr lang="es-MX" dirty="0" err="1"/>
              <a:t>analysis</a:t>
            </a:r>
            <a:r>
              <a:rPr lang="es-MX" dirty="0"/>
              <a:t> </a:t>
            </a:r>
            <a:r>
              <a:rPr lang="es-MX" dirty="0" err="1"/>
              <a:t>showed</a:t>
            </a:r>
            <a:r>
              <a:rPr lang="es-MX" dirty="0"/>
              <a:t> that </a:t>
            </a:r>
            <a:r>
              <a:rPr lang="es-MX" dirty="0" err="1"/>
              <a:t>both</a:t>
            </a:r>
            <a:r>
              <a:rPr lang="es-MX" dirty="0"/>
              <a:t> </a:t>
            </a:r>
            <a:r>
              <a:rPr lang="es-MX" dirty="0" err="1"/>
              <a:t>riders</a:t>
            </a:r>
            <a:r>
              <a:rPr lang="es-MX" dirty="0"/>
              <a:t>, </a:t>
            </a:r>
            <a:r>
              <a:rPr lang="es-MX" dirty="0" err="1"/>
              <a:t>casuals</a:t>
            </a:r>
            <a:r>
              <a:rPr lang="es-MX" dirty="0"/>
              <a:t>, and </a:t>
            </a:r>
            <a:r>
              <a:rPr lang="es-MX" dirty="0" err="1"/>
              <a:t>members</a:t>
            </a:r>
            <a:r>
              <a:rPr lang="es-MX" dirty="0"/>
              <a:t>, use more the </a:t>
            </a:r>
            <a:r>
              <a:rPr lang="es-MX" dirty="0" err="1"/>
              <a:t>bike</a:t>
            </a:r>
            <a:r>
              <a:rPr lang="es-MX" dirty="0"/>
              <a:t> </a:t>
            </a:r>
            <a:r>
              <a:rPr lang="es-MX" dirty="0" err="1"/>
              <a:t>during</a:t>
            </a:r>
            <a:r>
              <a:rPr lang="es-MX" dirty="0"/>
              <a:t> the </a:t>
            </a:r>
            <a:r>
              <a:rPr lang="es-MX" dirty="0" err="1"/>
              <a:t>summer</a:t>
            </a:r>
            <a:r>
              <a:rPr lang="es-MX" dirty="0"/>
              <a:t>, </a:t>
            </a:r>
            <a:r>
              <a:rPr lang="es-MX" dirty="0" err="1"/>
              <a:t>specifically</a:t>
            </a:r>
            <a:r>
              <a:rPr lang="es-MX" dirty="0"/>
              <a:t> in the </a:t>
            </a:r>
            <a:r>
              <a:rPr lang="es-MX" dirty="0" err="1"/>
              <a:t>months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May, June, </a:t>
            </a:r>
            <a:r>
              <a:rPr lang="es-MX" dirty="0" err="1"/>
              <a:t>July</a:t>
            </a:r>
            <a:r>
              <a:rPr lang="es-MX" dirty="0"/>
              <a:t>, August, and </a:t>
            </a:r>
            <a:r>
              <a:rPr lang="es-MX" dirty="0" err="1"/>
              <a:t>September</a:t>
            </a:r>
            <a:r>
              <a:rPr lang="es-MX" dirty="0"/>
              <a:t>. </a:t>
            </a:r>
            <a:endParaRPr lang="en-US" dirty="0"/>
          </a:p>
        </p:txBody>
      </p:sp>
      <p:pic>
        <p:nvPicPr>
          <p:cNvPr id="5" name="Graphic 4" descr="Search Inventory with solid fill">
            <a:extLst>
              <a:ext uri="{FF2B5EF4-FFF2-40B4-BE49-F238E27FC236}">
                <a16:creationId xmlns:a16="http://schemas.microsoft.com/office/drawing/2014/main" id="{04CCA9E8-FC57-D568-4842-81B2EB668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004" y="4573595"/>
            <a:ext cx="1642147" cy="16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5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B93-6938-FDF0-FDEA-2EEE9234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s-MX" dirty="0" err="1"/>
              <a:t>Conclusions</a:t>
            </a:r>
            <a:endParaRPr lang="en-US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0E079E93-E8DA-DACF-14DC-324D3C564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621" y="2093789"/>
            <a:ext cx="2896569" cy="28965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7233-8386-436F-798D-5368F94B9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77" y="2057400"/>
            <a:ext cx="6524894" cy="4038600"/>
          </a:xfrm>
        </p:spPr>
        <p:txBody>
          <a:bodyPr>
            <a:normAutofit/>
          </a:bodyPr>
          <a:lstStyle/>
          <a:p>
            <a:r>
              <a:rPr lang="es-MX" dirty="0" err="1"/>
              <a:t>With</a:t>
            </a:r>
            <a:r>
              <a:rPr lang="es-MX" dirty="0"/>
              <a:t> the </a:t>
            </a:r>
            <a:r>
              <a:rPr lang="es-MX" dirty="0" err="1"/>
              <a:t>insights</a:t>
            </a:r>
            <a:r>
              <a:rPr lang="es-MX" dirty="0"/>
              <a:t> </a:t>
            </a:r>
            <a:r>
              <a:rPr lang="es-MX" dirty="0" err="1"/>
              <a:t>shown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the </a:t>
            </a:r>
            <a:r>
              <a:rPr lang="es-MX" dirty="0" err="1"/>
              <a:t>analysis</a:t>
            </a:r>
            <a:r>
              <a:rPr lang="es-MX" dirty="0"/>
              <a:t>, the </a:t>
            </a:r>
            <a:r>
              <a:rPr lang="es-MX" dirty="0" err="1"/>
              <a:t>conclusions</a:t>
            </a:r>
            <a:r>
              <a:rPr lang="es-MX" dirty="0"/>
              <a:t> are:</a:t>
            </a:r>
          </a:p>
          <a:p>
            <a:pPr lvl="1"/>
            <a:endParaRPr lang="es-MX" dirty="0"/>
          </a:p>
          <a:p>
            <a:pPr lvl="1"/>
            <a:r>
              <a:rPr lang="es-MX" dirty="0" err="1"/>
              <a:t>Member</a:t>
            </a:r>
            <a:r>
              <a:rPr lang="es-MX" dirty="0"/>
              <a:t> </a:t>
            </a:r>
            <a:r>
              <a:rPr lang="es-MX" dirty="0" err="1"/>
              <a:t>riders</a:t>
            </a:r>
            <a:r>
              <a:rPr lang="es-MX" dirty="0"/>
              <a:t> use </a:t>
            </a:r>
            <a:r>
              <a:rPr lang="es-MX" dirty="0" err="1"/>
              <a:t>Cyclistic</a:t>
            </a:r>
            <a:r>
              <a:rPr lang="es-MX" dirty="0"/>
              <a:t> as a </a:t>
            </a:r>
            <a:r>
              <a:rPr lang="es-MX" dirty="0" err="1"/>
              <a:t>means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transportation</a:t>
            </a:r>
            <a:r>
              <a:rPr lang="es-MX" dirty="0"/>
              <a:t>, in other </a:t>
            </a:r>
            <a:r>
              <a:rPr lang="es-MX" dirty="0" err="1"/>
              <a:t>words</a:t>
            </a:r>
            <a:r>
              <a:rPr lang="es-MX" dirty="0"/>
              <a:t>, </a:t>
            </a:r>
            <a:r>
              <a:rPr lang="es-MX" dirty="0" err="1"/>
              <a:t>they</a:t>
            </a:r>
            <a:r>
              <a:rPr lang="es-MX" dirty="0"/>
              <a:t> use </a:t>
            </a:r>
            <a:r>
              <a:rPr lang="es-MX" dirty="0" err="1"/>
              <a:t>it</a:t>
            </a:r>
            <a:r>
              <a:rPr lang="es-MX" dirty="0"/>
              <a:t> to </a:t>
            </a:r>
            <a:r>
              <a:rPr lang="es-MX" dirty="0" err="1"/>
              <a:t>move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their</a:t>
            </a:r>
            <a:r>
              <a:rPr lang="es-MX" dirty="0"/>
              <a:t> home to </a:t>
            </a:r>
            <a:r>
              <a:rPr lang="es-MX" dirty="0" err="1"/>
              <a:t>their</a:t>
            </a:r>
            <a:r>
              <a:rPr lang="es-MX" dirty="0"/>
              <a:t> </a:t>
            </a:r>
            <a:r>
              <a:rPr lang="es-MX" dirty="0" err="1"/>
              <a:t>work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another</a:t>
            </a:r>
            <a:r>
              <a:rPr lang="es-MX" dirty="0"/>
              <a:t> </a:t>
            </a:r>
            <a:r>
              <a:rPr lang="es-MX" dirty="0" err="1"/>
              <a:t>destination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Casual </a:t>
            </a:r>
            <a:r>
              <a:rPr lang="es-MX" dirty="0" err="1"/>
              <a:t>riders</a:t>
            </a:r>
            <a:r>
              <a:rPr lang="es-MX" dirty="0"/>
              <a:t> use </a:t>
            </a:r>
            <a:r>
              <a:rPr lang="es-MX" dirty="0" err="1"/>
              <a:t>Cyclistic</a:t>
            </a:r>
            <a:r>
              <a:rPr lang="es-MX" dirty="0"/>
              <a:t> </a:t>
            </a:r>
            <a:r>
              <a:rPr lang="es-MX" dirty="0" err="1"/>
              <a:t>recreationally</a:t>
            </a:r>
            <a:r>
              <a:rPr lang="es-MX" dirty="0"/>
              <a:t>, in other </a:t>
            </a:r>
            <a:r>
              <a:rPr lang="es-MX" dirty="0" err="1"/>
              <a:t>words</a:t>
            </a:r>
            <a:r>
              <a:rPr lang="es-MX" dirty="0"/>
              <a:t>, </a:t>
            </a:r>
            <a:r>
              <a:rPr lang="es-MX" dirty="0" err="1"/>
              <a:t>they</a:t>
            </a:r>
            <a:r>
              <a:rPr lang="es-MX" dirty="0"/>
              <a:t> use </a:t>
            </a:r>
            <a:r>
              <a:rPr lang="es-MX" dirty="0" err="1"/>
              <a:t>bikes</a:t>
            </a:r>
            <a:r>
              <a:rPr lang="es-MX" dirty="0"/>
              <a:t> to have </a:t>
            </a:r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 err="1"/>
              <a:t>fun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as a casual </a:t>
            </a:r>
            <a:r>
              <a:rPr lang="es-MX" dirty="0" err="1"/>
              <a:t>activity</a:t>
            </a:r>
            <a:r>
              <a:rPr lang="es-MX" dirty="0"/>
              <a:t>.</a:t>
            </a:r>
          </a:p>
          <a:p>
            <a:pPr lvl="1"/>
            <a:r>
              <a:rPr lang="en-US" dirty="0"/>
              <a:t>Both types of riders use more </a:t>
            </a:r>
            <a:r>
              <a:rPr lang="en-US" dirty="0" err="1"/>
              <a:t>Cyclistic</a:t>
            </a:r>
            <a:r>
              <a:rPr lang="en-US" dirty="0"/>
              <a:t> during the summer because of the cold temperatures during the winter.</a:t>
            </a:r>
          </a:p>
        </p:txBody>
      </p:sp>
    </p:spTree>
    <p:extLst>
      <p:ext uri="{BB962C8B-B14F-4D97-AF65-F5344CB8AC3E}">
        <p14:creationId xmlns:p14="http://schemas.microsoft.com/office/powerpoint/2010/main" val="204927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DF1F-A73F-0425-BB3A-77F481F4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…</a:t>
            </a:r>
            <a:r>
              <a:rPr lang="es-MX" dirty="0" err="1"/>
              <a:t>But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20AC-EB89-5B5C-99B9-AC64F0C5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Even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the </a:t>
            </a:r>
            <a:r>
              <a:rPr lang="es-MX" dirty="0" err="1"/>
              <a:t>great</a:t>
            </a:r>
            <a:r>
              <a:rPr lang="es-MX" dirty="0"/>
              <a:t> </a:t>
            </a:r>
            <a:r>
              <a:rPr lang="es-MX" dirty="0" err="1"/>
              <a:t>finding</a:t>
            </a:r>
            <a:r>
              <a:rPr lang="es-MX" dirty="0"/>
              <a:t> the </a:t>
            </a:r>
            <a:r>
              <a:rPr lang="es-MX" dirty="0" err="1"/>
              <a:t>analysis</a:t>
            </a:r>
            <a:r>
              <a:rPr lang="es-MX" dirty="0"/>
              <a:t> </a:t>
            </a:r>
            <a:r>
              <a:rPr lang="es-MX" dirty="0" err="1"/>
              <a:t>gave</a:t>
            </a:r>
            <a:r>
              <a:rPr lang="es-MX" dirty="0"/>
              <a:t>, </a:t>
            </a:r>
            <a:r>
              <a:rPr lang="es-MX" dirty="0" err="1"/>
              <a:t>there</a:t>
            </a:r>
            <a:r>
              <a:rPr lang="es-MX" dirty="0"/>
              <a:t> is </a:t>
            </a:r>
            <a:r>
              <a:rPr lang="es-MX" dirty="0" err="1"/>
              <a:t>still</a:t>
            </a:r>
            <a:r>
              <a:rPr lang="es-MX" dirty="0"/>
              <a:t>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missing</a:t>
            </a:r>
            <a:r>
              <a:rPr lang="es-MX" dirty="0"/>
              <a:t> that </a:t>
            </a:r>
            <a:r>
              <a:rPr lang="es-MX" dirty="0" err="1"/>
              <a:t>would</a:t>
            </a:r>
            <a:r>
              <a:rPr lang="es-MX" dirty="0"/>
              <a:t> have </a:t>
            </a:r>
            <a:r>
              <a:rPr lang="es-MX" dirty="0" err="1"/>
              <a:t>been</a:t>
            </a:r>
            <a:r>
              <a:rPr lang="es-MX" dirty="0"/>
              <a:t> </a:t>
            </a:r>
            <a:r>
              <a:rPr lang="es-MX" dirty="0" err="1"/>
              <a:t>helpful</a:t>
            </a:r>
            <a:r>
              <a:rPr lang="es-MX" dirty="0"/>
              <a:t> to </a:t>
            </a:r>
            <a:r>
              <a:rPr lang="es-MX" dirty="0" err="1"/>
              <a:t>reach</a:t>
            </a:r>
            <a:r>
              <a:rPr lang="es-MX" dirty="0"/>
              <a:t> </a:t>
            </a:r>
            <a:r>
              <a:rPr lang="es-MX" dirty="0" err="1"/>
              <a:t>better</a:t>
            </a:r>
            <a:r>
              <a:rPr lang="es-MX" dirty="0"/>
              <a:t> </a:t>
            </a:r>
            <a:r>
              <a:rPr lang="es-MX" dirty="0" err="1"/>
              <a:t>conclusions</a:t>
            </a:r>
            <a:r>
              <a:rPr lang="es-MX" dirty="0"/>
              <a:t>, </a:t>
            </a:r>
            <a:r>
              <a:rPr lang="es-MX" dirty="0" err="1"/>
              <a:t>such</a:t>
            </a:r>
            <a:r>
              <a:rPr lang="es-MX" dirty="0"/>
              <a:t> as the Price </a:t>
            </a:r>
            <a:r>
              <a:rPr lang="es-MX" dirty="0" err="1"/>
              <a:t>of</a:t>
            </a:r>
            <a:r>
              <a:rPr lang="es-MX" dirty="0"/>
              <a:t> the </a:t>
            </a:r>
            <a:r>
              <a:rPr lang="es-MX" dirty="0" err="1"/>
              <a:t>memberships</a:t>
            </a:r>
            <a:r>
              <a:rPr lang="es-MX" dirty="0"/>
              <a:t> and the </a:t>
            </a:r>
            <a:r>
              <a:rPr lang="es-MX" dirty="0" err="1"/>
              <a:t>income</a:t>
            </a:r>
            <a:r>
              <a:rPr lang="es-MX" dirty="0"/>
              <a:t> </a:t>
            </a:r>
            <a:r>
              <a:rPr lang="es-MX" dirty="0" err="1"/>
              <a:t>level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the </a:t>
            </a:r>
            <a:r>
              <a:rPr lang="es-MX" dirty="0" err="1"/>
              <a:t>riders</a:t>
            </a:r>
            <a:r>
              <a:rPr lang="es-MX" dirty="0"/>
              <a:t>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Graphic 4" descr="Wilting Pot Plant with solid fill">
            <a:extLst>
              <a:ext uri="{FF2B5EF4-FFF2-40B4-BE49-F238E27FC236}">
                <a16:creationId xmlns:a16="http://schemas.microsoft.com/office/drawing/2014/main" id="{A9CA659B-159E-05E0-C9A5-B3CE80F43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6117" y="3309899"/>
            <a:ext cx="2409754" cy="24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7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DC6-4B9D-302D-0101-70845272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Recomendations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0BD21-377F-2FB0-8474-35014EEE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New </a:t>
            </a:r>
            <a:r>
              <a:rPr lang="es-MX" dirty="0" err="1"/>
              <a:t>types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memberships</a:t>
            </a:r>
            <a:r>
              <a:rPr lang="es-MX" dirty="0"/>
              <a:t>!</a:t>
            </a:r>
          </a:p>
          <a:p>
            <a:pPr lvl="1"/>
            <a:r>
              <a:rPr lang="es-MX" dirty="0"/>
              <a:t>A Summer </a:t>
            </a:r>
            <a:r>
              <a:rPr lang="es-MX" dirty="0" err="1"/>
              <a:t>Membership</a:t>
            </a:r>
            <a:r>
              <a:rPr lang="es-MX" dirty="0"/>
              <a:t>: as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saw</a:t>
            </a:r>
            <a:r>
              <a:rPr lang="es-MX" dirty="0"/>
              <a:t> in the </a:t>
            </a:r>
            <a:r>
              <a:rPr lang="es-MX" dirty="0" err="1"/>
              <a:t>analysis</a:t>
            </a:r>
            <a:r>
              <a:rPr lang="es-MX" dirty="0"/>
              <a:t> the </a:t>
            </a:r>
            <a:r>
              <a:rPr lang="es-MX" dirty="0" err="1"/>
              <a:t>usage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casual </a:t>
            </a:r>
            <a:r>
              <a:rPr lang="es-MX" dirty="0" err="1"/>
              <a:t>members</a:t>
            </a:r>
            <a:r>
              <a:rPr lang="es-MX" dirty="0"/>
              <a:t> </a:t>
            </a:r>
            <a:r>
              <a:rPr lang="es-MX" dirty="0" err="1"/>
              <a:t>skyrockets</a:t>
            </a:r>
            <a:r>
              <a:rPr lang="es-MX" dirty="0"/>
              <a:t> </a:t>
            </a:r>
            <a:r>
              <a:rPr lang="es-MX" dirty="0" err="1"/>
              <a:t>during</a:t>
            </a:r>
            <a:r>
              <a:rPr lang="es-MX" dirty="0"/>
              <a:t> the </a:t>
            </a:r>
            <a:r>
              <a:rPr lang="es-MX" dirty="0" err="1"/>
              <a:t>summer</a:t>
            </a:r>
            <a:r>
              <a:rPr lang="es-MX" dirty="0"/>
              <a:t> so </a:t>
            </a:r>
            <a:r>
              <a:rPr lang="es-MX" dirty="0" err="1"/>
              <a:t>creating</a:t>
            </a:r>
            <a:r>
              <a:rPr lang="es-MX" dirty="0"/>
              <a:t> a new </a:t>
            </a:r>
            <a:r>
              <a:rPr lang="es-MX" dirty="0" err="1"/>
              <a:t>type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membership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the </a:t>
            </a:r>
            <a:r>
              <a:rPr lang="es-MX" dirty="0" err="1"/>
              <a:t>summer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catch the </a:t>
            </a:r>
            <a:r>
              <a:rPr lang="es-MX" dirty="0" err="1"/>
              <a:t>attention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casual </a:t>
            </a:r>
            <a:r>
              <a:rPr lang="es-MX" dirty="0" err="1"/>
              <a:t>riders</a:t>
            </a:r>
            <a:r>
              <a:rPr lang="es-MX" dirty="0"/>
              <a:t>.</a:t>
            </a:r>
          </a:p>
          <a:p>
            <a:pPr lvl="1"/>
            <a:r>
              <a:rPr lang="en-US" dirty="0"/>
              <a:t>Weekend Membership: the analysis also shows that casual riders use </a:t>
            </a:r>
            <a:r>
              <a:rPr lang="en-US" dirty="0" err="1"/>
              <a:t>Cyclistic</a:t>
            </a:r>
            <a:r>
              <a:rPr lang="en-US" dirty="0"/>
              <a:t> more during the weekend, so a membership for the weekend will be the perfect option for casual riders that enjoy recreative rides. </a:t>
            </a:r>
          </a:p>
        </p:txBody>
      </p:sp>
      <p:pic>
        <p:nvPicPr>
          <p:cNvPr id="5" name="Graphic 4" descr="Treasure Map outline">
            <a:extLst>
              <a:ext uri="{FF2B5EF4-FFF2-40B4-BE49-F238E27FC236}">
                <a16:creationId xmlns:a16="http://schemas.microsoft.com/office/drawing/2014/main" id="{58EB9089-84B1-87F7-F3C7-3F719D725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7148" y="4358296"/>
            <a:ext cx="1737704" cy="17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4641-56B1-E8FF-6D2E-57A45293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s-MX"/>
              <a:t>About Cyclistic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99402-B7A1-7186-AB67-A0EBCB970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6" t="45251" r="84876" b="43944"/>
          <a:stretch/>
        </p:blipFill>
        <p:spPr bwMode="auto">
          <a:xfrm>
            <a:off x="1316621" y="2093789"/>
            <a:ext cx="2896569" cy="299686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F28A16A-5223-334A-8812-E28D259627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0977" y="2057400"/>
          <a:ext cx="6524894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743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6532B-5A3E-44A5-A0C2-22A0DB31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55A65-92A0-B4C3-1443-2D9BB161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s-MX" b="1" dirty="0">
                <a:latin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s-MX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4102-55BD-4954-CFED-3FC49839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4" y="2819400"/>
            <a:ext cx="6993914" cy="4038600"/>
          </a:xfrm>
        </p:spPr>
        <p:txBody>
          <a:bodyPr>
            <a:normAutofit/>
          </a:bodyPr>
          <a:lstStyle/>
          <a:p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marketing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strategies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aimed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casual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riders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into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Graphic 4" descr="Bullseye with solid fill">
            <a:extLst>
              <a:ext uri="{FF2B5EF4-FFF2-40B4-BE49-F238E27FC236}">
                <a16:creationId xmlns:a16="http://schemas.microsoft.com/office/drawing/2014/main" id="{6BF07655-EB70-684F-3FC0-5823D0B1B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5610" y="1860302"/>
            <a:ext cx="3135414" cy="31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9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07E606-BF14-4D30-A51F-0442F7656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2B941-9507-CAC7-5E44-EDCF4793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404" y="609600"/>
            <a:ext cx="6822744" cy="1356360"/>
          </a:xfrm>
        </p:spPr>
        <p:txBody>
          <a:bodyPr>
            <a:normAutofit/>
          </a:bodyPr>
          <a:lstStyle/>
          <a:p>
            <a:r>
              <a:rPr lang="es-MX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es-MX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s-MX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achieve</a:t>
            </a:r>
            <a:r>
              <a:rPr lang="es-MX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endParaRPr lang="en-US" sz="4000" dirty="0"/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54BEC337-72E7-B389-AC2F-1A1F9CF0C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065" y="1860302"/>
            <a:ext cx="3135414" cy="31354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D0E9-F639-38BF-F091-E79BE941A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404" y="2057400"/>
            <a:ext cx="6822744" cy="403860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casual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riders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Cyclistic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bikes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differently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casual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riders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Cyclistic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memberships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Cyclistic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digital media to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casual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riders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es-MX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3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726A94-1EF0-4D91-B7BF-C033E3D6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D577943D-048A-804D-EB83-3B167B9D6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1220" b="1451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F0650C-11DF-45E6-8EC2-E3B298F0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B4153-1E3E-4AE9-8306-E8C292894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2DA662-E615-B624-3C8E-1195C6AB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es-MX" dirty="0"/>
              <a:t>The </a:t>
            </a:r>
            <a:r>
              <a:rPr lang="es-MX" dirty="0" err="1"/>
              <a:t>analysis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748C51-6F49-9293-7EB5-483F1C07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3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70B2-A388-7ED5-6CA2-1CC7685C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s-MX" dirty="0" err="1"/>
              <a:t>Usage</a:t>
            </a:r>
            <a:r>
              <a:rPr lang="es-MX" dirty="0"/>
              <a:t> </a:t>
            </a:r>
            <a:r>
              <a:rPr lang="es-MX" dirty="0" err="1"/>
              <a:t>Throughout</a:t>
            </a:r>
            <a:r>
              <a:rPr lang="es-MX" dirty="0"/>
              <a:t> the </a:t>
            </a:r>
            <a:r>
              <a:rPr lang="es-MX" dirty="0" err="1"/>
              <a:t>Week</a:t>
            </a:r>
            <a:endParaRPr lang="en-US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4B8042DA-E1EF-807F-D5AC-85E7091E1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375457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63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A88BB-8EAE-B2BA-5A65-2A5543DA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s-MX" dirty="0" err="1">
                <a:solidFill>
                  <a:srgbClr val="FFFFFF"/>
                </a:solidFill>
              </a:rPr>
              <a:t>How</a:t>
            </a:r>
            <a:r>
              <a:rPr lang="es-MX" dirty="0">
                <a:solidFill>
                  <a:srgbClr val="FFFFFF"/>
                </a:solidFill>
              </a:rPr>
              <a:t> </a:t>
            </a:r>
            <a:r>
              <a:rPr lang="es-MX" dirty="0" err="1">
                <a:solidFill>
                  <a:srgbClr val="FFFFFF"/>
                </a:solidFill>
              </a:rPr>
              <a:t>much</a:t>
            </a:r>
            <a:r>
              <a:rPr lang="es-MX" dirty="0">
                <a:solidFill>
                  <a:srgbClr val="FFFFFF"/>
                </a:solidFill>
              </a:rPr>
              <a:t> time </a:t>
            </a:r>
            <a:r>
              <a:rPr lang="es-MX" dirty="0" err="1">
                <a:solidFill>
                  <a:srgbClr val="FFFFFF"/>
                </a:solidFill>
              </a:rPr>
              <a:t>did</a:t>
            </a:r>
            <a:r>
              <a:rPr lang="es-MX" dirty="0">
                <a:solidFill>
                  <a:srgbClr val="FFFFFF"/>
                </a:solidFill>
              </a:rPr>
              <a:t> the </a:t>
            </a:r>
            <a:r>
              <a:rPr lang="es-MX" dirty="0" err="1">
                <a:solidFill>
                  <a:srgbClr val="FFFFFF"/>
                </a:solidFill>
              </a:rPr>
              <a:t>users</a:t>
            </a:r>
            <a:r>
              <a:rPr lang="es-MX" dirty="0">
                <a:solidFill>
                  <a:srgbClr val="FFFFFF"/>
                </a:solidFill>
              </a:rPr>
              <a:t> use the </a:t>
            </a:r>
            <a:r>
              <a:rPr lang="es-MX" dirty="0" err="1">
                <a:solidFill>
                  <a:srgbClr val="FFFFFF"/>
                </a:solidFill>
              </a:rPr>
              <a:t>bikes</a:t>
            </a:r>
            <a:r>
              <a:rPr lang="es-MX" dirty="0">
                <a:solidFill>
                  <a:srgbClr val="FFFFFF"/>
                </a:solidFill>
              </a:rPr>
              <a:t> per </a:t>
            </a:r>
            <a:r>
              <a:rPr lang="es-MX" dirty="0" err="1">
                <a:solidFill>
                  <a:srgbClr val="FFFFFF"/>
                </a:solidFill>
              </a:rPr>
              <a:t>ride</a:t>
            </a:r>
            <a:r>
              <a:rPr lang="es-MX" dirty="0">
                <a:solidFill>
                  <a:srgbClr val="FFFFFF"/>
                </a:solidFill>
              </a:rPr>
              <a:t>?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9A60EE8-D8BF-A58D-3C93-34D30C658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79014"/>
              </p:ext>
            </p:extLst>
          </p:nvPr>
        </p:nvGraphicFramePr>
        <p:xfrm>
          <a:off x="709613" y="642938"/>
          <a:ext cx="10828337" cy="3538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017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95E9-DB6B-7EAC-01EB-B582F99C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s-MX" dirty="0" err="1"/>
              <a:t>Usage</a:t>
            </a:r>
            <a:r>
              <a:rPr lang="es-MX" dirty="0"/>
              <a:t> </a:t>
            </a:r>
            <a:r>
              <a:rPr lang="es-MX" dirty="0" err="1"/>
              <a:t>Throughout</a:t>
            </a:r>
            <a:r>
              <a:rPr lang="es-MX" dirty="0"/>
              <a:t> The </a:t>
            </a:r>
            <a:r>
              <a:rPr lang="es-MX" dirty="0" err="1"/>
              <a:t>Year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C15BEC0-A574-145C-3095-819B7B8E6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076316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898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3BED-95BA-C6A6-3929-8A65F702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What </a:t>
            </a:r>
            <a:r>
              <a:rPr lang="es-MX" dirty="0" err="1"/>
              <a:t>About</a:t>
            </a:r>
            <a:r>
              <a:rPr lang="es-MX" dirty="0"/>
              <a:t> The </a:t>
            </a:r>
            <a:r>
              <a:rPr lang="es-MX" dirty="0" err="1"/>
              <a:t>Seasons</a:t>
            </a:r>
            <a:r>
              <a:rPr lang="es-MX" dirty="0"/>
              <a:t>?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52311E-38D9-C5EC-9434-704413EB3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828705"/>
              </p:ext>
            </p:extLst>
          </p:nvPr>
        </p:nvGraphicFramePr>
        <p:xfrm>
          <a:off x="966524" y="2243762"/>
          <a:ext cx="6212629" cy="3879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4AA1F44-5B3D-6E3B-1F42-89E85DC98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027116"/>
              </p:ext>
            </p:extLst>
          </p:nvPr>
        </p:nvGraphicFramePr>
        <p:xfrm>
          <a:off x="4992492" y="2243762"/>
          <a:ext cx="5479725" cy="3616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764760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4472</TotalTime>
  <Words>464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Corbel</vt:lpstr>
      <vt:lpstr>Basis</vt:lpstr>
      <vt:lpstr>           Cyclistic</vt:lpstr>
      <vt:lpstr>About Cyclistic</vt:lpstr>
      <vt:lpstr>The Goal</vt:lpstr>
      <vt:lpstr>How to achieve it</vt:lpstr>
      <vt:lpstr>The analysis</vt:lpstr>
      <vt:lpstr>Usage Throughout the Week</vt:lpstr>
      <vt:lpstr>How much time did the users use the bikes per ride?</vt:lpstr>
      <vt:lpstr>Usage Throughout The Year</vt:lpstr>
      <vt:lpstr>What About The Seasons?</vt:lpstr>
      <vt:lpstr>Findings…</vt:lpstr>
      <vt:lpstr>Conclusions</vt:lpstr>
      <vt:lpstr>…But.</vt:lpstr>
      <vt:lpstr>Recomendations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Cyclistic</dc:title>
  <dc:creator>AHUMADA BETANCOURT KEVIN FRANCISCO</dc:creator>
  <cp:lastModifiedBy>AHUMADA BETANCOURT KEVIN FRANCISCO</cp:lastModifiedBy>
  <cp:revision>3</cp:revision>
  <dcterms:created xsi:type="dcterms:W3CDTF">2023-01-14T23:27:46Z</dcterms:created>
  <dcterms:modified xsi:type="dcterms:W3CDTF">2023-02-02T00:13:25Z</dcterms:modified>
</cp:coreProperties>
</file>