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8"/>
  </p:notesMasterIdLst>
  <p:sldIdLst>
    <p:sldId id="256" r:id="rId2"/>
    <p:sldId id="257" r:id="rId3"/>
    <p:sldId id="260" r:id="rId4"/>
    <p:sldId id="297" r:id="rId5"/>
    <p:sldId id="312" r:id="rId6"/>
    <p:sldId id="259" r:id="rId7"/>
    <p:sldId id="313" r:id="rId8"/>
    <p:sldId id="299" r:id="rId9"/>
    <p:sldId id="301" r:id="rId10"/>
    <p:sldId id="314" r:id="rId11"/>
    <p:sldId id="300" r:id="rId12"/>
    <p:sldId id="315" r:id="rId13"/>
    <p:sldId id="302" r:id="rId14"/>
    <p:sldId id="316" r:id="rId15"/>
    <p:sldId id="298" r:id="rId16"/>
    <p:sldId id="311" r:id="rId17"/>
    <p:sldId id="303" r:id="rId18"/>
    <p:sldId id="310" r:id="rId19"/>
    <p:sldId id="304" r:id="rId20"/>
    <p:sldId id="309" r:id="rId21"/>
    <p:sldId id="305" r:id="rId22"/>
    <p:sldId id="308" r:id="rId23"/>
    <p:sldId id="306" r:id="rId24"/>
    <p:sldId id="307" r:id="rId25"/>
    <p:sldId id="268" r:id="rId26"/>
    <p:sldId id="263" r:id="rId27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Livvic Light" pitchFamily="2" charset="0"/>
      <p:regular r:id="rId37"/>
      <p:italic r:id="rId38"/>
    </p:embeddedFont>
    <p:embeddedFont>
      <p:font typeface="Maven Pro" panose="020B0604020202020204" charset="0"/>
      <p:regular r:id="rId39"/>
      <p:bold r:id="rId40"/>
    </p:embeddedFont>
    <p:embeddedFont>
      <p:font typeface="Nunito Light" pitchFamily="2" charset="0"/>
      <p:regular r:id="rId41"/>
      <p:italic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FC07E-C83F-424D-A266-CA50A4335E0C}">
  <a:tblStyle styleId="{EBAFC07E-C83F-424D-A266-CA50A4335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102" d="100"/>
          <a:sy n="102" d="100"/>
        </p:scale>
        <p:origin x="8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3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8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57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81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9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9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8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63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5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9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220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7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98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17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5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20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9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0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2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455768" y="3010195"/>
            <a:ext cx="3295500" cy="457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Kevin </a:t>
            </a:r>
            <a:r>
              <a:rPr lang="es-MX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Ramirez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dirty="0"/>
              <a:t>Proyecto </a:t>
            </a:r>
            <a:r>
              <a:rPr lang="es-MX" sz="5400" dirty="0">
                <a:solidFill>
                  <a:schemeClr val="accent2"/>
                </a:solidFill>
              </a:rPr>
              <a:t>Termoduo</a:t>
            </a:r>
            <a:r>
              <a:rPr lang="en" sz="5400" dirty="0"/>
              <a:t> </a:t>
            </a:r>
            <a:r>
              <a:rPr lang="es-MX" sz="2800" dirty="0"/>
              <a:t>Sistema de monitoreo de temperaturas en laboratorios</a:t>
            </a:r>
            <a:endParaRPr sz="28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5;p25">
            <a:extLst>
              <a:ext uri="{FF2B5EF4-FFF2-40B4-BE49-F238E27FC236}">
                <a16:creationId xmlns:a16="http://schemas.microsoft.com/office/drawing/2014/main" id="{1B02DC48-3836-4026-8ABB-8ABDA590E0E0}"/>
              </a:ext>
            </a:extLst>
          </p:cNvPr>
          <p:cNvSpPr txBox="1">
            <a:spLocks/>
          </p:cNvSpPr>
          <p:nvPr/>
        </p:nvSpPr>
        <p:spPr>
          <a:xfrm>
            <a:off x="4054034" y="2987388"/>
            <a:ext cx="3295500" cy="44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MX" dirty="0"/>
              <a:t>Jefferson </a:t>
            </a:r>
            <a:r>
              <a:rPr lang="es-MX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Pogyo</a:t>
            </a:r>
            <a:endParaRPr lang="es-MX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BE0BA09-F396-4825-95D2-C051D13C9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" b="3972"/>
          <a:stretch/>
        </p:blipFill>
        <p:spPr>
          <a:xfrm>
            <a:off x="2406077" y="3484077"/>
            <a:ext cx="1323813" cy="12739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5414CAD-EEFD-49CF-9B33-6D43F414F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02" y="3480641"/>
            <a:ext cx="1392964" cy="1392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10" y="527154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D43AB4-73D0-4327-A064-F7FA113E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35" y="1104954"/>
            <a:ext cx="4588575" cy="30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966070" y="760310"/>
            <a:ext cx="5588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temperatura es menor o igual?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6211156" y="-138086"/>
            <a:ext cx="3766206" cy="2426923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4014C4E-58AA-4E36-A96E-848E0E68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69" y="1299371"/>
            <a:ext cx="509658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10" y="527154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D43AB4-73D0-4327-A064-F7FA113E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35" y="1104954"/>
            <a:ext cx="4588575" cy="30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467031" y="797580"/>
            <a:ext cx="52748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Concluye el bloque de diferencia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F678F1-D507-4B09-9CE9-F2B4B120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71" y="1334723"/>
            <a:ext cx="5744377" cy="3077004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8903362-C656-472E-87E8-73F6A77765E7}"/>
              </a:ext>
            </a:extLst>
          </p:cNvPr>
          <p:cNvCxnSpPr>
            <a:cxnSpLocks/>
          </p:cNvCxnSpPr>
          <p:nvPr/>
        </p:nvCxnSpPr>
        <p:spPr>
          <a:xfrm flipH="1">
            <a:off x="6976648" y="3267737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3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10" y="473993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246434-734D-4BB1-8737-34D96CAA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0" y="1227861"/>
            <a:ext cx="3999642" cy="2215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143359-9C7D-4461-AEE2-3DBAE6537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39" y="1227861"/>
            <a:ext cx="3697865" cy="2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9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2291183" y="1016108"/>
            <a:ext cx="32205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Bloque de promedio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8292E5-E4FF-4560-ABB1-810319B2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61" y="1593908"/>
            <a:ext cx="5030637" cy="1629092"/>
          </a:xfrm>
          <a:prstGeom prst="rect">
            <a:avLst/>
          </a:prstGeom>
        </p:spPr>
      </p:pic>
      <p:grpSp>
        <p:nvGrpSpPr>
          <p:cNvPr id="15" name="Google Shape;529;p28">
            <a:extLst>
              <a:ext uri="{FF2B5EF4-FFF2-40B4-BE49-F238E27FC236}">
                <a16:creationId xmlns:a16="http://schemas.microsoft.com/office/drawing/2014/main" id="{BF6D5238-DD86-4070-8FF8-6ADAFD447337}"/>
              </a:ext>
            </a:extLst>
          </p:cNvPr>
          <p:cNvGrpSpPr/>
          <p:nvPr/>
        </p:nvGrpSpPr>
        <p:grpSpPr>
          <a:xfrm>
            <a:off x="6520134" y="21267"/>
            <a:ext cx="3766206" cy="2296631"/>
            <a:chOff x="4882900" y="-64350"/>
            <a:chExt cx="2493750" cy="2922300"/>
          </a:xfrm>
        </p:grpSpPr>
        <p:sp>
          <p:nvSpPr>
            <p:cNvPr id="16" name="Google Shape;530;p28">
              <a:extLst>
                <a:ext uri="{FF2B5EF4-FFF2-40B4-BE49-F238E27FC236}">
                  <a16:creationId xmlns:a16="http://schemas.microsoft.com/office/drawing/2014/main" id="{E6CDC6A4-8728-4260-8704-4D0BAD54A5A2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1;p28">
              <a:extLst>
                <a:ext uri="{FF2B5EF4-FFF2-40B4-BE49-F238E27FC236}">
                  <a16:creationId xmlns:a16="http://schemas.microsoft.com/office/drawing/2014/main" id="{20607B8B-138E-4099-A49D-9610F96EB102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2;p28">
              <a:extLst>
                <a:ext uri="{FF2B5EF4-FFF2-40B4-BE49-F238E27FC236}">
                  <a16:creationId xmlns:a16="http://schemas.microsoft.com/office/drawing/2014/main" id="{062A5F31-092B-4BAB-A0CF-298F899CDEB8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3;p28">
              <a:extLst>
                <a:ext uri="{FF2B5EF4-FFF2-40B4-BE49-F238E27FC236}">
                  <a16:creationId xmlns:a16="http://schemas.microsoft.com/office/drawing/2014/main" id="{9BA59413-D32E-423A-BCC2-A791F2F1E3B5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4;p28">
              <a:extLst>
                <a:ext uri="{FF2B5EF4-FFF2-40B4-BE49-F238E27FC236}">
                  <a16:creationId xmlns:a16="http://schemas.microsoft.com/office/drawing/2014/main" id="{62EE7F62-3C6D-44BA-A3DE-C7F4ACF046CE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EC8299F2-7ABB-41ED-BE3A-FF4893B3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00" y="3527233"/>
            <a:ext cx="2048161" cy="1200318"/>
          </a:xfrm>
          <a:prstGeom prst="rect">
            <a:avLst/>
          </a:prstGeom>
        </p:spPr>
      </p:pic>
      <p:sp>
        <p:nvSpPr>
          <p:cNvPr id="22" name="Google Shape;508;p28">
            <a:extLst>
              <a:ext uri="{FF2B5EF4-FFF2-40B4-BE49-F238E27FC236}">
                <a16:creationId xmlns:a16="http://schemas.microsoft.com/office/drawing/2014/main" id="{21133F2F-3CF4-467E-8294-392D460C47C2}"/>
              </a:ext>
            </a:extLst>
          </p:cNvPr>
          <p:cNvSpPr txBox="1">
            <a:spLocks/>
          </p:cNvSpPr>
          <p:nvPr/>
        </p:nvSpPr>
        <p:spPr>
          <a:xfrm>
            <a:off x="2737061" y="3380896"/>
            <a:ext cx="2377009" cy="13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800" dirty="0"/>
              <a:t>Número decimal:</a:t>
            </a:r>
          </a:p>
          <a:p>
            <a:r>
              <a:rPr lang="es-MX" sz="1800" dirty="0"/>
              <a:t>12</a:t>
            </a:r>
          </a:p>
          <a:p>
            <a:r>
              <a:rPr lang="es-MX" sz="1800" dirty="0"/>
              <a:t> Número binario:</a:t>
            </a:r>
          </a:p>
          <a:p>
            <a:r>
              <a:rPr lang="es-MX" sz="1800" dirty="0"/>
              <a:t>1100</a:t>
            </a:r>
          </a:p>
        </p:txBody>
      </p:sp>
      <p:sp>
        <p:nvSpPr>
          <p:cNvPr id="24" name="Google Shape;508;p28">
            <a:extLst>
              <a:ext uri="{FF2B5EF4-FFF2-40B4-BE49-F238E27FC236}">
                <a16:creationId xmlns:a16="http://schemas.microsoft.com/office/drawing/2014/main" id="{63A40C36-1206-4854-B8C2-585C16E5368F}"/>
              </a:ext>
            </a:extLst>
          </p:cNvPr>
          <p:cNvSpPr txBox="1">
            <a:spLocks/>
          </p:cNvSpPr>
          <p:nvPr/>
        </p:nvSpPr>
        <p:spPr>
          <a:xfrm>
            <a:off x="6944094" y="3399949"/>
            <a:ext cx="2377009" cy="13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sz="1800" dirty="0"/>
              <a:t>Número decimal:</a:t>
            </a:r>
          </a:p>
          <a:p>
            <a:r>
              <a:rPr lang="es-MX" sz="1800" dirty="0"/>
              <a:t>10</a:t>
            </a:r>
          </a:p>
          <a:p>
            <a:r>
              <a:rPr lang="es-MX" sz="1800" dirty="0"/>
              <a:t> Número binario:</a:t>
            </a:r>
          </a:p>
          <a:p>
            <a:r>
              <a:rPr lang="es-MX" sz="1800" dirty="0"/>
              <a:t>1010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809198-6BB3-9621-71FA-57B97CF8F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74" y="3527233"/>
            <a:ext cx="2215320" cy="12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BAA174-9E42-4349-B4F9-0D9F9BD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77" y="1029268"/>
            <a:ext cx="5912846" cy="30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711581" y="899500"/>
            <a:ext cx="61458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Conexión con los </a:t>
            </a:r>
            <a:r>
              <a:rPr lang="es-MX" dirty="0" err="1"/>
              <a:t>leds_R</a:t>
            </a:r>
            <a:r>
              <a:rPr lang="es-MX" dirty="0"/>
              <a:t> </a:t>
            </a:r>
            <a:r>
              <a:rPr lang="es-MX" dirty="0" err="1"/>
              <a:t>leds_V</a:t>
            </a:r>
            <a:r>
              <a:rPr lang="es-MX" dirty="0"/>
              <a:t> </a:t>
            </a:r>
            <a:r>
              <a:rPr lang="es-MX" dirty="0" err="1"/>
              <a:t>leds_A</a:t>
            </a:r>
            <a:r>
              <a:rPr lang="es-MX" dirty="0"/>
              <a:t> </a:t>
            </a:r>
            <a:endParaRPr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8903362-C656-472E-87E8-73F6A77765E7}"/>
              </a:ext>
            </a:extLst>
          </p:cNvPr>
          <p:cNvCxnSpPr>
            <a:cxnSpLocks/>
          </p:cNvCxnSpPr>
          <p:nvPr/>
        </p:nvCxnSpPr>
        <p:spPr>
          <a:xfrm flipH="1" flipV="1">
            <a:off x="1201480" y="0"/>
            <a:ext cx="1" cy="1448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F746E5E-DDFF-4113-AAC7-6DE131E5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" y="1448479"/>
            <a:ext cx="813548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9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96B598-D699-43D6-9F73-6F957250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04" y="839141"/>
            <a:ext cx="5992592" cy="34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9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057857" y="760310"/>
            <a:ext cx="52450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Usando 4 </a:t>
            </a:r>
            <a:r>
              <a:rPr lang="es-MX" dirty="0" err="1"/>
              <a:t>mux</a:t>
            </a:r>
            <a:r>
              <a:rPr lang="es-MX" dirty="0"/>
              <a:t> 4 a 2 para cada bit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5968813" y="1"/>
            <a:ext cx="4000433" cy="265814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A8441156-9783-47F7-B11E-7B092751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82" y="1338110"/>
            <a:ext cx="3459731" cy="2909320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B77B0E-745E-4548-B2A3-E1043BB779BE}"/>
              </a:ext>
            </a:extLst>
          </p:cNvPr>
          <p:cNvCxnSpPr>
            <a:cxnSpLocks/>
          </p:cNvCxnSpPr>
          <p:nvPr/>
        </p:nvCxnSpPr>
        <p:spPr>
          <a:xfrm flipH="1">
            <a:off x="-350727" y="2268276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C71C895-8CB0-4D0E-8ABD-2491BFF9FE42}"/>
              </a:ext>
            </a:extLst>
          </p:cNvPr>
          <p:cNvCxnSpPr>
            <a:cxnSpLocks/>
          </p:cNvCxnSpPr>
          <p:nvPr/>
        </p:nvCxnSpPr>
        <p:spPr>
          <a:xfrm flipH="1">
            <a:off x="-350727" y="2514605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87262E7-7661-42EC-8617-CE9FB21B809C}"/>
              </a:ext>
            </a:extLst>
          </p:cNvPr>
          <p:cNvCxnSpPr>
            <a:cxnSpLocks/>
          </p:cNvCxnSpPr>
          <p:nvPr/>
        </p:nvCxnSpPr>
        <p:spPr>
          <a:xfrm flipH="1">
            <a:off x="-350727" y="2768007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AE1DB12-FE8B-4E22-BB64-A2354C4EBEE9}"/>
              </a:ext>
            </a:extLst>
          </p:cNvPr>
          <p:cNvCxnSpPr>
            <a:cxnSpLocks/>
          </p:cNvCxnSpPr>
          <p:nvPr/>
        </p:nvCxnSpPr>
        <p:spPr>
          <a:xfrm flipH="1">
            <a:off x="-350727" y="3023188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B5ACF35-4739-4486-822C-C2DA6208BA5F}"/>
              </a:ext>
            </a:extLst>
          </p:cNvPr>
          <p:cNvCxnSpPr>
            <a:cxnSpLocks/>
          </p:cNvCxnSpPr>
          <p:nvPr/>
        </p:nvCxnSpPr>
        <p:spPr>
          <a:xfrm flipV="1">
            <a:off x="2978806" y="4247430"/>
            <a:ext cx="1" cy="1068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2059208" y="411677"/>
            <a:ext cx="52397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bloque (Solución)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6F1FB6-C263-4CE5-9BB5-976F52EA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98" y="1153971"/>
            <a:ext cx="4423881" cy="3577854"/>
          </a:xfrm>
          <a:prstGeom prst="rect">
            <a:avLst/>
          </a:prstGeom>
        </p:spPr>
      </p:pic>
      <p:sp>
        <p:nvSpPr>
          <p:cNvPr id="8" name="Google Shape;482;p27">
            <a:extLst>
              <a:ext uri="{FF2B5EF4-FFF2-40B4-BE49-F238E27FC236}">
                <a16:creationId xmlns:a16="http://schemas.microsoft.com/office/drawing/2014/main" id="{265738FE-92E7-4F86-B991-ABF16A9C5D0F}"/>
              </a:ext>
            </a:extLst>
          </p:cNvPr>
          <p:cNvSpPr/>
          <p:nvPr/>
        </p:nvSpPr>
        <p:spPr>
          <a:xfrm>
            <a:off x="1091896" y="329871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90;p27">
            <a:extLst>
              <a:ext uri="{FF2B5EF4-FFF2-40B4-BE49-F238E27FC236}">
                <a16:creationId xmlns:a16="http://schemas.microsoft.com/office/drawing/2014/main" id="{85078C5C-57BD-4DF3-A843-3FD250EE6466}"/>
              </a:ext>
            </a:extLst>
          </p:cNvPr>
          <p:cNvSpPr/>
          <p:nvPr/>
        </p:nvSpPr>
        <p:spPr>
          <a:xfrm>
            <a:off x="1235108" y="44094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3;p27">
            <a:extLst>
              <a:ext uri="{FF2B5EF4-FFF2-40B4-BE49-F238E27FC236}">
                <a16:creationId xmlns:a16="http://schemas.microsoft.com/office/drawing/2014/main" id="{AA556676-2D6A-415B-9801-3FF2C4D2B7A6}"/>
              </a:ext>
            </a:extLst>
          </p:cNvPr>
          <p:cNvSpPr/>
          <p:nvPr/>
        </p:nvSpPr>
        <p:spPr>
          <a:xfrm>
            <a:off x="6941209" y="28728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91;p27">
            <a:extLst>
              <a:ext uri="{FF2B5EF4-FFF2-40B4-BE49-F238E27FC236}">
                <a16:creationId xmlns:a16="http://schemas.microsoft.com/office/drawing/2014/main" id="{18E86996-8E4D-4DD7-A6E3-FE7FEF40440D}"/>
              </a:ext>
            </a:extLst>
          </p:cNvPr>
          <p:cNvGrpSpPr/>
          <p:nvPr/>
        </p:nvGrpSpPr>
        <p:grpSpPr>
          <a:xfrm>
            <a:off x="7073940" y="409193"/>
            <a:ext cx="577210" cy="580282"/>
            <a:chOff x="3095745" y="3805393"/>
            <a:chExt cx="352840" cy="354717"/>
          </a:xfrm>
        </p:grpSpPr>
        <p:sp>
          <p:nvSpPr>
            <p:cNvPr id="12" name="Google Shape;492;p27">
              <a:extLst>
                <a:ext uri="{FF2B5EF4-FFF2-40B4-BE49-F238E27FC236}">
                  <a16:creationId xmlns:a16="http://schemas.microsoft.com/office/drawing/2014/main" id="{A51613E5-A822-453E-8986-6478C9393822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3;p27">
              <a:extLst>
                <a:ext uri="{FF2B5EF4-FFF2-40B4-BE49-F238E27FC236}">
                  <a16:creationId xmlns:a16="http://schemas.microsoft.com/office/drawing/2014/main" id="{8582B2E9-20F2-4EDA-8EDD-DE3AD887F490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4;p27">
              <a:extLst>
                <a:ext uri="{FF2B5EF4-FFF2-40B4-BE49-F238E27FC236}">
                  <a16:creationId xmlns:a16="http://schemas.microsoft.com/office/drawing/2014/main" id="{D0DEBB2B-6907-4979-BD3B-A3F0D977AB08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5;p27">
              <a:extLst>
                <a:ext uri="{FF2B5EF4-FFF2-40B4-BE49-F238E27FC236}">
                  <a16:creationId xmlns:a16="http://schemas.microsoft.com/office/drawing/2014/main" id="{2F692F59-28F7-4FAE-842D-1B6CA1F06B28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6;p27">
              <a:extLst>
                <a:ext uri="{FF2B5EF4-FFF2-40B4-BE49-F238E27FC236}">
                  <a16:creationId xmlns:a16="http://schemas.microsoft.com/office/drawing/2014/main" id="{7EAD21C9-4C34-40D1-BE8F-21AD13B8397C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7;p27">
              <a:extLst>
                <a:ext uri="{FF2B5EF4-FFF2-40B4-BE49-F238E27FC236}">
                  <a16:creationId xmlns:a16="http://schemas.microsoft.com/office/drawing/2014/main" id="{F3D1015C-B454-4B9D-90FF-F499CCF325F6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7CD0D9-EE95-450B-9477-4D5F08A3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82" y="839141"/>
            <a:ext cx="428684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2471300" y="1516865"/>
            <a:ext cx="39046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Bloque de binario a BCD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6011345" y="1"/>
            <a:ext cx="4000433" cy="2690036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AE1DB12-FE8B-4E22-BB64-A2354C4EBEE9}"/>
              </a:ext>
            </a:extLst>
          </p:cNvPr>
          <p:cNvCxnSpPr>
            <a:cxnSpLocks/>
          </p:cNvCxnSpPr>
          <p:nvPr/>
        </p:nvCxnSpPr>
        <p:spPr>
          <a:xfrm flipH="1">
            <a:off x="-372047" y="2874332"/>
            <a:ext cx="31452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541D5C3-1E4A-4FE9-A35A-439B5F6A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61" y="2268276"/>
            <a:ext cx="3273495" cy="1402927"/>
          </a:xfrm>
          <a:prstGeom prst="rect">
            <a:avLst/>
          </a:prstGeom>
        </p:spPr>
      </p:pic>
      <p:grpSp>
        <p:nvGrpSpPr>
          <p:cNvPr id="17" name="Google Shape;529;p28">
            <a:extLst>
              <a:ext uri="{FF2B5EF4-FFF2-40B4-BE49-F238E27FC236}">
                <a16:creationId xmlns:a16="http://schemas.microsoft.com/office/drawing/2014/main" id="{08616CC9-7B0C-4852-8865-B72CF9805C65}"/>
              </a:ext>
            </a:extLst>
          </p:cNvPr>
          <p:cNvGrpSpPr/>
          <p:nvPr/>
        </p:nvGrpSpPr>
        <p:grpSpPr>
          <a:xfrm rot="10800000">
            <a:off x="6029001" y="3256351"/>
            <a:ext cx="4000433" cy="2690036"/>
            <a:chOff x="4882900" y="-64350"/>
            <a:chExt cx="2493750" cy="2922300"/>
          </a:xfrm>
        </p:grpSpPr>
        <p:sp>
          <p:nvSpPr>
            <p:cNvPr id="18" name="Google Shape;530;p28">
              <a:extLst>
                <a:ext uri="{FF2B5EF4-FFF2-40B4-BE49-F238E27FC236}">
                  <a16:creationId xmlns:a16="http://schemas.microsoft.com/office/drawing/2014/main" id="{78E52FB0-0992-4BCD-8B25-0EE1B0531F5F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1;p28">
              <a:extLst>
                <a:ext uri="{FF2B5EF4-FFF2-40B4-BE49-F238E27FC236}">
                  <a16:creationId xmlns:a16="http://schemas.microsoft.com/office/drawing/2014/main" id="{01871C27-CF31-42AF-952C-B220AE258A9F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2;p28">
              <a:extLst>
                <a:ext uri="{FF2B5EF4-FFF2-40B4-BE49-F238E27FC236}">
                  <a16:creationId xmlns:a16="http://schemas.microsoft.com/office/drawing/2014/main" id="{3B39B226-4C42-4A46-851C-9FC3985DE9FB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3;p28">
              <a:extLst>
                <a:ext uri="{FF2B5EF4-FFF2-40B4-BE49-F238E27FC236}">
                  <a16:creationId xmlns:a16="http://schemas.microsoft.com/office/drawing/2014/main" id="{106AF0EE-CE49-40BF-A6C9-9625EC6F3D40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4;p28">
              <a:extLst>
                <a:ext uri="{FF2B5EF4-FFF2-40B4-BE49-F238E27FC236}">
                  <a16:creationId xmlns:a16="http://schemas.microsoft.com/office/drawing/2014/main" id="{BE98B7BE-C607-438D-956E-7DF35420C2F5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179AC7-BC9B-46D2-A8AD-494EA7AFC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40"/>
          <a:stretch/>
        </p:blipFill>
        <p:spPr>
          <a:xfrm>
            <a:off x="800885" y="884943"/>
            <a:ext cx="3441507" cy="35793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12AD78-FC21-44D2-9D21-B5A992913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1"/>
          <a:stretch/>
        </p:blipFill>
        <p:spPr>
          <a:xfrm>
            <a:off x="4571996" y="839141"/>
            <a:ext cx="3357915" cy="35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2424640" y="631137"/>
            <a:ext cx="42947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Decodificador 7 Segmentos</a:t>
            </a:r>
            <a:endParaRPr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AE1DB12-FE8B-4E22-BB64-A2354C4EBEE9}"/>
              </a:ext>
            </a:extLst>
          </p:cNvPr>
          <p:cNvCxnSpPr>
            <a:cxnSpLocks/>
          </p:cNvCxnSpPr>
          <p:nvPr/>
        </p:nvCxnSpPr>
        <p:spPr>
          <a:xfrm flipH="1">
            <a:off x="-1148224" y="2534091"/>
            <a:ext cx="3377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289E3AB-10CD-43F5-A173-139514580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98" y="1148367"/>
            <a:ext cx="4684804" cy="3075096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9217283-7D61-422D-93FC-71A19BD5CB64}"/>
              </a:ext>
            </a:extLst>
          </p:cNvPr>
          <p:cNvCxnSpPr>
            <a:cxnSpLocks/>
          </p:cNvCxnSpPr>
          <p:nvPr/>
        </p:nvCxnSpPr>
        <p:spPr>
          <a:xfrm flipH="1">
            <a:off x="-1148224" y="3069262"/>
            <a:ext cx="3377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8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A61DC9-EFEA-4D05-93C6-84C913C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60" y="839141"/>
            <a:ext cx="715427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7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Simulación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en Quartus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341663" y="331767"/>
            <a:ext cx="8460674" cy="881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Evidencia de casi simulación FPGA 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7154475" y="2571750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7206500" y="282540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604393" y="4623912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250922" y="4622101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7697025" y="365685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C173C4-C796-49B9-B970-252290820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1" b="6668"/>
          <a:stretch/>
        </p:blipFill>
        <p:spPr>
          <a:xfrm>
            <a:off x="1047629" y="1292999"/>
            <a:ext cx="6054771" cy="3171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29"/>
          <p:cNvCxnSpPr>
            <a:cxnSpLocks/>
          </p:cNvCxnSpPr>
          <p:nvPr/>
        </p:nvCxnSpPr>
        <p:spPr>
          <a:xfrm rot="16200000" flipH="1">
            <a:off x="483671" y="1692921"/>
            <a:ext cx="3252409" cy="2545969"/>
          </a:xfrm>
          <a:prstGeom prst="bentConnector3">
            <a:avLst>
              <a:gd name="adj1" fmla="val 10034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</p:cNvCxnSpPr>
          <p:nvPr/>
        </p:nvCxnSpPr>
        <p:spPr>
          <a:xfrm rot="5400000">
            <a:off x="5210167" y="1520243"/>
            <a:ext cx="3337469" cy="2806268"/>
          </a:xfrm>
          <a:prstGeom prst="bentConnector3">
            <a:avLst>
              <a:gd name="adj1" fmla="val 10001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7;p26">
            <a:extLst>
              <a:ext uri="{FF2B5EF4-FFF2-40B4-BE49-F238E27FC236}">
                <a16:creationId xmlns:a16="http://schemas.microsoft.com/office/drawing/2014/main" id="{C30BDE54-828C-4F7C-89E1-ACA1F1C7BD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9657" y="374588"/>
            <a:ext cx="27899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de bloques</a:t>
            </a:r>
            <a:endParaRPr dirty="0"/>
          </a:p>
        </p:txBody>
      </p:sp>
      <p:sp>
        <p:nvSpPr>
          <p:cNvPr id="47" name="Google Shape;482;p27">
            <a:extLst>
              <a:ext uri="{FF2B5EF4-FFF2-40B4-BE49-F238E27FC236}">
                <a16:creationId xmlns:a16="http://schemas.microsoft.com/office/drawing/2014/main" id="{C119C682-EB78-4842-A108-22699D6CB226}"/>
              </a:ext>
            </a:extLst>
          </p:cNvPr>
          <p:cNvSpPr/>
          <p:nvPr/>
        </p:nvSpPr>
        <p:spPr>
          <a:xfrm>
            <a:off x="1091896" y="329871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90;p27">
            <a:extLst>
              <a:ext uri="{FF2B5EF4-FFF2-40B4-BE49-F238E27FC236}">
                <a16:creationId xmlns:a16="http://schemas.microsoft.com/office/drawing/2014/main" id="{924BE9FE-7E59-468F-99FD-8392455034AD}"/>
              </a:ext>
            </a:extLst>
          </p:cNvPr>
          <p:cNvSpPr/>
          <p:nvPr/>
        </p:nvSpPr>
        <p:spPr>
          <a:xfrm>
            <a:off x="1235108" y="44094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83;p27">
            <a:extLst>
              <a:ext uri="{FF2B5EF4-FFF2-40B4-BE49-F238E27FC236}">
                <a16:creationId xmlns:a16="http://schemas.microsoft.com/office/drawing/2014/main" id="{C82CE1D5-5E52-4539-9B14-89EF58660AD4}"/>
              </a:ext>
            </a:extLst>
          </p:cNvPr>
          <p:cNvSpPr/>
          <p:nvPr/>
        </p:nvSpPr>
        <p:spPr>
          <a:xfrm>
            <a:off x="6941209" y="28728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491;p27">
            <a:extLst>
              <a:ext uri="{FF2B5EF4-FFF2-40B4-BE49-F238E27FC236}">
                <a16:creationId xmlns:a16="http://schemas.microsoft.com/office/drawing/2014/main" id="{F1B8F27B-0012-430A-9E66-819C01DBFFCF}"/>
              </a:ext>
            </a:extLst>
          </p:cNvPr>
          <p:cNvGrpSpPr/>
          <p:nvPr/>
        </p:nvGrpSpPr>
        <p:grpSpPr>
          <a:xfrm>
            <a:off x="7073940" y="409193"/>
            <a:ext cx="577210" cy="580282"/>
            <a:chOff x="3095745" y="3805393"/>
            <a:chExt cx="352840" cy="354717"/>
          </a:xfrm>
        </p:grpSpPr>
        <p:sp>
          <p:nvSpPr>
            <p:cNvPr id="51" name="Google Shape;492;p27">
              <a:extLst>
                <a:ext uri="{FF2B5EF4-FFF2-40B4-BE49-F238E27FC236}">
                  <a16:creationId xmlns:a16="http://schemas.microsoft.com/office/drawing/2014/main" id="{E9396619-FFDB-4744-AA5F-2F3282324C4C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3;p27">
              <a:extLst>
                <a:ext uri="{FF2B5EF4-FFF2-40B4-BE49-F238E27FC236}">
                  <a16:creationId xmlns:a16="http://schemas.microsoft.com/office/drawing/2014/main" id="{EE08716A-E792-41A3-9A68-5ED61CD22513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4;p27">
              <a:extLst>
                <a:ext uri="{FF2B5EF4-FFF2-40B4-BE49-F238E27FC236}">
                  <a16:creationId xmlns:a16="http://schemas.microsoft.com/office/drawing/2014/main" id="{FE470049-D13F-4FD3-81AC-1A4DFBF08C0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5;p27">
              <a:extLst>
                <a:ext uri="{FF2B5EF4-FFF2-40B4-BE49-F238E27FC236}">
                  <a16:creationId xmlns:a16="http://schemas.microsoft.com/office/drawing/2014/main" id="{46776EC2-8A0D-46F8-A3BD-BC0B24E361A1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6;p27">
              <a:extLst>
                <a:ext uri="{FF2B5EF4-FFF2-40B4-BE49-F238E27FC236}">
                  <a16:creationId xmlns:a16="http://schemas.microsoft.com/office/drawing/2014/main" id="{D892BA40-9104-436E-B5CF-7932C4937080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7;p27">
              <a:extLst>
                <a:ext uri="{FF2B5EF4-FFF2-40B4-BE49-F238E27FC236}">
                  <a16:creationId xmlns:a16="http://schemas.microsoft.com/office/drawing/2014/main" id="{68FE9844-2066-421B-8EEE-7BAEBA5C2DD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7FA7E880-9210-0765-CF12-0B38736DA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6"/>
          <a:stretch/>
        </p:blipFill>
        <p:spPr>
          <a:xfrm>
            <a:off x="1320589" y="1222453"/>
            <a:ext cx="6502822" cy="33197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960628" y="753021"/>
            <a:ext cx="580896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Bloque de prioridad para la botonera</a:t>
            </a:r>
            <a:endParaRPr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E2EFA9-458B-4A84-B002-78D1D189BD01}"/>
              </a:ext>
            </a:extLst>
          </p:cNvPr>
          <p:cNvCxnSpPr>
            <a:cxnSpLocks/>
          </p:cNvCxnSpPr>
          <p:nvPr/>
        </p:nvCxnSpPr>
        <p:spPr>
          <a:xfrm>
            <a:off x="8149188" y="3264193"/>
            <a:ext cx="1558338" cy="23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214A79-40D4-4A1D-B369-D5F897B0BBF4}"/>
              </a:ext>
            </a:extLst>
          </p:cNvPr>
          <p:cNvCxnSpPr/>
          <p:nvPr/>
        </p:nvCxnSpPr>
        <p:spPr>
          <a:xfrm flipH="1">
            <a:off x="6486210" y="3264193"/>
            <a:ext cx="1662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13EBFF38-1BD1-461A-9C9D-FE703C3A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09" y="1354740"/>
            <a:ext cx="5242201" cy="27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08" y="261341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148B02-030E-47AE-95F1-77DC8C6B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30" y="915395"/>
            <a:ext cx="4868340" cy="33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857113" y="762754"/>
            <a:ext cx="41020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Bloques de comparación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6486210" y="-476250"/>
            <a:ext cx="3491151" cy="2379478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F7E0D27-B365-4B38-A76B-286F4499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21" y="1474556"/>
            <a:ext cx="5448689" cy="2553663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E2EFA9-458B-4A84-B002-78D1D189BD01}"/>
              </a:ext>
            </a:extLst>
          </p:cNvPr>
          <p:cNvCxnSpPr>
            <a:cxnSpLocks/>
          </p:cNvCxnSpPr>
          <p:nvPr/>
        </p:nvCxnSpPr>
        <p:spPr>
          <a:xfrm>
            <a:off x="8149188" y="3264193"/>
            <a:ext cx="1558338" cy="23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214A79-40D4-4A1D-B369-D5F897B0BBF4}"/>
              </a:ext>
            </a:extLst>
          </p:cNvPr>
          <p:cNvCxnSpPr/>
          <p:nvPr/>
        </p:nvCxnSpPr>
        <p:spPr>
          <a:xfrm flipH="1">
            <a:off x="6486210" y="3264193"/>
            <a:ext cx="1662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397310" y="473993"/>
            <a:ext cx="2349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Código VHDL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246434-734D-4BB1-8737-34D96CAA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0" y="1227861"/>
            <a:ext cx="3999642" cy="2215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143359-9C7D-4461-AEE2-3DBAE6537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39" y="1227861"/>
            <a:ext cx="3697865" cy="2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831003" y="891693"/>
            <a:ext cx="41020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Bloques de diferencia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6486210" y="-138085"/>
            <a:ext cx="3491151" cy="2379478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214A79-40D4-4A1D-B369-D5F897B0BBF4}"/>
              </a:ext>
            </a:extLst>
          </p:cNvPr>
          <p:cNvCxnSpPr>
            <a:cxnSpLocks/>
          </p:cNvCxnSpPr>
          <p:nvPr/>
        </p:nvCxnSpPr>
        <p:spPr>
          <a:xfrm flipH="1">
            <a:off x="6486210" y="3604435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FB12BC5-4F80-4137-BBD7-1CACBF55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65" y="1469493"/>
            <a:ext cx="5834578" cy="2419553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E25959A-4F77-465B-8C10-74F87FE9A33F}"/>
              </a:ext>
            </a:extLst>
          </p:cNvPr>
          <p:cNvCxnSpPr>
            <a:cxnSpLocks/>
          </p:cNvCxnSpPr>
          <p:nvPr/>
        </p:nvCxnSpPr>
        <p:spPr>
          <a:xfrm flipH="1">
            <a:off x="6554143" y="3352798"/>
            <a:ext cx="2859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4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1315263" y="572158"/>
            <a:ext cx="46951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temperatura es mayor?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5918242" y="0"/>
            <a:ext cx="3766206" cy="2923953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D74FD1E-F7EE-4AAC-AD70-F6BC9AF1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08" y="1124775"/>
            <a:ext cx="4473353" cy="33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40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132</Words>
  <Application>Microsoft Office PowerPoint</Application>
  <PresentationFormat>Presentación en pantalla (16:9)</PresentationFormat>
  <Paragraphs>37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Share Tech</vt:lpstr>
      <vt:lpstr>Fira Sans Condensed Medium</vt:lpstr>
      <vt:lpstr>Livvic Light</vt:lpstr>
      <vt:lpstr>Maven Pro</vt:lpstr>
      <vt:lpstr>Nunito Light</vt:lpstr>
      <vt:lpstr>Fira Sans Extra Condensed Medium</vt:lpstr>
      <vt:lpstr>Data Science Consulting by Slidesgo</vt:lpstr>
      <vt:lpstr>Proyecto Termoduo Sistema de monitoreo de temperaturas en laboratorios</vt:lpstr>
      <vt:lpstr>Diagrama de bloque (Solución)</vt:lpstr>
      <vt:lpstr>Diagrama de bloques</vt:lpstr>
      <vt:lpstr>Bloque de prioridad para la botonera</vt:lpstr>
      <vt:lpstr>Código VHDL</vt:lpstr>
      <vt:lpstr>Bloques de comparación</vt:lpstr>
      <vt:lpstr>Código VHDL</vt:lpstr>
      <vt:lpstr>Bloques de diferencia</vt:lpstr>
      <vt:lpstr>¿Qué temperatura es mayor?</vt:lpstr>
      <vt:lpstr>Código VHDL</vt:lpstr>
      <vt:lpstr>¿Qué temperatura es menor o igual?</vt:lpstr>
      <vt:lpstr>Código VHDL</vt:lpstr>
      <vt:lpstr>Concluye el bloque de diferencia</vt:lpstr>
      <vt:lpstr>Código VHDL</vt:lpstr>
      <vt:lpstr>Bloque de promedio</vt:lpstr>
      <vt:lpstr>Código VHDL</vt:lpstr>
      <vt:lpstr>Conexión con los leds_R leds_V leds_A </vt:lpstr>
      <vt:lpstr>Código VHDL</vt:lpstr>
      <vt:lpstr>Usando 4 mux 4 a 2 para cada bit</vt:lpstr>
      <vt:lpstr>Código VHDL</vt:lpstr>
      <vt:lpstr>Bloque de binario a BCD</vt:lpstr>
      <vt:lpstr>Código VHDL</vt:lpstr>
      <vt:lpstr>Decodificador 7 Segmentos</vt:lpstr>
      <vt:lpstr>Código VHDL</vt:lpstr>
      <vt:lpstr>Simulación en Quartus</vt:lpstr>
      <vt:lpstr>Evidencia de casi simulación FPGA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Termoduo Sistema de monitoreo de temperaturas en laboratorios</dc:title>
  <dc:creator>SILVIA</dc:creator>
  <cp:lastModifiedBy>Jefferson Pogyo</cp:lastModifiedBy>
  <cp:revision>13</cp:revision>
  <dcterms:modified xsi:type="dcterms:W3CDTF">2024-01-23T17:18:46Z</dcterms:modified>
</cp:coreProperties>
</file>