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101"/>
    <a:srgbClr val="0D0D0D"/>
    <a:srgbClr val="054F05"/>
    <a:srgbClr val="713A03"/>
    <a:srgbClr val="4D2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51" autoAdjust="0"/>
  </p:normalViewPr>
  <p:slideViewPr>
    <p:cSldViewPr>
      <p:cViewPr>
        <p:scale>
          <a:sx n="33" d="100"/>
          <a:sy n="33" d="100"/>
        </p:scale>
        <p:origin x="1620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9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0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3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BAE7A-7985-9057-8447-B2C3D040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s-MX" dirty="0"/>
              <a:t>Inteligencia artificial</a:t>
            </a:r>
            <a:br>
              <a:rPr lang="es-MX" dirty="0"/>
            </a:br>
            <a:r>
              <a:rPr lang="es-MX" i="1" dirty="0"/>
              <a:t>¿El fin de los programadores?</a:t>
            </a:r>
            <a:endParaRPr lang="es-CO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C35C96-346B-7B03-F41E-076405484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700">
                <a:solidFill>
                  <a:srgbClr val="FFFFFF"/>
                </a:solidFill>
              </a:rPr>
              <a:t>Por Kevin Alejandro Henao Castañeda</a:t>
            </a:r>
          </a:p>
          <a:p>
            <a:pPr>
              <a:lnSpc>
                <a:spcPct val="90000"/>
              </a:lnSpc>
            </a:pPr>
            <a:r>
              <a:rPr lang="es-MX" sz="1700" i="1">
                <a:solidFill>
                  <a:srgbClr val="FFFFFF"/>
                </a:solidFill>
              </a:rPr>
              <a:t>Un llamado a la tranquilidad</a:t>
            </a:r>
            <a:endParaRPr lang="es-CO" sz="1700" i="1">
              <a:solidFill>
                <a:srgbClr val="FFFFFF"/>
              </a:solidFill>
            </a:endParaRPr>
          </a:p>
        </p:txBody>
      </p:sp>
      <p:pic>
        <p:nvPicPr>
          <p:cNvPr id="5" name="Gráfico 4" descr="Nube contorno">
            <a:extLst>
              <a:ext uri="{FF2B5EF4-FFF2-40B4-BE49-F238E27FC236}">
                <a16:creationId xmlns:a16="http://schemas.microsoft.com/office/drawing/2014/main" id="{15F03F93-4675-E7EB-174F-758BD1FA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947" y="-94320"/>
            <a:ext cx="2456360" cy="2456360"/>
          </a:xfrm>
          <a:prstGeom prst="rect">
            <a:avLst/>
          </a:prstGeom>
        </p:spPr>
      </p:pic>
      <p:pic>
        <p:nvPicPr>
          <p:cNvPr id="6" name="Gráfico 5" descr="Nube contorno">
            <a:extLst>
              <a:ext uri="{FF2B5EF4-FFF2-40B4-BE49-F238E27FC236}">
                <a16:creationId xmlns:a16="http://schemas.microsoft.com/office/drawing/2014/main" id="{8F0C81D3-146F-579C-688D-55A2502AB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029" y="-179984"/>
            <a:ext cx="2456360" cy="2456360"/>
          </a:xfrm>
          <a:prstGeom prst="rect">
            <a:avLst/>
          </a:prstGeom>
        </p:spPr>
      </p:pic>
      <p:pic>
        <p:nvPicPr>
          <p:cNvPr id="7" name="Gráfico 6" descr="Nube contorno">
            <a:extLst>
              <a:ext uri="{FF2B5EF4-FFF2-40B4-BE49-F238E27FC236}">
                <a16:creationId xmlns:a16="http://schemas.microsoft.com/office/drawing/2014/main" id="{255F8717-DC48-44A9-9E4C-69FD3D322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502" y="1215198"/>
            <a:ext cx="2456360" cy="2456360"/>
          </a:xfrm>
          <a:prstGeom prst="rect">
            <a:avLst/>
          </a:prstGeom>
        </p:spPr>
      </p:pic>
      <p:pic>
        <p:nvPicPr>
          <p:cNvPr id="8" name="Gráfico 7" descr="Nube contorno">
            <a:extLst>
              <a:ext uri="{FF2B5EF4-FFF2-40B4-BE49-F238E27FC236}">
                <a16:creationId xmlns:a16="http://schemas.microsoft.com/office/drawing/2014/main" id="{B57B1DFF-AE1B-0E83-122A-98F32A60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389" y="1142514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4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Nube contorno">
            <a:extLst>
              <a:ext uri="{FF2B5EF4-FFF2-40B4-BE49-F238E27FC236}">
                <a16:creationId xmlns:a16="http://schemas.microsoft.com/office/drawing/2014/main" id="{DA1899E0-5895-FD8F-18B5-E4A4A47C1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53" y="1696820"/>
            <a:ext cx="2456360" cy="2456360"/>
          </a:xfrm>
          <a:prstGeom prst="rect">
            <a:avLst/>
          </a:prstGeom>
        </p:spPr>
      </p:pic>
      <p:pic>
        <p:nvPicPr>
          <p:cNvPr id="13" name="Gráfico 12" descr="Nube contorno">
            <a:extLst>
              <a:ext uri="{FF2B5EF4-FFF2-40B4-BE49-F238E27FC236}">
                <a16:creationId xmlns:a16="http://schemas.microsoft.com/office/drawing/2014/main" id="{A35378C4-569E-E943-FDB6-50A42B5A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989" y="-387000"/>
            <a:ext cx="2456360" cy="2456360"/>
          </a:xfrm>
          <a:prstGeom prst="rect">
            <a:avLst/>
          </a:prstGeom>
        </p:spPr>
      </p:pic>
      <p:pic>
        <p:nvPicPr>
          <p:cNvPr id="14" name="Gráfico 13" descr="Nube contorno">
            <a:extLst>
              <a:ext uri="{FF2B5EF4-FFF2-40B4-BE49-F238E27FC236}">
                <a16:creationId xmlns:a16="http://schemas.microsoft.com/office/drawing/2014/main" id="{73B3E3BB-5B6E-D01E-CB4B-B561E2E99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7989" y="468640"/>
            <a:ext cx="2456360" cy="2456360"/>
          </a:xfrm>
          <a:prstGeom prst="rect">
            <a:avLst/>
          </a:prstGeom>
        </p:spPr>
      </p:pic>
      <p:pic>
        <p:nvPicPr>
          <p:cNvPr id="8" name="Gráfico 7" descr="Árbol con raíces con relleno sólido">
            <a:extLst>
              <a:ext uri="{FF2B5EF4-FFF2-40B4-BE49-F238E27FC236}">
                <a16:creationId xmlns:a16="http://schemas.microsoft.com/office/drawing/2014/main" id="{A38DD114-3C5D-465E-8695-4A19EF18A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000" y="477069"/>
            <a:ext cx="8748000" cy="8748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9FD2AD-BF9B-4D8A-E321-97E1C0E71FF9}"/>
              </a:ext>
            </a:extLst>
          </p:cNvPr>
          <p:cNvSpPr txBox="1"/>
          <p:nvPr/>
        </p:nvSpPr>
        <p:spPr>
          <a:xfrm>
            <a:off x="2881086" y="2293753"/>
            <a:ext cx="6429828" cy="113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1"/>
                </a:solidFill>
              </a:rPr>
              <a:t>Un mundo donde</a:t>
            </a: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1"/>
                </a:solidFill>
              </a:rPr>
              <a:t>Las máquinas puedan aprender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25" name="Triángulo isósceles 124">
            <a:extLst>
              <a:ext uri="{FF2B5EF4-FFF2-40B4-BE49-F238E27FC236}">
                <a16:creationId xmlns:a16="http://schemas.microsoft.com/office/drawing/2014/main" id="{531C22B5-3A4E-E414-71F1-F1EA39C442D3}"/>
              </a:ext>
            </a:extLst>
          </p:cNvPr>
          <p:cNvSpPr/>
          <p:nvPr/>
        </p:nvSpPr>
        <p:spPr>
          <a:xfrm>
            <a:off x="-240000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8B673866-E934-27E8-FF82-EEBFBDC9DA6F}"/>
              </a:ext>
            </a:extLst>
          </p:cNvPr>
          <p:cNvSpPr/>
          <p:nvPr/>
        </p:nvSpPr>
        <p:spPr>
          <a:xfrm>
            <a:off x="120463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8" name="Triángulo isósceles 127">
            <a:extLst>
              <a:ext uri="{FF2B5EF4-FFF2-40B4-BE49-F238E27FC236}">
                <a16:creationId xmlns:a16="http://schemas.microsoft.com/office/drawing/2014/main" id="{5B67C991-5CFB-E1A0-6682-5294A62F9CEE}"/>
              </a:ext>
            </a:extLst>
          </p:cNvPr>
          <p:cNvSpPr/>
          <p:nvPr/>
        </p:nvSpPr>
        <p:spPr>
          <a:xfrm>
            <a:off x="412174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Triángulo isósceles 128">
            <a:extLst>
              <a:ext uri="{FF2B5EF4-FFF2-40B4-BE49-F238E27FC236}">
                <a16:creationId xmlns:a16="http://schemas.microsoft.com/office/drawing/2014/main" id="{8361692B-80AF-6B42-EBCC-D79584CBB9C3}"/>
              </a:ext>
            </a:extLst>
          </p:cNvPr>
          <p:cNvSpPr/>
          <p:nvPr/>
        </p:nvSpPr>
        <p:spPr>
          <a:xfrm>
            <a:off x="720737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Triángulo isósceles 129">
            <a:extLst>
              <a:ext uri="{FF2B5EF4-FFF2-40B4-BE49-F238E27FC236}">
                <a16:creationId xmlns:a16="http://schemas.microsoft.com/office/drawing/2014/main" id="{48498E0C-1B6E-1E79-C486-262898783F4F}"/>
              </a:ext>
            </a:extLst>
          </p:cNvPr>
          <p:cNvSpPr/>
          <p:nvPr/>
        </p:nvSpPr>
        <p:spPr>
          <a:xfrm>
            <a:off x="1031788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Triángulo isósceles 130">
            <a:extLst>
              <a:ext uri="{FF2B5EF4-FFF2-40B4-BE49-F238E27FC236}">
                <a16:creationId xmlns:a16="http://schemas.microsoft.com/office/drawing/2014/main" id="{88AFDEB5-51C7-EF74-CADB-F3E477D7B99F}"/>
              </a:ext>
            </a:extLst>
          </p:cNvPr>
          <p:cNvSpPr/>
          <p:nvPr/>
        </p:nvSpPr>
        <p:spPr>
          <a:xfrm>
            <a:off x="1392251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Triángulo isósceles 131">
            <a:extLst>
              <a:ext uri="{FF2B5EF4-FFF2-40B4-BE49-F238E27FC236}">
                <a16:creationId xmlns:a16="http://schemas.microsoft.com/office/drawing/2014/main" id="{482891F3-3228-1CC3-0DBE-2FC5B24B4931}"/>
              </a:ext>
            </a:extLst>
          </p:cNvPr>
          <p:cNvSpPr/>
          <p:nvPr/>
        </p:nvSpPr>
        <p:spPr>
          <a:xfrm>
            <a:off x="1683962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Triángulo isósceles 132">
            <a:extLst>
              <a:ext uri="{FF2B5EF4-FFF2-40B4-BE49-F238E27FC236}">
                <a16:creationId xmlns:a16="http://schemas.microsoft.com/office/drawing/2014/main" id="{E002FDC2-B25B-62E1-745E-91A58C946807}"/>
              </a:ext>
            </a:extLst>
          </p:cNvPr>
          <p:cNvSpPr/>
          <p:nvPr/>
        </p:nvSpPr>
        <p:spPr>
          <a:xfrm>
            <a:off x="1992525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Triángulo isósceles 133">
            <a:extLst>
              <a:ext uri="{FF2B5EF4-FFF2-40B4-BE49-F238E27FC236}">
                <a16:creationId xmlns:a16="http://schemas.microsoft.com/office/drawing/2014/main" id="{E7CD195C-7070-E168-8E6E-6D2DFDFEB78D}"/>
              </a:ext>
            </a:extLst>
          </p:cNvPr>
          <p:cNvSpPr/>
          <p:nvPr/>
        </p:nvSpPr>
        <p:spPr>
          <a:xfrm>
            <a:off x="2319751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Triángulo isósceles 134">
            <a:extLst>
              <a:ext uri="{FF2B5EF4-FFF2-40B4-BE49-F238E27FC236}">
                <a16:creationId xmlns:a16="http://schemas.microsoft.com/office/drawing/2014/main" id="{66137DE4-6204-1BBC-3BEF-AC6A9C822B4F}"/>
              </a:ext>
            </a:extLst>
          </p:cNvPr>
          <p:cNvSpPr/>
          <p:nvPr/>
        </p:nvSpPr>
        <p:spPr>
          <a:xfrm>
            <a:off x="2680214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720FB1D3-3A36-1A12-5290-37CFCB3C8804}"/>
              </a:ext>
            </a:extLst>
          </p:cNvPr>
          <p:cNvSpPr/>
          <p:nvPr/>
        </p:nvSpPr>
        <p:spPr>
          <a:xfrm>
            <a:off x="2971925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Triángulo isósceles 136">
            <a:extLst>
              <a:ext uri="{FF2B5EF4-FFF2-40B4-BE49-F238E27FC236}">
                <a16:creationId xmlns:a16="http://schemas.microsoft.com/office/drawing/2014/main" id="{9C82F4D8-58CE-F8BE-4DCC-1E9620B91564}"/>
              </a:ext>
            </a:extLst>
          </p:cNvPr>
          <p:cNvSpPr/>
          <p:nvPr/>
        </p:nvSpPr>
        <p:spPr>
          <a:xfrm>
            <a:off x="3280488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Triángulo isósceles 137">
            <a:extLst>
              <a:ext uri="{FF2B5EF4-FFF2-40B4-BE49-F238E27FC236}">
                <a16:creationId xmlns:a16="http://schemas.microsoft.com/office/drawing/2014/main" id="{97E7C730-DE7E-5D45-F2B8-4852D6F71738}"/>
              </a:ext>
            </a:extLst>
          </p:cNvPr>
          <p:cNvSpPr/>
          <p:nvPr/>
        </p:nvSpPr>
        <p:spPr>
          <a:xfrm>
            <a:off x="3591539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Triángulo isósceles 138">
            <a:extLst>
              <a:ext uri="{FF2B5EF4-FFF2-40B4-BE49-F238E27FC236}">
                <a16:creationId xmlns:a16="http://schemas.microsoft.com/office/drawing/2014/main" id="{5C673BDA-751D-47DC-FB8E-35FC7EF72BF4}"/>
              </a:ext>
            </a:extLst>
          </p:cNvPr>
          <p:cNvSpPr/>
          <p:nvPr/>
        </p:nvSpPr>
        <p:spPr>
          <a:xfrm>
            <a:off x="3952002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Triángulo isósceles 139">
            <a:extLst>
              <a:ext uri="{FF2B5EF4-FFF2-40B4-BE49-F238E27FC236}">
                <a16:creationId xmlns:a16="http://schemas.microsoft.com/office/drawing/2014/main" id="{8D66EF1A-BDBA-A89A-902B-F00E0DEA8495}"/>
              </a:ext>
            </a:extLst>
          </p:cNvPr>
          <p:cNvSpPr/>
          <p:nvPr/>
        </p:nvSpPr>
        <p:spPr>
          <a:xfrm>
            <a:off x="4243713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Triángulo isósceles 140">
            <a:extLst>
              <a:ext uri="{FF2B5EF4-FFF2-40B4-BE49-F238E27FC236}">
                <a16:creationId xmlns:a16="http://schemas.microsoft.com/office/drawing/2014/main" id="{C140F591-952B-7ED2-EA9B-887697779B64}"/>
              </a:ext>
            </a:extLst>
          </p:cNvPr>
          <p:cNvSpPr/>
          <p:nvPr/>
        </p:nvSpPr>
        <p:spPr>
          <a:xfrm>
            <a:off x="4552276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Triángulo isósceles 141">
            <a:extLst>
              <a:ext uri="{FF2B5EF4-FFF2-40B4-BE49-F238E27FC236}">
                <a16:creationId xmlns:a16="http://schemas.microsoft.com/office/drawing/2014/main" id="{59612954-B64D-AB6E-6229-012B0F222F6F}"/>
              </a:ext>
            </a:extLst>
          </p:cNvPr>
          <p:cNvSpPr/>
          <p:nvPr/>
        </p:nvSpPr>
        <p:spPr>
          <a:xfrm>
            <a:off x="4874611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Triángulo isósceles 142">
            <a:extLst>
              <a:ext uri="{FF2B5EF4-FFF2-40B4-BE49-F238E27FC236}">
                <a16:creationId xmlns:a16="http://schemas.microsoft.com/office/drawing/2014/main" id="{40D82D2B-EC1F-2D5D-85B5-ACD7AA8EAEB8}"/>
              </a:ext>
            </a:extLst>
          </p:cNvPr>
          <p:cNvSpPr/>
          <p:nvPr/>
        </p:nvSpPr>
        <p:spPr>
          <a:xfrm>
            <a:off x="5235074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Triángulo isósceles 143">
            <a:extLst>
              <a:ext uri="{FF2B5EF4-FFF2-40B4-BE49-F238E27FC236}">
                <a16:creationId xmlns:a16="http://schemas.microsoft.com/office/drawing/2014/main" id="{AB2ADFBA-C39F-6D62-B40A-69BCBF4CC3EA}"/>
              </a:ext>
            </a:extLst>
          </p:cNvPr>
          <p:cNvSpPr/>
          <p:nvPr/>
        </p:nvSpPr>
        <p:spPr>
          <a:xfrm>
            <a:off x="5526785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5" name="Triángulo isósceles 144">
            <a:extLst>
              <a:ext uri="{FF2B5EF4-FFF2-40B4-BE49-F238E27FC236}">
                <a16:creationId xmlns:a16="http://schemas.microsoft.com/office/drawing/2014/main" id="{EC3DFF62-B6A9-ED23-DBF5-604DF050ED48}"/>
              </a:ext>
            </a:extLst>
          </p:cNvPr>
          <p:cNvSpPr/>
          <p:nvPr/>
        </p:nvSpPr>
        <p:spPr>
          <a:xfrm>
            <a:off x="5835348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6" name="Triángulo isósceles 145">
            <a:extLst>
              <a:ext uri="{FF2B5EF4-FFF2-40B4-BE49-F238E27FC236}">
                <a16:creationId xmlns:a16="http://schemas.microsoft.com/office/drawing/2014/main" id="{10E50FE4-BC1C-A728-8E03-D4ED51798D91}"/>
              </a:ext>
            </a:extLst>
          </p:cNvPr>
          <p:cNvSpPr/>
          <p:nvPr/>
        </p:nvSpPr>
        <p:spPr>
          <a:xfrm>
            <a:off x="6146399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7" name="Triángulo isósceles 146">
            <a:extLst>
              <a:ext uri="{FF2B5EF4-FFF2-40B4-BE49-F238E27FC236}">
                <a16:creationId xmlns:a16="http://schemas.microsoft.com/office/drawing/2014/main" id="{507FABF3-EEFF-1C49-3034-E0684D230ADF}"/>
              </a:ext>
            </a:extLst>
          </p:cNvPr>
          <p:cNvSpPr/>
          <p:nvPr/>
        </p:nvSpPr>
        <p:spPr>
          <a:xfrm>
            <a:off x="6506862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8" name="Triángulo isósceles 147">
            <a:extLst>
              <a:ext uri="{FF2B5EF4-FFF2-40B4-BE49-F238E27FC236}">
                <a16:creationId xmlns:a16="http://schemas.microsoft.com/office/drawing/2014/main" id="{F140C5C7-E1AA-6140-8B97-3FD534402EB3}"/>
              </a:ext>
            </a:extLst>
          </p:cNvPr>
          <p:cNvSpPr/>
          <p:nvPr/>
        </p:nvSpPr>
        <p:spPr>
          <a:xfrm>
            <a:off x="6798573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9" name="Triángulo isósceles 148">
            <a:extLst>
              <a:ext uri="{FF2B5EF4-FFF2-40B4-BE49-F238E27FC236}">
                <a16:creationId xmlns:a16="http://schemas.microsoft.com/office/drawing/2014/main" id="{27252021-EE81-8B82-BC91-92F221CBC0AB}"/>
              </a:ext>
            </a:extLst>
          </p:cNvPr>
          <p:cNvSpPr/>
          <p:nvPr/>
        </p:nvSpPr>
        <p:spPr>
          <a:xfrm>
            <a:off x="7107136" y="6525000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0" name="Triángulo isósceles 149">
            <a:extLst>
              <a:ext uri="{FF2B5EF4-FFF2-40B4-BE49-F238E27FC236}">
                <a16:creationId xmlns:a16="http://schemas.microsoft.com/office/drawing/2014/main" id="{CF329C45-3592-A1B0-8EAA-EF4028ECC6BF}"/>
              </a:ext>
            </a:extLst>
          </p:cNvPr>
          <p:cNvSpPr/>
          <p:nvPr/>
        </p:nvSpPr>
        <p:spPr>
          <a:xfrm>
            <a:off x="7468413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1" name="Triángulo isósceles 150">
            <a:extLst>
              <a:ext uri="{FF2B5EF4-FFF2-40B4-BE49-F238E27FC236}">
                <a16:creationId xmlns:a16="http://schemas.microsoft.com/office/drawing/2014/main" id="{B223FD57-0800-5FC2-1FB1-EA52CFCCA59D}"/>
              </a:ext>
            </a:extLst>
          </p:cNvPr>
          <p:cNvSpPr/>
          <p:nvPr/>
        </p:nvSpPr>
        <p:spPr>
          <a:xfrm>
            <a:off x="7828876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2" name="Triángulo isósceles 151">
            <a:extLst>
              <a:ext uri="{FF2B5EF4-FFF2-40B4-BE49-F238E27FC236}">
                <a16:creationId xmlns:a16="http://schemas.microsoft.com/office/drawing/2014/main" id="{E573238E-9D7B-80F5-89DC-BFBAEFD0CC54}"/>
              </a:ext>
            </a:extLst>
          </p:cNvPr>
          <p:cNvSpPr/>
          <p:nvPr/>
        </p:nvSpPr>
        <p:spPr>
          <a:xfrm>
            <a:off x="8120587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3" name="Triángulo isósceles 152">
            <a:extLst>
              <a:ext uri="{FF2B5EF4-FFF2-40B4-BE49-F238E27FC236}">
                <a16:creationId xmlns:a16="http://schemas.microsoft.com/office/drawing/2014/main" id="{17E5E3B7-5B4A-7D48-6D5D-51049E20C52F}"/>
              </a:ext>
            </a:extLst>
          </p:cNvPr>
          <p:cNvSpPr/>
          <p:nvPr/>
        </p:nvSpPr>
        <p:spPr>
          <a:xfrm>
            <a:off x="8429150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Triángulo isósceles 153">
            <a:extLst>
              <a:ext uri="{FF2B5EF4-FFF2-40B4-BE49-F238E27FC236}">
                <a16:creationId xmlns:a16="http://schemas.microsoft.com/office/drawing/2014/main" id="{6163A9B4-0F94-41FE-5A90-F3118CA2724C}"/>
              </a:ext>
            </a:extLst>
          </p:cNvPr>
          <p:cNvSpPr/>
          <p:nvPr/>
        </p:nvSpPr>
        <p:spPr>
          <a:xfrm>
            <a:off x="8740201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5" name="Triángulo isósceles 154">
            <a:extLst>
              <a:ext uri="{FF2B5EF4-FFF2-40B4-BE49-F238E27FC236}">
                <a16:creationId xmlns:a16="http://schemas.microsoft.com/office/drawing/2014/main" id="{461846AD-0A51-8EB3-66DF-82D8A25419BA}"/>
              </a:ext>
            </a:extLst>
          </p:cNvPr>
          <p:cNvSpPr/>
          <p:nvPr/>
        </p:nvSpPr>
        <p:spPr>
          <a:xfrm>
            <a:off x="9100664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6" name="Triángulo isósceles 155">
            <a:extLst>
              <a:ext uri="{FF2B5EF4-FFF2-40B4-BE49-F238E27FC236}">
                <a16:creationId xmlns:a16="http://schemas.microsoft.com/office/drawing/2014/main" id="{96829132-DEEF-B915-884F-C6A358A4857B}"/>
              </a:ext>
            </a:extLst>
          </p:cNvPr>
          <p:cNvSpPr/>
          <p:nvPr/>
        </p:nvSpPr>
        <p:spPr>
          <a:xfrm>
            <a:off x="9392375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Triángulo isósceles 156">
            <a:extLst>
              <a:ext uri="{FF2B5EF4-FFF2-40B4-BE49-F238E27FC236}">
                <a16:creationId xmlns:a16="http://schemas.microsoft.com/office/drawing/2014/main" id="{2AF75D3F-2E49-7BC3-D078-5D5C8F5B3127}"/>
              </a:ext>
            </a:extLst>
          </p:cNvPr>
          <p:cNvSpPr/>
          <p:nvPr/>
        </p:nvSpPr>
        <p:spPr>
          <a:xfrm>
            <a:off x="9700938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Triángulo isósceles 157">
            <a:extLst>
              <a:ext uri="{FF2B5EF4-FFF2-40B4-BE49-F238E27FC236}">
                <a16:creationId xmlns:a16="http://schemas.microsoft.com/office/drawing/2014/main" id="{7DE9C327-DEF6-6748-E726-541FF204B58A}"/>
              </a:ext>
            </a:extLst>
          </p:cNvPr>
          <p:cNvSpPr/>
          <p:nvPr/>
        </p:nvSpPr>
        <p:spPr>
          <a:xfrm>
            <a:off x="10049310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9" name="Triángulo isósceles 158">
            <a:extLst>
              <a:ext uri="{FF2B5EF4-FFF2-40B4-BE49-F238E27FC236}">
                <a16:creationId xmlns:a16="http://schemas.microsoft.com/office/drawing/2014/main" id="{62532A4F-F8E3-E471-9709-A3909687BB5E}"/>
              </a:ext>
            </a:extLst>
          </p:cNvPr>
          <p:cNvSpPr/>
          <p:nvPr/>
        </p:nvSpPr>
        <p:spPr>
          <a:xfrm>
            <a:off x="10409773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C411071-9FAF-33CD-3858-4D771D92C6C3}"/>
              </a:ext>
            </a:extLst>
          </p:cNvPr>
          <p:cNvSpPr/>
          <p:nvPr/>
        </p:nvSpPr>
        <p:spPr>
          <a:xfrm>
            <a:off x="10701484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1" name="Triángulo isósceles 160">
            <a:extLst>
              <a:ext uri="{FF2B5EF4-FFF2-40B4-BE49-F238E27FC236}">
                <a16:creationId xmlns:a16="http://schemas.microsoft.com/office/drawing/2014/main" id="{AA4306AC-6B55-ABC1-F821-82A4C8E1CA27}"/>
              </a:ext>
            </a:extLst>
          </p:cNvPr>
          <p:cNvSpPr/>
          <p:nvPr/>
        </p:nvSpPr>
        <p:spPr>
          <a:xfrm>
            <a:off x="11010047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2" name="Triángulo isósceles 161">
            <a:extLst>
              <a:ext uri="{FF2B5EF4-FFF2-40B4-BE49-F238E27FC236}">
                <a16:creationId xmlns:a16="http://schemas.microsoft.com/office/drawing/2014/main" id="{3FF49ED6-1689-7274-E9B3-908BC70874C2}"/>
              </a:ext>
            </a:extLst>
          </p:cNvPr>
          <p:cNvSpPr/>
          <p:nvPr/>
        </p:nvSpPr>
        <p:spPr>
          <a:xfrm>
            <a:off x="11321098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1040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22875" y="369382"/>
                  <a:pt x="276417" y="131248"/>
                  <a:pt x="321040" y="0"/>
                </a:cubicBezTo>
                <a:cubicBezTo>
                  <a:pt x="372399" y="52405"/>
                  <a:pt x="472820" y="394364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83320" y="399330"/>
                  <a:pt x="229898" y="197222"/>
                  <a:pt x="321040" y="0"/>
                </a:cubicBezTo>
                <a:cubicBezTo>
                  <a:pt x="415904" y="150170"/>
                  <a:pt x="415338" y="265122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42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Triángulo isósceles 162">
            <a:extLst>
              <a:ext uri="{FF2B5EF4-FFF2-40B4-BE49-F238E27FC236}">
                <a16:creationId xmlns:a16="http://schemas.microsoft.com/office/drawing/2014/main" id="{B86CD94A-324A-529A-5783-4F1C099A801A}"/>
              </a:ext>
            </a:extLst>
          </p:cNvPr>
          <p:cNvSpPr/>
          <p:nvPr/>
        </p:nvSpPr>
        <p:spPr>
          <a:xfrm>
            <a:off x="11681561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85323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41711" y="281190"/>
                  <a:pt x="254053" y="89887"/>
                  <a:pt x="285323" y="0"/>
                </a:cubicBezTo>
                <a:cubicBezTo>
                  <a:pt x="370078" y="68765"/>
                  <a:pt x="523094" y="382865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20654" y="375810"/>
                  <a:pt x="249374" y="152930"/>
                  <a:pt x="285323" y="0"/>
                </a:cubicBezTo>
                <a:cubicBezTo>
                  <a:pt x="369245" y="118161"/>
                  <a:pt x="409896" y="25682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36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2F8B5C0F-50FA-0345-8A3C-6CA98DE40723}"/>
              </a:ext>
            </a:extLst>
          </p:cNvPr>
          <p:cNvSpPr/>
          <p:nvPr/>
        </p:nvSpPr>
        <p:spPr>
          <a:xfrm>
            <a:off x="11973272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273416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96942" y="331468"/>
                  <a:pt x="214619" y="163731"/>
                  <a:pt x="273416" y="0"/>
                </a:cubicBezTo>
                <a:cubicBezTo>
                  <a:pt x="335804" y="209618"/>
                  <a:pt x="521409" y="361222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67212" y="269823"/>
                  <a:pt x="169411" y="90209"/>
                  <a:pt x="273416" y="0"/>
                </a:cubicBezTo>
                <a:cubicBezTo>
                  <a:pt x="379068" y="165943"/>
                  <a:pt x="447201" y="280129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5145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5" name="Triángulo isósceles 164">
            <a:extLst>
              <a:ext uri="{FF2B5EF4-FFF2-40B4-BE49-F238E27FC236}">
                <a16:creationId xmlns:a16="http://schemas.microsoft.com/office/drawing/2014/main" id="{9A8011E9-7F2C-339D-AAC8-4AE05E3C9BD5}"/>
              </a:ext>
            </a:extLst>
          </p:cNvPr>
          <p:cNvSpPr/>
          <p:nvPr/>
        </p:nvSpPr>
        <p:spPr>
          <a:xfrm>
            <a:off x="12281835" y="6521044"/>
            <a:ext cx="531348" cy="472034"/>
          </a:xfrm>
          <a:custGeom>
            <a:avLst/>
            <a:gdLst>
              <a:gd name="connsiteX0" fmla="*/ 0 w 531348"/>
              <a:gd name="connsiteY0" fmla="*/ 472034 h 472034"/>
              <a:gd name="connsiteX1" fmla="*/ 323421 w 531348"/>
              <a:gd name="connsiteY1" fmla="*/ 0 h 472034"/>
              <a:gd name="connsiteX2" fmla="*/ 531348 w 531348"/>
              <a:gd name="connsiteY2" fmla="*/ 472034 h 472034"/>
              <a:gd name="connsiteX3" fmla="*/ 0 w 531348"/>
              <a:gd name="connsiteY3" fmla="*/ 472034 h 47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348" h="472034" fill="none" extrusionOk="0">
                <a:moveTo>
                  <a:pt x="0" y="472034"/>
                </a:moveTo>
                <a:cubicBezTo>
                  <a:pt x="186394" y="288877"/>
                  <a:pt x="186104" y="163879"/>
                  <a:pt x="323421" y="0"/>
                </a:cubicBezTo>
                <a:cubicBezTo>
                  <a:pt x="365731" y="122646"/>
                  <a:pt x="427664" y="349197"/>
                  <a:pt x="531348" y="472034"/>
                </a:cubicBezTo>
                <a:cubicBezTo>
                  <a:pt x="438237" y="448632"/>
                  <a:pt x="199441" y="433994"/>
                  <a:pt x="0" y="472034"/>
                </a:cubicBezTo>
                <a:close/>
              </a:path>
              <a:path w="531348" h="472034" stroke="0" extrusionOk="0">
                <a:moveTo>
                  <a:pt x="0" y="472034"/>
                </a:moveTo>
                <a:cubicBezTo>
                  <a:pt x="75103" y="373103"/>
                  <a:pt x="177235" y="243574"/>
                  <a:pt x="323421" y="0"/>
                </a:cubicBezTo>
                <a:cubicBezTo>
                  <a:pt x="387446" y="143135"/>
                  <a:pt x="467379" y="243917"/>
                  <a:pt x="531348" y="472034"/>
                </a:cubicBezTo>
                <a:cubicBezTo>
                  <a:pt x="352595" y="446949"/>
                  <a:pt x="60257" y="483148"/>
                  <a:pt x="0" y="472034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rgbClr val="0D0D0D">
                <a:alpha val="0"/>
              </a:srgbClr>
            </a:solidFill>
            <a:extLst>
              <a:ext uri="{C807C97D-BFC1-408E-A445-0C87EB9F89A2}">
                <ask:lineSketchStyleProps xmlns:ask="http://schemas.microsoft.com/office/drawing/2018/sketchyshapes" sd="94866650">
                  <a:prstGeom prst="triangle">
                    <a:avLst>
                      <a:gd name="adj" fmla="val 6086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522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3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5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7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4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4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4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4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4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5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5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5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5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5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7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9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71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73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75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7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79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5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7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repeatCount="indefinite" accel="4000" decel="4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Árbol con raíces contorno">
            <a:extLst>
              <a:ext uri="{FF2B5EF4-FFF2-40B4-BE49-F238E27FC236}">
                <a16:creationId xmlns:a16="http://schemas.microsoft.com/office/drawing/2014/main" id="{0E7CA3FE-3B24-0D40-B405-22E1E9FF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934"/>
          <a:stretch/>
        </p:blipFill>
        <p:spPr>
          <a:xfrm>
            <a:off x="971529" y="-238899"/>
            <a:ext cx="10249057" cy="4149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E6FE450-792A-874D-35AA-1330A81ADCA5}"/>
              </a:ext>
            </a:extLst>
          </p:cNvPr>
          <p:cNvSpPr/>
          <p:nvPr/>
        </p:nvSpPr>
        <p:spPr>
          <a:xfrm>
            <a:off x="568872" y="1272244"/>
            <a:ext cx="2938500" cy="2938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MX" sz="2400" b="1" dirty="0">
                <a:solidFill>
                  <a:srgbClr val="211101"/>
                </a:solidFill>
              </a:rPr>
              <a:t>Desinformación</a:t>
            </a:r>
            <a:endParaRPr lang="es-CO" sz="2400" b="1" dirty="0">
              <a:solidFill>
                <a:srgbClr val="21110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600AE2C-2D93-0C15-36F7-46328A77E020}"/>
              </a:ext>
            </a:extLst>
          </p:cNvPr>
          <p:cNvSpPr/>
          <p:nvPr/>
        </p:nvSpPr>
        <p:spPr>
          <a:xfrm>
            <a:off x="5664000" y="3371171"/>
            <a:ext cx="2004914" cy="20049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58CA3AB-0554-F41E-68D0-7DDCBBD99D73}"/>
              </a:ext>
            </a:extLst>
          </p:cNvPr>
          <p:cNvSpPr/>
          <p:nvPr/>
        </p:nvSpPr>
        <p:spPr>
          <a:xfrm>
            <a:off x="8867885" y="1506895"/>
            <a:ext cx="2352586" cy="2352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20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Árbol con raíces contorno">
            <a:extLst>
              <a:ext uri="{FF2B5EF4-FFF2-40B4-BE49-F238E27FC236}">
                <a16:creationId xmlns:a16="http://schemas.microsoft.com/office/drawing/2014/main" id="{0E7CA3FE-3B24-0D40-B405-22E1E9FF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934"/>
          <a:stretch/>
        </p:blipFill>
        <p:spPr>
          <a:xfrm>
            <a:off x="971529" y="-238899"/>
            <a:ext cx="10249057" cy="4149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E6FE450-792A-874D-35AA-1330A81ADCA5}"/>
              </a:ext>
            </a:extLst>
          </p:cNvPr>
          <p:cNvSpPr/>
          <p:nvPr/>
        </p:nvSpPr>
        <p:spPr>
          <a:xfrm>
            <a:off x="-1248000" y="-3915000"/>
            <a:ext cx="14688000" cy="1468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s-MX" sz="3200" b="1" dirty="0">
                <a:solidFill>
                  <a:srgbClr val="211101"/>
                </a:solidFill>
              </a:rPr>
              <a:t>Desinformación</a:t>
            </a:r>
            <a:endParaRPr lang="es-CO" sz="3200" b="1" dirty="0">
              <a:solidFill>
                <a:srgbClr val="211101"/>
              </a:solidFill>
            </a:endParaRPr>
          </a:p>
        </p:txBody>
      </p:sp>
      <p:pic>
        <p:nvPicPr>
          <p:cNvPr id="7" name="Gráfico 6" descr="Cerebro con relleno sólido">
            <a:extLst>
              <a:ext uri="{FF2B5EF4-FFF2-40B4-BE49-F238E27FC236}">
                <a16:creationId xmlns:a16="http://schemas.microsoft.com/office/drawing/2014/main" id="{1BD80D71-CDB0-7CBB-1B45-97BFEB0B4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71" y="1256400"/>
            <a:ext cx="4345200" cy="43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5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Árbol con raíces contorno">
            <a:extLst>
              <a:ext uri="{FF2B5EF4-FFF2-40B4-BE49-F238E27FC236}">
                <a16:creationId xmlns:a16="http://schemas.microsoft.com/office/drawing/2014/main" id="{0E7CA3FE-3B24-0D40-B405-22E1E9FF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934"/>
          <a:stretch/>
        </p:blipFill>
        <p:spPr>
          <a:xfrm>
            <a:off x="971529" y="-238899"/>
            <a:ext cx="10249057" cy="4149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E6FE450-792A-874D-35AA-1330A81ADCA5}"/>
              </a:ext>
            </a:extLst>
          </p:cNvPr>
          <p:cNvSpPr/>
          <p:nvPr/>
        </p:nvSpPr>
        <p:spPr>
          <a:xfrm>
            <a:off x="568872" y="1272244"/>
            <a:ext cx="2938500" cy="2938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MX" sz="2400" b="1" dirty="0">
                <a:solidFill>
                  <a:srgbClr val="211101"/>
                </a:solidFill>
              </a:rPr>
              <a:t>Desinformación</a:t>
            </a:r>
            <a:endParaRPr lang="es-CO" sz="2400" b="1" dirty="0">
              <a:solidFill>
                <a:srgbClr val="21110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600AE2C-2D93-0C15-36F7-46328A77E020}"/>
              </a:ext>
            </a:extLst>
          </p:cNvPr>
          <p:cNvSpPr/>
          <p:nvPr/>
        </p:nvSpPr>
        <p:spPr>
          <a:xfrm>
            <a:off x="5664000" y="3371171"/>
            <a:ext cx="2004914" cy="20049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rgbClr val="211101"/>
                </a:solidFill>
              </a:rPr>
              <a:t>Capacidad</a:t>
            </a:r>
          </a:p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rgbClr val="211101"/>
                </a:solidFill>
              </a:rPr>
              <a:t>Humana</a:t>
            </a:r>
            <a:endParaRPr lang="es-CO" sz="2000" b="1" dirty="0">
              <a:solidFill>
                <a:srgbClr val="21110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58CA3AB-0554-F41E-68D0-7DDCBBD99D73}"/>
              </a:ext>
            </a:extLst>
          </p:cNvPr>
          <p:cNvSpPr/>
          <p:nvPr/>
        </p:nvSpPr>
        <p:spPr>
          <a:xfrm>
            <a:off x="8867885" y="1506895"/>
            <a:ext cx="2352586" cy="2352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16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4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Árbol con raíces contorno">
            <a:extLst>
              <a:ext uri="{FF2B5EF4-FFF2-40B4-BE49-F238E27FC236}">
                <a16:creationId xmlns:a16="http://schemas.microsoft.com/office/drawing/2014/main" id="{0E7CA3FE-3B24-0D40-B405-22E1E9FF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934"/>
          <a:stretch/>
        </p:blipFill>
        <p:spPr>
          <a:xfrm>
            <a:off x="971529" y="-238899"/>
            <a:ext cx="10249057" cy="4149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E6FE450-792A-874D-35AA-1330A81ADCA5}"/>
              </a:ext>
            </a:extLst>
          </p:cNvPr>
          <p:cNvSpPr/>
          <p:nvPr/>
        </p:nvSpPr>
        <p:spPr>
          <a:xfrm>
            <a:off x="-1248000" y="-3915000"/>
            <a:ext cx="14688000" cy="1468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211101"/>
                </a:solidFill>
              </a:rPr>
              <a:t>Capacidad</a:t>
            </a:r>
          </a:p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211101"/>
                </a:solidFill>
              </a:rPr>
              <a:t>Humana</a:t>
            </a:r>
            <a:endParaRPr lang="es-CO" sz="3200" b="1" dirty="0">
              <a:solidFill>
                <a:srgbClr val="211101"/>
              </a:solidFill>
            </a:endParaRPr>
          </a:p>
        </p:txBody>
      </p:sp>
      <p:pic>
        <p:nvPicPr>
          <p:cNvPr id="4" name="Gráfico 3" descr="Drama con relleno sólido">
            <a:extLst>
              <a:ext uri="{FF2B5EF4-FFF2-40B4-BE49-F238E27FC236}">
                <a16:creationId xmlns:a16="http://schemas.microsoft.com/office/drawing/2014/main" id="{5E76BC1E-3A9D-6E40-AC03-092196452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000" y="909000"/>
            <a:ext cx="4129200" cy="4129200"/>
          </a:xfrm>
          <a:prstGeom prst="rect">
            <a:avLst/>
          </a:prstGeom>
        </p:spPr>
      </p:pic>
      <p:pic>
        <p:nvPicPr>
          <p:cNvPr id="8" name="Gráfico 7" descr="Música con relleno sólido">
            <a:extLst>
              <a:ext uri="{FF2B5EF4-FFF2-40B4-BE49-F238E27FC236}">
                <a16:creationId xmlns:a16="http://schemas.microsoft.com/office/drawing/2014/main" id="{D6B6B368-DB25-5FBC-3B51-718C4BB91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1693" y="2838501"/>
            <a:ext cx="2617200" cy="2617200"/>
          </a:xfrm>
          <a:prstGeom prst="rect">
            <a:avLst/>
          </a:prstGeom>
        </p:spPr>
      </p:pic>
      <p:pic>
        <p:nvPicPr>
          <p:cNvPr id="10" name="Gráfico 9" descr="Origami con relleno sólido">
            <a:extLst>
              <a:ext uri="{FF2B5EF4-FFF2-40B4-BE49-F238E27FC236}">
                <a16:creationId xmlns:a16="http://schemas.microsoft.com/office/drawing/2014/main" id="{7B6A66AC-24A4-B136-D00B-D412A782D9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8000" y="1010754"/>
            <a:ext cx="1649693" cy="16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1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Árbol con raíces contorno">
            <a:extLst>
              <a:ext uri="{FF2B5EF4-FFF2-40B4-BE49-F238E27FC236}">
                <a16:creationId xmlns:a16="http://schemas.microsoft.com/office/drawing/2014/main" id="{0E7CA3FE-3B24-0D40-B405-22E1E9FF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934"/>
          <a:stretch/>
        </p:blipFill>
        <p:spPr>
          <a:xfrm>
            <a:off x="971529" y="-238899"/>
            <a:ext cx="10249057" cy="4149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E6FE450-792A-874D-35AA-1330A81ADCA5}"/>
              </a:ext>
            </a:extLst>
          </p:cNvPr>
          <p:cNvSpPr/>
          <p:nvPr/>
        </p:nvSpPr>
        <p:spPr>
          <a:xfrm>
            <a:off x="568872" y="1272244"/>
            <a:ext cx="2938500" cy="2938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MX" sz="2400" b="1" dirty="0">
                <a:solidFill>
                  <a:srgbClr val="211101"/>
                </a:solidFill>
              </a:rPr>
              <a:t>Desinformación</a:t>
            </a:r>
            <a:endParaRPr lang="es-CO" sz="2400" b="1" dirty="0">
              <a:solidFill>
                <a:srgbClr val="21110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600AE2C-2D93-0C15-36F7-46328A77E020}"/>
              </a:ext>
            </a:extLst>
          </p:cNvPr>
          <p:cNvSpPr/>
          <p:nvPr/>
        </p:nvSpPr>
        <p:spPr>
          <a:xfrm>
            <a:off x="5664000" y="3371171"/>
            <a:ext cx="2004914" cy="20049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rgbClr val="211101"/>
                </a:solidFill>
              </a:rPr>
              <a:t>Capacidad</a:t>
            </a:r>
          </a:p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rgbClr val="211101"/>
                </a:solidFill>
              </a:rPr>
              <a:t>Humana</a:t>
            </a:r>
            <a:endParaRPr lang="es-CO" sz="2000" b="1" dirty="0">
              <a:solidFill>
                <a:srgbClr val="21110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58CA3AB-0554-F41E-68D0-7DDCBBD99D73}"/>
              </a:ext>
            </a:extLst>
          </p:cNvPr>
          <p:cNvSpPr/>
          <p:nvPr/>
        </p:nvSpPr>
        <p:spPr>
          <a:xfrm>
            <a:off x="8842235" y="1303594"/>
            <a:ext cx="2352586" cy="2352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252000" rtlCol="0" anchor="ctr"/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rgbClr val="211101"/>
                </a:solidFill>
              </a:rPr>
              <a:t>Entenderlas</a:t>
            </a:r>
          </a:p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rgbClr val="211101"/>
                </a:solidFill>
              </a:rPr>
              <a:t>Como lo que</a:t>
            </a:r>
          </a:p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rgbClr val="211101"/>
                </a:solidFill>
              </a:rPr>
              <a:t>Realmente </a:t>
            </a:r>
            <a:r>
              <a:rPr lang="es-MX" sz="2000" b="1" i="1" dirty="0">
                <a:solidFill>
                  <a:srgbClr val="211101"/>
                </a:solidFill>
              </a:rPr>
              <a:t>son</a:t>
            </a:r>
            <a:endParaRPr lang="es-CO" sz="2000" b="1" i="1" dirty="0">
              <a:solidFill>
                <a:srgbClr val="211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33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4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Árbol con raíces contorno">
            <a:extLst>
              <a:ext uri="{FF2B5EF4-FFF2-40B4-BE49-F238E27FC236}">
                <a16:creationId xmlns:a16="http://schemas.microsoft.com/office/drawing/2014/main" id="{0E7CA3FE-3B24-0D40-B405-22E1E9FF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934"/>
          <a:stretch/>
        </p:blipFill>
        <p:spPr>
          <a:xfrm>
            <a:off x="971529" y="-238899"/>
            <a:ext cx="10249057" cy="4149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E6FE450-792A-874D-35AA-1330A81ADCA5}"/>
              </a:ext>
            </a:extLst>
          </p:cNvPr>
          <p:cNvSpPr/>
          <p:nvPr/>
        </p:nvSpPr>
        <p:spPr>
          <a:xfrm>
            <a:off x="-1248000" y="-3915000"/>
            <a:ext cx="14688000" cy="1468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211101"/>
                </a:solidFill>
              </a:rPr>
              <a:t>Entenderlas</a:t>
            </a:r>
          </a:p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211101"/>
                </a:solidFill>
              </a:rPr>
              <a:t>Como lo que</a:t>
            </a:r>
          </a:p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211101"/>
                </a:solidFill>
              </a:rPr>
              <a:t>Realmente </a:t>
            </a:r>
            <a:r>
              <a:rPr lang="es-MX" sz="3200" b="1" i="1" dirty="0">
                <a:solidFill>
                  <a:srgbClr val="211101"/>
                </a:solidFill>
              </a:rPr>
              <a:t>son</a:t>
            </a:r>
            <a:endParaRPr lang="es-CO" sz="3200" b="1" i="1" dirty="0">
              <a:solidFill>
                <a:srgbClr val="211101"/>
              </a:solidFill>
            </a:endParaRPr>
          </a:p>
        </p:txBody>
      </p:sp>
      <p:pic>
        <p:nvPicPr>
          <p:cNvPr id="6" name="Gráfico 5" descr="Llave inglesa con relleno sólido">
            <a:extLst>
              <a:ext uri="{FF2B5EF4-FFF2-40B4-BE49-F238E27FC236}">
                <a16:creationId xmlns:a16="http://schemas.microsoft.com/office/drawing/2014/main" id="{85B4A186-F536-822E-89C8-F97E408B6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7271" y="1292400"/>
            <a:ext cx="4273200" cy="42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01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3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Árbol con raíces contorno">
            <a:extLst>
              <a:ext uri="{FF2B5EF4-FFF2-40B4-BE49-F238E27FC236}">
                <a16:creationId xmlns:a16="http://schemas.microsoft.com/office/drawing/2014/main" id="{0E7CA3FE-3B24-0D40-B405-22E1E9FF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934"/>
          <a:stretch/>
        </p:blipFill>
        <p:spPr>
          <a:xfrm>
            <a:off x="971529" y="-238899"/>
            <a:ext cx="10249057" cy="4149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E6FE450-792A-874D-35AA-1330A81ADCA5}"/>
              </a:ext>
            </a:extLst>
          </p:cNvPr>
          <p:cNvSpPr/>
          <p:nvPr/>
        </p:nvSpPr>
        <p:spPr>
          <a:xfrm>
            <a:off x="-1248000" y="-3915000"/>
            <a:ext cx="14688000" cy="1468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50000"/>
              </a:lnSpc>
            </a:pPr>
            <a:endParaRPr lang="es-CO" sz="3200" b="1" i="1" dirty="0">
              <a:solidFill>
                <a:srgbClr val="21110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8A95CE3-0C66-AECC-737A-443B62D68B71}"/>
              </a:ext>
            </a:extLst>
          </p:cNvPr>
          <p:cNvGrpSpPr/>
          <p:nvPr/>
        </p:nvGrpSpPr>
        <p:grpSpPr>
          <a:xfrm>
            <a:off x="590754" y="1049400"/>
            <a:ext cx="8073846" cy="7548869"/>
            <a:chOff x="590754" y="1049400"/>
            <a:chExt cx="8073846" cy="7548869"/>
          </a:xfrm>
        </p:grpSpPr>
        <p:pic>
          <p:nvPicPr>
            <p:cNvPr id="6" name="Gráfico 5" descr="Llave inglesa con relleno sólido">
              <a:extLst>
                <a:ext uri="{FF2B5EF4-FFF2-40B4-BE49-F238E27FC236}">
                  <a16:creationId xmlns:a16="http://schemas.microsoft.com/office/drawing/2014/main" id="{85B4A186-F536-822E-89C8-F97E408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6000" y="1049400"/>
              <a:ext cx="5808600" cy="5808600"/>
            </a:xfrm>
            <a:prstGeom prst="rect">
              <a:avLst/>
            </a:prstGeom>
          </p:spPr>
        </p:pic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96AEC53E-A861-48AF-87C6-42398B351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840000" flipH="1">
              <a:off x="7279130" y="1583692"/>
              <a:ext cx="864000" cy="864000"/>
            </a:xfrm>
            <a:prstGeom prst="rect">
              <a:avLst/>
            </a:prstGeom>
          </p:spPr>
        </p:pic>
        <p:pic>
          <p:nvPicPr>
            <p:cNvPr id="8" name="Gráfico 7" descr="Mano levantada con relleno sólido">
              <a:extLst>
                <a:ext uri="{FF2B5EF4-FFF2-40B4-BE49-F238E27FC236}">
                  <a16:creationId xmlns:a16="http://schemas.microsoft.com/office/drawing/2014/main" id="{F9077A0D-EEC2-0D29-29C3-38C10129A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934246">
              <a:off x="590754" y="1798528"/>
              <a:ext cx="6799741" cy="6799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704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366</TotalTime>
  <Words>49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Paquete</vt:lpstr>
      <vt:lpstr>Inteligencia artificial ¿El fin de los programadores?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¿El fin de los programadores?</dc:title>
  <dc:creator>Kevin Alejandro Henao Castañeda</dc:creator>
  <cp:lastModifiedBy>Kevin Alejandro</cp:lastModifiedBy>
  <cp:revision>6</cp:revision>
  <dcterms:created xsi:type="dcterms:W3CDTF">2023-07-25T01:12:34Z</dcterms:created>
  <dcterms:modified xsi:type="dcterms:W3CDTF">2023-07-25T07:18:42Z</dcterms:modified>
</cp:coreProperties>
</file>