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A14F0-AC8A-4A43-90CC-419A2A489479}" type="datetimeFigureOut">
              <a:rPr lang="es-CO" smtClean="0"/>
              <a:t>19/08/2023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B31D0-1100-40D7-A18F-DDCD1F8145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2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071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411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3612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96863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2313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2171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748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5202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7784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8283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5894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4494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6901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931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94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ransition spd="slow">
    <p:push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fdgurzaf.wordpress.com/2010/05/05/operadores-de-freedf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53B9-A5F2-A873-9EDD-EC684A671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>
                <a:latin typeface="Montserrat" pitchFamily="2" charset="0"/>
                <a:cs typeface="Segoe UI" panose="020B0502040204020203" pitchFamily="34" charset="0"/>
              </a:rPr>
              <a:t>Tipos de datos y algo de </a:t>
            </a:r>
            <a:r>
              <a:rPr lang="es-ES" sz="5400" dirty="0" err="1">
                <a:latin typeface="Montserrat" pitchFamily="2" charset="0"/>
                <a:cs typeface="Segoe UI" panose="020B0502040204020203" pitchFamily="34" charset="0"/>
              </a:rPr>
              <a:t>dfd</a:t>
            </a:r>
            <a:r>
              <a:rPr lang="es-ES" sz="5400" dirty="0">
                <a:latin typeface="Montserrat" pitchFamily="2" charset="0"/>
                <a:cs typeface="Segoe UI" panose="020B0502040204020203" pitchFamily="34" charset="0"/>
              </a:rPr>
              <a:t> y </a:t>
            </a:r>
            <a:r>
              <a:rPr lang="es-ES" sz="5400" dirty="0" err="1">
                <a:latin typeface="Montserrat" pitchFamily="2" charset="0"/>
                <a:cs typeface="Segoe UI" panose="020B0502040204020203" pitchFamily="34" charset="0"/>
              </a:rPr>
              <a:t>PseInt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11141-6779-66CF-BC6F-689519E3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711153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latin typeface="Montserrat" pitchFamily="2" charset="0"/>
              </a:rPr>
              <a:t>Por y para ADSO</a:t>
            </a:r>
          </a:p>
          <a:p>
            <a:endParaRPr lang="es-CO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Booleano (</a:t>
            </a:r>
            <a:r>
              <a:rPr lang="es-MX" dirty="0" err="1"/>
              <a:t>bool</a:t>
            </a:r>
            <a:r>
              <a:rPr lang="es-MX" dirty="0"/>
              <a:t> | </a:t>
            </a:r>
            <a:r>
              <a:rPr lang="es-MX" dirty="0" err="1"/>
              <a:t>boolean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 un valor verdadero (true) o falso (false), sirve para tomar decisiones condicionales.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Ejemplos: </a:t>
            </a:r>
          </a:p>
          <a:p>
            <a:pPr lvl="1"/>
            <a:r>
              <a:rPr lang="es-CO" dirty="0">
                <a:solidFill>
                  <a:srgbClr val="D1D5DB"/>
                </a:solidFill>
                <a:latin typeface="Söhne"/>
              </a:rPr>
              <a:t>true</a:t>
            </a:r>
            <a:endParaRPr lang="es-CO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/>
            <a:r>
              <a:rPr lang="es-CO" dirty="0">
                <a:solidFill>
                  <a:srgbClr val="D1D5DB"/>
                </a:solidFill>
                <a:latin typeface="Söhne"/>
              </a:rPr>
              <a:t>false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367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8C35-C657-150E-9D35-7C621D8E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DFD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6707C1-2ABD-2ED6-5680-36A64ED60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70"/>
          <a:stretch/>
        </p:blipFill>
        <p:spPr>
          <a:xfrm>
            <a:off x="1567313" y="2046339"/>
            <a:ext cx="3778409" cy="46268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41077A-5481-B50F-0698-1BF6C0D0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22641"/>
          <a:stretch/>
        </p:blipFill>
        <p:spPr>
          <a:xfrm>
            <a:off x="5777626" y="2017114"/>
            <a:ext cx="4998225" cy="22256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38840F-0581-B04E-4441-28756FBB0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59"/>
          <a:stretch/>
        </p:blipFill>
        <p:spPr>
          <a:xfrm>
            <a:off x="5777626" y="4242795"/>
            <a:ext cx="4998224" cy="24304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A8D624-E2E7-D267-1779-15EC58188868}"/>
              </a:ext>
            </a:extLst>
          </p:cNvPr>
          <p:cNvSpPr txBox="1"/>
          <p:nvPr/>
        </p:nvSpPr>
        <p:spPr>
          <a:xfrm>
            <a:off x="5777626" y="936979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latin typeface="Montserra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Referencia web</a:t>
            </a:r>
            <a:endParaRPr lang="es-CO" sz="24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7067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E2FB-8A9A-864D-571D-DF27AB0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 DFD y </a:t>
            </a:r>
            <a:r>
              <a:rPr lang="es-MX" dirty="0" err="1"/>
              <a:t>PseInt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ECE6CA-7D0F-C72C-5F63-E61DB5DAA441}"/>
              </a:ext>
            </a:extLst>
          </p:cNvPr>
          <p:cNvSpPr txBox="1"/>
          <p:nvPr/>
        </p:nvSpPr>
        <p:spPr>
          <a:xfrm>
            <a:off x="810000" y="2689411"/>
            <a:ext cx="10144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1) Hacer un algoritmo que calcule el área de un círculo, pidiendo al usuario los datos que son necesarios para calcularlo.</a:t>
            </a:r>
          </a:p>
          <a:p>
            <a:endParaRPr lang="es-MX" dirty="0"/>
          </a:p>
          <a:p>
            <a:r>
              <a:rPr lang="es-MX" dirty="0"/>
              <a:t>2) Hacer un algoritmo que permita determinar si un numero ingresado es positivo o negativo</a:t>
            </a:r>
          </a:p>
          <a:p>
            <a:endParaRPr lang="es-MX" dirty="0"/>
          </a:p>
          <a:p>
            <a:r>
              <a:rPr lang="es-MX" dirty="0"/>
              <a:t>3) Hacer un algoritmo que calcule si una cantidad ingresada es par o impar</a:t>
            </a:r>
          </a:p>
          <a:p>
            <a:endParaRPr lang="es-MX" dirty="0"/>
          </a:p>
          <a:p>
            <a:r>
              <a:rPr lang="es-MX" dirty="0"/>
              <a:t>4) Algoritmo que halle la hipotenusa</a:t>
            </a:r>
          </a:p>
          <a:p>
            <a:endParaRPr lang="es-MX" dirty="0"/>
          </a:p>
          <a:p>
            <a:r>
              <a:rPr lang="es-MX" dirty="0"/>
              <a:t>5) En un almacén se hace un 20% de descuento a los clientes cuya compra supere los $100000 ¿Cuál será la cantidad que pagará una persona por su compra?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277865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0D29-7A9A-D357-045B-59C8036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Dato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2699A8-7EE4-7E31-3F76-D5582A4128CA}"/>
              </a:ext>
            </a:extLst>
          </p:cNvPr>
          <p:cNvSpPr txBox="1"/>
          <p:nvPr/>
        </p:nvSpPr>
        <p:spPr>
          <a:xfrm>
            <a:off x="810000" y="3099438"/>
            <a:ext cx="751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3600" dirty="0">
                <a:latin typeface="Montserrat" pitchFamily="2" charset="0"/>
              </a:rPr>
              <a:t>Cualquier tipo de información que se usa dentro de un programa.</a:t>
            </a:r>
            <a:endParaRPr lang="es-CO" sz="3600" dirty="0">
              <a:latin typeface="Montserrat" pitchFamily="2" charset="0"/>
            </a:endParaRPr>
          </a:p>
        </p:txBody>
      </p:sp>
      <p:pic>
        <p:nvPicPr>
          <p:cNvPr id="6" name="Gráfico 5" descr="Disco con relleno sólido">
            <a:extLst>
              <a:ext uri="{FF2B5EF4-FFF2-40B4-BE49-F238E27FC236}">
                <a16:creationId xmlns:a16="http://schemas.microsoft.com/office/drawing/2014/main" id="{FCF7FEAA-8B9A-C833-EEEC-92B615E7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9492" y="3099438"/>
            <a:ext cx="2762506" cy="27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746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A943-3E0F-8904-F673-17CEE93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Tipo de dato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0409A8-8E8A-526F-BB45-2917F5223443}"/>
              </a:ext>
            </a:extLst>
          </p:cNvPr>
          <p:cNvSpPr txBox="1"/>
          <p:nvPr/>
        </p:nvSpPr>
        <p:spPr>
          <a:xfrm>
            <a:off x="810000" y="2595282"/>
            <a:ext cx="1023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3600" dirty="0">
                <a:latin typeface="Montserrat" pitchFamily="2" charset="0"/>
              </a:rPr>
              <a:t>Clasificación aplicada a un dato según el valor que representa.</a:t>
            </a:r>
          </a:p>
          <a:p>
            <a:pPr algn="l"/>
            <a:r>
              <a:rPr lang="es-CO" sz="3600" dirty="0">
                <a:latin typeface="Montserrat" pitchFamily="2" charset="0"/>
              </a:rPr>
              <a:t>Define qué operaciones se pueden realizar con el mismo</a:t>
            </a:r>
          </a:p>
        </p:txBody>
      </p:sp>
    </p:spTree>
    <p:extLst>
      <p:ext uri="{BB962C8B-B14F-4D97-AF65-F5344CB8AC3E}">
        <p14:creationId xmlns:p14="http://schemas.microsoft.com/office/powerpoint/2010/main" val="420343588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4750-2649-6923-0590-7380B620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ontserrat" pitchFamily="2" charset="0"/>
              </a:rPr>
              <a:t>Tipos de datos comunes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6256E1-4F31-7C93-F3D9-E05731C1FBC1}"/>
              </a:ext>
            </a:extLst>
          </p:cNvPr>
          <p:cNvSpPr txBox="1"/>
          <p:nvPr/>
        </p:nvSpPr>
        <p:spPr>
          <a:xfrm>
            <a:off x="810000" y="2487706"/>
            <a:ext cx="3897221" cy="332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2" action="ppaction://hlinksldjump"/>
              </a:rPr>
              <a:t>Entero (</a:t>
            </a:r>
            <a:r>
              <a:rPr lang="es-MX" dirty="0" err="1">
                <a:hlinkClick r:id="rId2" action="ppaction://hlinksldjump"/>
              </a:rPr>
              <a:t>int</a:t>
            </a:r>
            <a:r>
              <a:rPr lang="es-MX" dirty="0">
                <a:hlinkClick r:id="rId2" action="ppaction://hlinksldjump"/>
              </a:rPr>
              <a:t>)</a:t>
            </a:r>
            <a:endParaRPr lang="es-MX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3" action="ppaction://hlinksldjump"/>
              </a:rPr>
              <a:t>Punto flotante (</a:t>
            </a:r>
            <a:r>
              <a:rPr lang="es-MX" dirty="0" err="1">
                <a:hlinkClick r:id="rId3" action="ppaction://hlinksldjump"/>
              </a:rPr>
              <a:t>float</a:t>
            </a:r>
            <a:r>
              <a:rPr lang="es-MX" dirty="0">
                <a:hlinkClick r:id="rId3" action="ppaction://hlinksldjump"/>
              </a:rPr>
              <a:t>)</a:t>
            </a:r>
            <a:endParaRPr lang="es-MX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4" action="ppaction://hlinksldjump"/>
              </a:rPr>
              <a:t>Doble punto flotante (</a:t>
            </a:r>
            <a:r>
              <a:rPr lang="es-MX" dirty="0" err="1">
                <a:hlinkClick r:id="rId4" action="ppaction://hlinksldjump"/>
              </a:rPr>
              <a:t>double</a:t>
            </a:r>
            <a:r>
              <a:rPr lang="es-MX" dirty="0">
                <a:hlinkClick r:id="rId4" action="ppaction://hlinksldjump"/>
              </a:rPr>
              <a:t>)</a:t>
            </a:r>
            <a:endParaRPr lang="es-MX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5" action="ppaction://hlinksldjump"/>
              </a:rPr>
              <a:t>Carácter (</a:t>
            </a:r>
            <a:r>
              <a:rPr lang="es-MX" dirty="0" err="1">
                <a:hlinkClick r:id="rId5" action="ppaction://hlinksldjump"/>
              </a:rPr>
              <a:t>char</a:t>
            </a:r>
            <a:r>
              <a:rPr lang="es-MX" dirty="0">
                <a:hlinkClick r:id="rId5" action="ppaction://hlinksldjump"/>
              </a:rPr>
              <a:t>)</a:t>
            </a:r>
            <a:endParaRPr lang="es-MX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6" action="ppaction://hlinksldjump"/>
              </a:rPr>
              <a:t>Cadena de caracteres (</a:t>
            </a:r>
            <a:r>
              <a:rPr lang="es-MX" dirty="0" err="1">
                <a:hlinkClick r:id="rId6" action="ppaction://hlinksldjump"/>
              </a:rPr>
              <a:t>string</a:t>
            </a:r>
            <a:r>
              <a:rPr lang="es-MX" dirty="0">
                <a:hlinkClick r:id="rId6" action="ppaction://hlinksldjump"/>
              </a:rPr>
              <a:t>)</a:t>
            </a:r>
            <a:endParaRPr lang="es-MX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hlinkClick r:id="rId7" action="ppaction://hlinksldjump"/>
              </a:rPr>
              <a:t>Booleano (</a:t>
            </a:r>
            <a:r>
              <a:rPr lang="es-MX" dirty="0" err="1">
                <a:hlinkClick r:id="rId7" action="ppaction://hlinksldjump"/>
              </a:rPr>
              <a:t>bool</a:t>
            </a:r>
            <a:r>
              <a:rPr lang="es-MX" dirty="0">
                <a:hlinkClick r:id="rId7" action="ppaction://hlinksldjump"/>
              </a:rPr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907245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Entero 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s-MX" dirty="0"/>
              <a:t> </a:t>
            </a:r>
            <a:r>
              <a:rPr lang="es-MX" dirty="0" err="1"/>
              <a:t>integer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Números positivos o negativos, sin parte decimal</a:t>
            </a:r>
          </a:p>
          <a:p>
            <a:endParaRPr lang="es-MX" dirty="0"/>
          </a:p>
          <a:p>
            <a:r>
              <a:rPr lang="es-MX" dirty="0"/>
              <a:t>Ejemplos: </a:t>
            </a:r>
          </a:p>
          <a:p>
            <a:pPr lvl="1"/>
            <a:r>
              <a:rPr lang="es-MX" dirty="0"/>
              <a:t>-5</a:t>
            </a:r>
          </a:p>
          <a:p>
            <a:pPr lvl="1"/>
            <a:r>
              <a:rPr lang="es-MX" dirty="0"/>
              <a:t>0</a:t>
            </a:r>
          </a:p>
          <a:p>
            <a:pPr lvl="1"/>
            <a:r>
              <a:rPr lang="es-MX" dirty="0"/>
              <a:t>10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1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flotante (</a:t>
            </a:r>
            <a:r>
              <a:rPr lang="es-MX" dirty="0" err="1"/>
              <a:t>float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Números reales con parte decimal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Ejemplos: 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-3.14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0.0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2.71828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322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Doble punto flotante (</a:t>
            </a:r>
            <a:r>
              <a:rPr lang="es-MX" dirty="0" err="1"/>
              <a:t>double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Similar a </a:t>
            </a:r>
            <a:r>
              <a:rPr lang="es-MX" dirty="0" err="1"/>
              <a:t>float</a:t>
            </a:r>
            <a:r>
              <a:rPr lang="es-MX" dirty="0"/>
              <a:t> pero con mayor precisión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Ejemplos: 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-3.141592653589793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1.618033988749895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882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Carácter (</a:t>
            </a:r>
            <a:r>
              <a:rPr lang="es-MX" dirty="0" err="1"/>
              <a:t>char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 un carácter, puede ser letra, número o símbolo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Ejemplos: 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'a’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'7’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'$'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1160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2A4D-A9E2-74C3-D56B-C300E7D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Cadena de </a:t>
            </a:r>
            <a:r>
              <a:rPr lang="es-MX" dirty="0" err="1"/>
              <a:t>carácteres</a:t>
            </a:r>
            <a:r>
              <a:rPr lang="es-MX" dirty="0"/>
              <a:t> (</a:t>
            </a:r>
            <a:r>
              <a:rPr lang="es-MX" dirty="0" err="1"/>
              <a:t>string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D700-A3D3-1FD0-ECF1-CFD8B9A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 una secuencia de caracteres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Ejemplos: </a:t>
            </a:r>
          </a:p>
          <a:p>
            <a:pPr lvl="1"/>
            <a:r>
              <a:rPr lang="es-CO" dirty="0">
                <a:solidFill>
                  <a:srgbClr val="D1D5DB"/>
                </a:solidFill>
                <a:latin typeface="Söhne"/>
              </a:rPr>
              <a:t>“¡</a:t>
            </a:r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Hola mundo!”</a:t>
            </a:r>
          </a:p>
          <a:p>
            <a:pPr lvl="1"/>
            <a:r>
              <a:rPr lang="es-CO" b="0" i="0" dirty="0">
                <a:solidFill>
                  <a:srgbClr val="D1D5DB"/>
                </a:solidFill>
                <a:effectLst/>
                <a:latin typeface="Söhne"/>
              </a:rPr>
              <a:t>“Usted no sabe quién soy yo”</a:t>
            </a:r>
          </a:p>
          <a:p>
            <a:pPr lvl="1"/>
            <a:r>
              <a:rPr lang="es-CO" dirty="0">
                <a:solidFill>
                  <a:srgbClr val="D1D5DB"/>
                </a:solidFill>
                <a:latin typeface="Söhne"/>
              </a:rPr>
              <a:t>“Kevin dígale al profesor del descanso”</a:t>
            </a:r>
            <a:endParaRPr lang="es-CO" dirty="0"/>
          </a:p>
        </p:txBody>
      </p:sp>
      <p:pic>
        <p:nvPicPr>
          <p:cNvPr id="7" name="Gráfico 6" descr="Flechas de cheurón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DB928D90-0EB5-A1F2-4108-EAD63C2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086" y="5858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1793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968</TotalTime>
  <Words>323</Words>
  <Application>Microsoft Office PowerPoint</Application>
  <PresentationFormat>Panorámica</PresentationFormat>
  <Paragraphs>66</Paragraphs>
  <Slides>12</Slides>
  <Notes>0</Notes>
  <HiddenSlides>6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Montserrat</vt:lpstr>
      <vt:lpstr>Söhne</vt:lpstr>
      <vt:lpstr>Wingdings 2</vt:lpstr>
      <vt:lpstr>Citable</vt:lpstr>
      <vt:lpstr>Tipos de datos y algo de dfd y PseInt</vt:lpstr>
      <vt:lpstr>Dato</vt:lpstr>
      <vt:lpstr>Tipo de dato</vt:lpstr>
      <vt:lpstr>Tipos de datos comunes</vt:lpstr>
      <vt:lpstr>Entero (int → integer)</vt:lpstr>
      <vt:lpstr>Punto flotante (float)</vt:lpstr>
      <vt:lpstr>Doble punto flotante (double)</vt:lpstr>
      <vt:lpstr>Carácter (char)</vt:lpstr>
      <vt:lpstr>Cadena de carácteres (string)</vt:lpstr>
      <vt:lpstr>Booleano (bool | boolean)</vt:lpstr>
      <vt:lpstr>Operadores DFD</vt:lpstr>
      <vt:lpstr>Ejercicios DFD y PseInt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y álgebra de Boole </dc:title>
  <dc:creator>Kevin Alejandro Henao Castañeda</dc:creator>
  <cp:lastModifiedBy>Kevin Alejandro Henao Castañeda</cp:lastModifiedBy>
  <cp:revision>10</cp:revision>
  <dcterms:created xsi:type="dcterms:W3CDTF">2023-08-12T15:08:08Z</dcterms:created>
  <dcterms:modified xsi:type="dcterms:W3CDTF">2023-08-20T05:13:18Z</dcterms:modified>
</cp:coreProperties>
</file>