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A14F0-AC8A-4A43-90CC-419A2A489479}" type="datetimeFigureOut">
              <a:rPr lang="es-CO" smtClean="0"/>
              <a:t>12/08/2023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B31D0-1100-40D7-A18F-DDCD1F8145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72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slow">
    <p:push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253B9-A5F2-A873-9EDD-EC684A671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>
                <a:latin typeface="Montserrat" pitchFamily="2" charset="0"/>
                <a:cs typeface="Segoe UI" panose="020B0502040204020203" pitchFamily="34" charset="0"/>
              </a:rPr>
              <a:t>Lógica proposicional y álgebra de Boole</a:t>
            </a:r>
            <a:br>
              <a:rPr lang="es-ES" sz="5400" dirty="0">
                <a:latin typeface="Montserrat" pitchFamily="2" charset="0"/>
                <a:cs typeface="Segoe UI" panose="020B0502040204020203" pitchFamily="34" charset="0"/>
              </a:rPr>
            </a:br>
            <a:endParaRPr lang="es-CO" dirty="0">
              <a:latin typeface="Montserrat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11141-6779-66CF-BC6F-689519E34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778388"/>
            <a:ext cx="10572000" cy="434974"/>
          </a:xfrm>
        </p:spPr>
        <p:txBody>
          <a:bodyPr>
            <a:normAutofit lnSpcReduction="10000"/>
          </a:bodyPr>
          <a:lstStyle/>
          <a:p>
            <a:r>
              <a:rPr lang="es-ES" sz="1800" dirty="0">
                <a:latin typeface="Montserrat" pitchFamily="2" charset="0"/>
              </a:rPr>
              <a:t>Por y para ADSO</a:t>
            </a:r>
          </a:p>
          <a:p>
            <a:endParaRPr lang="es-CO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8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0E18A-6772-44BB-F584-38599262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Condicional </a:t>
            </a:r>
            <a:r>
              <a:rPr lang="es-CO" b="0" i="0" u="none" strike="noStrike" baseline="0" dirty="0">
                <a:latin typeface="Montserrat" pitchFamily="2" charset="0"/>
              </a:rPr>
              <a:t>p </a:t>
            </a:r>
            <a:r>
              <a:rPr lang="es-CO" sz="3200" b="0" dirty="0">
                <a:latin typeface="Montserrat" pitchFamily="2" charset="0"/>
                <a:ea typeface="Cambria Math" panose="02040503050406030204" pitchFamily="18" charset="0"/>
              </a:rPr>
              <a:t>⇒</a:t>
            </a:r>
            <a:r>
              <a:rPr lang="es-CO" b="0" i="0" u="none" strike="noStrike" baseline="0" dirty="0">
                <a:latin typeface="Montserrat" pitchFamily="2" charset="0"/>
                <a:ea typeface="Cambria Math" panose="02040503050406030204" pitchFamily="18" charset="0"/>
              </a:rPr>
              <a:t> q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5B30A3-475E-7D66-448E-400F901662B6}"/>
              </a:ext>
            </a:extLst>
          </p:cNvPr>
          <p:cNvSpPr txBox="1"/>
          <p:nvPr/>
        </p:nvSpPr>
        <p:spPr>
          <a:xfrm>
            <a:off x="2315389" y="2271625"/>
            <a:ext cx="756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0" i="0" u="none" strike="noStrike" baseline="0" dirty="0">
                <a:latin typeface="Montserrat" pitchFamily="2" charset="0"/>
              </a:rPr>
              <a:t>“Sí p entonces q”, “p sólo si q”, “q, si p”, “es necesario q para p”, “es suficiente p para q”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397B24-3C9E-1C3E-36F5-F96CDC928B11}"/>
              </a:ext>
            </a:extLst>
          </p:cNvPr>
          <p:cNvSpPr txBox="1"/>
          <p:nvPr/>
        </p:nvSpPr>
        <p:spPr>
          <a:xfrm>
            <a:off x="1961024" y="3021994"/>
            <a:ext cx="826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0" i="0" u="none" strike="noStrike" baseline="0" dirty="0">
                <a:latin typeface="Montserrat" pitchFamily="2" charset="0"/>
              </a:rPr>
              <a:t>Si hoy es martes, entonces mañana es miércoles.</a:t>
            </a:r>
            <a:endParaRPr lang="es-CO" dirty="0">
              <a:latin typeface="Montserrat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839DAB-0DDE-452D-12B7-8E2F1DAFF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693" y="3623212"/>
            <a:ext cx="25146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6146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DACC39-1CAC-8201-2DAD-4C17F93A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64" y="786900"/>
            <a:ext cx="5364671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9483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C0D29-7A9A-D357-045B-59C8036A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Lógica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2699A8-7EE4-7E31-3F76-D5582A4128CA}"/>
              </a:ext>
            </a:extLst>
          </p:cNvPr>
          <p:cNvSpPr txBox="1"/>
          <p:nvPr/>
        </p:nvSpPr>
        <p:spPr>
          <a:xfrm>
            <a:off x="957845" y="3099438"/>
            <a:ext cx="7513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3600" dirty="0">
                <a:latin typeface="Montserrat" pitchFamily="2" charset="0"/>
              </a:rPr>
              <a:t>E</a:t>
            </a:r>
            <a:r>
              <a:rPr lang="es-MX" sz="3600" b="0" i="0" u="none" strike="noStrike" baseline="0" dirty="0">
                <a:latin typeface="Montserrat" pitchFamily="2" charset="0"/>
              </a:rPr>
              <a:t>studio de los métodos y principios utilizados para distinguir el razonamiento correcto del razonamiento incorrecto.</a:t>
            </a:r>
            <a:endParaRPr lang="es-CO" sz="3600" dirty="0">
              <a:latin typeface="Montserrat" pitchFamily="2" charset="0"/>
            </a:endParaRPr>
          </a:p>
        </p:txBody>
      </p:sp>
      <p:pic>
        <p:nvPicPr>
          <p:cNvPr id="5" name="Gráfico 4" descr="Cerebro izquierdo contorno">
            <a:extLst>
              <a:ext uri="{FF2B5EF4-FFF2-40B4-BE49-F238E27FC236}">
                <a16:creationId xmlns:a16="http://schemas.microsoft.com/office/drawing/2014/main" id="{FE38983F-E374-A6CE-6031-A7C4E2D0A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6754" y="2903722"/>
            <a:ext cx="2699756" cy="26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7746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A943-3E0F-8904-F673-17CEE933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Proposición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0409A8-8E8A-526F-BB45-2917F5223443}"/>
              </a:ext>
            </a:extLst>
          </p:cNvPr>
          <p:cNvSpPr txBox="1"/>
          <p:nvPr/>
        </p:nvSpPr>
        <p:spPr>
          <a:xfrm>
            <a:off x="810000" y="2595282"/>
            <a:ext cx="10318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3600" i="1" dirty="0">
                <a:latin typeface="Montserrat" pitchFamily="2" charset="0"/>
              </a:rPr>
              <a:t>F</a:t>
            </a:r>
            <a:r>
              <a:rPr lang="es-CO" sz="3600" b="0" i="1" strike="noStrike" baseline="0" dirty="0">
                <a:latin typeface="Montserrat" pitchFamily="2" charset="0"/>
              </a:rPr>
              <a:t>rase declarativa </a:t>
            </a:r>
            <a:r>
              <a:rPr lang="es-CO" sz="3600" b="0" i="0" strike="noStrike" baseline="0" dirty="0">
                <a:latin typeface="Montserrat" pitchFamily="2" charset="0"/>
              </a:rPr>
              <a:t>que puede ser afirmada o</a:t>
            </a:r>
          </a:p>
          <a:p>
            <a:pPr algn="l"/>
            <a:r>
              <a:rPr lang="es-CO" sz="3600" b="0" i="0" strike="noStrike" baseline="0" dirty="0">
                <a:latin typeface="Montserrat" pitchFamily="2" charset="0"/>
              </a:rPr>
              <a:t>negada</a:t>
            </a:r>
            <a:r>
              <a:rPr lang="es-CO" sz="3600" b="1" i="0" strike="noStrike" baseline="0" dirty="0">
                <a:latin typeface="Montserrat" pitchFamily="2" charset="0"/>
              </a:rPr>
              <a:t>.</a:t>
            </a:r>
            <a:endParaRPr lang="es-CO" sz="3600" dirty="0">
              <a:latin typeface="Montserrat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B8C00A-7C76-0512-EAA3-410EA8187C09}"/>
              </a:ext>
            </a:extLst>
          </p:cNvPr>
          <p:cNvSpPr txBox="1"/>
          <p:nvPr/>
        </p:nvSpPr>
        <p:spPr>
          <a:xfrm>
            <a:off x="5096434" y="4200511"/>
            <a:ext cx="48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1" u="none" strike="noStrike" baseline="0" dirty="0">
                <a:latin typeface="Montserrat" pitchFamily="2" charset="0"/>
              </a:rPr>
              <a:t>Bogotá D.C. es la capital de Colombia.</a:t>
            </a:r>
            <a:endParaRPr lang="es-CO" i="1" dirty="0">
              <a:latin typeface="Montserrat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487622-2A39-A219-3777-C0AF21F21AC6}"/>
              </a:ext>
            </a:extLst>
          </p:cNvPr>
          <p:cNvSpPr txBox="1"/>
          <p:nvPr/>
        </p:nvSpPr>
        <p:spPr>
          <a:xfrm>
            <a:off x="5096434" y="4805466"/>
            <a:ext cx="382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>
                <a:latin typeface="Montserrat" pitchFamily="2" charset="0"/>
              </a:rPr>
              <a:t>Ocho</a:t>
            </a:r>
            <a:r>
              <a:rPr lang="es-MX" b="0" i="1" u="none" strike="noStrike" baseline="0" dirty="0">
                <a:latin typeface="Montserrat" pitchFamily="2" charset="0"/>
              </a:rPr>
              <a:t> es un número primo.</a:t>
            </a:r>
            <a:endParaRPr lang="es-CO" i="1" dirty="0">
              <a:latin typeface="Montserrat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CA82C5-1EAF-8A5B-3788-4B1AC1722FAB}"/>
              </a:ext>
            </a:extLst>
          </p:cNvPr>
          <p:cNvSpPr txBox="1"/>
          <p:nvPr/>
        </p:nvSpPr>
        <p:spPr>
          <a:xfrm>
            <a:off x="5096434" y="5410421"/>
            <a:ext cx="675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b="0" i="1" u="none" strike="noStrike" baseline="0" dirty="0">
                <a:latin typeface="Montserrat" pitchFamily="2" charset="0"/>
              </a:rPr>
              <a:t>Todo número par mayor que 2 puede ser expresado como suma de dos números primos.</a:t>
            </a:r>
            <a:endParaRPr lang="es-CO" i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3588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F4750-2649-6923-0590-7380B620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Lógica proposicional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DB3604-5E9A-934A-5112-FD09AA0A9283}"/>
              </a:ext>
            </a:extLst>
          </p:cNvPr>
          <p:cNvSpPr txBox="1"/>
          <p:nvPr/>
        </p:nvSpPr>
        <p:spPr>
          <a:xfrm>
            <a:off x="688976" y="3147192"/>
            <a:ext cx="6357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3200" dirty="0">
                <a:latin typeface="Montserrat" pitchFamily="2" charset="0"/>
              </a:rPr>
              <a:t>L</a:t>
            </a:r>
            <a:r>
              <a:rPr lang="es-MX" sz="3200" b="0" i="0" u="none" strike="noStrike" baseline="0" dirty="0">
                <a:latin typeface="Montserrat" pitchFamily="2" charset="0"/>
              </a:rPr>
              <a:t>enguaje formal que permite decidir acerca de la validez</a:t>
            </a:r>
          </a:p>
          <a:p>
            <a:pPr algn="l"/>
            <a:r>
              <a:rPr lang="es-MX" sz="3200" b="0" i="0" u="none" strike="noStrike" baseline="0" dirty="0">
                <a:latin typeface="Montserrat" pitchFamily="2" charset="0"/>
              </a:rPr>
              <a:t>o invalidez de una amplia clase de razonamientos deductivos</a:t>
            </a:r>
            <a:endParaRPr lang="es-CO" sz="3200" dirty="0">
              <a:latin typeface="Montserrat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CB4D69-B69C-515D-3D69-15D4E199A4CC}"/>
              </a:ext>
            </a:extLst>
          </p:cNvPr>
          <p:cNvSpPr txBox="1"/>
          <p:nvPr/>
        </p:nvSpPr>
        <p:spPr>
          <a:xfrm>
            <a:off x="8017623" y="3131804"/>
            <a:ext cx="3942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Montserrat" pitchFamily="2" charset="0"/>
              </a:rPr>
              <a:t>Simbología</a:t>
            </a:r>
          </a:p>
          <a:p>
            <a:pPr marL="342900" indent="-342900">
              <a:buAutoNum type="arabicPeriod"/>
            </a:pPr>
            <a:endParaRPr lang="es-MX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latin typeface="Montserrat" pitchFamily="2" charset="0"/>
              </a:rPr>
              <a:t>Átomos (p, q, … , w) (p</a:t>
            </a:r>
            <a:r>
              <a:rPr lang="es-MX" baseline="-25000" dirty="0">
                <a:latin typeface="Montserrat" pitchFamily="2" charset="0"/>
              </a:rPr>
              <a:t>1</a:t>
            </a:r>
            <a:r>
              <a:rPr lang="es-MX" dirty="0">
                <a:latin typeface="Montserrat" pitchFamily="2" charset="0"/>
              </a:rPr>
              <a:t>,</a:t>
            </a:r>
            <a:r>
              <a:rPr lang="es-MX" baseline="-25000" dirty="0">
                <a:latin typeface="Montserrat" pitchFamily="2" charset="0"/>
              </a:rPr>
              <a:t> </a:t>
            </a:r>
            <a:r>
              <a:rPr lang="es-MX" dirty="0">
                <a:latin typeface="Montserrat" pitchFamily="2" charset="0"/>
              </a:rPr>
              <a:t>p</a:t>
            </a:r>
            <a:r>
              <a:rPr lang="es-MX" baseline="-25000" dirty="0">
                <a:latin typeface="Montserrat" pitchFamily="2" charset="0"/>
              </a:rPr>
              <a:t>2…</a:t>
            </a:r>
            <a:r>
              <a:rPr lang="es-MX" dirty="0">
                <a:latin typeface="Montserrat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latin typeface="Montserrat" pitchFamily="2" charset="0"/>
              </a:rPr>
              <a:t>Operadores Lógicos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latin typeface="Montserrat" pitchFamily="2" charset="0"/>
              </a:rPr>
              <a:t>Puntuación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latin typeface="Montserrat" pitchFamily="2" charset="0"/>
              </a:rPr>
              <a:t>Constantes lógicas (V, F)</a:t>
            </a:r>
            <a:endParaRPr lang="es-CO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7245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FA736-9B4A-41A6-EE72-BE1622C6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FE5419-9764-D8B3-21DF-51B2B371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83" y="2657563"/>
            <a:ext cx="10643433" cy="33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13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3AA2E-1CD6-E384-992D-D8A8021C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Constantes lógicas y tablas de verdad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91061C-2F3F-93E9-7C02-8D64E66133F3}"/>
              </a:ext>
            </a:extLst>
          </p:cNvPr>
          <p:cNvSpPr txBox="1"/>
          <p:nvPr/>
        </p:nvSpPr>
        <p:spPr>
          <a:xfrm>
            <a:off x="0" y="2541494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b="0" i="0" u="none" strike="noStrike" baseline="0" dirty="0">
                <a:latin typeface="Montserrat" pitchFamily="2" charset="0"/>
              </a:rPr>
              <a:t>v(p)=V equivale a </a:t>
            </a:r>
            <a:r>
              <a:rPr lang="es-MX" sz="2200" b="0" i="1" u="none" strike="noStrike" baseline="0" dirty="0">
                <a:latin typeface="Montserrat" pitchFamily="2" charset="0"/>
              </a:rPr>
              <a:t>“p es verdadera”</a:t>
            </a:r>
            <a:endParaRPr lang="es-CO" sz="2200" i="1" dirty="0">
              <a:latin typeface="Montserrat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C18BD9-335F-0091-72DE-CCE2B175391F}"/>
              </a:ext>
            </a:extLst>
          </p:cNvPr>
          <p:cNvSpPr txBox="1"/>
          <p:nvPr/>
        </p:nvSpPr>
        <p:spPr>
          <a:xfrm>
            <a:off x="6096001" y="2541494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b="0" i="0" u="none" strike="noStrike" baseline="0" dirty="0">
                <a:latin typeface="Montserrat" pitchFamily="2" charset="0"/>
              </a:rPr>
              <a:t>v(p)=F equivale a </a:t>
            </a:r>
            <a:r>
              <a:rPr lang="es-MX" sz="2200" b="0" i="1" u="none" strike="noStrike" baseline="0" dirty="0">
                <a:latin typeface="Montserrat" pitchFamily="2" charset="0"/>
              </a:rPr>
              <a:t>“p es falsa”</a:t>
            </a:r>
            <a:endParaRPr lang="es-CO" sz="2200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7AB58F-CA0A-FC9F-E5BF-53CF57E3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9" t="24301" r="15073" b="38033"/>
          <a:stretch/>
        </p:blipFill>
        <p:spPr>
          <a:xfrm>
            <a:off x="1726010" y="3885620"/>
            <a:ext cx="8148917" cy="25818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D8C8F5-68A6-E957-54C4-23936867FE5D}"/>
              </a:ext>
            </a:extLst>
          </p:cNvPr>
          <p:cNvSpPr txBox="1"/>
          <p:nvPr/>
        </p:nvSpPr>
        <p:spPr>
          <a:xfrm>
            <a:off x="1850044" y="2972380"/>
            <a:ext cx="23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0" i="1" u="none" strike="noStrike" baseline="0" dirty="0">
                <a:latin typeface="Frutiger55Roman"/>
              </a:rPr>
              <a:t>2 es un número primo y </a:t>
            </a:r>
            <a:r>
              <a:rPr lang="es-CO" sz="1800" b="0" i="1" u="none" strike="noStrike" baseline="0" dirty="0">
                <a:latin typeface="Frutiger55Roman"/>
              </a:rPr>
              <a:t>sin embargo es par</a:t>
            </a:r>
            <a:endParaRPr lang="es-CO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724AAC-3770-AB3D-3279-65508C1FE07F}"/>
              </a:ext>
            </a:extLst>
          </p:cNvPr>
          <p:cNvSpPr txBox="1"/>
          <p:nvPr/>
        </p:nvSpPr>
        <p:spPr>
          <a:xfrm>
            <a:off x="7946045" y="2972380"/>
            <a:ext cx="23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0" i="1" u="none" strike="noStrike" baseline="0" dirty="0">
                <a:latin typeface="Frutiger55Roman"/>
              </a:rPr>
              <a:t>Roma es la capital </a:t>
            </a:r>
            <a:r>
              <a:rPr lang="pt-BR" sz="1800" b="0" i="1" u="none" strike="noStrike" baseline="0" dirty="0">
                <a:latin typeface="Frutiger55Roman"/>
              </a:rPr>
              <a:t>de Grécia o de Noruega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155170710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0E18A-6772-44BB-F584-38599262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Negación </a:t>
            </a:r>
            <a:r>
              <a:rPr lang="es-CO" b="0" i="0" u="none" strike="noStrike" baseline="0" dirty="0">
                <a:latin typeface="Montserrat" pitchFamily="2" charset="0"/>
              </a:rPr>
              <a:t>¬p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5B30A3-475E-7D66-448E-400F901662B6}"/>
              </a:ext>
            </a:extLst>
          </p:cNvPr>
          <p:cNvSpPr txBox="1"/>
          <p:nvPr/>
        </p:nvSpPr>
        <p:spPr>
          <a:xfrm>
            <a:off x="2876207" y="2837329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0" i="0" u="none" strike="noStrike" baseline="0" dirty="0">
                <a:latin typeface="Montserrat" pitchFamily="2" charset="0"/>
              </a:rPr>
              <a:t>“No p”, “es falso que p”, “no es cierto que p”, “p es falsa”</a:t>
            </a:r>
            <a:endParaRPr lang="es-CO" dirty="0">
              <a:latin typeface="Montserrat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84B096-C6AA-FB78-184D-07007B69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8" y="3651340"/>
            <a:ext cx="21336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0000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0E18A-6772-44BB-F584-38599262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Conjunción </a:t>
            </a:r>
            <a:r>
              <a:rPr lang="es-CO" b="0" i="0" u="none" strike="noStrike" baseline="0" dirty="0">
                <a:latin typeface="Montserrat" pitchFamily="2" charset="0"/>
              </a:rPr>
              <a:t>p </a:t>
            </a:r>
            <a:r>
              <a:rPr lang="es-CO" sz="3200" b="0" i="0" u="none" strike="noStrike" baseline="0" dirty="0">
                <a:latin typeface="Montserrat" pitchFamily="2" charset="0"/>
                <a:ea typeface="Cambria Math" panose="02040503050406030204" pitchFamily="18" charset="0"/>
              </a:rPr>
              <a:t>⋀</a:t>
            </a:r>
            <a:r>
              <a:rPr lang="es-CO" b="0" i="0" u="none" strike="noStrike" baseline="0" dirty="0">
                <a:latin typeface="Montserrat" pitchFamily="2" charset="0"/>
                <a:ea typeface="Cambria Math" panose="02040503050406030204" pitchFamily="18" charset="0"/>
              </a:rPr>
              <a:t> q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5B30A3-475E-7D66-448E-400F901662B6}"/>
              </a:ext>
            </a:extLst>
          </p:cNvPr>
          <p:cNvSpPr txBox="1"/>
          <p:nvPr/>
        </p:nvSpPr>
        <p:spPr>
          <a:xfrm>
            <a:off x="2876206" y="2460812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0" i="0" u="none" strike="noStrike" baseline="0" dirty="0">
                <a:latin typeface="Montserrat" pitchFamily="2" charset="0"/>
              </a:rPr>
              <a:t>“p y q”, “p, pero q”, “p y también q”, “p y sin embargo q”</a:t>
            </a:r>
            <a:endParaRPr lang="es-CO" dirty="0">
              <a:latin typeface="Montserrat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3B5BAA-E856-D065-AD79-C0FDAA04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3" y="3651340"/>
            <a:ext cx="2533650" cy="2524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397B24-3C9E-1C3E-36F5-F96CDC928B11}"/>
              </a:ext>
            </a:extLst>
          </p:cNvPr>
          <p:cNvSpPr txBox="1"/>
          <p:nvPr/>
        </p:nvSpPr>
        <p:spPr>
          <a:xfrm>
            <a:off x="4560159" y="3021994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0" i="0" u="none" strike="noStrike" baseline="0" dirty="0">
                <a:latin typeface="Montserrat" pitchFamily="2" charset="0"/>
              </a:rPr>
              <a:t>“Pedro es alto y delgado”</a:t>
            </a:r>
            <a:endParaRPr lang="es-CO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9472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0E18A-6772-44BB-F584-38599262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Disyunción </a:t>
            </a:r>
            <a:r>
              <a:rPr lang="es-CO" b="0" i="0" u="none" strike="noStrike" baseline="0" dirty="0">
                <a:latin typeface="Montserrat" pitchFamily="2" charset="0"/>
              </a:rPr>
              <a:t>p </a:t>
            </a:r>
            <a:r>
              <a:rPr lang="es-CO" sz="3200" b="0" i="0" u="none" strike="noStrike" baseline="0" dirty="0">
                <a:latin typeface="Montserrat" pitchFamily="2" charset="0"/>
                <a:ea typeface="Cambria Math" panose="02040503050406030204" pitchFamily="18" charset="0"/>
              </a:rPr>
              <a:t>⋁</a:t>
            </a:r>
            <a:r>
              <a:rPr lang="es-CO" b="0" i="0" u="none" strike="noStrike" baseline="0" dirty="0">
                <a:latin typeface="Montserrat" pitchFamily="2" charset="0"/>
                <a:ea typeface="Cambria Math" panose="02040503050406030204" pitchFamily="18" charset="0"/>
              </a:rPr>
              <a:t> q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5B30A3-475E-7D66-448E-400F901662B6}"/>
              </a:ext>
            </a:extLst>
          </p:cNvPr>
          <p:cNvSpPr txBox="1"/>
          <p:nvPr/>
        </p:nvSpPr>
        <p:spPr>
          <a:xfrm>
            <a:off x="2806473" y="2392648"/>
            <a:ext cx="65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0" i="0" u="none" strike="noStrike" baseline="0" dirty="0">
                <a:latin typeface="Montserrat" pitchFamily="2" charset="0"/>
              </a:rPr>
              <a:t>“p o q”, “p o q o ambas”, “por lo menos una, entre p y q”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397B24-3C9E-1C3E-36F5-F96CDC928B11}"/>
              </a:ext>
            </a:extLst>
          </p:cNvPr>
          <p:cNvSpPr txBox="1"/>
          <p:nvPr/>
        </p:nvSpPr>
        <p:spPr>
          <a:xfrm>
            <a:off x="1961024" y="3021994"/>
            <a:ext cx="826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0" i="0" u="none" strike="noStrike" baseline="0" dirty="0">
                <a:latin typeface="Montserrat" pitchFamily="2" charset="0"/>
              </a:rPr>
              <a:t>“los funcionarios de la embajada saben por lo menos inglés o francés”</a:t>
            </a:r>
            <a:endParaRPr lang="es-CO" dirty="0">
              <a:latin typeface="Montserrat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72F885-4F9E-DDF4-D7C8-266702B4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694" y="3651340"/>
            <a:ext cx="25146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02636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645</TotalTime>
  <Words>315</Words>
  <Application>Microsoft Office PowerPoint</Application>
  <PresentationFormat>Panorámica</PresentationFormat>
  <Paragraphs>39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Frutiger55Roman</vt:lpstr>
      <vt:lpstr>Montserrat</vt:lpstr>
      <vt:lpstr>Wingdings 2</vt:lpstr>
      <vt:lpstr>Citable</vt:lpstr>
      <vt:lpstr>Lógica proposicional y álgebra de Boole </vt:lpstr>
      <vt:lpstr>Lógica</vt:lpstr>
      <vt:lpstr>Proposición</vt:lpstr>
      <vt:lpstr>Lógica proposicional</vt:lpstr>
      <vt:lpstr>Operadores lógicos</vt:lpstr>
      <vt:lpstr>Constantes lógicas y tablas de verdad</vt:lpstr>
      <vt:lpstr>Negación ¬p</vt:lpstr>
      <vt:lpstr>Conjunción p ⋀ q</vt:lpstr>
      <vt:lpstr>Disyunción p ⋁ q</vt:lpstr>
      <vt:lpstr>Condicional p ⇒ q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 y álgebra de Boole </dc:title>
  <dc:creator>Kevin Alejandro Henao Castañeda</dc:creator>
  <cp:lastModifiedBy>Kevin Alejandro Henao Castañeda</cp:lastModifiedBy>
  <cp:revision>5</cp:revision>
  <dcterms:created xsi:type="dcterms:W3CDTF">2023-08-12T15:08:08Z</dcterms:created>
  <dcterms:modified xsi:type="dcterms:W3CDTF">2023-08-13T01:53:11Z</dcterms:modified>
</cp:coreProperties>
</file>