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36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ED4A-5AC1-42C1-B59D-9BEA490D20AA}" type="datetimeFigureOut">
              <a:rPr lang="en-GB" smtClean="0"/>
              <a:t>04/02/2015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BF6-763E-400D-AF80-BE9153BB4D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593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ED4A-5AC1-42C1-B59D-9BEA490D20AA}" type="datetimeFigureOut">
              <a:rPr lang="en-GB" smtClean="0"/>
              <a:t>04/02/2015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BF6-763E-400D-AF80-BE9153BB4D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467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ED4A-5AC1-42C1-B59D-9BEA490D20AA}" type="datetimeFigureOut">
              <a:rPr lang="en-GB" smtClean="0"/>
              <a:t>04/02/2015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BF6-763E-400D-AF80-BE9153BB4D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005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ED4A-5AC1-42C1-B59D-9BEA490D20AA}" type="datetimeFigureOut">
              <a:rPr lang="en-GB" smtClean="0"/>
              <a:t>04/02/2015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BF6-763E-400D-AF80-BE9153BB4D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39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ED4A-5AC1-42C1-B59D-9BEA490D20AA}" type="datetimeFigureOut">
              <a:rPr lang="en-GB" smtClean="0"/>
              <a:t>04/02/2015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BF6-763E-400D-AF80-BE9153BB4D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62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ED4A-5AC1-42C1-B59D-9BEA490D20AA}" type="datetimeFigureOut">
              <a:rPr lang="en-GB" smtClean="0"/>
              <a:t>04/02/2015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BF6-763E-400D-AF80-BE9153BB4D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49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ED4A-5AC1-42C1-B59D-9BEA490D20AA}" type="datetimeFigureOut">
              <a:rPr lang="en-GB" smtClean="0"/>
              <a:t>04/02/2015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BF6-763E-400D-AF80-BE9153BB4D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761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ED4A-5AC1-42C1-B59D-9BEA490D20AA}" type="datetimeFigureOut">
              <a:rPr lang="en-GB" smtClean="0"/>
              <a:t>04/02/2015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BF6-763E-400D-AF80-BE9153BB4D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938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ED4A-5AC1-42C1-B59D-9BEA490D20AA}" type="datetimeFigureOut">
              <a:rPr lang="en-GB" smtClean="0"/>
              <a:t>04/02/2015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BF6-763E-400D-AF80-BE9153BB4D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623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ED4A-5AC1-42C1-B59D-9BEA490D20AA}" type="datetimeFigureOut">
              <a:rPr lang="en-GB" smtClean="0"/>
              <a:t>04/02/2015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BF6-763E-400D-AF80-BE9153BB4D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824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ED4A-5AC1-42C1-B59D-9BEA490D20AA}" type="datetimeFigureOut">
              <a:rPr lang="en-GB" smtClean="0"/>
              <a:t>04/02/2015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BF6-763E-400D-AF80-BE9153BB4D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624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8ED4A-5AC1-42C1-B59D-9BEA490D20AA}" type="datetimeFigureOut">
              <a:rPr lang="en-GB" smtClean="0"/>
              <a:t>04/02/2015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4FBF6-763E-400D-AF80-BE9153BB4D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639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85680" y="1690765"/>
            <a:ext cx="6168571" cy="48768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" y="127953"/>
            <a:ext cx="2579370" cy="855243"/>
          </a:xfrm>
        </p:spPr>
        <p:txBody>
          <a:bodyPr>
            <a:noAutofit/>
          </a:bodyPr>
          <a:lstStyle/>
          <a:p>
            <a:r>
              <a:rPr lang="en-GB" sz="2800" b="1" dirty="0" smtClean="0"/>
              <a:t>System Log-in Form</a:t>
            </a:r>
            <a:endParaRPr lang="en-GB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31436" y="1387493"/>
            <a:ext cx="2640030" cy="340145"/>
          </a:xfrm>
        </p:spPr>
        <p:txBody>
          <a:bodyPr>
            <a:normAutofit fontScale="92500" lnSpcReduction="10000"/>
          </a:bodyPr>
          <a:lstStyle/>
          <a:p>
            <a:r>
              <a:rPr lang="en-GB" sz="2000" b="1" u="sng" dirty="0" smtClean="0"/>
              <a:t>Form Field Definitions</a:t>
            </a:r>
          </a:p>
          <a:p>
            <a:endParaRPr lang="en-GB" sz="1600" dirty="0"/>
          </a:p>
          <a:p>
            <a:endParaRPr lang="en-GB" sz="1600" dirty="0"/>
          </a:p>
        </p:txBody>
      </p:sp>
      <p:sp>
        <p:nvSpPr>
          <p:cNvPr id="4" name="Rectangle 3"/>
          <p:cNvSpPr/>
          <p:nvPr/>
        </p:nvSpPr>
        <p:spPr>
          <a:xfrm>
            <a:off x="4959541" y="428554"/>
            <a:ext cx="33690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Create new account</a:t>
            </a:r>
            <a:endParaRPr lang="en-GB" sz="2800" dirty="0"/>
          </a:p>
        </p:txBody>
      </p:sp>
      <p:sp>
        <p:nvSpPr>
          <p:cNvPr id="5" name="Rectangle 4"/>
          <p:cNvSpPr/>
          <p:nvPr/>
        </p:nvSpPr>
        <p:spPr>
          <a:xfrm>
            <a:off x="1482011" y="3502598"/>
            <a:ext cx="1168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smtClean="0">
                <a:solidFill>
                  <a:schemeClr val="accent5">
                    <a:lumMod val="75000"/>
                  </a:schemeClr>
                </a:solidFill>
              </a:rPr>
              <a:t>User Name:</a:t>
            </a:r>
          </a:p>
        </p:txBody>
      </p:sp>
      <p:sp>
        <p:nvSpPr>
          <p:cNvPr id="6" name="Rectangle 5"/>
          <p:cNvSpPr/>
          <p:nvPr/>
        </p:nvSpPr>
        <p:spPr>
          <a:xfrm>
            <a:off x="1244254" y="3885602"/>
            <a:ext cx="14066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smtClean="0">
                <a:solidFill>
                  <a:schemeClr val="accent5">
                    <a:lumMod val="75000"/>
                  </a:schemeClr>
                </a:solidFill>
              </a:rPr>
              <a:t>Email Address:</a:t>
            </a:r>
          </a:p>
        </p:txBody>
      </p:sp>
      <p:sp>
        <p:nvSpPr>
          <p:cNvPr id="7" name="Rectangle 6"/>
          <p:cNvSpPr/>
          <p:nvPr/>
        </p:nvSpPr>
        <p:spPr>
          <a:xfrm>
            <a:off x="1628462" y="4275229"/>
            <a:ext cx="10224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smtClean="0">
                <a:solidFill>
                  <a:schemeClr val="accent5">
                    <a:lumMod val="75000"/>
                  </a:schemeClr>
                </a:solidFill>
              </a:rPr>
              <a:t>Password:</a:t>
            </a:r>
          </a:p>
        </p:txBody>
      </p:sp>
      <p:sp>
        <p:nvSpPr>
          <p:cNvPr id="8" name="Rectangle 7"/>
          <p:cNvSpPr/>
          <p:nvPr/>
        </p:nvSpPr>
        <p:spPr>
          <a:xfrm>
            <a:off x="941855" y="4671508"/>
            <a:ext cx="17441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smtClean="0">
                <a:solidFill>
                  <a:schemeClr val="accent5">
                    <a:lumMod val="75000"/>
                  </a:schemeClr>
                </a:solidFill>
              </a:rPr>
              <a:t>Confirm Password:</a:t>
            </a:r>
            <a:endParaRPr lang="en-GB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52722" y="3517987"/>
            <a:ext cx="1634490" cy="307777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3"/>
          </a:lnRef>
          <a:fillRef idx="1003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2652722" y="3904600"/>
            <a:ext cx="1634490" cy="307777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3"/>
          </a:lnRef>
          <a:fillRef idx="1003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2652722" y="4290025"/>
            <a:ext cx="1634490" cy="307777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3"/>
          </a:lnRef>
          <a:fillRef idx="1003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2652722" y="4686897"/>
            <a:ext cx="1634490" cy="307777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3"/>
          </a:lnRef>
          <a:fillRef idx="1003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4942380" y="2871584"/>
            <a:ext cx="365760" cy="34295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latin typeface="Georgia" panose="02040502050405020303" pitchFamily="18" charset="0"/>
              </a:rPr>
              <a:t>?</a:t>
            </a:r>
            <a:endParaRPr lang="en-GB" sz="2400" b="1" dirty="0">
              <a:latin typeface="Georgia" panose="02040502050405020303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190512" y="5458934"/>
            <a:ext cx="1097280" cy="2514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Submit</a:t>
            </a:r>
            <a:endParaRPr lang="en-GB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602343" y="5458933"/>
            <a:ext cx="1097280" cy="2514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5">
                    <a:lumMod val="75000"/>
                  </a:schemeClr>
                </a:solidFill>
              </a:rPr>
              <a:t>Cancel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80392" y="2405778"/>
            <a:ext cx="297914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solidFill>
                  <a:schemeClr val="accent5">
                    <a:lumMod val="75000"/>
                  </a:schemeClr>
                </a:solidFill>
              </a:rPr>
              <a:t>Create A New Account</a:t>
            </a:r>
            <a:endParaRPr lang="en-US" sz="2400" b="0" cap="none" spc="0" dirty="0">
              <a:ln w="0"/>
              <a:solidFill>
                <a:schemeClr val="accent5">
                  <a:lumMod val="75000"/>
                </a:schemeClr>
              </a:solidFill>
              <a:effectLst/>
            </a:endParaRPr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2302350" y="1387493"/>
            <a:ext cx="2640030" cy="3401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1" u="sng" smtClean="0"/>
              <a:t>Form Fields</a:t>
            </a:r>
          </a:p>
          <a:p>
            <a:endParaRPr lang="en-GB" sz="1600" smtClean="0"/>
          </a:p>
          <a:p>
            <a:endParaRPr lang="en-GB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6644080" y="1840191"/>
            <a:ext cx="54463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User Name: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A User Name is a unique identifier for an account.</a:t>
            </a:r>
            <a:endParaRPr lang="en-GB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Can contain letters, numbers and special characters.</a:t>
            </a:r>
            <a:endParaRPr lang="en-GB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Minimum length of 6 characters</a:t>
            </a:r>
            <a:endParaRPr lang="en-GB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No spaces allowed</a:t>
            </a:r>
            <a:endParaRPr lang="en-GB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6644080" y="3042826"/>
            <a:ext cx="5446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Email Address: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A working email address.</a:t>
            </a:r>
            <a:endParaRPr lang="en-GB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Must contain an @ symbol</a:t>
            </a:r>
            <a:endParaRPr lang="en-GB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Must contain at ‘least’ one . character</a:t>
            </a:r>
            <a:endParaRPr lang="en-GB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644080" y="3996933"/>
            <a:ext cx="5446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Password: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Required minimum length 8 characters</a:t>
            </a:r>
            <a:endParaRPr lang="en-GB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Can contain letters, numbers and special characters</a:t>
            </a:r>
            <a:endParaRPr lang="en-GB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Will provide extra user notification of strength based system</a:t>
            </a:r>
            <a:endParaRPr lang="en-GB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10117649" y="6611779"/>
            <a:ext cx="20743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02/02/2015 ©Kevin Groundwater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78430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683207" y="5775902"/>
            <a:ext cx="5960872" cy="85634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683207" y="4465737"/>
            <a:ext cx="5960872" cy="85634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683207" y="3170348"/>
            <a:ext cx="5960872" cy="85634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683206" y="1828646"/>
            <a:ext cx="5960873" cy="85634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" y="127953"/>
            <a:ext cx="2579370" cy="855243"/>
          </a:xfrm>
        </p:spPr>
        <p:txBody>
          <a:bodyPr>
            <a:noAutofit/>
          </a:bodyPr>
          <a:lstStyle/>
          <a:p>
            <a:r>
              <a:rPr lang="en-GB" sz="2800" b="1" dirty="0" smtClean="0"/>
              <a:t>System Log-in Form</a:t>
            </a:r>
            <a:endParaRPr lang="en-GB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25035" y="1285804"/>
            <a:ext cx="3423535" cy="340145"/>
          </a:xfrm>
        </p:spPr>
        <p:txBody>
          <a:bodyPr>
            <a:normAutofit fontScale="92500" lnSpcReduction="10000"/>
          </a:bodyPr>
          <a:lstStyle/>
          <a:p>
            <a:r>
              <a:rPr lang="en-GB" sz="2000" b="1" u="sng" dirty="0" smtClean="0"/>
              <a:t>User Name Validation Processes</a:t>
            </a:r>
          </a:p>
          <a:p>
            <a:endParaRPr lang="en-GB" sz="1600" dirty="0"/>
          </a:p>
          <a:p>
            <a:endParaRPr lang="en-GB" sz="1600" dirty="0"/>
          </a:p>
        </p:txBody>
      </p:sp>
      <p:sp>
        <p:nvSpPr>
          <p:cNvPr id="4" name="Rectangle 3"/>
          <p:cNvSpPr/>
          <p:nvPr/>
        </p:nvSpPr>
        <p:spPr>
          <a:xfrm>
            <a:off x="4959541" y="428554"/>
            <a:ext cx="33690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Create new account</a:t>
            </a:r>
            <a:endParaRPr lang="en-GB" sz="2800" dirty="0"/>
          </a:p>
        </p:txBody>
      </p:sp>
      <p:sp>
        <p:nvSpPr>
          <p:cNvPr id="5" name="Rectangle 4"/>
          <p:cNvSpPr/>
          <p:nvPr/>
        </p:nvSpPr>
        <p:spPr>
          <a:xfrm>
            <a:off x="811910" y="2110392"/>
            <a:ext cx="1168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smtClean="0">
                <a:solidFill>
                  <a:schemeClr val="accent5">
                    <a:lumMod val="75000"/>
                  </a:schemeClr>
                </a:solidFill>
              </a:rPr>
              <a:t>User Name:</a:t>
            </a:r>
          </a:p>
        </p:txBody>
      </p:sp>
      <p:sp>
        <p:nvSpPr>
          <p:cNvPr id="9" name="Rectangle 8"/>
          <p:cNvSpPr/>
          <p:nvPr/>
        </p:nvSpPr>
        <p:spPr>
          <a:xfrm>
            <a:off x="1938126" y="2125781"/>
            <a:ext cx="1634490" cy="307777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3"/>
          </a:lnRef>
          <a:fillRef idx="1003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1710492" y="1230687"/>
            <a:ext cx="3213079" cy="450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1" u="sng" dirty="0" smtClean="0"/>
              <a:t>User Name Feedback</a:t>
            </a:r>
          </a:p>
          <a:p>
            <a:endParaRPr lang="en-GB" sz="1600" dirty="0" smtClean="0"/>
          </a:p>
          <a:p>
            <a:endParaRPr lang="en-GB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898411" y="2095003"/>
            <a:ext cx="110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28" name="Rectangle 27"/>
          <p:cNvSpPr/>
          <p:nvPr/>
        </p:nvSpPr>
        <p:spPr>
          <a:xfrm>
            <a:off x="811910" y="3452094"/>
            <a:ext cx="1168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smtClean="0">
                <a:solidFill>
                  <a:schemeClr val="accent5">
                    <a:lumMod val="75000"/>
                  </a:schemeClr>
                </a:solidFill>
              </a:rPr>
              <a:t>User Name: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938126" y="3467483"/>
            <a:ext cx="1634490" cy="307777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3"/>
          </a:lnRef>
          <a:fillRef idx="1003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811910" y="4747483"/>
            <a:ext cx="1168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smtClean="0">
                <a:solidFill>
                  <a:schemeClr val="accent5">
                    <a:lumMod val="75000"/>
                  </a:schemeClr>
                </a:solidFill>
              </a:rPr>
              <a:t>User Name: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938126" y="4762872"/>
            <a:ext cx="1634490" cy="307777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3"/>
          </a:lnRef>
          <a:fillRef idx="1003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811910" y="6057648"/>
            <a:ext cx="1168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smtClean="0">
                <a:solidFill>
                  <a:schemeClr val="accent5">
                    <a:lumMod val="75000"/>
                  </a:schemeClr>
                </a:solidFill>
              </a:rPr>
              <a:t>User Name: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938126" y="6073037"/>
            <a:ext cx="1634490" cy="307777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3"/>
          </a:lnRef>
          <a:fillRef idx="1003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3608454" y="2002077"/>
            <a:ext cx="54694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sym typeface="Wingdings" panose="05000000000000000000" pitchFamily="2" charset="2"/>
              </a:rPr>
              <a:t></a:t>
            </a:r>
            <a:endParaRPr lang="en-US" sz="3600" b="0" cap="none" spc="0" dirty="0">
              <a:ln w="0"/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572616" y="4594473"/>
            <a:ext cx="47801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  <a:sym typeface="Wingdings" panose="05000000000000000000" pitchFamily="2" charset="2"/>
              </a:rPr>
              <a:t></a:t>
            </a:r>
            <a:endParaRPr lang="en-US" sz="3600" b="0" cap="none" spc="0" dirty="0">
              <a:ln w="0"/>
              <a:solidFill>
                <a:schemeClr val="bg1"/>
              </a:solidFill>
              <a:effectLst>
                <a:glow rad="101600">
                  <a:srgbClr val="FF0000">
                    <a:alpha val="60000"/>
                  </a:srgbClr>
                </a:glow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572616" y="5903759"/>
            <a:ext cx="47801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  <a:sym typeface="Wingdings" panose="05000000000000000000" pitchFamily="2" charset="2"/>
              </a:rPr>
              <a:t></a:t>
            </a:r>
            <a:endParaRPr lang="en-US" sz="3600" b="0" cap="none" spc="0" dirty="0">
              <a:ln w="0"/>
              <a:solidFill>
                <a:schemeClr val="bg1"/>
              </a:solidFill>
              <a:effectLst>
                <a:glow rad="101600">
                  <a:srgbClr val="FF0000">
                    <a:alpha val="60000"/>
                  </a:srgbClr>
                </a:glo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572616" y="3297101"/>
            <a:ext cx="47801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  <a:sym typeface="Wingdings" panose="05000000000000000000" pitchFamily="2" charset="2"/>
              </a:rPr>
              <a:t></a:t>
            </a:r>
            <a:endParaRPr lang="en-US" sz="3600" b="0" cap="none" spc="0" dirty="0">
              <a:ln w="0"/>
              <a:solidFill>
                <a:schemeClr val="bg1"/>
              </a:solidFill>
              <a:effectLst>
                <a:glow rad="101600">
                  <a:srgbClr val="FF0000">
                    <a:alpha val="60000"/>
                  </a:srgbClr>
                </a:glow>
              </a:effectLst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888574" y="3435600"/>
            <a:ext cx="1319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Example01</a:t>
            </a:r>
            <a:endParaRPr lang="en-GB" dirty="0"/>
          </a:p>
        </p:txBody>
      </p:sp>
      <p:sp>
        <p:nvSpPr>
          <p:cNvPr id="46" name="TextBox 45"/>
          <p:cNvSpPr txBox="1"/>
          <p:nvPr/>
        </p:nvSpPr>
        <p:spPr>
          <a:xfrm>
            <a:off x="1888574" y="4726556"/>
            <a:ext cx="110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Examp</a:t>
            </a:r>
            <a:endParaRPr lang="en-GB" dirty="0"/>
          </a:p>
        </p:txBody>
      </p:sp>
      <p:sp>
        <p:nvSpPr>
          <p:cNvPr id="47" name="TextBox 46"/>
          <p:cNvSpPr txBox="1"/>
          <p:nvPr/>
        </p:nvSpPr>
        <p:spPr>
          <a:xfrm>
            <a:off x="1888574" y="6026870"/>
            <a:ext cx="110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Exam </a:t>
            </a:r>
            <a:r>
              <a:rPr lang="en-GB" dirty="0" err="1" smtClean="0"/>
              <a:t>ple</a:t>
            </a:r>
            <a:endParaRPr lang="en-GB" dirty="0"/>
          </a:p>
        </p:txBody>
      </p:sp>
      <p:sp>
        <p:nvSpPr>
          <p:cNvPr id="48" name="TextBox 47"/>
          <p:cNvSpPr txBox="1"/>
          <p:nvPr/>
        </p:nvSpPr>
        <p:spPr>
          <a:xfrm>
            <a:off x="4050632" y="3595309"/>
            <a:ext cx="2859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chemeClr val="accent5">
                    <a:lumMod val="50000"/>
                  </a:schemeClr>
                </a:solidFill>
              </a:rPr>
              <a:t>Please try a different User Name</a:t>
            </a:r>
            <a:endParaRPr lang="en-GB" sz="1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382071" y="3376550"/>
            <a:ext cx="20101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 smtClean="0">
                <a:solidFill>
                  <a:schemeClr val="accent5">
                    <a:lumMod val="50000"/>
                  </a:schemeClr>
                </a:solidFill>
              </a:rPr>
              <a:t>User Name not available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371940" y="4629234"/>
            <a:ext cx="20202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 smtClean="0">
                <a:solidFill>
                  <a:schemeClr val="accent5">
                    <a:lumMod val="50000"/>
                  </a:schemeClr>
                </a:solidFill>
              </a:rPr>
              <a:t>User Name must contain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538187" y="4865050"/>
            <a:ext cx="16852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 smtClean="0">
                <a:solidFill>
                  <a:schemeClr val="accent5">
                    <a:lumMod val="50000"/>
                  </a:schemeClr>
                </a:solidFill>
              </a:rPr>
              <a:t>At least 6 characters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598480" y="5976064"/>
            <a:ext cx="15638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 smtClean="0">
                <a:solidFill>
                  <a:schemeClr val="accent5">
                    <a:lumMod val="50000"/>
                  </a:schemeClr>
                </a:solidFill>
              </a:rPr>
              <a:t>User Name cannot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580462" y="6176124"/>
            <a:ext cx="15998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 smtClean="0">
                <a:solidFill>
                  <a:schemeClr val="accent5">
                    <a:lumMod val="50000"/>
                  </a:schemeClr>
                </a:solidFill>
              </a:rPr>
              <a:t>Contain any spaces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69414" y="1694893"/>
            <a:ext cx="293477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A </a:t>
            </a:r>
            <a:r>
              <a:rPr lang="en-GB" sz="1400" dirty="0"/>
              <a:t>U</a:t>
            </a:r>
            <a:r>
              <a:rPr lang="en-GB" sz="1400" dirty="0" smtClean="0"/>
              <a:t>ser Name has to pass 3 checks:</a:t>
            </a:r>
          </a:p>
          <a:p>
            <a:endParaRPr lang="en-GB" sz="1400" dirty="0"/>
          </a:p>
          <a:p>
            <a:pPr marL="342900" indent="-342900">
              <a:buAutoNum type="arabicPeriod"/>
            </a:pPr>
            <a:r>
              <a:rPr lang="en-GB" sz="1400" dirty="0" smtClean="0"/>
              <a:t>Check for whitespace</a:t>
            </a:r>
          </a:p>
          <a:p>
            <a:pPr marL="342900" indent="-342900">
              <a:buAutoNum type="arabicPeriod"/>
            </a:pPr>
            <a:r>
              <a:rPr lang="en-GB" sz="1400" dirty="0" smtClean="0"/>
              <a:t>Check for length</a:t>
            </a:r>
          </a:p>
          <a:p>
            <a:pPr marL="342900" indent="-342900">
              <a:buAutoNum type="arabicPeriod"/>
            </a:pPr>
            <a:r>
              <a:rPr lang="en-GB" sz="1400" dirty="0" smtClean="0"/>
              <a:t>Check if unique</a:t>
            </a:r>
            <a:endParaRPr lang="en-GB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10117649" y="6611779"/>
            <a:ext cx="20743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02/02/2015 ©Kevin Groundwater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98161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" y="127953"/>
            <a:ext cx="2579370" cy="855243"/>
          </a:xfrm>
        </p:spPr>
        <p:txBody>
          <a:bodyPr>
            <a:noAutofit/>
          </a:bodyPr>
          <a:lstStyle/>
          <a:p>
            <a:r>
              <a:rPr lang="en-GB" sz="2800" b="1" dirty="0" smtClean="0"/>
              <a:t>System Log-in Form</a:t>
            </a:r>
            <a:endParaRPr lang="en-GB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8822921" y="293964"/>
            <a:ext cx="33690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Create new account</a:t>
            </a:r>
            <a:endParaRPr lang="en-GB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9032728" y="3492346"/>
            <a:ext cx="2604446" cy="1938992"/>
          </a:xfrm>
          <a:prstGeom prst="rect">
            <a:avLst/>
          </a:prstGeom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  <a:softEdge rad="12700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GB" sz="1000" dirty="0" smtClean="0"/>
              <a:t>// Checks the provided String’s length</a:t>
            </a:r>
          </a:p>
          <a:p>
            <a:r>
              <a:rPr lang="en-GB" sz="1000" dirty="0" smtClean="0"/>
              <a:t>// Returns TRUE if length &gt;= </a:t>
            </a:r>
            <a:r>
              <a:rPr lang="en-GB" sz="1000" dirty="0" err="1" smtClean="0"/>
              <a:t>len</a:t>
            </a:r>
            <a:r>
              <a:rPr lang="en-GB" sz="1000" dirty="0" smtClean="0"/>
              <a:t> else FALSE</a:t>
            </a:r>
            <a:endParaRPr lang="en-GB" sz="1000" dirty="0"/>
          </a:p>
          <a:p>
            <a:r>
              <a:rPr lang="en-GB" sz="1000" dirty="0" smtClean="0"/>
              <a:t>function </a:t>
            </a:r>
            <a:r>
              <a:rPr lang="en-GB" sz="1000" dirty="0" err="1" smtClean="0"/>
              <a:t>CheckLength</a:t>
            </a:r>
            <a:r>
              <a:rPr lang="en-GB" sz="1000" dirty="0" smtClean="0"/>
              <a:t>(</a:t>
            </a:r>
            <a:r>
              <a:rPr lang="en-GB" sz="1000" dirty="0" err="1" smtClean="0"/>
              <a:t>var</a:t>
            </a:r>
            <a:r>
              <a:rPr lang="en-GB" sz="1000" dirty="0" smtClean="0"/>
              <a:t> </a:t>
            </a:r>
            <a:r>
              <a:rPr lang="en-GB" sz="1000" dirty="0" err="1" smtClean="0"/>
              <a:t>userName</a:t>
            </a:r>
            <a:r>
              <a:rPr lang="en-GB" sz="1000" dirty="0" smtClean="0"/>
              <a:t>, </a:t>
            </a:r>
            <a:r>
              <a:rPr lang="en-GB" sz="1000" dirty="0" err="1" smtClean="0"/>
              <a:t>var</a:t>
            </a:r>
            <a:r>
              <a:rPr lang="en-GB" sz="1000" dirty="0" smtClean="0"/>
              <a:t> </a:t>
            </a:r>
            <a:r>
              <a:rPr lang="en-GB" sz="1000" dirty="0" err="1" smtClean="0"/>
              <a:t>len</a:t>
            </a:r>
            <a:r>
              <a:rPr lang="en-GB" sz="1000" dirty="0" smtClean="0"/>
              <a:t>)</a:t>
            </a:r>
          </a:p>
          <a:p>
            <a:r>
              <a:rPr lang="en-GB" sz="1000" dirty="0" smtClean="0"/>
              <a:t>{</a:t>
            </a:r>
          </a:p>
          <a:p>
            <a:pPr lvl="1"/>
            <a:r>
              <a:rPr lang="en-GB" sz="1000" dirty="0" smtClean="0"/>
              <a:t>If (</a:t>
            </a:r>
            <a:r>
              <a:rPr lang="en-GB" sz="1000" dirty="0" err="1" smtClean="0"/>
              <a:t>Username.length</a:t>
            </a:r>
            <a:r>
              <a:rPr lang="en-GB" sz="1000" dirty="0" smtClean="0"/>
              <a:t> &gt;= </a:t>
            </a:r>
            <a:r>
              <a:rPr lang="en-GB" sz="1000" dirty="0" err="1" smtClean="0"/>
              <a:t>len</a:t>
            </a:r>
            <a:r>
              <a:rPr lang="en-GB" sz="1000" dirty="0" smtClean="0"/>
              <a:t>)</a:t>
            </a:r>
          </a:p>
          <a:p>
            <a:pPr lvl="1"/>
            <a:r>
              <a:rPr lang="en-GB" sz="1000" dirty="0"/>
              <a:t>{</a:t>
            </a:r>
            <a:endParaRPr lang="en-GB" sz="1000" dirty="0" smtClean="0"/>
          </a:p>
          <a:p>
            <a:pPr lvl="2"/>
            <a:r>
              <a:rPr lang="en-GB" sz="1000" dirty="0" smtClean="0"/>
              <a:t>return true;</a:t>
            </a:r>
          </a:p>
          <a:p>
            <a:pPr lvl="1"/>
            <a:r>
              <a:rPr lang="en-GB" sz="1000" dirty="0" smtClean="0"/>
              <a:t>} else {</a:t>
            </a:r>
          </a:p>
          <a:p>
            <a:pPr lvl="1"/>
            <a:r>
              <a:rPr lang="en-GB" sz="1000" dirty="0" smtClean="0"/>
              <a:t>	return false;</a:t>
            </a:r>
            <a:endParaRPr lang="en-GB" sz="1000" dirty="0"/>
          </a:p>
          <a:p>
            <a:pPr lvl="1"/>
            <a:r>
              <a:rPr lang="en-GB" sz="1000" dirty="0" smtClean="0"/>
              <a:t>}</a:t>
            </a:r>
          </a:p>
          <a:p>
            <a:pPr lvl="2"/>
            <a:endParaRPr lang="en-GB" sz="1000" dirty="0"/>
          </a:p>
          <a:p>
            <a:r>
              <a:rPr lang="en-GB" sz="1000" dirty="0" smtClean="0"/>
              <a:t>}</a:t>
            </a:r>
            <a:endParaRPr lang="en-GB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8694419" y="1831179"/>
            <a:ext cx="3281064" cy="861774"/>
          </a:xfrm>
          <a:prstGeom prst="rect">
            <a:avLst/>
          </a:prstGeom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  <a:softEdge rad="12700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GB" sz="1000" b="1" dirty="0" smtClean="0"/>
              <a:t>Name:</a:t>
            </a:r>
            <a:r>
              <a:rPr lang="en-GB" sz="1000" dirty="0" smtClean="0"/>
              <a:t> </a:t>
            </a:r>
            <a:r>
              <a:rPr lang="en-GB" sz="1000" dirty="0" err="1" smtClean="0"/>
              <a:t>CheckLength</a:t>
            </a:r>
            <a:r>
              <a:rPr lang="en-GB" sz="1000" dirty="0" smtClean="0"/>
              <a:t>()</a:t>
            </a:r>
          </a:p>
          <a:p>
            <a:r>
              <a:rPr lang="en-GB" sz="1000" b="1" dirty="0" smtClean="0"/>
              <a:t>Input:</a:t>
            </a:r>
            <a:r>
              <a:rPr lang="en-GB" sz="1000" dirty="0" smtClean="0"/>
              <a:t> A String </a:t>
            </a:r>
            <a:r>
              <a:rPr lang="en-GB" sz="1000" dirty="0" err="1" smtClean="0"/>
              <a:t>i</a:t>
            </a:r>
            <a:r>
              <a:rPr lang="en-GB" sz="1000" dirty="0"/>
              <a:t> </a:t>
            </a:r>
            <a:r>
              <a:rPr lang="en-GB" sz="1000" dirty="0" smtClean="0"/>
              <a:t>and An </a:t>
            </a:r>
            <a:r>
              <a:rPr lang="en-GB" sz="1000" dirty="0" err="1" smtClean="0"/>
              <a:t>int</a:t>
            </a:r>
            <a:r>
              <a:rPr lang="en-GB" sz="1000" dirty="0" smtClean="0"/>
              <a:t> j</a:t>
            </a:r>
          </a:p>
          <a:p>
            <a:r>
              <a:rPr lang="en-GB" sz="1000" b="1" dirty="0" smtClean="0"/>
              <a:t>Output:</a:t>
            </a:r>
            <a:r>
              <a:rPr lang="en-GB" sz="1000" dirty="0" smtClean="0"/>
              <a:t> A Boolean k </a:t>
            </a:r>
          </a:p>
          <a:p>
            <a:r>
              <a:rPr lang="en-GB" sz="1000" b="1" dirty="0" smtClean="0"/>
              <a:t>Precondition:</a:t>
            </a:r>
            <a:r>
              <a:rPr lang="en-GB" sz="1000" dirty="0" smtClean="0"/>
              <a:t> </a:t>
            </a:r>
            <a:r>
              <a:rPr lang="en-GB" sz="1000" dirty="0" err="1" smtClean="0"/>
              <a:t>i</a:t>
            </a:r>
            <a:r>
              <a:rPr lang="en-GB" sz="1000" dirty="0" smtClean="0"/>
              <a:t> != null and j &gt;0</a:t>
            </a:r>
          </a:p>
          <a:p>
            <a:r>
              <a:rPr lang="en-GB" sz="1000" b="1" dirty="0" smtClean="0"/>
              <a:t>Post condition:</a:t>
            </a:r>
            <a:r>
              <a:rPr lang="en-GB" sz="1000" dirty="0" smtClean="0"/>
              <a:t> j is </a:t>
            </a:r>
            <a:r>
              <a:rPr lang="en-GB" sz="1000" b="1" dirty="0" smtClean="0"/>
              <a:t>TRUE</a:t>
            </a:r>
            <a:r>
              <a:rPr lang="en-GB" sz="1000" dirty="0" smtClean="0"/>
              <a:t> if Length of  </a:t>
            </a:r>
            <a:r>
              <a:rPr lang="en-GB" sz="1000" dirty="0" err="1" smtClean="0"/>
              <a:t>i</a:t>
            </a:r>
            <a:r>
              <a:rPr lang="en-GB" sz="1000" dirty="0" smtClean="0"/>
              <a:t> is equal to j else </a:t>
            </a:r>
            <a:r>
              <a:rPr lang="en-GB" sz="1000" b="1" dirty="0" smtClean="0"/>
              <a:t>FALSE</a:t>
            </a:r>
            <a:r>
              <a:rPr lang="en-GB" sz="1000" dirty="0" smtClean="0"/>
              <a:t> </a:t>
            </a:r>
            <a:endParaRPr lang="en-GB" sz="1000" dirty="0"/>
          </a:p>
        </p:txBody>
      </p:sp>
      <p:sp>
        <p:nvSpPr>
          <p:cNvPr id="15" name="Right Arrow 14"/>
          <p:cNvSpPr/>
          <p:nvPr/>
        </p:nvSpPr>
        <p:spPr>
          <a:xfrm rot="5400000">
            <a:off x="11032670" y="2958145"/>
            <a:ext cx="872209" cy="524824"/>
          </a:xfrm>
          <a:prstGeom prst="rightArrow">
            <a:avLst/>
          </a:prstGeom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TextBox 62"/>
          <p:cNvSpPr txBox="1"/>
          <p:nvPr/>
        </p:nvSpPr>
        <p:spPr>
          <a:xfrm>
            <a:off x="3607574" y="1831179"/>
            <a:ext cx="3274929" cy="1015663"/>
          </a:xfrm>
          <a:prstGeom prst="rect">
            <a:avLst/>
          </a:prstGeom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  <a:softEdge rad="12700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/>
          </a:lnRef>
          <a:fillRef idx="1003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000" dirty="0" smtClean="0"/>
              <a:t>// Checks the provided String for an instance of whitespace</a:t>
            </a:r>
          </a:p>
          <a:p>
            <a:r>
              <a:rPr lang="en-GB" sz="1000" dirty="0" smtClean="0"/>
              <a:t>// Returns TRUE or FALSE</a:t>
            </a:r>
            <a:endParaRPr lang="en-GB" sz="1000" dirty="0"/>
          </a:p>
          <a:p>
            <a:r>
              <a:rPr lang="en-GB" sz="1000" dirty="0" smtClean="0"/>
              <a:t>function </a:t>
            </a:r>
            <a:r>
              <a:rPr lang="en-GB" sz="1000" dirty="0" err="1" smtClean="0"/>
              <a:t>HasWhiteSpace</a:t>
            </a:r>
            <a:r>
              <a:rPr lang="en-GB" sz="1000" dirty="0" smtClean="0"/>
              <a:t>(</a:t>
            </a:r>
            <a:r>
              <a:rPr lang="en-GB" sz="1000" dirty="0" err="1" smtClean="0"/>
              <a:t>var</a:t>
            </a:r>
            <a:r>
              <a:rPr lang="en-GB" sz="1000" dirty="0" smtClean="0"/>
              <a:t> </a:t>
            </a:r>
            <a:r>
              <a:rPr lang="en-GB" sz="1000" dirty="0" err="1" smtClean="0"/>
              <a:t>userName</a:t>
            </a:r>
            <a:r>
              <a:rPr lang="en-GB" sz="1000" dirty="0" smtClean="0"/>
              <a:t>)</a:t>
            </a:r>
          </a:p>
          <a:p>
            <a:r>
              <a:rPr lang="en-GB" sz="1000" dirty="0" smtClean="0"/>
              <a:t>{</a:t>
            </a:r>
          </a:p>
          <a:p>
            <a:pPr lvl="1"/>
            <a:r>
              <a:rPr lang="en-GB" sz="1000" dirty="0" smtClean="0"/>
              <a:t>return /\s/.test(</a:t>
            </a:r>
            <a:r>
              <a:rPr lang="en-GB" sz="1000" dirty="0" err="1" smtClean="0"/>
              <a:t>userName</a:t>
            </a:r>
            <a:r>
              <a:rPr lang="en-GB" sz="1000" dirty="0" smtClean="0"/>
              <a:t>);</a:t>
            </a:r>
            <a:endParaRPr lang="en-GB" sz="1000" dirty="0"/>
          </a:p>
          <a:p>
            <a:r>
              <a:rPr lang="en-GB" sz="1000" dirty="0" smtClean="0"/>
              <a:t>}</a:t>
            </a:r>
            <a:endParaRPr lang="en-GB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428441" y="1876219"/>
            <a:ext cx="2743029" cy="861774"/>
          </a:xfrm>
          <a:prstGeom prst="rect">
            <a:avLst/>
          </a:prstGeom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  <a:softEdge rad="12700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GB" sz="1000" b="1" dirty="0" smtClean="0"/>
              <a:t>Name:</a:t>
            </a:r>
            <a:r>
              <a:rPr lang="en-GB" sz="1000" dirty="0" smtClean="0"/>
              <a:t> </a:t>
            </a:r>
            <a:r>
              <a:rPr lang="en-GB" sz="1000" dirty="0" err="1" smtClean="0"/>
              <a:t>HasWhiteSpace</a:t>
            </a:r>
            <a:r>
              <a:rPr lang="en-GB" sz="1000" dirty="0" smtClean="0"/>
              <a:t>()</a:t>
            </a:r>
          </a:p>
          <a:p>
            <a:r>
              <a:rPr lang="en-GB" sz="1000" b="1" dirty="0" smtClean="0"/>
              <a:t>Input:</a:t>
            </a:r>
            <a:r>
              <a:rPr lang="en-GB" sz="1000" dirty="0" smtClean="0"/>
              <a:t> A String </a:t>
            </a:r>
            <a:r>
              <a:rPr lang="en-GB" sz="1000" dirty="0" err="1" smtClean="0"/>
              <a:t>i</a:t>
            </a:r>
            <a:r>
              <a:rPr lang="en-GB" sz="1000" dirty="0" smtClean="0"/>
              <a:t> </a:t>
            </a:r>
          </a:p>
          <a:p>
            <a:r>
              <a:rPr lang="en-GB" sz="1000" b="1" dirty="0" smtClean="0"/>
              <a:t>Output:</a:t>
            </a:r>
            <a:r>
              <a:rPr lang="en-GB" sz="1000" dirty="0" smtClean="0"/>
              <a:t> A Boolean j </a:t>
            </a:r>
          </a:p>
          <a:p>
            <a:r>
              <a:rPr lang="en-GB" sz="1000" b="1" dirty="0" smtClean="0"/>
              <a:t>Precondition:</a:t>
            </a:r>
            <a:r>
              <a:rPr lang="en-GB" sz="1000" dirty="0" smtClean="0"/>
              <a:t> </a:t>
            </a:r>
            <a:r>
              <a:rPr lang="en-GB" sz="1000" dirty="0" err="1" smtClean="0"/>
              <a:t>i</a:t>
            </a:r>
            <a:r>
              <a:rPr lang="en-GB" sz="1000" dirty="0" smtClean="0"/>
              <a:t> != null</a:t>
            </a:r>
          </a:p>
          <a:p>
            <a:r>
              <a:rPr lang="en-GB" sz="1000" b="1" dirty="0" smtClean="0"/>
              <a:t>Post condition:</a:t>
            </a:r>
            <a:r>
              <a:rPr lang="en-GB" sz="1000" dirty="0" smtClean="0"/>
              <a:t> j is </a:t>
            </a:r>
            <a:r>
              <a:rPr lang="en-GB" sz="1000" b="1" dirty="0" smtClean="0"/>
              <a:t>TRUE</a:t>
            </a:r>
            <a:r>
              <a:rPr lang="en-GB" sz="1000" dirty="0" smtClean="0"/>
              <a:t> if “ “ is not in j else </a:t>
            </a:r>
            <a:r>
              <a:rPr lang="en-GB" sz="1000" b="1" dirty="0" smtClean="0"/>
              <a:t>FALSE</a:t>
            </a:r>
            <a:r>
              <a:rPr lang="en-GB" sz="1000" dirty="0" smtClean="0"/>
              <a:t> </a:t>
            </a:r>
            <a:endParaRPr lang="en-GB" sz="1000" dirty="0"/>
          </a:p>
        </p:txBody>
      </p:sp>
      <p:sp>
        <p:nvSpPr>
          <p:cNvPr id="65" name="Right Arrow 64"/>
          <p:cNvSpPr/>
          <p:nvPr/>
        </p:nvSpPr>
        <p:spPr>
          <a:xfrm>
            <a:off x="2735365" y="1831179"/>
            <a:ext cx="872209" cy="524824"/>
          </a:xfrm>
          <a:prstGeom prst="rightArrow">
            <a:avLst/>
          </a:prstGeom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2865993" y="965881"/>
            <a:ext cx="685059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  <a:effectLst>
                  <a:glow rad="228600">
                    <a:schemeClr val="bg2">
                      <a:lumMod val="25000"/>
                      <a:alpha val="40000"/>
                    </a:schemeClr>
                  </a:glow>
                </a:effectLst>
              </a:rPr>
              <a:t>Validation </a:t>
            </a:r>
            <a:r>
              <a:rPr lang="en-GB" sz="2400" b="1" dirty="0" smtClean="0">
                <a:solidFill>
                  <a:schemeClr val="bg1"/>
                </a:solidFill>
                <a:effectLst>
                  <a:glow rad="228600">
                    <a:schemeClr val="bg2">
                      <a:lumMod val="25000"/>
                      <a:alpha val="40000"/>
                    </a:schemeClr>
                  </a:glow>
                </a:effectLst>
              </a:rPr>
              <a:t>JavaScript </a:t>
            </a:r>
            <a:r>
              <a:rPr lang="en-GB" sz="2400" b="1" dirty="0">
                <a:solidFill>
                  <a:schemeClr val="bg1"/>
                </a:solidFill>
                <a:effectLst>
                  <a:glow rad="228600">
                    <a:schemeClr val="bg2">
                      <a:lumMod val="25000"/>
                      <a:alpha val="40000"/>
                    </a:schemeClr>
                  </a:glow>
                </a:effectLst>
              </a:rPr>
              <a:t>Functions Specifications / Code</a:t>
            </a:r>
          </a:p>
          <a:p>
            <a:pPr algn="ctr"/>
            <a:endParaRPr lang="en-US" sz="2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117649" y="6611779"/>
            <a:ext cx="20743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03/02/2015 ©Kevin Groundwater</a:t>
            </a:r>
            <a:endParaRPr lang="en-GB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5158415" y="3513297"/>
            <a:ext cx="3547213" cy="2246769"/>
          </a:xfrm>
          <a:prstGeom prst="rect">
            <a:avLst/>
          </a:prstGeom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  <a:softEdge rad="12700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GB" sz="1000" dirty="0" smtClean="0"/>
              <a:t>// Checks the </a:t>
            </a:r>
            <a:r>
              <a:rPr lang="en-GB" sz="1000" dirty="0" err="1" smtClean="0"/>
              <a:t>currentUsers</a:t>
            </a:r>
            <a:r>
              <a:rPr lang="en-GB" sz="1000" dirty="0" smtClean="0"/>
              <a:t> Array for a value equal to </a:t>
            </a:r>
            <a:r>
              <a:rPr lang="en-GB" sz="1000" dirty="0" err="1" smtClean="0"/>
              <a:t>userName</a:t>
            </a:r>
            <a:endParaRPr lang="en-GB" sz="1000" dirty="0" smtClean="0"/>
          </a:p>
          <a:p>
            <a:r>
              <a:rPr lang="en-GB" sz="1000" dirty="0" smtClean="0"/>
              <a:t>// Returns TRUE if Username is not in the Array else FALSE</a:t>
            </a:r>
            <a:endParaRPr lang="en-GB" sz="1000" dirty="0"/>
          </a:p>
          <a:p>
            <a:r>
              <a:rPr lang="en-GB" sz="1000" dirty="0" smtClean="0"/>
              <a:t>function </a:t>
            </a:r>
            <a:r>
              <a:rPr lang="en-GB" sz="1000" dirty="0" err="1" smtClean="0"/>
              <a:t>CheckUnique</a:t>
            </a:r>
            <a:r>
              <a:rPr lang="en-GB" sz="1000" dirty="0" smtClean="0"/>
              <a:t>(</a:t>
            </a:r>
            <a:r>
              <a:rPr lang="en-GB" sz="1000" dirty="0" err="1" smtClean="0"/>
              <a:t>var</a:t>
            </a:r>
            <a:r>
              <a:rPr lang="en-GB" sz="1000" dirty="0" smtClean="0"/>
              <a:t> </a:t>
            </a:r>
            <a:r>
              <a:rPr lang="en-GB" sz="1000" dirty="0" err="1" smtClean="0"/>
              <a:t>userName</a:t>
            </a:r>
            <a:r>
              <a:rPr lang="en-GB" sz="1000" dirty="0" smtClean="0"/>
              <a:t>)</a:t>
            </a:r>
          </a:p>
          <a:p>
            <a:r>
              <a:rPr lang="en-GB" sz="1000" dirty="0" smtClean="0"/>
              <a:t>{</a:t>
            </a:r>
          </a:p>
          <a:p>
            <a:pPr lvl="1"/>
            <a:r>
              <a:rPr lang="en-GB" sz="1000" dirty="0"/>
              <a:t>f</a:t>
            </a:r>
            <a:r>
              <a:rPr lang="en-GB" sz="1000" dirty="0" smtClean="0"/>
              <a:t>or (</a:t>
            </a:r>
            <a:r>
              <a:rPr lang="en-GB" sz="1000" dirty="0" err="1" smtClean="0"/>
              <a:t>i</a:t>
            </a:r>
            <a:r>
              <a:rPr lang="en-GB" sz="1000" dirty="0" smtClean="0"/>
              <a:t> = 0; </a:t>
            </a:r>
            <a:r>
              <a:rPr lang="en-GB" sz="1000" dirty="0" err="1" smtClean="0"/>
              <a:t>i</a:t>
            </a:r>
            <a:r>
              <a:rPr lang="en-GB" sz="1000" dirty="0" smtClean="0"/>
              <a:t> &lt; </a:t>
            </a:r>
            <a:r>
              <a:rPr lang="en-GB" sz="1000" dirty="0" err="1" smtClean="0"/>
              <a:t>currentUsers.length</a:t>
            </a:r>
            <a:r>
              <a:rPr lang="en-GB" sz="1000" dirty="0" smtClean="0"/>
              <a:t>; </a:t>
            </a:r>
            <a:r>
              <a:rPr lang="en-GB" sz="1000" dirty="0" err="1" smtClean="0"/>
              <a:t>i</a:t>
            </a:r>
            <a:r>
              <a:rPr lang="en-GB" sz="1000" dirty="0" smtClean="0"/>
              <a:t>++)</a:t>
            </a:r>
          </a:p>
          <a:p>
            <a:pPr lvl="1"/>
            <a:r>
              <a:rPr lang="en-GB" sz="1000" dirty="0" smtClean="0"/>
              <a:t>{</a:t>
            </a:r>
          </a:p>
          <a:p>
            <a:pPr lvl="2"/>
            <a:r>
              <a:rPr lang="en-GB" sz="1000" dirty="0"/>
              <a:t>i</a:t>
            </a:r>
            <a:r>
              <a:rPr lang="en-GB" sz="1000" dirty="0" smtClean="0"/>
              <a:t>f (</a:t>
            </a:r>
            <a:r>
              <a:rPr lang="en-GB" sz="1000" dirty="0" err="1" smtClean="0"/>
              <a:t>currentUsers</a:t>
            </a:r>
            <a:r>
              <a:rPr lang="en-GB" sz="1000" dirty="0" smtClean="0"/>
              <a:t>[</a:t>
            </a:r>
            <a:r>
              <a:rPr lang="en-GB" sz="1000" dirty="0" err="1" smtClean="0"/>
              <a:t>i</a:t>
            </a:r>
            <a:r>
              <a:rPr lang="en-GB" sz="1000" dirty="0" smtClean="0"/>
              <a:t>] == username)</a:t>
            </a:r>
          </a:p>
          <a:p>
            <a:pPr lvl="2"/>
            <a:r>
              <a:rPr lang="en-GB" sz="1000" dirty="0" smtClean="0"/>
              <a:t>{</a:t>
            </a:r>
          </a:p>
          <a:p>
            <a:pPr lvl="3"/>
            <a:r>
              <a:rPr lang="en-GB" sz="1000" dirty="0"/>
              <a:t>r</a:t>
            </a:r>
            <a:r>
              <a:rPr lang="en-GB" sz="1000" dirty="0" smtClean="0"/>
              <a:t>eturn false;</a:t>
            </a:r>
          </a:p>
          <a:p>
            <a:pPr lvl="2"/>
            <a:r>
              <a:rPr lang="en-GB" sz="1000" dirty="0" smtClean="0"/>
              <a:t>}</a:t>
            </a:r>
          </a:p>
          <a:p>
            <a:pPr lvl="2"/>
            <a:r>
              <a:rPr lang="en-GB" sz="1000" dirty="0"/>
              <a:t>r</a:t>
            </a:r>
            <a:r>
              <a:rPr lang="en-GB" sz="1000" dirty="0" smtClean="0"/>
              <a:t>eturn true;</a:t>
            </a:r>
            <a:endParaRPr lang="en-GB" sz="1000" dirty="0"/>
          </a:p>
          <a:p>
            <a:pPr lvl="1"/>
            <a:r>
              <a:rPr lang="en-GB" sz="1000" dirty="0" smtClean="0"/>
              <a:t>}</a:t>
            </a:r>
          </a:p>
          <a:p>
            <a:pPr lvl="2"/>
            <a:endParaRPr lang="en-GB" sz="1000" dirty="0"/>
          </a:p>
          <a:p>
            <a:r>
              <a:rPr lang="en-GB" sz="1000" dirty="0" smtClean="0"/>
              <a:t>}</a:t>
            </a:r>
            <a:endParaRPr lang="en-GB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428441" y="3513297"/>
            <a:ext cx="4293870" cy="861774"/>
          </a:xfrm>
          <a:prstGeom prst="rect">
            <a:avLst/>
          </a:prstGeom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  <a:softEdge rad="12700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GB" sz="1000" b="1" dirty="0" smtClean="0"/>
              <a:t>Name:</a:t>
            </a:r>
            <a:r>
              <a:rPr lang="en-GB" sz="1000" dirty="0" smtClean="0"/>
              <a:t> </a:t>
            </a:r>
            <a:r>
              <a:rPr lang="en-GB" sz="1000" dirty="0" err="1" smtClean="0"/>
              <a:t>CheckUnique</a:t>
            </a:r>
            <a:r>
              <a:rPr lang="en-GB" sz="1000" dirty="0" smtClean="0"/>
              <a:t>()</a:t>
            </a:r>
          </a:p>
          <a:p>
            <a:r>
              <a:rPr lang="en-GB" sz="1000" b="1" dirty="0" smtClean="0"/>
              <a:t>Input:</a:t>
            </a:r>
            <a:r>
              <a:rPr lang="en-GB" sz="1000" dirty="0" smtClean="0"/>
              <a:t> A String </a:t>
            </a:r>
            <a:r>
              <a:rPr lang="en-GB" sz="1000" dirty="0" err="1" smtClean="0"/>
              <a:t>i</a:t>
            </a:r>
            <a:r>
              <a:rPr lang="en-GB" sz="1000" dirty="0" smtClean="0"/>
              <a:t> and an Array of User Names j</a:t>
            </a:r>
          </a:p>
          <a:p>
            <a:r>
              <a:rPr lang="en-GB" sz="1000" b="1" dirty="0" smtClean="0"/>
              <a:t>Output:</a:t>
            </a:r>
            <a:r>
              <a:rPr lang="en-GB" sz="1000" dirty="0" smtClean="0"/>
              <a:t> A Boolean k</a:t>
            </a:r>
          </a:p>
          <a:p>
            <a:r>
              <a:rPr lang="en-GB" sz="1000" b="1" dirty="0" smtClean="0"/>
              <a:t>Precondition:</a:t>
            </a:r>
            <a:r>
              <a:rPr lang="en-GB" sz="1000" dirty="0" smtClean="0"/>
              <a:t> </a:t>
            </a:r>
            <a:r>
              <a:rPr lang="en-GB" sz="1000" dirty="0" err="1" smtClean="0"/>
              <a:t>i</a:t>
            </a:r>
            <a:r>
              <a:rPr lang="en-GB" sz="1000" dirty="0" smtClean="0"/>
              <a:t> != null and </a:t>
            </a:r>
            <a:r>
              <a:rPr lang="en-GB" sz="1000" dirty="0" err="1" smtClean="0"/>
              <a:t>HasWhiteSpace</a:t>
            </a:r>
            <a:r>
              <a:rPr lang="en-GB" sz="1000" dirty="0" smtClean="0"/>
              <a:t>(</a:t>
            </a:r>
            <a:r>
              <a:rPr lang="en-GB" sz="1000" dirty="0" err="1" smtClean="0"/>
              <a:t>i</a:t>
            </a:r>
            <a:r>
              <a:rPr lang="en-GB" sz="1000" dirty="0" smtClean="0"/>
              <a:t>) is </a:t>
            </a:r>
            <a:r>
              <a:rPr lang="en-GB" sz="1000" b="1" dirty="0" smtClean="0"/>
              <a:t>TRUE</a:t>
            </a:r>
            <a:r>
              <a:rPr lang="en-GB" sz="1000" dirty="0" smtClean="0"/>
              <a:t> and </a:t>
            </a:r>
            <a:r>
              <a:rPr lang="en-GB" sz="1000" dirty="0" err="1" smtClean="0"/>
              <a:t>CheckLength</a:t>
            </a:r>
            <a:r>
              <a:rPr lang="en-GB" sz="1000" dirty="0" smtClean="0"/>
              <a:t>(</a:t>
            </a:r>
            <a:r>
              <a:rPr lang="en-GB" sz="1000" dirty="0" err="1" smtClean="0"/>
              <a:t>i</a:t>
            </a:r>
            <a:r>
              <a:rPr lang="en-GB" sz="1000" dirty="0" smtClean="0"/>
              <a:t>) is </a:t>
            </a:r>
            <a:r>
              <a:rPr lang="en-GB" sz="1000" b="1" dirty="0" smtClean="0"/>
              <a:t>TRUE</a:t>
            </a:r>
          </a:p>
          <a:p>
            <a:r>
              <a:rPr lang="en-GB" sz="1000" b="1" dirty="0" smtClean="0"/>
              <a:t>Post condition:</a:t>
            </a:r>
            <a:r>
              <a:rPr lang="en-GB" sz="1000" dirty="0" smtClean="0"/>
              <a:t> k is </a:t>
            </a:r>
            <a:r>
              <a:rPr lang="en-GB" sz="1000" b="1" dirty="0" smtClean="0"/>
              <a:t>TRUE</a:t>
            </a:r>
            <a:r>
              <a:rPr lang="en-GB" sz="1000" dirty="0" smtClean="0"/>
              <a:t> if </a:t>
            </a:r>
            <a:r>
              <a:rPr lang="en-GB" sz="1000" dirty="0" err="1" smtClean="0"/>
              <a:t>i</a:t>
            </a:r>
            <a:r>
              <a:rPr lang="en-GB" sz="1000" dirty="0" smtClean="0"/>
              <a:t> is not in j else </a:t>
            </a:r>
            <a:r>
              <a:rPr lang="en-GB" sz="1000" b="1" dirty="0" smtClean="0"/>
              <a:t>FALSE</a:t>
            </a:r>
            <a:r>
              <a:rPr lang="en-GB" sz="1000" dirty="0" smtClean="0"/>
              <a:t> </a:t>
            </a:r>
            <a:endParaRPr lang="en-GB" sz="1000" dirty="0"/>
          </a:p>
        </p:txBody>
      </p:sp>
      <p:sp>
        <p:nvSpPr>
          <p:cNvPr id="14" name="Right Arrow 13"/>
          <p:cNvSpPr/>
          <p:nvPr/>
        </p:nvSpPr>
        <p:spPr>
          <a:xfrm>
            <a:off x="4286206" y="3476967"/>
            <a:ext cx="872209" cy="524824"/>
          </a:xfrm>
          <a:prstGeom prst="rightArrow">
            <a:avLst/>
          </a:prstGeom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80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" y="127953"/>
            <a:ext cx="2579370" cy="855243"/>
          </a:xfrm>
        </p:spPr>
        <p:txBody>
          <a:bodyPr>
            <a:noAutofit/>
          </a:bodyPr>
          <a:lstStyle/>
          <a:p>
            <a:r>
              <a:rPr lang="en-GB" sz="2800" b="1" dirty="0" smtClean="0"/>
              <a:t>System Log-in Form</a:t>
            </a:r>
            <a:endParaRPr lang="en-GB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8822921" y="293964"/>
            <a:ext cx="33690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Create new account</a:t>
            </a:r>
            <a:endParaRPr lang="en-GB" sz="2800" dirty="0"/>
          </a:p>
        </p:txBody>
      </p:sp>
      <p:sp>
        <p:nvSpPr>
          <p:cNvPr id="63" name="TextBox 62"/>
          <p:cNvSpPr txBox="1"/>
          <p:nvPr/>
        </p:nvSpPr>
        <p:spPr>
          <a:xfrm>
            <a:off x="3607575" y="1831179"/>
            <a:ext cx="3764776" cy="1169551"/>
          </a:xfrm>
          <a:prstGeom prst="rect">
            <a:avLst/>
          </a:prstGeom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  <a:softEdge rad="12700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/>
          </a:lnRef>
          <a:fillRef idx="1003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000" dirty="0" smtClean="0"/>
              <a:t>// Checks the provided String for an instance </a:t>
            </a:r>
            <a:r>
              <a:rPr lang="en-GB" sz="1000" dirty="0" smtClean="0"/>
              <a:t>of a provided character </a:t>
            </a:r>
            <a:endParaRPr lang="en-GB" sz="1000" dirty="0" smtClean="0"/>
          </a:p>
          <a:p>
            <a:r>
              <a:rPr lang="en-GB" sz="1000" dirty="0" smtClean="0"/>
              <a:t>// Returns TRUE or FALSE</a:t>
            </a:r>
            <a:endParaRPr lang="en-GB" sz="1000" dirty="0"/>
          </a:p>
          <a:p>
            <a:r>
              <a:rPr lang="en-GB" sz="1000" dirty="0" smtClean="0"/>
              <a:t>function </a:t>
            </a:r>
            <a:r>
              <a:rPr lang="en-GB" sz="1000" dirty="0" err="1" smtClean="0"/>
              <a:t>MatchCharacter</a:t>
            </a:r>
            <a:r>
              <a:rPr lang="en-GB" sz="1000" dirty="0" smtClean="0"/>
              <a:t>(</a:t>
            </a:r>
            <a:r>
              <a:rPr lang="en-GB" sz="1000" dirty="0" err="1" smtClean="0"/>
              <a:t>var</a:t>
            </a:r>
            <a:r>
              <a:rPr lang="en-GB" sz="1000" dirty="0" smtClean="0"/>
              <a:t> </a:t>
            </a:r>
            <a:r>
              <a:rPr lang="en-GB" sz="1000" dirty="0" err="1" smtClean="0"/>
              <a:t>aString</a:t>
            </a:r>
            <a:r>
              <a:rPr lang="en-GB" sz="1000" dirty="0" smtClean="0"/>
              <a:t>, </a:t>
            </a:r>
            <a:r>
              <a:rPr lang="en-GB" sz="1000" dirty="0" err="1" smtClean="0"/>
              <a:t>var</a:t>
            </a:r>
            <a:r>
              <a:rPr lang="en-GB" sz="1000" dirty="0" smtClean="0"/>
              <a:t> </a:t>
            </a:r>
            <a:r>
              <a:rPr lang="en-GB" sz="1000" dirty="0" err="1" smtClean="0"/>
              <a:t>aChar</a:t>
            </a:r>
            <a:r>
              <a:rPr lang="en-GB" sz="1000" dirty="0" smtClean="0"/>
              <a:t>)</a:t>
            </a:r>
            <a:endParaRPr lang="en-GB" sz="1000" dirty="0" smtClean="0"/>
          </a:p>
          <a:p>
            <a:r>
              <a:rPr lang="en-GB" sz="1000" dirty="0" smtClean="0"/>
              <a:t>{</a:t>
            </a:r>
          </a:p>
          <a:p>
            <a:pPr lvl="1"/>
            <a:r>
              <a:rPr lang="en-GB" sz="1000" dirty="0" err="1" smtClean="0"/>
              <a:t>v</a:t>
            </a:r>
            <a:r>
              <a:rPr lang="en-GB" sz="1000" dirty="0" err="1" smtClean="0"/>
              <a:t>ar</a:t>
            </a:r>
            <a:r>
              <a:rPr lang="en-GB" sz="1000" dirty="0" smtClean="0"/>
              <a:t> </a:t>
            </a:r>
            <a:r>
              <a:rPr lang="en-GB" sz="1000" dirty="0" err="1" smtClean="0"/>
              <a:t>exp</a:t>
            </a:r>
            <a:r>
              <a:rPr lang="en-GB" sz="1000" dirty="0" smtClean="0"/>
              <a:t> = new </a:t>
            </a:r>
            <a:r>
              <a:rPr lang="en-GB" sz="1000" dirty="0" err="1" smtClean="0"/>
              <a:t>RegExp</a:t>
            </a:r>
            <a:r>
              <a:rPr lang="en-GB" sz="1000" dirty="0" smtClean="0"/>
              <a:t>(</a:t>
            </a:r>
            <a:r>
              <a:rPr lang="en-GB" sz="1000" dirty="0" err="1" smtClean="0"/>
              <a:t>aChar</a:t>
            </a:r>
            <a:r>
              <a:rPr lang="en-GB" sz="1000" dirty="0" smtClean="0"/>
              <a:t>, ‘.’);</a:t>
            </a:r>
          </a:p>
          <a:p>
            <a:pPr lvl="1"/>
            <a:r>
              <a:rPr lang="en-GB" sz="1000" dirty="0" smtClean="0"/>
              <a:t>return </a:t>
            </a:r>
            <a:r>
              <a:rPr lang="en-GB" sz="1000" dirty="0" err="1" smtClean="0"/>
              <a:t>exp.test</a:t>
            </a:r>
            <a:r>
              <a:rPr lang="en-GB" sz="1000" dirty="0" smtClean="0"/>
              <a:t>(</a:t>
            </a:r>
            <a:r>
              <a:rPr lang="en-GB" sz="1000" dirty="0" err="1" smtClean="0"/>
              <a:t>aString</a:t>
            </a:r>
            <a:r>
              <a:rPr lang="en-GB" sz="1000" dirty="0" smtClean="0"/>
              <a:t>);</a:t>
            </a:r>
            <a:endParaRPr lang="en-GB" sz="1000" dirty="0"/>
          </a:p>
          <a:p>
            <a:r>
              <a:rPr lang="en-GB" sz="1000" dirty="0" smtClean="0"/>
              <a:t>}</a:t>
            </a:r>
            <a:endParaRPr lang="en-GB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428441" y="1876219"/>
            <a:ext cx="2743029" cy="861774"/>
          </a:xfrm>
          <a:prstGeom prst="rect">
            <a:avLst/>
          </a:prstGeom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  <a:softEdge rad="12700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GB" sz="1000" b="1" dirty="0" smtClean="0"/>
              <a:t>Name:</a:t>
            </a:r>
            <a:r>
              <a:rPr lang="en-GB" sz="1000" dirty="0" smtClean="0"/>
              <a:t> </a:t>
            </a:r>
            <a:r>
              <a:rPr lang="en-GB" sz="1000" dirty="0" err="1" smtClean="0"/>
              <a:t>MatchCharacter</a:t>
            </a:r>
            <a:r>
              <a:rPr lang="en-GB" sz="1000" dirty="0" smtClean="0"/>
              <a:t>()</a:t>
            </a:r>
            <a:endParaRPr lang="en-GB" sz="1000" dirty="0" smtClean="0"/>
          </a:p>
          <a:p>
            <a:r>
              <a:rPr lang="en-GB" sz="1000" b="1" dirty="0" smtClean="0"/>
              <a:t>Input:</a:t>
            </a:r>
            <a:r>
              <a:rPr lang="en-GB" sz="1000" dirty="0" smtClean="0"/>
              <a:t> </a:t>
            </a:r>
            <a:r>
              <a:rPr lang="en-GB" sz="1000" dirty="0" smtClean="0"/>
              <a:t>A String </a:t>
            </a:r>
            <a:r>
              <a:rPr lang="en-GB" sz="1000" dirty="0" err="1" smtClean="0"/>
              <a:t>i</a:t>
            </a:r>
            <a:r>
              <a:rPr lang="en-GB" sz="1000" dirty="0"/>
              <a:t> </a:t>
            </a:r>
            <a:r>
              <a:rPr lang="en-GB" sz="1000" dirty="0" smtClean="0"/>
              <a:t>and a String j </a:t>
            </a:r>
            <a:endParaRPr lang="en-GB" sz="1000" dirty="0" smtClean="0"/>
          </a:p>
          <a:p>
            <a:r>
              <a:rPr lang="en-GB" sz="1000" b="1" dirty="0" smtClean="0"/>
              <a:t>Output:</a:t>
            </a:r>
            <a:r>
              <a:rPr lang="en-GB" sz="1000" dirty="0" smtClean="0"/>
              <a:t> </a:t>
            </a:r>
            <a:r>
              <a:rPr lang="en-GB" sz="1000" dirty="0" smtClean="0"/>
              <a:t>A Boolean k</a:t>
            </a:r>
            <a:endParaRPr lang="en-GB" sz="1000" dirty="0" smtClean="0"/>
          </a:p>
          <a:p>
            <a:r>
              <a:rPr lang="en-GB" sz="1000" b="1" dirty="0" smtClean="0"/>
              <a:t>Precondition:</a:t>
            </a:r>
            <a:r>
              <a:rPr lang="en-GB" sz="1000" dirty="0" smtClean="0"/>
              <a:t> </a:t>
            </a:r>
            <a:r>
              <a:rPr lang="en-GB" sz="1000" dirty="0" smtClean="0"/>
              <a:t>length of </a:t>
            </a:r>
            <a:r>
              <a:rPr lang="en-GB" sz="1000" dirty="0" err="1" smtClean="0"/>
              <a:t>i</a:t>
            </a:r>
            <a:r>
              <a:rPr lang="en-GB" sz="1000" dirty="0" smtClean="0"/>
              <a:t> is &gt; 0 and length of j == 1</a:t>
            </a:r>
            <a:endParaRPr lang="en-GB" sz="1000" dirty="0" smtClean="0"/>
          </a:p>
          <a:p>
            <a:r>
              <a:rPr lang="en-GB" sz="1000" b="1" dirty="0" smtClean="0"/>
              <a:t>Post condition:</a:t>
            </a:r>
            <a:r>
              <a:rPr lang="en-GB" sz="1000" dirty="0" smtClean="0"/>
              <a:t> </a:t>
            </a:r>
            <a:r>
              <a:rPr lang="en-GB" sz="1000" dirty="0" smtClean="0"/>
              <a:t>k is TRUE if j is in </a:t>
            </a:r>
            <a:r>
              <a:rPr lang="en-GB" sz="1000" dirty="0" err="1" smtClean="0"/>
              <a:t>i</a:t>
            </a:r>
            <a:r>
              <a:rPr lang="en-GB" sz="1000" dirty="0" smtClean="0"/>
              <a:t> else FALSE </a:t>
            </a:r>
            <a:endParaRPr lang="en-GB" sz="1000" dirty="0"/>
          </a:p>
        </p:txBody>
      </p:sp>
      <p:sp>
        <p:nvSpPr>
          <p:cNvPr id="65" name="Right Arrow 64"/>
          <p:cNvSpPr/>
          <p:nvPr/>
        </p:nvSpPr>
        <p:spPr>
          <a:xfrm>
            <a:off x="2735365" y="1831179"/>
            <a:ext cx="872209" cy="524824"/>
          </a:xfrm>
          <a:prstGeom prst="rightArrow">
            <a:avLst/>
          </a:prstGeom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2865993" y="965881"/>
            <a:ext cx="685059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  <a:effectLst>
                  <a:glow rad="228600">
                    <a:schemeClr val="bg2">
                      <a:lumMod val="25000"/>
                      <a:alpha val="40000"/>
                    </a:schemeClr>
                  </a:glow>
                </a:effectLst>
              </a:rPr>
              <a:t>Validation </a:t>
            </a:r>
            <a:r>
              <a:rPr lang="en-GB" sz="2400" b="1" dirty="0" smtClean="0">
                <a:solidFill>
                  <a:schemeClr val="bg1"/>
                </a:solidFill>
                <a:effectLst>
                  <a:glow rad="228600">
                    <a:schemeClr val="bg2">
                      <a:lumMod val="25000"/>
                      <a:alpha val="40000"/>
                    </a:schemeClr>
                  </a:glow>
                </a:effectLst>
              </a:rPr>
              <a:t>JavaScript </a:t>
            </a:r>
            <a:r>
              <a:rPr lang="en-GB" sz="2400" b="1" dirty="0">
                <a:solidFill>
                  <a:schemeClr val="bg1"/>
                </a:solidFill>
                <a:effectLst>
                  <a:glow rad="228600">
                    <a:schemeClr val="bg2">
                      <a:lumMod val="25000"/>
                      <a:alpha val="40000"/>
                    </a:schemeClr>
                  </a:glow>
                </a:effectLst>
              </a:rPr>
              <a:t>Functions Specifications / Code</a:t>
            </a:r>
          </a:p>
          <a:p>
            <a:pPr algn="ctr"/>
            <a:endParaRPr lang="en-US" sz="2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117649" y="6611779"/>
            <a:ext cx="20743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03/02/2015 ©Kevin Groundwater</a:t>
            </a:r>
            <a:endParaRPr lang="en-GB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3607575" y="3488529"/>
            <a:ext cx="3764776" cy="1015663"/>
          </a:xfrm>
          <a:prstGeom prst="rect">
            <a:avLst/>
          </a:prstGeom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  <a:softEdge rad="12700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/>
          </a:lnRef>
          <a:fillRef idx="1003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000" dirty="0" smtClean="0"/>
              <a:t>// Checks the provided String for an instance </a:t>
            </a:r>
            <a:r>
              <a:rPr lang="en-GB" sz="1000" dirty="0" smtClean="0"/>
              <a:t>of a provided character </a:t>
            </a:r>
            <a:endParaRPr lang="en-GB" sz="1000" dirty="0" smtClean="0"/>
          </a:p>
          <a:p>
            <a:r>
              <a:rPr lang="en-GB" sz="1000" dirty="0" smtClean="0"/>
              <a:t>// Returns </a:t>
            </a:r>
            <a:r>
              <a:rPr lang="en-GB" sz="1000" dirty="0" smtClean="0"/>
              <a:t>a String – “Weak”, “Medium” or </a:t>
            </a:r>
            <a:r>
              <a:rPr lang="en-GB" sz="1000" smtClean="0"/>
              <a:t>“False”</a:t>
            </a:r>
            <a:endParaRPr lang="en-GB" sz="1000" dirty="0"/>
          </a:p>
          <a:p>
            <a:r>
              <a:rPr lang="en-GB" sz="1000" dirty="0" smtClean="0"/>
              <a:t>function </a:t>
            </a:r>
            <a:r>
              <a:rPr lang="en-GB" sz="1000" dirty="0" err="1" smtClean="0"/>
              <a:t>GetStrength</a:t>
            </a:r>
            <a:r>
              <a:rPr lang="en-GB" sz="1000" dirty="0" smtClean="0"/>
              <a:t>(</a:t>
            </a:r>
            <a:r>
              <a:rPr lang="en-GB" sz="1000" dirty="0" err="1" smtClean="0"/>
              <a:t>var</a:t>
            </a:r>
            <a:r>
              <a:rPr lang="en-GB" sz="1000" dirty="0" smtClean="0"/>
              <a:t> </a:t>
            </a:r>
            <a:r>
              <a:rPr lang="en-GB" sz="1000" dirty="0" err="1" smtClean="0"/>
              <a:t>aString</a:t>
            </a:r>
            <a:r>
              <a:rPr lang="en-GB" sz="1000" dirty="0" smtClean="0"/>
              <a:t>)</a:t>
            </a:r>
            <a:endParaRPr lang="en-GB" sz="1000" dirty="0" smtClean="0"/>
          </a:p>
          <a:p>
            <a:r>
              <a:rPr lang="en-GB" sz="1000" dirty="0" smtClean="0"/>
              <a:t>{</a:t>
            </a:r>
          </a:p>
          <a:p>
            <a:r>
              <a:rPr lang="en-GB" sz="1000" dirty="0"/>
              <a:t>	</a:t>
            </a:r>
            <a:r>
              <a:rPr lang="en-GB" sz="1000" dirty="0" smtClean="0"/>
              <a:t>//TODO</a:t>
            </a:r>
            <a:endParaRPr lang="en-GB" sz="1000" dirty="0" smtClean="0"/>
          </a:p>
          <a:p>
            <a:r>
              <a:rPr lang="en-GB" sz="1000" dirty="0" smtClean="0"/>
              <a:t>}</a:t>
            </a:r>
            <a:endParaRPr lang="en-GB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428441" y="3533569"/>
            <a:ext cx="2829109" cy="861774"/>
          </a:xfrm>
          <a:prstGeom prst="rect">
            <a:avLst/>
          </a:prstGeom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  <a:softEdge rad="12700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GB" sz="1000" b="1" dirty="0" smtClean="0"/>
              <a:t>Name:</a:t>
            </a:r>
            <a:r>
              <a:rPr lang="en-GB" sz="1000" dirty="0" smtClean="0"/>
              <a:t> </a:t>
            </a:r>
            <a:r>
              <a:rPr lang="en-GB" sz="1000" dirty="0" err="1" smtClean="0"/>
              <a:t>GetStrength</a:t>
            </a:r>
            <a:r>
              <a:rPr lang="en-GB" sz="1000" dirty="0" smtClean="0"/>
              <a:t>()</a:t>
            </a:r>
            <a:endParaRPr lang="en-GB" sz="1000" dirty="0" smtClean="0"/>
          </a:p>
          <a:p>
            <a:r>
              <a:rPr lang="en-GB" sz="1000" b="1" dirty="0" smtClean="0"/>
              <a:t>Input:</a:t>
            </a:r>
            <a:r>
              <a:rPr lang="en-GB" sz="1000" dirty="0" smtClean="0"/>
              <a:t> </a:t>
            </a:r>
            <a:r>
              <a:rPr lang="en-GB" sz="1000" dirty="0" smtClean="0"/>
              <a:t>A String </a:t>
            </a:r>
            <a:r>
              <a:rPr lang="en-GB" sz="1000" dirty="0" err="1" smtClean="0"/>
              <a:t>i</a:t>
            </a:r>
            <a:r>
              <a:rPr lang="en-GB" sz="1000" dirty="0" smtClean="0"/>
              <a:t> </a:t>
            </a:r>
            <a:endParaRPr lang="en-GB" sz="1000" dirty="0" smtClean="0"/>
          </a:p>
          <a:p>
            <a:r>
              <a:rPr lang="en-GB" sz="1000" b="1" dirty="0" smtClean="0"/>
              <a:t>Output:</a:t>
            </a:r>
            <a:r>
              <a:rPr lang="en-GB" sz="1000" dirty="0" smtClean="0"/>
              <a:t> </a:t>
            </a:r>
            <a:r>
              <a:rPr lang="en-GB" sz="1000" dirty="0" smtClean="0"/>
              <a:t>A String j</a:t>
            </a:r>
            <a:endParaRPr lang="en-GB" sz="1000" dirty="0" smtClean="0"/>
          </a:p>
          <a:p>
            <a:r>
              <a:rPr lang="en-GB" sz="1000" b="1" dirty="0" smtClean="0"/>
              <a:t>Precondition:</a:t>
            </a:r>
            <a:r>
              <a:rPr lang="en-GB" sz="1000" dirty="0" smtClean="0"/>
              <a:t> </a:t>
            </a:r>
            <a:r>
              <a:rPr lang="en-GB" sz="1000" dirty="0" smtClean="0"/>
              <a:t>result of </a:t>
            </a:r>
            <a:r>
              <a:rPr lang="en-GB" sz="1000" dirty="0" err="1" smtClean="0"/>
              <a:t>CheckLength</a:t>
            </a:r>
            <a:r>
              <a:rPr lang="en-GB" sz="1000" dirty="0" smtClean="0"/>
              <a:t>(8) is True</a:t>
            </a:r>
            <a:endParaRPr lang="en-GB" sz="1000" dirty="0" smtClean="0"/>
          </a:p>
          <a:p>
            <a:r>
              <a:rPr lang="en-GB" sz="1000" b="1" dirty="0" smtClean="0"/>
              <a:t>Post condition:</a:t>
            </a:r>
            <a:r>
              <a:rPr lang="en-GB" sz="1000" dirty="0" smtClean="0"/>
              <a:t> </a:t>
            </a:r>
            <a:r>
              <a:rPr lang="en-GB" sz="1000" dirty="0" smtClean="0"/>
              <a:t>j == “Weak”, “Medium” or “Strong”</a:t>
            </a:r>
            <a:r>
              <a:rPr lang="en-GB" sz="1000" dirty="0" smtClean="0"/>
              <a:t> </a:t>
            </a:r>
            <a:endParaRPr lang="en-GB" sz="1000" dirty="0"/>
          </a:p>
        </p:txBody>
      </p:sp>
      <p:sp>
        <p:nvSpPr>
          <p:cNvPr id="20" name="Right Arrow 19"/>
          <p:cNvSpPr/>
          <p:nvPr/>
        </p:nvSpPr>
        <p:spPr>
          <a:xfrm>
            <a:off x="2735365" y="3488529"/>
            <a:ext cx="872209" cy="524824"/>
          </a:xfrm>
          <a:prstGeom prst="rightArrow">
            <a:avLst/>
          </a:prstGeom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01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" y="127953"/>
            <a:ext cx="2579370" cy="855243"/>
          </a:xfrm>
        </p:spPr>
        <p:txBody>
          <a:bodyPr>
            <a:noAutofit/>
          </a:bodyPr>
          <a:lstStyle/>
          <a:p>
            <a:r>
              <a:rPr lang="en-GB" sz="2800" b="1" dirty="0" smtClean="0"/>
              <a:t>System Log-in Form</a:t>
            </a:r>
            <a:endParaRPr lang="en-GB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4865041" y="179464"/>
            <a:ext cx="33690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Create new account</a:t>
            </a:r>
            <a:endParaRPr lang="en-GB" sz="2800" dirty="0"/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3770373" y="645288"/>
            <a:ext cx="5342280" cy="450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1" u="sng" dirty="0" smtClean="0"/>
              <a:t>User Name Validation Code (PHP) client side</a:t>
            </a:r>
          </a:p>
          <a:p>
            <a:endParaRPr lang="en-GB" sz="1600" dirty="0" smtClean="0"/>
          </a:p>
          <a:p>
            <a:endParaRPr lang="en-GB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5791200" y="5990155"/>
            <a:ext cx="5830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// TODO – Write up specifications for PHP Functions </a:t>
            </a:r>
            <a:endParaRPr lang="en-GB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40106" y="1083546"/>
            <a:ext cx="4285309" cy="1384995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&lt;?PHP</a:t>
            </a:r>
          </a:p>
          <a:p>
            <a:pPr lvl="1"/>
            <a:r>
              <a:rPr lang="en-GB" sz="1200" dirty="0" smtClean="0"/>
              <a:t>// Non sensitive database / server connection information</a:t>
            </a:r>
          </a:p>
          <a:p>
            <a:pPr lvl="1"/>
            <a:r>
              <a:rPr lang="en-GB" sz="1200" dirty="0" smtClean="0"/>
              <a:t>$</a:t>
            </a:r>
            <a:r>
              <a:rPr lang="en-GB" sz="1200" dirty="0" err="1" smtClean="0"/>
              <a:t>serverName</a:t>
            </a:r>
            <a:r>
              <a:rPr lang="en-GB" sz="1200" dirty="0" smtClean="0"/>
              <a:t> = “</a:t>
            </a:r>
            <a:r>
              <a:rPr lang="en-GB" sz="1200" dirty="0" smtClean="0"/>
              <a:t>localhost”;</a:t>
            </a:r>
            <a:endParaRPr lang="en-GB" sz="1200" dirty="0" smtClean="0"/>
          </a:p>
          <a:p>
            <a:pPr lvl="1"/>
            <a:r>
              <a:rPr lang="en-GB" sz="1200" dirty="0" smtClean="0"/>
              <a:t>$</a:t>
            </a:r>
            <a:r>
              <a:rPr lang="en-GB" sz="1200" dirty="0" err="1" smtClean="0"/>
              <a:t>loginID</a:t>
            </a:r>
            <a:r>
              <a:rPr lang="en-GB" sz="1200" dirty="0" smtClean="0"/>
              <a:t> = “</a:t>
            </a:r>
            <a:r>
              <a:rPr lang="en-GB" sz="1200" dirty="0" err="1" smtClean="0"/>
              <a:t>createNew</a:t>
            </a:r>
            <a:r>
              <a:rPr lang="en-GB" sz="1200" dirty="0" smtClean="0"/>
              <a:t>”;</a:t>
            </a:r>
          </a:p>
          <a:p>
            <a:pPr lvl="1"/>
            <a:r>
              <a:rPr lang="en-GB" sz="1200" dirty="0" smtClean="0"/>
              <a:t>$password = “</a:t>
            </a:r>
            <a:r>
              <a:rPr lang="en-GB" sz="1200" dirty="0" err="1" smtClean="0"/>
              <a:t>aPassword</a:t>
            </a:r>
            <a:r>
              <a:rPr lang="en-GB" sz="1200" dirty="0" smtClean="0"/>
              <a:t>”;</a:t>
            </a:r>
          </a:p>
          <a:p>
            <a:pPr lvl="1"/>
            <a:r>
              <a:rPr lang="en-GB" sz="1200" dirty="0" smtClean="0"/>
              <a:t>$database = “</a:t>
            </a:r>
            <a:r>
              <a:rPr lang="en-GB" sz="1200" dirty="0" err="1" smtClean="0"/>
              <a:t>programUsers</a:t>
            </a:r>
            <a:r>
              <a:rPr lang="en-GB" sz="1200" dirty="0" smtClean="0"/>
              <a:t>”;</a:t>
            </a:r>
          </a:p>
          <a:p>
            <a:r>
              <a:rPr lang="en-GB" sz="1200" dirty="0" smtClean="0"/>
              <a:t>?&gt;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40106" y="2568804"/>
            <a:ext cx="4305300" cy="1938992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200" dirty="0"/>
              <a:t>// Establish a server connection using values given</a:t>
            </a:r>
          </a:p>
          <a:p>
            <a:r>
              <a:rPr lang="en-GB" sz="1200" dirty="0"/>
              <a:t>// Return TRUE if established else FALSE</a:t>
            </a:r>
          </a:p>
          <a:p>
            <a:r>
              <a:rPr lang="en-GB" sz="1200" dirty="0"/>
              <a:t>&lt;?PHP</a:t>
            </a:r>
          </a:p>
          <a:p>
            <a:pPr lvl="1"/>
            <a:r>
              <a:rPr lang="en-GB" sz="1200" dirty="0"/>
              <a:t>function </a:t>
            </a:r>
            <a:r>
              <a:rPr lang="en-GB" sz="1200" dirty="0" err="1"/>
              <a:t>connectToServer</a:t>
            </a:r>
            <a:r>
              <a:rPr lang="en-GB" sz="1200" dirty="0"/>
              <a:t>($</a:t>
            </a:r>
            <a:r>
              <a:rPr lang="en-GB" sz="1200" dirty="0" err="1"/>
              <a:t>serv</a:t>
            </a:r>
            <a:r>
              <a:rPr lang="en-GB" sz="1200" dirty="0"/>
              <a:t>, $user, $pass)</a:t>
            </a:r>
          </a:p>
          <a:p>
            <a:pPr lvl="1"/>
            <a:r>
              <a:rPr lang="en-GB" sz="1200" dirty="0"/>
              <a:t>{</a:t>
            </a:r>
          </a:p>
          <a:p>
            <a:pPr lvl="2"/>
            <a:r>
              <a:rPr lang="en-GB" sz="1200" dirty="0"/>
              <a:t>// Establish server connection</a:t>
            </a:r>
          </a:p>
          <a:p>
            <a:pPr lvl="2"/>
            <a:r>
              <a:rPr lang="en-GB" sz="1200" dirty="0"/>
              <a:t>$connection = </a:t>
            </a:r>
            <a:r>
              <a:rPr lang="en-GB" sz="1200" dirty="0" err="1"/>
              <a:t>mysql_connect</a:t>
            </a:r>
            <a:r>
              <a:rPr lang="en-GB" sz="1200" dirty="0"/>
              <a:t>($</a:t>
            </a:r>
            <a:r>
              <a:rPr lang="en-GB" sz="1200" dirty="0" err="1"/>
              <a:t>serv</a:t>
            </a:r>
            <a:r>
              <a:rPr lang="en-GB" sz="1200" dirty="0"/>
              <a:t>, $user, $pass);</a:t>
            </a:r>
          </a:p>
          <a:p>
            <a:pPr lvl="1"/>
            <a:r>
              <a:rPr lang="en-GB" sz="1200" dirty="0"/>
              <a:t>	return $connection;</a:t>
            </a:r>
          </a:p>
          <a:p>
            <a:pPr lvl="1"/>
            <a:r>
              <a:rPr lang="en-GB" sz="1200" dirty="0"/>
              <a:t>}</a:t>
            </a:r>
          </a:p>
          <a:p>
            <a:r>
              <a:rPr lang="en-GB" sz="1200" dirty="0"/>
              <a:t>?&gt;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519512" y="1078462"/>
            <a:ext cx="3604260" cy="1384995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200" dirty="0"/>
              <a:t>// </a:t>
            </a:r>
            <a:r>
              <a:rPr lang="en-GB" sz="1200" dirty="0" smtClean="0"/>
              <a:t>Error handle a failed connection and stop script</a:t>
            </a:r>
            <a:endParaRPr lang="en-GB" sz="1200" dirty="0"/>
          </a:p>
          <a:p>
            <a:r>
              <a:rPr lang="en-GB" sz="1200" dirty="0" smtClean="0"/>
              <a:t>&lt;?</a:t>
            </a:r>
            <a:r>
              <a:rPr lang="en-GB" sz="1200" dirty="0"/>
              <a:t>PHP</a:t>
            </a:r>
          </a:p>
          <a:p>
            <a:pPr lvl="1"/>
            <a:r>
              <a:rPr lang="en-GB" sz="1200" dirty="0"/>
              <a:t>function </a:t>
            </a:r>
            <a:r>
              <a:rPr lang="en-GB" sz="1200" dirty="0" err="1" smtClean="0"/>
              <a:t>connectFail</a:t>
            </a:r>
            <a:r>
              <a:rPr lang="en-GB" sz="1200" dirty="0" smtClean="0"/>
              <a:t>()</a:t>
            </a:r>
            <a:endParaRPr lang="en-GB" sz="1200" dirty="0"/>
          </a:p>
          <a:p>
            <a:pPr lvl="1"/>
            <a:r>
              <a:rPr lang="en-GB" sz="1200" dirty="0"/>
              <a:t>{</a:t>
            </a:r>
          </a:p>
          <a:p>
            <a:pPr lvl="2"/>
            <a:r>
              <a:rPr lang="en-GB" sz="1200" dirty="0"/>
              <a:t>// </a:t>
            </a:r>
            <a:r>
              <a:rPr lang="en-GB" sz="1200" dirty="0" smtClean="0"/>
              <a:t>Code to inform user connection failed</a:t>
            </a:r>
            <a:endParaRPr lang="en-GB" sz="1200" dirty="0"/>
          </a:p>
          <a:p>
            <a:pPr lvl="1"/>
            <a:r>
              <a:rPr lang="en-GB" sz="1200" dirty="0" smtClean="0"/>
              <a:t>}</a:t>
            </a:r>
            <a:endParaRPr lang="en-GB" sz="1200" dirty="0"/>
          </a:p>
          <a:p>
            <a:r>
              <a:rPr lang="en-GB" sz="1200" dirty="0"/>
              <a:t>?&gt;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306152" y="2560873"/>
            <a:ext cx="3817620" cy="1384995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200" dirty="0"/>
              <a:t>// </a:t>
            </a:r>
            <a:r>
              <a:rPr lang="en-GB" sz="1200" dirty="0" smtClean="0"/>
              <a:t>Inform user connection establish</a:t>
            </a:r>
            <a:endParaRPr lang="en-GB" sz="1200" dirty="0"/>
          </a:p>
          <a:p>
            <a:r>
              <a:rPr lang="en-GB" sz="1200" dirty="0" smtClean="0"/>
              <a:t>&lt;?</a:t>
            </a:r>
            <a:r>
              <a:rPr lang="en-GB" sz="1200" dirty="0"/>
              <a:t>PHP</a:t>
            </a:r>
          </a:p>
          <a:p>
            <a:pPr lvl="1"/>
            <a:r>
              <a:rPr lang="en-GB" sz="1200" dirty="0"/>
              <a:t>function </a:t>
            </a:r>
            <a:r>
              <a:rPr lang="en-GB" sz="1200" dirty="0" err="1" smtClean="0"/>
              <a:t>connectSucess</a:t>
            </a:r>
            <a:r>
              <a:rPr lang="en-GB" sz="1200" dirty="0" smtClean="0"/>
              <a:t>()</a:t>
            </a:r>
            <a:endParaRPr lang="en-GB" sz="1200" dirty="0"/>
          </a:p>
          <a:p>
            <a:pPr lvl="1"/>
            <a:r>
              <a:rPr lang="en-GB" sz="1200" dirty="0"/>
              <a:t>{</a:t>
            </a:r>
          </a:p>
          <a:p>
            <a:pPr lvl="2"/>
            <a:r>
              <a:rPr lang="en-GB" sz="1200" dirty="0"/>
              <a:t>// </a:t>
            </a:r>
            <a:r>
              <a:rPr lang="en-GB" sz="1200" dirty="0" smtClean="0"/>
              <a:t>Code to inform user connection success</a:t>
            </a:r>
            <a:endParaRPr lang="en-GB" sz="1200" dirty="0"/>
          </a:p>
          <a:p>
            <a:pPr lvl="1"/>
            <a:r>
              <a:rPr lang="en-GB" sz="1200" dirty="0" smtClean="0"/>
              <a:t>}</a:t>
            </a:r>
            <a:endParaRPr lang="en-GB" sz="1200" dirty="0"/>
          </a:p>
          <a:p>
            <a:r>
              <a:rPr lang="en-GB" sz="1200" dirty="0"/>
              <a:t>?&gt;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0106" y="4608059"/>
            <a:ext cx="3653790" cy="156966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200" dirty="0"/>
              <a:t>// </a:t>
            </a:r>
            <a:r>
              <a:rPr lang="en-GB" sz="1200" dirty="0" smtClean="0"/>
              <a:t>Connect to the requested database</a:t>
            </a:r>
            <a:endParaRPr lang="en-GB" sz="1200" dirty="0"/>
          </a:p>
          <a:p>
            <a:r>
              <a:rPr lang="en-GB" sz="1200" dirty="0"/>
              <a:t>&lt;?PHP</a:t>
            </a:r>
          </a:p>
          <a:p>
            <a:pPr lvl="1"/>
            <a:r>
              <a:rPr lang="en-GB" sz="1200" dirty="0"/>
              <a:t>function </a:t>
            </a:r>
            <a:r>
              <a:rPr lang="en-GB" sz="1200" dirty="0" err="1" smtClean="0"/>
              <a:t>connectToDatabase</a:t>
            </a:r>
            <a:r>
              <a:rPr lang="en-GB" sz="1200" dirty="0" smtClean="0"/>
              <a:t>($</a:t>
            </a:r>
            <a:r>
              <a:rPr lang="en-GB" sz="1200" dirty="0" err="1" smtClean="0"/>
              <a:t>db</a:t>
            </a:r>
            <a:r>
              <a:rPr lang="en-GB" sz="1200" dirty="0" smtClean="0"/>
              <a:t>)</a:t>
            </a:r>
            <a:endParaRPr lang="en-GB" sz="1200" dirty="0"/>
          </a:p>
          <a:p>
            <a:pPr lvl="1"/>
            <a:r>
              <a:rPr lang="en-GB" sz="1200" dirty="0" smtClean="0"/>
              <a:t>{</a:t>
            </a:r>
          </a:p>
          <a:p>
            <a:pPr lvl="1"/>
            <a:r>
              <a:rPr lang="en-GB" sz="1200" dirty="0"/>
              <a:t>	</a:t>
            </a:r>
            <a:r>
              <a:rPr lang="en-GB" sz="1200" dirty="0" smtClean="0"/>
              <a:t>$connection =  </a:t>
            </a:r>
            <a:r>
              <a:rPr lang="en-GB" sz="1200" dirty="0" err="1" smtClean="0"/>
              <a:t>mysql_select_db</a:t>
            </a:r>
            <a:r>
              <a:rPr lang="en-GB" sz="1200" dirty="0" smtClean="0"/>
              <a:t>($</a:t>
            </a:r>
            <a:r>
              <a:rPr lang="en-GB" sz="1200" dirty="0" err="1" smtClean="0"/>
              <a:t>db</a:t>
            </a:r>
            <a:r>
              <a:rPr lang="en-GB" sz="1200" dirty="0" smtClean="0"/>
              <a:t>);</a:t>
            </a:r>
          </a:p>
          <a:p>
            <a:pPr lvl="1"/>
            <a:r>
              <a:rPr lang="en-GB" sz="1200" dirty="0"/>
              <a:t>	</a:t>
            </a:r>
            <a:r>
              <a:rPr lang="en-GB" sz="1200" dirty="0" smtClean="0"/>
              <a:t>return $connection;</a:t>
            </a:r>
          </a:p>
          <a:p>
            <a:pPr lvl="1"/>
            <a:r>
              <a:rPr lang="en-GB" sz="1200" dirty="0" smtClean="0"/>
              <a:t>}</a:t>
            </a:r>
            <a:endParaRPr lang="en-GB" sz="1200" dirty="0"/>
          </a:p>
          <a:p>
            <a:r>
              <a:rPr lang="en-GB" sz="1200" dirty="0"/>
              <a:t>?&gt;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10783" y="1083546"/>
            <a:ext cx="3810000" cy="2862322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200" dirty="0"/>
              <a:t>// </a:t>
            </a:r>
            <a:r>
              <a:rPr lang="en-GB" sz="1200" dirty="0" smtClean="0"/>
              <a:t>Get </a:t>
            </a:r>
            <a:r>
              <a:rPr lang="en-GB" sz="1200" dirty="0" err="1" smtClean="0"/>
              <a:t>userNames</a:t>
            </a:r>
            <a:r>
              <a:rPr lang="en-GB" sz="1200" dirty="0" smtClean="0"/>
              <a:t> list</a:t>
            </a:r>
            <a:endParaRPr lang="en-GB" sz="1200" dirty="0"/>
          </a:p>
          <a:p>
            <a:r>
              <a:rPr lang="en-GB" sz="1200" dirty="0"/>
              <a:t>&lt;?PHP</a:t>
            </a:r>
          </a:p>
          <a:p>
            <a:pPr lvl="1"/>
            <a:r>
              <a:rPr lang="en-GB" sz="1200" dirty="0"/>
              <a:t>function </a:t>
            </a:r>
            <a:r>
              <a:rPr lang="en-GB" sz="1200" dirty="0" err="1" smtClean="0"/>
              <a:t>getUserNames</a:t>
            </a:r>
            <a:r>
              <a:rPr lang="en-GB" sz="1200" dirty="0" smtClean="0"/>
              <a:t>()</a:t>
            </a:r>
            <a:endParaRPr lang="en-GB" sz="1200" dirty="0"/>
          </a:p>
          <a:p>
            <a:pPr lvl="1"/>
            <a:r>
              <a:rPr lang="en-GB" sz="1200" dirty="0" smtClean="0"/>
              <a:t>{</a:t>
            </a:r>
          </a:p>
          <a:p>
            <a:pPr lvl="1"/>
            <a:r>
              <a:rPr lang="en-GB" sz="1200" dirty="0" smtClean="0"/>
              <a:t>	$connection = </a:t>
            </a:r>
            <a:r>
              <a:rPr lang="en-GB" sz="1200" dirty="0" err="1" smtClean="0"/>
              <a:t>mysql_ping</a:t>
            </a:r>
            <a:r>
              <a:rPr lang="en-GB" sz="1200" dirty="0" smtClean="0"/>
              <a:t>();</a:t>
            </a:r>
          </a:p>
          <a:p>
            <a:pPr lvl="1"/>
            <a:r>
              <a:rPr lang="en-GB" sz="1200" dirty="0"/>
              <a:t>	</a:t>
            </a:r>
            <a:r>
              <a:rPr lang="en-GB" sz="1200" dirty="0" smtClean="0"/>
              <a:t>$</a:t>
            </a:r>
            <a:r>
              <a:rPr lang="en-GB" sz="1200" dirty="0" err="1" smtClean="0"/>
              <a:t>getUsers</a:t>
            </a:r>
            <a:r>
              <a:rPr lang="en-GB" sz="1200" dirty="0" smtClean="0"/>
              <a:t> = “select * from </a:t>
            </a:r>
            <a:r>
              <a:rPr lang="en-GB" sz="1200" dirty="0" err="1" smtClean="0"/>
              <a:t>UserNamesList</a:t>
            </a:r>
            <a:r>
              <a:rPr lang="en-GB" sz="1200" dirty="0" smtClean="0"/>
              <a:t>”;</a:t>
            </a:r>
          </a:p>
          <a:p>
            <a:pPr lvl="1"/>
            <a:r>
              <a:rPr lang="en-GB" sz="1200" dirty="0"/>
              <a:t>	</a:t>
            </a:r>
            <a:endParaRPr lang="en-GB" sz="1200" dirty="0" smtClean="0"/>
          </a:p>
          <a:p>
            <a:pPr lvl="1"/>
            <a:r>
              <a:rPr lang="en-GB" sz="1200" dirty="0"/>
              <a:t>	</a:t>
            </a:r>
            <a:r>
              <a:rPr lang="en-GB" sz="1200" dirty="0" smtClean="0"/>
              <a:t>if (</a:t>
            </a:r>
            <a:r>
              <a:rPr lang="en-GB" sz="1200" dirty="0" err="1" smtClean="0"/>
              <a:t>mysql_query</a:t>
            </a:r>
            <a:r>
              <a:rPr lang="en-GB" sz="1200" dirty="0" smtClean="0"/>
              <a:t>($</a:t>
            </a:r>
            <a:r>
              <a:rPr lang="en-GB" sz="1200" dirty="0" err="1" smtClean="0"/>
              <a:t>getUsers</a:t>
            </a:r>
            <a:r>
              <a:rPr lang="en-GB" sz="1200" dirty="0" smtClean="0"/>
              <a:t>, $connection)</a:t>
            </a:r>
          </a:p>
          <a:p>
            <a:pPr lvl="1"/>
            <a:r>
              <a:rPr lang="en-GB" sz="1200" dirty="0" smtClean="0"/>
              <a:t>	{</a:t>
            </a:r>
          </a:p>
          <a:p>
            <a:pPr lvl="2"/>
            <a:r>
              <a:rPr lang="en-GB" sz="1200" dirty="0"/>
              <a:t>	</a:t>
            </a:r>
            <a:r>
              <a:rPr lang="en-GB" sz="1200" dirty="0" smtClean="0"/>
              <a:t>return $</a:t>
            </a:r>
            <a:r>
              <a:rPr lang="en-GB" sz="1200" dirty="0" err="1" smtClean="0"/>
              <a:t>getUsers</a:t>
            </a:r>
            <a:r>
              <a:rPr lang="en-GB" sz="1200" dirty="0" smtClean="0"/>
              <a:t>;</a:t>
            </a:r>
          </a:p>
          <a:p>
            <a:pPr lvl="2"/>
            <a:r>
              <a:rPr lang="en-GB" sz="1200" dirty="0" smtClean="0"/>
              <a:t>} else {</a:t>
            </a:r>
          </a:p>
          <a:p>
            <a:pPr lvl="2"/>
            <a:r>
              <a:rPr lang="en-GB" sz="1200" dirty="0"/>
              <a:t>	</a:t>
            </a:r>
            <a:r>
              <a:rPr lang="en-GB" sz="1200" dirty="0" smtClean="0"/>
              <a:t>return false;</a:t>
            </a:r>
          </a:p>
          <a:p>
            <a:pPr lvl="2"/>
            <a:r>
              <a:rPr lang="en-GB" sz="1200" dirty="0" smtClean="0"/>
              <a:t>}</a:t>
            </a:r>
            <a:endParaRPr lang="en-GB" sz="1200" dirty="0"/>
          </a:p>
          <a:p>
            <a:pPr lvl="1"/>
            <a:r>
              <a:rPr lang="en-GB" sz="1200" dirty="0" smtClean="0"/>
              <a:t>}</a:t>
            </a:r>
            <a:endParaRPr lang="en-GB" sz="1200" dirty="0"/>
          </a:p>
          <a:p>
            <a:r>
              <a:rPr lang="en-GB" sz="1200" dirty="0"/>
              <a:t>?&gt;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10783" y="4027510"/>
            <a:ext cx="4061460" cy="156966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200" dirty="0"/>
              <a:t>// </a:t>
            </a:r>
            <a:r>
              <a:rPr lang="en-GB" sz="1200" dirty="0" smtClean="0"/>
              <a:t>Convert </a:t>
            </a:r>
            <a:r>
              <a:rPr lang="en-GB" sz="1200" dirty="0" err="1" smtClean="0"/>
              <a:t>mysql</a:t>
            </a:r>
            <a:r>
              <a:rPr lang="en-GB" sz="1200" dirty="0" smtClean="0"/>
              <a:t> retrieval PHP Array into JS array</a:t>
            </a:r>
            <a:endParaRPr lang="en-GB" sz="1200" dirty="0"/>
          </a:p>
          <a:p>
            <a:r>
              <a:rPr lang="en-GB" sz="1200" dirty="0"/>
              <a:t>&lt;?PHP</a:t>
            </a:r>
          </a:p>
          <a:p>
            <a:pPr lvl="1"/>
            <a:r>
              <a:rPr lang="en-GB" sz="1200" dirty="0"/>
              <a:t>function </a:t>
            </a:r>
            <a:r>
              <a:rPr lang="en-GB" sz="1200" dirty="0" err="1" smtClean="0"/>
              <a:t>convertToJS</a:t>
            </a:r>
            <a:r>
              <a:rPr lang="en-GB" sz="1200" dirty="0" smtClean="0"/>
              <a:t>($</a:t>
            </a:r>
            <a:r>
              <a:rPr lang="en-GB" sz="1200" dirty="0" err="1" smtClean="0"/>
              <a:t>usersPHP</a:t>
            </a:r>
            <a:r>
              <a:rPr lang="en-GB" sz="1200" dirty="0" smtClean="0"/>
              <a:t>)</a:t>
            </a:r>
            <a:endParaRPr lang="en-GB" sz="1200" dirty="0"/>
          </a:p>
          <a:p>
            <a:pPr lvl="1"/>
            <a:r>
              <a:rPr lang="en-GB" sz="1200" dirty="0" smtClean="0"/>
              <a:t>{</a:t>
            </a:r>
          </a:p>
          <a:p>
            <a:pPr lvl="2"/>
            <a:r>
              <a:rPr lang="en-GB" sz="1200" dirty="0" err="1" smtClean="0"/>
              <a:t>Var</a:t>
            </a:r>
            <a:r>
              <a:rPr lang="en-GB" sz="1200" dirty="0" smtClean="0"/>
              <a:t> </a:t>
            </a:r>
            <a:r>
              <a:rPr lang="en-GB" sz="1200" dirty="0" err="1" smtClean="0"/>
              <a:t>currentUsers</a:t>
            </a:r>
            <a:r>
              <a:rPr lang="en-GB" sz="1200" dirty="0" smtClean="0"/>
              <a:t> = </a:t>
            </a:r>
            <a:r>
              <a:rPr lang="en-GB" sz="1200" dirty="0" err="1" smtClean="0"/>
              <a:t>json_encode</a:t>
            </a:r>
            <a:r>
              <a:rPr lang="en-GB" sz="1200" dirty="0" smtClean="0"/>
              <a:t>($</a:t>
            </a:r>
            <a:r>
              <a:rPr lang="en-GB" sz="1200" dirty="0" err="1" smtClean="0"/>
              <a:t>usersPHP</a:t>
            </a:r>
            <a:r>
              <a:rPr lang="en-GB" sz="1200" dirty="0" smtClean="0"/>
              <a:t>);</a:t>
            </a:r>
          </a:p>
          <a:p>
            <a:pPr lvl="1"/>
            <a:r>
              <a:rPr lang="en-GB" sz="1200" dirty="0" smtClean="0"/>
              <a:t>	return </a:t>
            </a:r>
            <a:r>
              <a:rPr lang="en-GB" sz="1200" dirty="0" err="1" smtClean="0"/>
              <a:t>currentUsers</a:t>
            </a:r>
            <a:r>
              <a:rPr lang="en-GB" sz="1200" dirty="0" smtClean="0"/>
              <a:t>;</a:t>
            </a:r>
            <a:endParaRPr lang="en-GB" sz="1200" dirty="0"/>
          </a:p>
          <a:p>
            <a:pPr lvl="1"/>
            <a:r>
              <a:rPr lang="en-GB" sz="1200" dirty="0" smtClean="0"/>
              <a:t>}</a:t>
            </a:r>
            <a:endParaRPr lang="en-GB" sz="1200" dirty="0"/>
          </a:p>
          <a:p>
            <a:r>
              <a:rPr lang="en-GB" sz="1200" dirty="0"/>
              <a:t>?&gt;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117649" y="6611779"/>
            <a:ext cx="20743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03/02/2015 ©Kevin Groundwater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36072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821</Words>
  <Application>Microsoft Office PowerPoint</Application>
  <PresentationFormat>Widescreen</PresentationFormat>
  <Paragraphs>199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Georgia</vt:lpstr>
      <vt:lpstr>Wingdings</vt:lpstr>
      <vt:lpstr>Office Theme</vt:lpstr>
      <vt:lpstr>System Log-in Form</vt:lpstr>
      <vt:lpstr>System Log-in Form</vt:lpstr>
      <vt:lpstr>System Log-in Form</vt:lpstr>
      <vt:lpstr>System Log-in Form</vt:lpstr>
      <vt:lpstr>System Log-in Form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Log-in Form</dc:title>
  <dc:creator>Kevin Groundwater</dc:creator>
  <cp:lastModifiedBy>Kevin Groundwater</cp:lastModifiedBy>
  <cp:revision>45</cp:revision>
  <dcterms:created xsi:type="dcterms:W3CDTF">2015-02-02T20:38:35Z</dcterms:created>
  <dcterms:modified xsi:type="dcterms:W3CDTF">2015-02-05T01:19:40Z</dcterms:modified>
</cp:coreProperties>
</file>