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58" r:id="rId6"/>
    <p:sldId id="266" r:id="rId7"/>
    <p:sldId id="267" r:id="rId8"/>
    <p:sldId id="268" r:id="rId9"/>
    <p:sldId id="269" r:id="rId10"/>
    <p:sldId id="270" r:id="rId11"/>
    <p:sldId id="271" r:id="rId12"/>
    <p:sldId id="259" r:id="rId13"/>
    <p:sldId id="272" r:id="rId14"/>
    <p:sldId id="261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62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F203C-A244-49AF-A44A-B4207CBE4F5E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B6253-4599-498D-A973-9E3032A33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今天主要过来和大家一起分享一下打</a:t>
            </a:r>
            <a:r>
              <a:rPr lang="en-US" altLang="zh-CN" dirty="0"/>
              <a:t>AWD</a:t>
            </a:r>
            <a:r>
              <a:rPr lang="zh-CN" altLang="en-US" dirty="0"/>
              <a:t>的经验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6253-4599-498D-A973-9E3032A33B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0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每个比赛主办方不同，赛制不同</a:t>
            </a:r>
            <a:endParaRPr lang="en-US" altLang="zh-CN" dirty="0"/>
          </a:p>
          <a:p>
            <a:r>
              <a:rPr lang="zh-CN" altLang="en-US" dirty="0"/>
              <a:t>模拟企业环境，要修 </a:t>
            </a:r>
            <a:r>
              <a:rPr lang="en-US" altLang="zh-CN" dirty="0"/>
              <a:t>flag</a:t>
            </a:r>
            <a:r>
              <a:rPr lang="zh-CN" altLang="en-US" dirty="0"/>
              <a:t>，不要想着关机完事儿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6253-4599-498D-A973-9E3032A33B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9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B6253-4599-498D-A973-9E3032A33B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46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9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5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1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2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2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8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zfly.net/xnuca-18-write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35BF-D83E-4514-90F1-9399ABF3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CTF AWD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73C6A-30A7-4BFC-918C-0D71A2B5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Attack With Defense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3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23D6-2364-4E31-BD91-FD7D5A86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D6730-9A48-4F4C-8B09-12E4A9A1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服务器端跨站</a:t>
            </a:r>
            <a:endParaRPr lang="en-US" altLang="zh-CN" dirty="0"/>
          </a:p>
          <a:p>
            <a:r>
              <a:rPr lang="zh-CN" altLang="en-US" dirty="0"/>
              <a:t>用来攻击内网</a:t>
            </a:r>
            <a:endParaRPr lang="en-US" altLang="zh-CN" dirty="0"/>
          </a:p>
          <a:p>
            <a:r>
              <a:rPr lang="zh-CN" altLang="en-US" dirty="0"/>
              <a:t>一台服务器对另一台服务器传过来的东西太过于信任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防御方式：对传过来的目标地址或协议进行限制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http://www.zzfly.net/xnuca-18-writeup/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3383F5-5CCF-45C8-83D6-F7121E1FA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069" y="0"/>
            <a:ext cx="6766931" cy="31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8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9B32-C14F-4929-92BF-68C2B0F0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弱口令、弱密码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6CCDC-A820-4F92-A37D-1D9D2F5B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别说，在大比赛还真的有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…...</a:t>
            </a:r>
            <a:r>
              <a:rPr lang="zh-CN" altLang="en-US" dirty="0"/>
              <a:t>主要靠运气叭</a:t>
            </a:r>
          </a:p>
        </p:txBody>
      </p:sp>
    </p:spTree>
    <p:extLst>
      <p:ext uri="{BB962C8B-B14F-4D97-AF65-F5344CB8AC3E}">
        <p14:creationId xmlns:p14="http://schemas.microsoft.com/office/powerpoint/2010/main" val="427850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A395E-7822-4449-83EF-3E0D9B7B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4DD9D-0DD2-44AD-B86C-B5FDD784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改密码</a:t>
            </a:r>
            <a:endParaRPr lang="en-US" altLang="zh-CN" dirty="0"/>
          </a:p>
          <a:p>
            <a:r>
              <a:rPr lang="zh-CN" altLang="en-US" dirty="0"/>
              <a:t>备份网站目录</a:t>
            </a:r>
            <a:endParaRPr lang="en-US" altLang="zh-CN" dirty="0"/>
          </a:p>
          <a:p>
            <a:r>
              <a:rPr lang="zh-CN" altLang="en-US" dirty="0"/>
              <a:t>备份数据库</a:t>
            </a:r>
            <a:endParaRPr lang="en-US" altLang="zh-CN" dirty="0"/>
          </a:p>
          <a:p>
            <a:r>
              <a:rPr lang="zh-CN" altLang="en-US" dirty="0"/>
              <a:t>上监控（</a:t>
            </a:r>
            <a:r>
              <a:rPr lang="en-US" altLang="zh-CN" dirty="0"/>
              <a:t>PHP WAF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代码审计（</a:t>
            </a:r>
            <a:r>
              <a:rPr lang="en-US" altLang="zh-CN" dirty="0" err="1"/>
              <a:t>seay</a:t>
            </a:r>
            <a:r>
              <a:rPr lang="en-US" altLang="zh-CN" dirty="0"/>
              <a:t> </a:t>
            </a:r>
            <a:r>
              <a:rPr lang="zh-CN" altLang="en-US" dirty="0"/>
              <a:t>源码审计系统）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是什么操作系统</a:t>
            </a:r>
            <a:endParaRPr lang="en-US" altLang="zh-CN" dirty="0"/>
          </a:p>
          <a:p>
            <a:r>
              <a:rPr lang="zh-CN" altLang="en-US" dirty="0"/>
              <a:t>有啥特性？安装了什么软件？怎么安装软件？</a:t>
            </a:r>
            <a:endParaRPr lang="en-US" altLang="zh-CN" dirty="0"/>
          </a:p>
          <a:p>
            <a:r>
              <a:rPr lang="en-US" altLang="zh-CN"/>
              <a:t>IP </a:t>
            </a:r>
            <a:r>
              <a:rPr lang="zh-CN" altLang="en-US"/>
              <a:t>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6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07A75-5C91-45AB-9D7B-41DED6C1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</a:t>
            </a:r>
            <a:r>
              <a:rPr lang="zh-CN" altLang="en-US" dirty="0"/>
              <a:t>代码怎么安装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1B115-F540-4576-991E-49A7D92E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复制粘贴，修改数据库配置，运行</a:t>
            </a:r>
            <a:endParaRPr lang="en-US" altLang="zh-CN" dirty="0"/>
          </a:p>
          <a:p>
            <a:r>
              <a:rPr lang="en-US" altLang="zh-CN" dirty="0"/>
              <a:t>Composer </a:t>
            </a:r>
            <a:r>
              <a:rPr lang="zh-CN" altLang="en-US" dirty="0"/>
              <a:t>依赖管理</a:t>
            </a:r>
            <a:endParaRPr lang="en-US" altLang="zh-CN" dirty="0"/>
          </a:p>
          <a:p>
            <a:pPr lvl="1"/>
            <a:r>
              <a:rPr lang="en-US" altLang="zh-CN" dirty="0"/>
              <a:t>composer update</a:t>
            </a:r>
          </a:p>
        </p:txBody>
      </p:sp>
    </p:spTree>
    <p:extLst>
      <p:ext uri="{BB962C8B-B14F-4D97-AF65-F5344CB8AC3E}">
        <p14:creationId xmlns:p14="http://schemas.microsoft.com/office/powerpoint/2010/main" val="163427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65F1-549E-4502-8C1C-902E02F8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AWD </a:t>
            </a:r>
            <a:r>
              <a:rPr lang="zh-CN" altLang="en-US" dirty="0"/>
              <a:t>友谊赛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873F7-2A4E-4A77-8801-22973E2C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咳咳，欢迎参加第一届</a:t>
            </a:r>
            <a:r>
              <a:rPr lang="en-US" altLang="zh-CN" dirty="0"/>
              <a:t>(</a:t>
            </a:r>
            <a:r>
              <a:rPr lang="zh-CN" altLang="en-US" dirty="0"/>
              <a:t>可能没有下一届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CTF</a:t>
            </a:r>
            <a:r>
              <a:rPr lang="zh-CN" altLang="en-US" dirty="0"/>
              <a:t>分享会</a:t>
            </a:r>
            <a:r>
              <a:rPr lang="en-US" altLang="zh-CN" dirty="0"/>
              <a:t>·</a:t>
            </a:r>
            <a:r>
              <a:rPr lang="zh-CN" altLang="en-US" dirty="0"/>
              <a:t>线下赛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比赛类型：</a:t>
            </a:r>
            <a:r>
              <a:rPr lang="en-US" altLang="zh-CN" dirty="0"/>
              <a:t>AWD</a:t>
            </a:r>
          </a:p>
          <a:p>
            <a:r>
              <a:rPr lang="zh-CN" altLang="en-US" dirty="0"/>
              <a:t>比赛时间：一个小时（如果没人</a:t>
            </a:r>
            <a:r>
              <a:rPr lang="en-US" altLang="zh-CN" dirty="0"/>
              <a:t>AK</a:t>
            </a:r>
            <a:r>
              <a:rPr lang="zh-CN" altLang="en-US" dirty="0"/>
              <a:t>，则延长半个小时）</a:t>
            </a:r>
            <a:endParaRPr lang="en-US" altLang="zh-CN" dirty="0"/>
          </a:p>
          <a:p>
            <a:r>
              <a:rPr lang="zh-CN" altLang="en-US" dirty="0"/>
              <a:t>比赛奖项：得分最高的队伍 </a:t>
            </a:r>
            <a:r>
              <a:rPr lang="en-US" altLang="zh-CN" dirty="0"/>
              <a:t>-&gt; </a:t>
            </a:r>
            <a:r>
              <a:rPr lang="zh-CN" altLang="en-US" dirty="0"/>
              <a:t>小零食</a:t>
            </a:r>
            <a:endParaRPr lang="en-US" altLang="zh-CN" dirty="0"/>
          </a:p>
          <a:p>
            <a:r>
              <a:rPr lang="zh-CN" altLang="en-US" dirty="0"/>
              <a:t>比赛环境运行于 </a:t>
            </a:r>
            <a:r>
              <a:rPr lang="en-US" altLang="zh-CN" dirty="0" err="1"/>
              <a:t>DigitalOcean</a:t>
            </a:r>
            <a:r>
              <a:rPr lang="en-US" altLang="zh-CN" dirty="0"/>
              <a:t> </a:t>
            </a:r>
            <a:r>
              <a:rPr lang="zh-CN" altLang="en-US" dirty="0"/>
              <a:t>公有云，请勿对非比赛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以及端口进行非法操作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6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A44C-41C3-4D4F-96BA-689653AD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6B137-9705-4BDA-970A-1335596B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分钟为一个回合</a:t>
            </a:r>
            <a:endParaRPr lang="en-US" altLang="zh-CN" dirty="0"/>
          </a:p>
          <a:p>
            <a:r>
              <a:rPr lang="zh-CN" altLang="en-US" dirty="0"/>
              <a:t>存活检测</a:t>
            </a:r>
            <a:endParaRPr lang="en-US" altLang="zh-CN" dirty="0"/>
          </a:p>
          <a:p>
            <a:r>
              <a:rPr lang="zh-CN" altLang="en-US" dirty="0"/>
              <a:t>一题签到题目，一题多个 </a:t>
            </a:r>
            <a:r>
              <a:rPr lang="en-US" altLang="zh-CN" dirty="0"/>
              <a:t>flag</a:t>
            </a:r>
            <a:r>
              <a:rPr lang="zh-CN" altLang="en-US" dirty="0"/>
              <a:t>，一题动态 </a:t>
            </a:r>
            <a:r>
              <a:rPr lang="en-US" altLang="zh-CN" dirty="0"/>
              <a:t>flag</a:t>
            </a:r>
          </a:p>
          <a:p>
            <a:r>
              <a:rPr lang="zh-CN" altLang="en-US" dirty="0"/>
              <a:t>请根据 </a:t>
            </a:r>
            <a:r>
              <a:rPr lang="en-US" altLang="zh-CN" dirty="0"/>
              <a:t>GOCTF </a:t>
            </a:r>
            <a:r>
              <a:rPr lang="zh-CN" altLang="en-US" dirty="0"/>
              <a:t>上关于“</a:t>
            </a:r>
            <a:r>
              <a:rPr lang="en-US" altLang="zh-CN" dirty="0"/>
              <a:t>AWD</a:t>
            </a:r>
            <a:r>
              <a:rPr lang="zh-CN" altLang="en-US" dirty="0"/>
              <a:t>友谊赛”的提示完成比赛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GOCTF: ctf.scau.edu.cn/</a:t>
            </a:r>
            <a:r>
              <a:rPr lang="en-US" altLang="zh-CN" dirty="0" err="1"/>
              <a:t>goctf</a:t>
            </a:r>
            <a:r>
              <a:rPr lang="en-US" altLang="zh-CN" dirty="0"/>
              <a:t>   |   172.26.14.35:10020/</a:t>
            </a:r>
            <a:r>
              <a:rPr lang="en-US" altLang="zh-CN" dirty="0" err="1"/>
              <a:t>goctf</a:t>
            </a:r>
            <a:endParaRPr lang="en-US" altLang="zh-CN" dirty="0"/>
          </a:p>
          <a:p>
            <a:r>
              <a:rPr lang="zh-CN" altLang="en-US" dirty="0"/>
              <a:t>比赛靶机： </a:t>
            </a:r>
            <a:r>
              <a:rPr lang="en-US" altLang="zh-CN" dirty="0"/>
              <a:t>do.x64.men + </a:t>
            </a:r>
            <a:r>
              <a:rPr lang="zh-CN" altLang="en-US" dirty="0"/>
              <a:t>队伍端口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5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1E96-38F2-4158-B558-FD15DE68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友谊赛 </a:t>
            </a:r>
            <a:r>
              <a:rPr lang="en-US" altLang="zh-CN" dirty="0"/>
              <a:t>Writeup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AA5CA-EEF3-4462-A0FA-B2C56EC7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进攻部分</a:t>
            </a:r>
            <a:endParaRPr lang="en-US" altLang="zh-CN" dirty="0"/>
          </a:p>
          <a:p>
            <a:pPr lvl="1"/>
            <a:r>
              <a:rPr lang="en-US" altLang="zh-CN" dirty="0"/>
              <a:t>WebSocket </a:t>
            </a:r>
            <a:r>
              <a:rPr lang="zh-CN" altLang="en-US" dirty="0"/>
              <a:t>窃听</a:t>
            </a:r>
            <a:endParaRPr lang="en-US" altLang="zh-CN" dirty="0"/>
          </a:p>
          <a:p>
            <a:pPr lvl="1"/>
            <a:r>
              <a:rPr lang="zh-CN" altLang="en-US" dirty="0"/>
              <a:t>文件上传校验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防守部分</a:t>
            </a:r>
            <a:endParaRPr lang="en-US" altLang="zh-CN" dirty="0"/>
          </a:p>
          <a:p>
            <a:pPr lvl="1"/>
            <a:r>
              <a:rPr lang="en-US" altLang="zh-CN" dirty="0"/>
              <a:t>Alpine Linux</a:t>
            </a:r>
          </a:p>
          <a:p>
            <a:pPr lvl="1"/>
            <a:r>
              <a:rPr lang="en-US" altLang="zh-CN" dirty="0"/>
              <a:t>PHP + SQLite 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/>
            <a:r>
              <a:rPr lang="en-US" altLang="zh-CN" dirty="0"/>
              <a:t>Laravel </a:t>
            </a:r>
            <a:r>
              <a:rPr lang="zh-CN" altLang="en-US" dirty="0"/>
              <a:t>框架业务部分源码审计</a:t>
            </a:r>
          </a:p>
        </p:txBody>
      </p:sp>
    </p:spTree>
    <p:extLst>
      <p:ext uri="{BB962C8B-B14F-4D97-AF65-F5344CB8AC3E}">
        <p14:creationId xmlns:p14="http://schemas.microsoft.com/office/powerpoint/2010/main" val="393479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F27A1-295B-40B8-8564-58FBE736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9DE2C-D9AD-4A52-949B-E292DF9F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常见套路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攻击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防守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下套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AWD</a:t>
            </a:r>
            <a:r>
              <a:rPr lang="zh-CN" altLang="en-US" sz="2800" dirty="0"/>
              <a:t> 现场友谊赛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没啥奖品，送个巧克力</a:t>
            </a:r>
            <a:r>
              <a:rPr lang="en-US" altLang="zh-CN" sz="2400" dirty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Writeup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咳咳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618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9CA20-6E20-43B6-AF9B-B81A4E9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AWD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335A3-3F95-4B21-B463-7AC72077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攻击与防守：</a:t>
            </a:r>
            <a:r>
              <a:rPr lang="en-US" altLang="zh-CN" dirty="0"/>
              <a:t>Attack With Defense</a:t>
            </a:r>
          </a:p>
          <a:p>
            <a:r>
              <a:rPr lang="zh-CN" altLang="en-US" dirty="0"/>
              <a:t>每个队伍都有一台服务器，且每个队伍的初始环境相同</a:t>
            </a:r>
            <a:endParaRPr lang="en-US" altLang="zh-CN" dirty="0"/>
          </a:p>
          <a:p>
            <a:r>
              <a:rPr lang="zh-CN" altLang="en-US" dirty="0"/>
              <a:t>采用回合制，每个回合 </a:t>
            </a:r>
            <a:r>
              <a:rPr lang="en-US" altLang="zh-CN" dirty="0"/>
              <a:t>flag </a:t>
            </a:r>
            <a:r>
              <a:rPr lang="zh-CN" altLang="en-US" dirty="0"/>
              <a:t>值不同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7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51402-DB29-4250-BFBF-0E72B8C9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怎么得分，怎么被扣分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0B78D-E2CF-41D1-A824-1B277D3A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每个比赛主办方不同，赛制亦不同</a:t>
            </a:r>
            <a:endParaRPr lang="en-US" altLang="zh-CN" dirty="0"/>
          </a:p>
          <a:p>
            <a:r>
              <a:rPr lang="zh-CN" altLang="en-US" dirty="0"/>
              <a:t>每回合内，攻击对手的服务器</a:t>
            </a:r>
            <a:endParaRPr lang="en-US" altLang="zh-CN" dirty="0"/>
          </a:p>
          <a:p>
            <a:r>
              <a:rPr lang="zh-CN" altLang="en-US" dirty="0"/>
              <a:t>获取到对手服务器上的 </a:t>
            </a:r>
            <a:r>
              <a:rPr lang="en-US" altLang="zh-CN" dirty="0"/>
              <a:t>flag </a:t>
            </a:r>
            <a:r>
              <a:rPr lang="zh-CN" altLang="en-US" dirty="0"/>
              <a:t>则自己得分、对手扣分</a:t>
            </a:r>
            <a:endParaRPr lang="en-US" altLang="zh-CN" dirty="0"/>
          </a:p>
          <a:p>
            <a:r>
              <a:rPr lang="zh-CN" altLang="en-US" dirty="0"/>
              <a:t>如果自己服务器上的服务不可用，被监控机制发现则会扣分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E0BEC1-E304-420D-9B08-E4C0B1B2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087" y="4752568"/>
            <a:ext cx="347619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3DA4-006C-412A-BEC9-FC2B2E1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</a:t>
            </a:r>
            <a:r>
              <a:rPr lang="en-US" altLang="zh-CN" dirty="0"/>
              <a:t>/</a:t>
            </a:r>
            <a:r>
              <a:rPr lang="zh-CN" altLang="en-US" dirty="0"/>
              <a:t>防御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7A9E1-AC1F-405D-9439-252F8EEF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以渗透为主</a:t>
            </a:r>
            <a:endParaRPr lang="en-US" altLang="zh-CN" sz="2800" dirty="0"/>
          </a:p>
          <a:p>
            <a:r>
              <a:rPr lang="zh-CN" altLang="en-US" sz="2800" dirty="0"/>
              <a:t>以 </a:t>
            </a:r>
            <a:r>
              <a:rPr lang="en-US" altLang="zh-CN" sz="2800" dirty="0"/>
              <a:t>PHP </a:t>
            </a:r>
            <a:r>
              <a:rPr lang="zh-CN" altLang="en-US" sz="2800" dirty="0"/>
              <a:t>和 </a:t>
            </a:r>
            <a:r>
              <a:rPr lang="en-US" altLang="zh-CN" sz="2800" dirty="0"/>
              <a:t>Python </a:t>
            </a:r>
            <a:r>
              <a:rPr lang="zh-CN" altLang="en-US" sz="2800" dirty="0"/>
              <a:t>为主</a:t>
            </a:r>
            <a:endParaRPr lang="en-US" altLang="zh-CN" sz="2800" dirty="0"/>
          </a:p>
          <a:p>
            <a:r>
              <a:rPr lang="zh-CN" altLang="en-US" sz="2800" dirty="0"/>
              <a:t>以 </a:t>
            </a:r>
            <a:r>
              <a:rPr lang="en-US" altLang="zh-CN" sz="2800" dirty="0"/>
              <a:t>Linux </a:t>
            </a:r>
            <a:r>
              <a:rPr lang="zh-CN" altLang="en-US" sz="2800" dirty="0"/>
              <a:t>为主</a:t>
            </a:r>
            <a:endParaRPr lang="en-US" altLang="zh-CN" sz="2800" dirty="0"/>
          </a:p>
          <a:p>
            <a:r>
              <a:rPr lang="zh-CN" altLang="en-US" sz="2800" dirty="0"/>
              <a:t>以 </a:t>
            </a:r>
            <a:r>
              <a:rPr lang="en-US" altLang="zh-CN" sz="2800" dirty="0"/>
              <a:t>get Shell </a:t>
            </a:r>
            <a:r>
              <a:rPr lang="zh-CN" altLang="en-US" sz="2800" dirty="0"/>
              <a:t>为主</a:t>
            </a:r>
            <a:endParaRPr lang="en-US" altLang="zh-CN" sz="2800" dirty="0"/>
          </a:p>
          <a:p>
            <a:r>
              <a:rPr lang="en-US" altLang="zh-CN" sz="2800" dirty="0"/>
              <a:t>SQL </a:t>
            </a:r>
            <a:r>
              <a:rPr lang="zh-CN" altLang="en-US" sz="2800" dirty="0"/>
              <a:t>注入</a:t>
            </a:r>
            <a:endParaRPr lang="en-US" altLang="zh-CN" sz="2800" dirty="0"/>
          </a:p>
          <a:p>
            <a:r>
              <a:rPr lang="zh-CN" altLang="en-US" sz="2800" dirty="0"/>
              <a:t>文件包含</a:t>
            </a:r>
            <a:endParaRPr lang="en-US" altLang="zh-CN" sz="2800" dirty="0"/>
          </a:p>
          <a:p>
            <a:r>
              <a:rPr lang="zh-CN" altLang="en-US" sz="2800" dirty="0"/>
              <a:t>文件上传</a:t>
            </a:r>
            <a:endParaRPr lang="en-US" altLang="zh-CN" sz="2800" dirty="0"/>
          </a:p>
          <a:p>
            <a:r>
              <a:rPr lang="zh-CN" altLang="en-US" sz="2800" dirty="0"/>
              <a:t>实在不想多说</a:t>
            </a:r>
            <a:r>
              <a:rPr lang="en-US" altLang="zh-CN" sz="2800" dirty="0"/>
              <a:t>..</a:t>
            </a:r>
            <a:r>
              <a:rPr lang="zh-CN" altLang="en-US" sz="2800" dirty="0"/>
              <a:t>你们都懂，不懂的去刷 </a:t>
            </a:r>
            <a:r>
              <a:rPr lang="en-US" altLang="zh-CN" sz="2800" dirty="0"/>
              <a:t>GOCTF </a:t>
            </a:r>
            <a:r>
              <a:rPr lang="zh-CN" altLang="en-US" sz="2800" dirty="0"/>
              <a:t>吧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33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85887-A71B-4EF4-AB76-1118A2D7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E4D22-F150-4867-BD46-662BE585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漏洞原因：参数可控，</a:t>
            </a:r>
            <a:r>
              <a:rPr lang="en-US" altLang="zh-CN" dirty="0"/>
              <a:t>SQL</a:t>
            </a:r>
            <a:r>
              <a:rPr lang="zh-CN" altLang="en-US" dirty="0"/>
              <a:t>语句被修改</a:t>
            </a:r>
            <a:endParaRPr lang="en-US" altLang="zh-CN" dirty="0"/>
          </a:p>
          <a:p>
            <a:r>
              <a:rPr lang="zh-CN" altLang="en-US" dirty="0"/>
              <a:t>是门大学问，建议了解注入基础知识之后，多看大神经验分享</a:t>
            </a:r>
            <a:endParaRPr lang="en-US" altLang="zh-CN" dirty="0"/>
          </a:p>
          <a:p>
            <a:r>
              <a:rPr lang="en-US" altLang="zh-CN" dirty="0" err="1"/>
              <a:t>Sqlmap</a:t>
            </a:r>
            <a:r>
              <a:rPr lang="en-US" altLang="zh-CN" dirty="0"/>
              <a:t> </a:t>
            </a:r>
            <a:r>
              <a:rPr lang="zh-CN" altLang="en-US" dirty="0"/>
              <a:t>是个好工具，希望大家都有 </a:t>
            </a:r>
            <a:r>
              <a:rPr lang="en-US" altLang="zh-CN" dirty="0"/>
              <a:t>(</a:t>
            </a:r>
            <a:r>
              <a:rPr lang="zh-CN" altLang="en-US" dirty="0"/>
              <a:t>说明文档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防御方法：</a:t>
            </a:r>
            <a:r>
              <a:rPr lang="en-US" altLang="zh-CN" dirty="0"/>
              <a:t>SQL</a:t>
            </a:r>
            <a:r>
              <a:rPr lang="zh-CN" altLang="en-US" dirty="0"/>
              <a:t>预处理，特殊符号转义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150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206E-2428-47C9-B4D0-E08EB4C0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命令注入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579FA-9F84-47A6-B34B-9CC6B6BE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漏洞原因：运行 </a:t>
            </a:r>
            <a:r>
              <a:rPr lang="en-US" altLang="zh-CN" dirty="0" err="1"/>
              <a:t>cmd</a:t>
            </a:r>
            <a:r>
              <a:rPr lang="en-US" altLang="zh-CN" dirty="0"/>
              <a:t>/shell </a:t>
            </a:r>
            <a:r>
              <a:rPr lang="zh-CN" altLang="en-US" dirty="0"/>
              <a:t>命令的函数或运行语言代码的函数例如（</a:t>
            </a:r>
            <a:r>
              <a:rPr lang="en-US" altLang="zh-CN" dirty="0"/>
              <a:t>PHP</a:t>
            </a:r>
            <a:r>
              <a:rPr lang="zh-CN" altLang="en-US" dirty="0"/>
              <a:t>：</a:t>
            </a:r>
            <a:r>
              <a:rPr lang="en-US" altLang="zh-CN" dirty="0"/>
              <a:t>eval</a:t>
            </a:r>
            <a:r>
              <a:rPr lang="zh-CN" altLang="en-US" dirty="0"/>
              <a:t>、</a:t>
            </a:r>
            <a:r>
              <a:rPr lang="en-US" altLang="zh-CN" dirty="0"/>
              <a:t>assert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/>
              <a:t>eval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：反序列化）参数可控</a:t>
            </a:r>
            <a:endParaRPr lang="en-US" altLang="zh-CN" dirty="0"/>
          </a:p>
          <a:p>
            <a:r>
              <a:rPr lang="zh-CN" altLang="en-US" dirty="0"/>
              <a:t>防御方法：根据实际情况确定，一般可试试过滤一下特殊字符，甚至给</a:t>
            </a:r>
            <a:r>
              <a:rPr lang="en-US" altLang="zh-CN" dirty="0"/>
              <a:t>Java</a:t>
            </a:r>
            <a:r>
              <a:rPr lang="zh-CN" altLang="en-US" dirty="0"/>
              <a:t>打个补丁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&lt;?php</a:t>
            </a:r>
          </a:p>
          <a:p>
            <a:pPr marL="0" indent="0">
              <a:buNone/>
            </a:pPr>
            <a:r>
              <a:rPr lang="en-US" altLang="zh-CN" dirty="0"/>
              <a:t>eval($_GET[‘</a:t>
            </a:r>
            <a:r>
              <a:rPr lang="en-US" altLang="zh-CN" dirty="0" err="1"/>
              <a:t>cmd</a:t>
            </a:r>
            <a:r>
              <a:rPr lang="en-US" altLang="zh-CN" dirty="0"/>
              <a:t>’]);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2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86AA-659E-4650-90AF-1ADA815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3FBA7-2704-4CF2-836B-46889839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漏洞原因：仅仅在前端</a:t>
            </a:r>
            <a:r>
              <a:rPr lang="en-US" altLang="zh-CN" dirty="0"/>
              <a:t>/</a:t>
            </a:r>
            <a:r>
              <a:rPr lang="zh-CN" altLang="en-US" dirty="0"/>
              <a:t>浏览器做上传的校验</a:t>
            </a:r>
            <a:endParaRPr lang="en-US" altLang="zh-CN" dirty="0"/>
          </a:p>
          <a:p>
            <a:r>
              <a:rPr lang="en-US" altLang="zh-CN" dirty="0" err="1"/>
              <a:t>BurpSuit</a:t>
            </a:r>
            <a:r>
              <a:rPr lang="zh-CN" altLang="en-US" dirty="0"/>
              <a:t> 修改 </a:t>
            </a:r>
            <a:r>
              <a:rPr lang="en-US" altLang="zh-CN" dirty="0"/>
              <a:t>HTTP </a:t>
            </a:r>
            <a:r>
              <a:rPr lang="zh-CN" altLang="en-US" dirty="0"/>
              <a:t>请求通常可以绕过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防御方法：后端白名单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16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2DF68-9D3A-4449-AFF5-65F58167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文件包含</a:t>
            </a:r>
            <a:r>
              <a:rPr lang="en-US" altLang="zh-CN" dirty="0"/>
              <a:t>/</a:t>
            </a:r>
            <a:r>
              <a:rPr lang="zh-CN" altLang="en-US" dirty="0"/>
              <a:t>文件读取</a:t>
            </a:r>
            <a:r>
              <a:rPr lang="en-US" altLang="zh-CN" dirty="0"/>
              <a:t>/</a:t>
            </a:r>
            <a:r>
              <a:rPr lang="zh-CN" altLang="en-US" dirty="0"/>
              <a:t>文件下载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9710B-58B4-4439-BD3A-053B4E38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还是因为程序猿太菜，导致参数可控</a:t>
            </a:r>
            <a:endParaRPr lang="en-US" altLang="zh-CN" dirty="0"/>
          </a:p>
          <a:p>
            <a:r>
              <a:rPr lang="zh-CN" altLang="en-US" dirty="0"/>
              <a:t>做多几次过滤即可</a:t>
            </a:r>
          </a:p>
        </p:txBody>
      </p:sp>
    </p:spTree>
    <p:extLst>
      <p:ext uri="{BB962C8B-B14F-4D97-AF65-F5344CB8AC3E}">
        <p14:creationId xmlns:p14="http://schemas.microsoft.com/office/powerpoint/2010/main" val="2663041759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139</TotalTime>
  <Words>647</Words>
  <Application>Microsoft Office PowerPoint</Application>
  <PresentationFormat>宽屏</PresentationFormat>
  <Paragraphs>110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Trebuchet MS</vt:lpstr>
      <vt:lpstr>柏林</vt:lpstr>
      <vt:lpstr>CTF AWD</vt:lpstr>
      <vt:lpstr>主要内容</vt:lpstr>
      <vt:lpstr>什么是AWD</vt:lpstr>
      <vt:lpstr>怎么得分，怎么被扣分</vt:lpstr>
      <vt:lpstr>攻击/防御</vt:lpstr>
      <vt:lpstr>SQL注入</vt:lpstr>
      <vt:lpstr>命令注入</vt:lpstr>
      <vt:lpstr>文件上传</vt:lpstr>
      <vt:lpstr>文件包含/文件读取/文件下载</vt:lpstr>
      <vt:lpstr>SSRF</vt:lpstr>
      <vt:lpstr>弱口令、弱密码</vt:lpstr>
      <vt:lpstr>防守</vt:lpstr>
      <vt:lpstr>PHP 代码怎么安装</vt:lpstr>
      <vt:lpstr>AWD 友谊赛</vt:lpstr>
      <vt:lpstr>注意事项</vt:lpstr>
      <vt:lpstr>友谊赛 Writeup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AWD</dc:title>
  <dc:creator>LeungRytia</dc:creator>
  <cp:lastModifiedBy>LeungRytia</cp:lastModifiedBy>
  <cp:revision>36</cp:revision>
  <dcterms:created xsi:type="dcterms:W3CDTF">2019-04-19T08:26:55Z</dcterms:created>
  <dcterms:modified xsi:type="dcterms:W3CDTF">2019-04-27T05:12:23Z</dcterms:modified>
</cp:coreProperties>
</file>