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72" r:id="rId19"/>
    <p:sldId id="279" r:id="rId20"/>
    <p:sldId id="273" r:id="rId21"/>
    <p:sldId id="280" r:id="rId22"/>
    <p:sldId id="274" r:id="rId23"/>
    <p:sldId id="277" r:id="rId24"/>
    <p:sldId id="281" r:id="rId25"/>
    <p:sldId id="275" r:id="rId26"/>
    <p:sldId id="276" r:id="rId27"/>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599" autoAdjust="0"/>
  </p:normalViewPr>
  <p:slideViewPr>
    <p:cSldViewPr>
      <p:cViewPr>
        <p:scale>
          <a:sx n="55" d="100"/>
          <a:sy n="55" d="100"/>
        </p:scale>
        <p:origin x="2748" y="1362"/>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31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2446EEE-9F74-414C-8CF3-76F72C6C9CBB}" type="datetime1">
              <a:rPr lang="es-ES" smtClean="0"/>
              <a:t>26/11/2023</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s-ES"/>
              <a:t>‹Nº›</a:t>
            </a:fld>
            <a:endParaRPr lang="es-ES"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8FC2AD-8B93-45A4-8827-85E82B2F4F55}" type="datetime1">
              <a:rPr lang="es-ES" noProof="0" smtClean="0"/>
              <a:t>26/11/2023</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es-ES" noProof="0"/>
              <a:t>‹Nº›</a:t>
            </a:fld>
            <a:endParaRPr lang="es-ES" noProof="0"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a:t>
            </a:fld>
            <a:endParaRPr lang="es-ES" dirty="0"/>
          </a:p>
        </p:txBody>
      </p:sp>
    </p:spTree>
    <p:extLst>
      <p:ext uri="{BB962C8B-B14F-4D97-AF65-F5344CB8AC3E}">
        <p14:creationId xmlns:p14="http://schemas.microsoft.com/office/powerpoint/2010/main" val="341958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905000"/>
            <a:ext cx="9144000" cy="2667000"/>
          </a:xfrm>
        </p:spPr>
        <p:txBody>
          <a:bodyPr rtlCol="0">
            <a:noAutofit/>
          </a:bodyPr>
          <a:lstStyle>
            <a:lvl1pPr rtl="0">
              <a:defRPr sz="5400"/>
            </a:lvl1pPr>
          </a:lstStyle>
          <a:p>
            <a:pPr rtl="0"/>
            <a:r>
              <a:rPr lang="es-ES" noProof="0"/>
              <a:t>Haga clic para modificar el estilo de título del patrón</a:t>
            </a:r>
            <a:endParaRPr lang="es-ES" noProof="0" dirty="0"/>
          </a:p>
        </p:txBody>
      </p:sp>
      <p:grpSp>
        <p:nvGrpSpPr>
          <p:cNvPr id="256" name="línea" descr="Gráfico de líneas"/>
          <p:cNvGrpSpPr/>
          <p:nvPr/>
        </p:nvGrpSpPr>
        <p:grpSpPr bwMode="invGray">
          <a:xfrm>
            <a:off x="1584896" y="4724400"/>
            <a:ext cx="8631936" cy="64008"/>
            <a:chOff x="-4110038" y="2703513"/>
            <a:chExt cx="17394239" cy="160336"/>
          </a:xfrm>
          <a:solidFill>
            <a:schemeClr val="accent1"/>
          </a:solidFill>
        </p:grpSpPr>
        <p:sp>
          <p:nvSpPr>
            <p:cNvPr id="257"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9"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Subtítulo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noProof="0"/>
              <a:t>Haga clic para modificar el estilo de subtítulo del patrón</a:t>
            </a:r>
            <a:endParaRPr lang="es-E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a:off x="1522413" y="1514475"/>
            <a:ext cx="10569575" cy="64008"/>
            <a:chOff x="1522413" y="1514475"/>
            <a:chExt cx="10569575" cy="64008"/>
          </a:xfrm>
        </p:grpSpPr>
        <p:sp>
          <p:nvSpPr>
            <p:cNvPr id="8" name="Forma lib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422E2A2-B648-4842-9ED5-8E4D1828D625}" type="datetime1">
              <a:rPr lang="es-ES" noProof="0" smtClean="0"/>
              <a:t>26/11/2023</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361612" y="274639"/>
            <a:ext cx="1371600" cy="5901747"/>
          </a:xfrm>
        </p:spPr>
        <p:txBody>
          <a:bodyPr vert="eaVert"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rot="5400000">
            <a:off x="6864412" y="3472598"/>
            <a:ext cx="6492240" cy="64008"/>
            <a:chOff x="1522413" y="1514475"/>
            <a:chExt cx="10569575" cy="64008"/>
          </a:xfrm>
        </p:grpSpPr>
        <p:sp>
          <p:nvSpPr>
            <p:cNvPr id="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186AB9F2-CD8F-42EB-A63E-2B03D1B74C56}" type="datetime1">
              <a:rPr lang="es-ES" noProof="0" smtClean="0"/>
              <a:t>26/11/2023</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7" name="línea" descr="Gráfico de líneas"/>
          <p:cNvGrpSpPr/>
          <p:nvPr/>
        </p:nvGrpSpPr>
        <p:grpSpPr bwMode="invGray">
          <a:xfrm>
            <a:off x="1522413" y="1514475"/>
            <a:ext cx="10569575" cy="64008"/>
            <a:chOff x="1522413" y="1514475"/>
            <a:chExt cx="10569575" cy="64008"/>
          </a:xfrm>
        </p:grpSpPr>
        <p:sp>
          <p:nvSpPr>
            <p:cNvPr id="16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C8ACC39B-F8AD-4C56-AD8F-A56798AE1A49}" type="datetime1">
              <a:rPr lang="es-ES" noProof="0" smtClean="0"/>
              <a:t>26/11/2023</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905000"/>
            <a:ext cx="9144000" cy="2667000"/>
          </a:xfrm>
        </p:spPr>
        <p:txBody>
          <a:bodyPr rtlCol="0" anchor="b">
            <a:noAutofit/>
          </a:bodyPr>
          <a:lstStyle>
            <a:lvl1pPr algn="l" rtl="0">
              <a:defRPr sz="4400" b="0" cap="none" baseline="0"/>
            </a:lvl1pPr>
          </a:lstStyle>
          <a:p>
            <a:pPr rtl="0"/>
            <a:r>
              <a:rPr lang="es-ES" noProof="0"/>
              <a:t>Haga clic para modificar el estilo de título del patrón</a:t>
            </a:r>
            <a:endParaRPr lang="es-ES" noProof="0" dirty="0"/>
          </a:p>
        </p:txBody>
      </p:sp>
      <p:grpSp>
        <p:nvGrpSpPr>
          <p:cNvPr id="255" name="línea" descr="Gráfico de líneas"/>
          <p:cNvGrpSpPr/>
          <p:nvPr/>
        </p:nvGrpSpPr>
        <p:grpSpPr bwMode="invGray">
          <a:xfrm>
            <a:off x="1584896" y="4724400"/>
            <a:ext cx="8631936" cy="64008"/>
            <a:chOff x="-4110038" y="2703513"/>
            <a:chExt cx="17394239" cy="160336"/>
          </a:xfrm>
          <a:solidFill>
            <a:schemeClr val="accent1"/>
          </a:solidFill>
        </p:grpSpPr>
        <p:sp>
          <p:nvSpPr>
            <p:cNvPr id="256"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7"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Marcador de posición de texto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noProof="0"/>
              <a:t>Haga clic para modificar los estilos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9A5F5A5-C1AF-4E1F-BBE9-77A0324E6A16}" type="datetime1">
              <a:rPr lang="es-ES" noProof="0" smtClean="0"/>
              <a:t>26/11/2023</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58" name="línea" descr="Gráfico de líneas"/>
          <p:cNvGrpSpPr/>
          <p:nvPr/>
        </p:nvGrpSpPr>
        <p:grpSpPr bwMode="invGray">
          <a:xfrm>
            <a:off x="1522413" y="1514475"/>
            <a:ext cx="10569575" cy="64008"/>
            <a:chOff x="1522413" y="1514475"/>
            <a:chExt cx="10569575" cy="64008"/>
          </a:xfrm>
        </p:grpSpPr>
        <p:sp>
          <p:nvSpPr>
            <p:cNvPr id="159"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4" name="Marcador de posición de contenido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FEBAF46A-8BB1-4F24-A11E-0306615E93F5}" type="datetime1">
              <a:rPr lang="es-ES" noProof="0" smtClean="0"/>
              <a:t>26/11/2023</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0" name="línea" descr="Gráfico de líneas"/>
          <p:cNvGrpSpPr/>
          <p:nvPr/>
        </p:nvGrpSpPr>
        <p:grpSpPr bwMode="invGray">
          <a:xfrm>
            <a:off x="1522413" y="1514475"/>
            <a:ext cx="10569575" cy="64008"/>
            <a:chOff x="1522413" y="1514475"/>
            <a:chExt cx="10569575" cy="64008"/>
          </a:xfrm>
        </p:grpSpPr>
        <p:sp>
          <p:nvSpPr>
            <p:cNvPr id="161" name="Forma lib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los estilos de texto del patrón</a:t>
            </a:r>
          </a:p>
        </p:txBody>
      </p:sp>
      <p:sp>
        <p:nvSpPr>
          <p:cNvPr id="4" name="Marcador de posición de contenido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texto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los estilos de texto del patrón</a:t>
            </a:r>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p>
            <a:pPr rtl="0"/>
            <a:fld id="{D4829AD9-EA14-4AE8-BB2F-1A8BF56A3E5B}" type="datetime1">
              <a:rPr lang="es-ES" noProof="0" smtClean="0"/>
              <a:t>26/11/2023</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
        <p:nvSpPr>
          <p:cNvPr id="85" name="Marcador de posición de contenido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156" name="línea" descr="Gráfico de líneas"/>
          <p:cNvGrpSpPr/>
          <p:nvPr/>
        </p:nvGrpSpPr>
        <p:grpSpPr bwMode="invGray">
          <a:xfrm>
            <a:off x="1522413" y="1514475"/>
            <a:ext cx="10569575" cy="64008"/>
            <a:chOff x="1522413" y="1514475"/>
            <a:chExt cx="10569575" cy="64008"/>
          </a:xfrm>
        </p:grpSpPr>
        <p:sp>
          <p:nvSpPr>
            <p:cNvPr id="157"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8"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9"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p>
            <a:pPr rtl="0"/>
            <a:fld id="{D996EFD6-A265-4329-83FB-237234CCC851}" type="datetime1">
              <a:rPr lang="es-ES" noProof="0" smtClean="0"/>
              <a:t>26/11/2023</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endParaRPr lang="es-ES" noProof="0" dirty="0"/>
          </a:p>
        </p:txBody>
      </p:sp>
      <p:sp>
        <p:nvSpPr>
          <p:cNvPr id="2" name="Marcador de posición de fecha 1"/>
          <p:cNvSpPr>
            <a:spLocks noGrp="1"/>
          </p:cNvSpPr>
          <p:nvPr>
            <p:ph type="dt" sz="half" idx="10"/>
          </p:nvPr>
        </p:nvSpPr>
        <p:spPr/>
        <p:txBody>
          <a:bodyPr rtlCol="0"/>
          <a:lstStyle/>
          <a:p>
            <a:pPr rtl="0"/>
            <a:fld id="{51EEC8E5-6135-4EEA-A5FA-4E382F0E51FD}" type="datetime1">
              <a:rPr lang="es-ES" noProof="0" smtClean="0"/>
              <a:t>26/11/2023</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Haga clic para modificar los estilos de texto del patrón</a:t>
            </a:r>
          </a:p>
        </p:txBody>
      </p:sp>
      <p:sp>
        <p:nvSpPr>
          <p:cNvPr id="3" name="Marcador de posición de contenido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grpSp>
        <p:nvGrpSpPr>
          <p:cNvPr id="615" name="marco" descr="Gráfico de cuadro"/>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b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b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b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b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2EAA01AB-145F-4AE5-A1D5-362BC05CA7CC}" type="datetime1">
              <a:rPr lang="es-ES" noProof="0" smtClean="0"/>
              <a:t>26/11/2023</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quiera agregar."/>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grpSp>
        <p:nvGrpSpPr>
          <p:cNvPr id="614" name="marco" descr="Gráfico de cuadro"/>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b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4" name="Forma lib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b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0" name="Forma lib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b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4" name="Forma lib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b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0" name="Forma lib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4" name="Marcador de posición de texto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AFD16348-E405-42B1-89B5-964AA77FE073}" type="datetime1">
              <a:rPr lang="es-ES" noProof="0" smtClean="0"/>
              <a:t>26/11/2023</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es-ES" dirty="0"/>
              <a:t>Haga clic para modificar el estilo de título del patrón</a:t>
            </a:r>
            <a:endParaRPr lang="es-ES" noProof="0" dirty="0"/>
          </a:p>
        </p:txBody>
      </p:sp>
      <p:sp>
        <p:nvSpPr>
          <p:cNvPr id="3" name="Marcador de posición de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s-ES"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es-ES" noProof="0" dirty="0"/>
          </a:p>
        </p:txBody>
      </p:sp>
      <p:sp>
        <p:nvSpPr>
          <p:cNvPr id="4" name="Marcador de posición de fech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EA5BF5C-F4C1-4C94-BD5F-F847F8EB8117}" type="datetime1">
              <a:rPr lang="es-ES" noProof="0" smtClean="0"/>
              <a:t>26/11/2023</a:t>
            </a:fld>
            <a:endParaRPr lang="es-ES" noProof="0" dirty="0"/>
          </a:p>
        </p:txBody>
      </p:sp>
      <p:sp>
        <p:nvSpPr>
          <p:cNvPr id="6" name="Marcador de posición de número de diapositiva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es-ES" noProof="0" smtClean="0"/>
              <a:pPr rtl="0"/>
              <a:t>‹Nº›</a:t>
            </a:fld>
            <a:endParaRPr lang="es-E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youtu.be/CP4oofSQdyA" TargetMode="Externa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sz="7200" dirty="0"/>
              <a:t>Nike</a:t>
            </a:r>
          </a:p>
        </p:txBody>
      </p:sp>
      <p:sp>
        <p:nvSpPr>
          <p:cNvPr id="3" name="Subtítulo 2"/>
          <p:cNvSpPr>
            <a:spLocks noGrp="1"/>
          </p:cNvSpPr>
          <p:nvPr>
            <p:ph type="subTitle" idx="1"/>
          </p:nvPr>
        </p:nvSpPr>
        <p:spPr/>
        <p:txBody>
          <a:bodyPr rtlCol="0">
            <a:normAutofit lnSpcReduction="10000"/>
          </a:bodyPr>
          <a:lstStyle/>
          <a:p>
            <a:pPr rtl="0"/>
            <a:r>
              <a:rPr lang="es-ES" dirty="0"/>
              <a:t>Kevin Eduard Hernández González</a:t>
            </a:r>
          </a:p>
          <a:p>
            <a:pPr rtl="0"/>
            <a:r>
              <a:rPr lang="es-ES" dirty="0"/>
              <a:t>Esneider Quiñonez Duarte</a:t>
            </a:r>
          </a:p>
          <a:p>
            <a:pPr rtl="0"/>
            <a:r>
              <a:rPr lang="es-ES" dirty="0"/>
              <a:t>Javier Felipe Pulido Herrera</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4B0E5A-FD71-4158-8F4F-A0583E2B5048}"/>
              </a:ext>
            </a:extLst>
          </p:cNvPr>
          <p:cNvSpPr>
            <a:spLocks noGrp="1"/>
          </p:cNvSpPr>
          <p:nvPr>
            <p:ph type="title"/>
          </p:nvPr>
        </p:nvSpPr>
        <p:spPr/>
        <p:txBody>
          <a:bodyPr/>
          <a:lstStyle/>
          <a:p>
            <a:r>
              <a:rPr lang="es-CO" sz="6000" dirty="0"/>
              <a:t>Ropa deportiva…</a:t>
            </a:r>
          </a:p>
        </p:txBody>
      </p:sp>
      <p:sp>
        <p:nvSpPr>
          <p:cNvPr id="3" name="Marcador de contenido 2">
            <a:extLst>
              <a:ext uri="{FF2B5EF4-FFF2-40B4-BE49-F238E27FC236}">
                <a16:creationId xmlns:a16="http://schemas.microsoft.com/office/drawing/2014/main" id="{C1367F37-6B49-4F6B-86EE-0288E495E03C}"/>
              </a:ext>
            </a:extLst>
          </p:cNvPr>
          <p:cNvSpPr>
            <a:spLocks noGrp="1"/>
          </p:cNvSpPr>
          <p:nvPr>
            <p:ph idx="1"/>
          </p:nvPr>
        </p:nvSpPr>
        <p:spPr/>
        <p:txBody>
          <a:bodyPr>
            <a:normAutofit/>
          </a:bodyPr>
          <a:lstStyle/>
          <a:p>
            <a:pPr algn="just"/>
            <a:r>
              <a:rPr lang="es-MX" sz="3200" dirty="0"/>
              <a:t>Nike también vende ropa deportiva, que incluye camisetas, pantalones, shorts, etc. La ropa Nike es cómoda, transpirable y duradera.</a:t>
            </a:r>
            <a:endParaRPr lang="es-CO" sz="3200" dirty="0"/>
          </a:p>
        </p:txBody>
      </p:sp>
      <p:pic>
        <p:nvPicPr>
          <p:cNvPr id="7170" name="Picture 2" descr="Camiseta Nike Pro Dri-fittight-fit Short-sleeve-Negro - Compra Ahora |  Dafiti Colombia">
            <a:extLst>
              <a:ext uri="{FF2B5EF4-FFF2-40B4-BE49-F238E27FC236}">
                <a16:creationId xmlns:a16="http://schemas.microsoft.com/office/drawing/2014/main" id="{4F24765D-2621-425A-9BE0-DDC50F527B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1300" y="3429000"/>
            <a:ext cx="1702857" cy="24677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antalon Jogger Nike Club Fleece Para Hombre-Negro NIKE | falabella.com">
            <a:extLst>
              <a:ext uri="{FF2B5EF4-FFF2-40B4-BE49-F238E27FC236}">
                <a16:creationId xmlns:a16="http://schemas.microsoft.com/office/drawing/2014/main" id="{1C546C4F-447F-4C31-BAA3-BDC6C808A0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540" y="3429000"/>
            <a:ext cx="2467743" cy="246774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Nike Short">
            <a:extLst>
              <a:ext uri="{FF2B5EF4-FFF2-40B4-BE49-F238E27FC236}">
                <a16:creationId xmlns:a16="http://schemas.microsoft.com/office/drawing/2014/main" id="{131DA72F-B915-49A0-A591-A87DBD40C0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4666" y="3428999"/>
            <a:ext cx="2467744" cy="246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2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84EFB-2976-401B-AEEE-875723EAFC43}"/>
              </a:ext>
            </a:extLst>
          </p:cNvPr>
          <p:cNvSpPr>
            <a:spLocks noGrp="1"/>
          </p:cNvSpPr>
          <p:nvPr>
            <p:ph type="title"/>
          </p:nvPr>
        </p:nvSpPr>
        <p:spPr/>
        <p:txBody>
          <a:bodyPr>
            <a:noAutofit/>
          </a:bodyPr>
          <a:lstStyle/>
          <a:p>
            <a:r>
              <a:rPr lang="es-CO" sz="5400" dirty="0"/>
              <a:t>Accesorios deportivos…</a:t>
            </a:r>
          </a:p>
        </p:txBody>
      </p:sp>
      <p:sp>
        <p:nvSpPr>
          <p:cNvPr id="3" name="Marcador de contenido 2">
            <a:extLst>
              <a:ext uri="{FF2B5EF4-FFF2-40B4-BE49-F238E27FC236}">
                <a16:creationId xmlns:a16="http://schemas.microsoft.com/office/drawing/2014/main" id="{2B7B02A5-099F-478E-9ECC-1699EBADC235}"/>
              </a:ext>
            </a:extLst>
          </p:cNvPr>
          <p:cNvSpPr>
            <a:spLocks noGrp="1"/>
          </p:cNvSpPr>
          <p:nvPr>
            <p:ph idx="1"/>
          </p:nvPr>
        </p:nvSpPr>
        <p:spPr/>
        <p:txBody>
          <a:bodyPr>
            <a:normAutofit/>
          </a:bodyPr>
          <a:lstStyle/>
          <a:p>
            <a:pPr marL="0" indent="0" algn="just">
              <a:buNone/>
            </a:pPr>
            <a:r>
              <a:rPr lang="es-MX" sz="3200" dirty="0"/>
              <a:t>Nike también vende accesorios deportivos, como gorras, calcetines, bolsas, etc. Los accesorios Nike están diseñados para complementar el calzado y la ropa deportiva.</a:t>
            </a:r>
            <a:endParaRPr lang="es-CO" sz="3200" dirty="0"/>
          </a:p>
        </p:txBody>
      </p:sp>
      <p:pic>
        <p:nvPicPr>
          <p:cNvPr id="4" name="Imagen 3" descr="Accesorios deportivos Nike">
            <a:extLst>
              <a:ext uri="{FF2B5EF4-FFF2-40B4-BE49-F238E27FC236}">
                <a16:creationId xmlns:a16="http://schemas.microsoft.com/office/drawing/2014/main" id="{CC2914A2-3877-4AC9-B7BA-AABA5C63BD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82244" y="3848100"/>
            <a:ext cx="3024336" cy="2324100"/>
          </a:xfrm>
          <a:prstGeom prst="rect">
            <a:avLst/>
          </a:prstGeom>
          <a:noFill/>
          <a:ln>
            <a:noFill/>
          </a:ln>
        </p:spPr>
      </p:pic>
      <p:pic>
        <p:nvPicPr>
          <p:cNvPr id="8194" name="Picture 2" descr="Unisex - Accesorios - Otros accesorios NIKE Tenis – peopleplays">
            <a:extLst>
              <a:ext uri="{FF2B5EF4-FFF2-40B4-BE49-F238E27FC236}">
                <a16:creationId xmlns:a16="http://schemas.microsoft.com/office/drawing/2014/main" id="{968A8FFB-6CB6-4CF8-A123-1E9080892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400" y="3878152"/>
            <a:ext cx="2294048" cy="229404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útbol Accesorios y equipo. Nike US">
            <a:extLst>
              <a:ext uri="{FF2B5EF4-FFF2-40B4-BE49-F238E27FC236}">
                <a16:creationId xmlns:a16="http://schemas.microsoft.com/office/drawing/2014/main" id="{F93DE0C8-0607-4B0F-A85D-32B97C3BED8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6945" y="3848100"/>
            <a:ext cx="2324099" cy="232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13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DE6EF-D9C1-4548-93C9-783249E8ABB4}"/>
              </a:ext>
            </a:extLst>
          </p:cNvPr>
          <p:cNvSpPr>
            <a:spLocks noGrp="1"/>
          </p:cNvSpPr>
          <p:nvPr>
            <p:ph type="title"/>
          </p:nvPr>
        </p:nvSpPr>
        <p:spPr/>
        <p:txBody>
          <a:bodyPr>
            <a:normAutofit/>
          </a:bodyPr>
          <a:lstStyle/>
          <a:p>
            <a:r>
              <a:rPr lang="es-CO" sz="6000" dirty="0"/>
              <a:t>Marcas…</a:t>
            </a:r>
          </a:p>
        </p:txBody>
      </p:sp>
      <p:sp>
        <p:nvSpPr>
          <p:cNvPr id="3" name="Marcador de contenido 2">
            <a:extLst>
              <a:ext uri="{FF2B5EF4-FFF2-40B4-BE49-F238E27FC236}">
                <a16:creationId xmlns:a16="http://schemas.microsoft.com/office/drawing/2014/main" id="{8EDABA52-50B3-4184-9671-6111A154A3A2}"/>
              </a:ext>
            </a:extLst>
          </p:cNvPr>
          <p:cNvSpPr>
            <a:spLocks noGrp="1"/>
          </p:cNvSpPr>
          <p:nvPr>
            <p:ph idx="1"/>
          </p:nvPr>
        </p:nvSpPr>
        <p:spPr/>
        <p:txBody>
          <a:bodyPr>
            <a:normAutofit/>
          </a:bodyPr>
          <a:lstStyle/>
          <a:p>
            <a:pPr marL="0" indent="0" algn="just">
              <a:buNone/>
            </a:pPr>
            <a:r>
              <a:rPr lang="es-MX" sz="3200" dirty="0"/>
              <a:t>La marca Nike es la marca principal de Nike. La marca Nike se utiliza para una amplia gama de productos deportivos, incluidos calzado, ropa y accesorios.</a:t>
            </a:r>
            <a:endParaRPr lang="es-CO" sz="3200" dirty="0"/>
          </a:p>
        </p:txBody>
      </p:sp>
      <p:pic>
        <p:nvPicPr>
          <p:cNvPr id="9218" name="Picture 2">
            <a:extLst>
              <a:ext uri="{FF2B5EF4-FFF2-40B4-BE49-F238E27FC236}">
                <a16:creationId xmlns:a16="http://schemas.microsoft.com/office/drawing/2014/main" id="{A70C31CF-F58D-499E-B975-25D897E5E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711" y="3573016"/>
            <a:ext cx="4399401" cy="2311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68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44A15-B80A-485A-9F26-F951BBEE6A01}"/>
              </a:ext>
            </a:extLst>
          </p:cNvPr>
          <p:cNvSpPr>
            <a:spLocks noGrp="1"/>
          </p:cNvSpPr>
          <p:nvPr>
            <p:ph type="title"/>
          </p:nvPr>
        </p:nvSpPr>
        <p:spPr/>
        <p:txBody>
          <a:bodyPr>
            <a:normAutofit/>
          </a:bodyPr>
          <a:lstStyle/>
          <a:p>
            <a:r>
              <a:rPr lang="es-CO" sz="6000" dirty="0" err="1"/>
              <a:t>Jordan</a:t>
            </a:r>
            <a:r>
              <a:rPr lang="es-CO" sz="6000" dirty="0"/>
              <a:t>…</a:t>
            </a:r>
          </a:p>
        </p:txBody>
      </p:sp>
      <p:sp>
        <p:nvSpPr>
          <p:cNvPr id="3" name="Marcador de contenido 2">
            <a:extLst>
              <a:ext uri="{FF2B5EF4-FFF2-40B4-BE49-F238E27FC236}">
                <a16:creationId xmlns:a16="http://schemas.microsoft.com/office/drawing/2014/main" id="{FA282ADE-4282-4C2E-B578-16DF9B19A0B7}"/>
              </a:ext>
            </a:extLst>
          </p:cNvPr>
          <p:cNvSpPr>
            <a:spLocks noGrp="1"/>
          </p:cNvSpPr>
          <p:nvPr>
            <p:ph idx="1"/>
          </p:nvPr>
        </p:nvSpPr>
        <p:spPr/>
        <p:txBody>
          <a:bodyPr>
            <a:normAutofit/>
          </a:bodyPr>
          <a:lstStyle/>
          <a:p>
            <a:pPr marL="0" indent="0" algn="just">
              <a:buNone/>
            </a:pPr>
            <a:r>
              <a:rPr lang="es-MX" sz="2800" dirty="0"/>
              <a:t>La marca </a:t>
            </a:r>
            <a:r>
              <a:rPr lang="es-MX" sz="2800" dirty="0" err="1"/>
              <a:t>Jordan</a:t>
            </a:r>
            <a:r>
              <a:rPr lang="es-MX" sz="2800" dirty="0"/>
              <a:t> es una marca de ropa y calzado deportivo de lujo. La marca </a:t>
            </a:r>
            <a:r>
              <a:rPr lang="es-MX" sz="2800" dirty="0" err="1"/>
              <a:t>Jordan</a:t>
            </a:r>
            <a:r>
              <a:rPr lang="es-MX" sz="2800" dirty="0"/>
              <a:t> está asociada con Michael </a:t>
            </a:r>
            <a:r>
              <a:rPr lang="es-MX" sz="2800" dirty="0" err="1"/>
              <a:t>Jordan</a:t>
            </a:r>
            <a:r>
              <a:rPr lang="es-MX" sz="2800" dirty="0"/>
              <a:t>, uno de los mejores jugadores de baloncesto de todos los tiempos.</a:t>
            </a:r>
            <a:endParaRPr lang="es-CO" sz="2800" dirty="0"/>
          </a:p>
        </p:txBody>
      </p:sp>
      <p:pic>
        <p:nvPicPr>
          <p:cNvPr id="10242" name="Picture 2" descr="NBA: Michael Jordan: el mejor jugador de la historia... ¿y el peor  propietario? | Marca">
            <a:extLst>
              <a:ext uri="{FF2B5EF4-FFF2-40B4-BE49-F238E27FC236}">
                <a16:creationId xmlns:a16="http://schemas.microsoft.com/office/drawing/2014/main" id="{4C21C89C-25E3-4E18-A05B-722E9FF942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7154" y="3542077"/>
            <a:ext cx="1732789" cy="259918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Nike Jordan Retro 1 Hombre Réplica AAA - Stand Shop | Zapatillas y Sneakers  Réplica AAA en Colombia">
            <a:extLst>
              <a:ext uri="{FF2B5EF4-FFF2-40B4-BE49-F238E27FC236}">
                <a16:creationId xmlns:a16="http://schemas.microsoft.com/office/drawing/2014/main" id="{B8EF724D-FD2C-4621-8B94-35F1A3540B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6830" y="3542077"/>
            <a:ext cx="2684842" cy="259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37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F0A71-C93B-486E-A64B-A783769C75D7}"/>
              </a:ext>
            </a:extLst>
          </p:cNvPr>
          <p:cNvSpPr>
            <a:spLocks noGrp="1"/>
          </p:cNvSpPr>
          <p:nvPr>
            <p:ph type="title"/>
          </p:nvPr>
        </p:nvSpPr>
        <p:spPr/>
        <p:txBody>
          <a:bodyPr>
            <a:normAutofit/>
          </a:bodyPr>
          <a:lstStyle/>
          <a:p>
            <a:r>
              <a:rPr lang="es-CO" sz="6000" dirty="0"/>
              <a:t>Converse…</a:t>
            </a:r>
          </a:p>
        </p:txBody>
      </p:sp>
      <p:sp>
        <p:nvSpPr>
          <p:cNvPr id="3" name="Marcador de contenido 2">
            <a:extLst>
              <a:ext uri="{FF2B5EF4-FFF2-40B4-BE49-F238E27FC236}">
                <a16:creationId xmlns:a16="http://schemas.microsoft.com/office/drawing/2014/main" id="{5D6E47A9-5467-4131-B57C-98DAE227C559}"/>
              </a:ext>
            </a:extLst>
          </p:cNvPr>
          <p:cNvSpPr>
            <a:spLocks noGrp="1"/>
          </p:cNvSpPr>
          <p:nvPr>
            <p:ph idx="1"/>
          </p:nvPr>
        </p:nvSpPr>
        <p:spPr/>
        <p:txBody>
          <a:bodyPr>
            <a:normAutofit/>
          </a:bodyPr>
          <a:lstStyle/>
          <a:p>
            <a:pPr marL="0" indent="0" algn="just">
              <a:buNone/>
            </a:pPr>
            <a:r>
              <a:rPr lang="es-MX" sz="3200" dirty="0"/>
              <a:t>La marca Converse es una marca de calzado deportivo que se fundó en 1908. Nike adquirió Converse en 2003.</a:t>
            </a:r>
            <a:endParaRPr lang="es-CO" sz="3200" dirty="0"/>
          </a:p>
        </p:txBody>
      </p:sp>
      <p:pic>
        <p:nvPicPr>
          <p:cNvPr id="11266" name="Picture 2" descr="706 imágenes, fotos de stock, objetos en 3D y vectores sobre Converse all  star logo | Shutterstock">
            <a:extLst>
              <a:ext uri="{FF2B5EF4-FFF2-40B4-BE49-F238E27FC236}">
                <a16:creationId xmlns:a16="http://schemas.microsoft.com/office/drawing/2014/main" id="{C62A2618-4B47-4EF2-9675-93404EA9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092" y="3400400"/>
            <a:ext cx="2664296"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Run Star Hike Bota Color Negro – CONVERSE MEDELLIN">
            <a:extLst>
              <a:ext uri="{FF2B5EF4-FFF2-40B4-BE49-F238E27FC236}">
                <a16:creationId xmlns:a16="http://schemas.microsoft.com/office/drawing/2014/main" id="{151D015D-5D1C-49CB-8574-242DA39C38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0438" y="3380818"/>
            <a:ext cx="3741730" cy="266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5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D4005A-5254-4F22-882A-970E33C87778}"/>
              </a:ext>
            </a:extLst>
          </p:cNvPr>
          <p:cNvSpPr>
            <a:spLocks noGrp="1"/>
          </p:cNvSpPr>
          <p:nvPr>
            <p:ph type="title"/>
          </p:nvPr>
        </p:nvSpPr>
        <p:spPr/>
        <p:txBody>
          <a:bodyPr>
            <a:normAutofit/>
          </a:bodyPr>
          <a:lstStyle/>
          <a:p>
            <a:r>
              <a:rPr lang="es-CO" sz="6000" dirty="0" err="1"/>
              <a:t>Hoka</a:t>
            </a:r>
            <a:r>
              <a:rPr lang="es-CO" sz="6000" dirty="0"/>
              <a:t> </a:t>
            </a:r>
            <a:r>
              <a:rPr lang="es-CO" sz="6000" dirty="0" err="1"/>
              <a:t>One</a:t>
            </a:r>
            <a:r>
              <a:rPr lang="es-CO" sz="6000" dirty="0"/>
              <a:t> </a:t>
            </a:r>
            <a:r>
              <a:rPr lang="es-CO" sz="6000" dirty="0" err="1"/>
              <a:t>One</a:t>
            </a:r>
            <a:r>
              <a:rPr lang="es-CO" sz="6000" dirty="0"/>
              <a:t>…</a:t>
            </a:r>
          </a:p>
        </p:txBody>
      </p:sp>
      <p:sp>
        <p:nvSpPr>
          <p:cNvPr id="3" name="Marcador de contenido 2">
            <a:extLst>
              <a:ext uri="{FF2B5EF4-FFF2-40B4-BE49-F238E27FC236}">
                <a16:creationId xmlns:a16="http://schemas.microsoft.com/office/drawing/2014/main" id="{66DEC6D2-DA4C-4CEE-BAFF-8D92E330110A}"/>
              </a:ext>
            </a:extLst>
          </p:cNvPr>
          <p:cNvSpPr>
            <a:spLocks noGrp="1"/>
          </p:cNvSpPr>
          <p:nvPr>
            <p:ph idx="1"/>
          </p:nvPr>
        </p:nvSpPr>
        <p:spPr/>
        <p:txBody>
          <a:bodyPr>
            <a:normAutofit/>
          </a:bodyPr>
          <a:lstStyle/>
          <a:p>
            <a:pPr marL="0" indent="0" algn="just">
              <a:buNone/>
            </a:pPr>
            <a:r>
              <a:rPr lang="es-MX" sz="3200" dirty="0"/>
              <a:t>La marca </a:t>
            </a:r>
            <a:r>
              <a:rPr lang="es-MX" sz="3200" dirty="0" err="1"/>
              <a:t>Hoka</a:t>
            </a:r>
            <a:r>
              <a:rPr lang="es-MX" sz="3200" dirty="0"/>
              <a:t> </a:t>
            </a:r>
            <a:r>
              <a:rPr lang="es-MX" sz="3200" dirty="0" err="1"/>
              <a:t>One</a:t>
            </a:r>
            <a:r>
              <a:rPr lang="es-MX" sz="3200" dirty="0"/>
              <a:t> </a:t>
            </a:r>
            <a:r>
              <a:rPr lang="es-MX" sz="3200" dirty="0" err="1"/>
              <a:t>One</a:t>
            </a:r>
            <a:r>
              <a:rPr lang="es-MX" sz="3200" dirty="0"/>
              <a:t> es una marca de calzado deportivo especializado en calzado para correr. </a:t>
            </a:r>
            <a:r>
              <a:rPr lang="es-MX" sz="3200" dirty="0" err="1"/>
              <a:t>Hoka</a:t>
            </a:r>
            <a:r>
              <a:rPr lang="es-MX" sz="3200" dirty="0"/>
              <a:t> </a:t>
            </a:r>
            <a:r>
              <a:rPr lang="es-MX" sz="3200" dirty="0" err="1"/>
              <a:t>One</a:t>
            </a:r>
            <a:r>
              <a:rPr lang="es-MX" sz="3200" dirty="0"/>
              <a:t> </a:t>
            </a:r>
            <a:r>
              <a:rPr lang="es-MX" sz="3200" dirty="0" err="1"/>
              <a:t>One</a:t>
            </a:r>
            <a:r>
              <a:rPr lang="es-MX" sz="3200" dirty="0"/>
              <a:t> se fundó en 2009.</a:t>
            </a:r>
            <a:endParaRPr lang="es-CO" sz="3200" dirty="0"/>
          </a:p>
        </p:txBody>
      </p:sp>
      <p:pic>
        <p:nvPicPr>
          <p:cNvPr id="12290" name="Picture 2">
            <a:extLst>
              <a:ext uri="{FF2B5EF4-FFF2-40B4-BE49-F238E27FC236}">
                <a16:creationId xmlns:a16="http://schemas.microsoft.com/office/drawing/2014/main" id="{F9313166-0714-4E41-A8F7-36CDD60CA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155" y="3573016"/>
            <a:ext cx="4203257" cy="233514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oka One One Bondi 8 Hombre – Nación Runner">
            <a:extLst>
              <a:ext uri="{FF2B5EF4-FFF2-40B4-BE49-F238E27FC236}">
                <a16:creationId xmlns:a16="http://schemas.microsoft.com/office/drawing/2014/main" id="{6871E2B0-DFFC-429E-89A1-3F84D0361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153" y="3573016"/>
            <a:ext cx="2335143" cy="233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44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720A6-FF15-4A7D-9F10-9411B8B8DC23}"/>
              </a:ext>
            </a:extLst>
          </p:cNvPr>
          <p:cNvSpPr>
            <a:spLocks noGrp="1"/>
          </p:cNvSpPr>
          <p:nvPr>
            <p:ph type="title"/>
          </p:nvPr>
        </p:nvSpPr>
        <p:spPr/>
        <p:txBody>
          <a:bodyPr>
            <a:normAutofit/>
          </a:bodyPr>
          <a:lstStyle/>
          <a:p>
            <a:r>
              <a:rPr lang="es-CO" sz="6000" dirty="0"/>
              <a:t>Patrocinios…</a:t>
            </a:r>
          </a:p>
        </p:txBody>
      </p:sp>
      <p:sp>
        <p:nvSpPr>
          <p:cNvPr id="3" name="Marcador de contenido 2">
            <a:extLst>
              <a:ext uri="{FF2B5EF4-FFF2-40B4-BE49-F238E27FC236}">
                <a16:creationId xmlns:a16="http://schemas.microsoft.com/office/drawing/2014/main" id="{0E1BC35A-3959-4786-BE8C-5B3CA00CE979}"/>
              </a:ext>
            </a:extLst>
          </p:cNvPr>
          <p:cNvSpPr>
            <a:spLocks noGrp="1"/>
          </p:cNvSpPr>
          <p:nvPr>
            <p:ph idx="1"/>
          </p:nvPr>
        </p:nvSpPr>
        <p:spPr/>
        <p:txBody>
          <a:bodyPr>
            <a:normAutofit/>
          </a:bodyPr>
          <a:lstStyle/>
          <a:p>
            <a:pPr marL="0" indent="0" algn="just">
              <a:buNone/>
            </a:pPr>
            <a:r>
              <a:rPr lang="es-MX" sz="3200" dirty="0"/>
              <a:t>Nike es un patrocinador importante de atletas y equipos deportivos. La empresa patrocina a algunos de los atletas más importantes del mundo, incluidos Michael </a:t>
            </a:r>
            <a:r>
              <a:rPr lang="es-MX" sz="3200" dirty="0" err="1"/>
              <a:t>Jordan</a:t>
            </a:r>
            <a:r>
              <a:rPr lang="es-MX" sz="3200" dirty="0"/>
              <a:t>, </a:t>
            </a:r>
            <a:r>
              <a:rPr lang="es-MX" sz="3200" dirty="0" err="1"/>
              <a:t>LeBron</a:t>
            </a:r>
            <a:r>
              <a:rPr lang="es-MX" sz="3200" dirty="0"/>
              <a:t> James, Serena Williams y Cristiano Ronaldo. Nike también patrocina a equipos deportivos profesionales de todo el mundo, incluidos los Chicago Bulls, los </a:t>
            </a:r>
            <a:r>
              <a:rPr lang="es-MX" sz="3200" dirty="0" err="1"/>
              <a:t>Los</a:t>
            </a:r>
            <a:r>
              <a:rPr lang="es-MX" sz="3200" dirty="0"/>
              <a:t> </a:t>
            </a:r>
            <a:r>
              <a:rPr lang="es-MX" sz="3200" dirty="0" err="1"/>
              <a:t>Angeles</a:t>
            </a:r>
            <a:r>
              <a:rPr lang="es-MX" sz="3200" dirty="0"/>
              <a:t> Lakers, el Manchester </a:t>
            </a:r>
            <a:r>
              <a:rPr lang="es-MX" sz="3200" dirty="0" err="1"/>
              <a:t>United</a:t>
            </a:r>
            <a:r>
              <a:rPr lang="es-MX" sz="3200" dirty="0"/>
              <a:t> y el FC Barcelona.</a:t>
            </a:r>
            <a:endParaRPr lang="es-CO" sz="3200" dirty="0"/>
          </a:p>
        </p:txBody>
      </p:sp>
    </p:spTree>
    <p:extLst>
      <p:ext uri="{BB962C8B-B14F-4D97-AF65-F5344CB8AC3E}">
        <p14:creationId xmlns:p14="http://schemas.microsoft.com/office/powerpoint/2010/main" val="78314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ristiano Ronaldo earns a stunning £147m from Nike ...">
            <a:extLst>
              <a:ext uri="{FF2B5EF4-FFF2-40B4-BE49-F238E27FC236}">
                <a16:creationId xmlns:a16="http://schemas.microsoft.com/office/drawing/2014/main" id="{1AFE3359-152B-4B9A-8AF1-B5C2E5609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876" y="1085791"/>
            <a:ext cx="4162358" cy="4738282"/>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Primera equipación Stadium FC Barcelona 2022/23 Camiseta de fútbol Nike  Dri-FIT - Mujer. Nike ES">
            <a:extLst>
              <a:ext uri="{FF2B5EF4-FFF2-40B4-BE49-F238E27FC236}">
                <a16:creationId xmlns:a16="http://schemas.microsoft.com/office/drawing/2014/main" id="{E9161F6E-C1E9-488B-A845-7AB7EE1B38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0608" y="1117621"/>
            <a:ext cx="3744416"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14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4B6785-E79C-43A0-8C8A-C1683482B096}"/>
              </a:ext>
            </a:extLst>
          </p:cNvPr>
          <p:cNvSpPr>
            <a:spLocks noGrp="1"/>
          </p:cNvSpPr>
          <p:nvPr>
            <p:ph type="title"/>
          </p:nvPr>
        </p:nvSpPr>
        <p:spPr/>
        <p:txBody>
          <a:bodyPr>
            <a:normAutofit/>
          </a:bodyPr>
          <a:lstStyle/>
          <a:p>
            <a:r>
              <a:rPr lang="es-CO" sz="6000" dirty="0"/>
              <a:t>Impacto social…</a:t>
            </a:r>
          </a:p>
        </p:txBody>
      </p:sp>
      <p:sp>
        <p:nvSpPr>
          <p:cNvPr id="3" name="Marcador de contenido 2">
            <a:extLst>
              <a:ext uri="{FF2B5EF4-FFF2-40B4-BE49-F238E27FC236}">
                <a16:creationId xmlns:a16="http://schemas.microsoft.com/office/drawing/2014/main" id="{6CC832A0-0808-4929-ACE4-C1B74B06FFC3}"/>
              </a:ext>
            </a:extLst>
          </p:cNvPr>
          <p:cNvSpPr>
            <a:spLocks noGrp="1"/>
          </p:cNvSpPr>
          <p:nvPr>
            <p:ph idx="1"/>
          </p:nvPr>
        </p:nvSpPr>
        <p:spPr/>
        <p:txBody>
          <a:bodyPr>
            <a:normAutofit/>
          </a:bodyPr>
          <a:lstStyle/>
          <a:p>
            <a:pPr marL="0" indent="0" algn="just">
              <a:buNone/>
            </a:pPr>
            <a:r>
              <a:rPr lang="es-MX" sz="3200" dirty="0"/>
              <a:t>Nike ha tenido un impacto significativo en la sociedad. La empresa ha ayudado a popularizar el deporte y ha inspirado a millones de personas a ser activas. Nike también ha sido criticada por sus prácticas laborales, que incluyen la subcontratación de trabajo a fabricantes en países con bajos salarios y condiciones laborales deficientes.</a:t>
            </a:r>
            <a:endParaRPr lang="es-CO" sz="3200" dirty="0"/>
          </a:p>
        </p:txBody>
      </p:sp>
    </p:spTree>
    <p:extLst>
      <p:ext uri="{BB962C8B-B14F-4D97-AF65-F5344CB8AC3E}">
        <p14:creationId xmlns:p14="http://schemas.microsoft.com/office/powerpoint/2010/main" val="311359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4043A1B0-8456-46C3-9EF8-8DA569EF6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036" y="724390"/>
            <a:ext cx="8654751" cy="540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00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85063-4936-4438-BD6D-BFDA5AF76F2F}"/>
              </a:ext>
            </a:extLst>
          </p:cNvPr>
          <p:cNvSpPr>
            <a:spLocks noGrp="1"/>
          </p:cNvSpPr>
          <p:nvPr>
            <p:ph type="title"/>
          </p:nvPr>
        </p:nvSpPr>
        <p:spPr/>
        <p:txBody>
          <a:bodyPr>
            <a:noAutofit/>
          </a:bodyPr>
          <a:lstStyle/>
          <a:p>
            <a:r>
              <a:rPr lang="es-CO" sz="6000" dirty="0"/>
              <a:t>Para comenzar…</a:t>
            </a:r>
          </a:p>
        </p:txBody>
      </p:sp>
      <p:sp>
        <p:nvSpPr>
          <p:cNvPr id="3" name="Marcador de contenido 2">
            <a:extLst>
              <a:ext uri="{FF2B5EF4-FFF2-40B4-BE49-F238E27FC236}">
                <a16:creationId xmlns:a16="http://schemas.microsoft.com/office/drawing/2014/main" id="{90B9C40C-A9D8-48F5-B6FE-4AE63605EEFD}"/>
              </a:ext>
            </a:extLst>
          </p:cNvPr>
          <p:cNvSpPr>
            <a:spLocks noGrp="1"/>
          </p:cNvSpPr>
          <p:nvPr>
            <p:ph idx="1"/>
          </p:nvPr>
        </p:nvSpPr>
        <p:spPr/>
        <p:txBody>
          <a:bodyPr>
            <a:normAutofit/>
          </a:bodyPr>
          <a:lstStyle/>
          <a:p>
            <a:pPr marL="0" indent="0" algn="just">
              <a:buNone/>
            </a:pPr>
            <a:r>
              <a:rPr lang="es-MX" dirty="0">
                <a:latin typeface="Corbel" panose="020B0503020204020204" pitchFamily="34" charset="0"/>
              </a:rPr>
              <a:t>Nike es una empresa multinacional estadounidense de ropa, calzado, equipos, accesorios y servicios deportivos fundada en 1964 por Phil </a:t>
            </a:r>
            <a:r>
              <a:rPr lang="es-MX" dirty="0" err="1">
                <a:latin typeface="Corbel" panose="020B0503020204020204" pitchFamily="34" charset="0"/>
              </a:rPr>
              <a:t>Knight</a:t>
            </a:r>
            <a:r>
              <a:rPr lang="es-MX" dirty="0">
                <a:latin typeface="Corbel" panose="020B0503020204020204" pitchFamily="34" charset="0"/>
              </a:rPr>
              <a:t> y Bill </a:t>
            </a:r>
            <a:r>
              <a:rPr lang="es-MX" dirty="0" err="1">
                <a:latin typeface="Corbel" panose="020B0503020204020204" pitchFamily="34" charset="0"/>
              </a:rPr>
              <a:t>Bowerman</a:t>
            </a:r>
            <a:r>
              <a:rPr lang="es-MX" dirty="0">
                <a:latin typeface="Corbel" panose="020B0503020204020204" pitchFamily="34" charset="0"/>
              </a:rPr>
              <a:t>.</a:t>
            </a:r>
          </a:p>
          <a:p>
            <a:pPr marL="0" indent="0" algn="just">
              <a:buNone/>
            </a:pPr>
            <a:r>
              <a:rPr lang="es-MX" dirty="0">
                <a:latin typeface="Corbel" panose="020B0503020204020204" pitchFamily="34" charset="0"/>
              </a:rPr>
              <a:t>Nike es la marca deportiva más valiosa del mundo y el mayor vendedor de calzado deportivo del mundo.</a:t>
            </a:r>
            <a:endParaRPr lang="es-CO" dirty="0">
              <a:latin typeface="Corbel" panose="020B0503020204020204" pitchFamily="34" charset="0"/>
            </a:endParaRPr>
          </a:p>
        </p:txBody>
      </p:sp>
      <p:pic>
        <p:nvPicPr>
          <p:cNvPr id="1026" name="Picture 2" descr="The NIKE Story – Bill Bowerman and Phil Knight">
            <a:extLst>
              <a:ext uri="{FF2B5EF4-FFF2-40B4-BE49-F238E27FC236}">
                <a16:creationId xmlns:a16="http://schemas.microsoft.com/office/drawing/2014/main" id="{CD6A091E-E04B-4D4F-BA27-E95B5E2DC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166" y="4054977"/>
            <a:ext cx="2026491" cy="214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24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0B6BD-FD3A-4A1D-BDD0-D7EF4961AD58}"/>
              </a:ext>
            </a:extLst>
          </p:cNvPr>
          <p:cNvSpPr>
            <a:spLocks noGrp="1"/>
          </p:cNvSpPr>
          <p:nvPr>
            <p:ph type="title"/>
          </p:nvPr>
        </p:nvSpPr>
        <p:spPr/>
        <p:txBody>
          <a:bodyPr>
            <a:normAutofit/>
          </a:bodyPr>
          <a:lstStyle/>
          <a:p>
            <a:r>
              <a:rPr lang="es-MX" sz="4400" dirty="0"/>
              <a:t>Nike y su impacto ambiental…</a:t>
            </a:r>
            <a:endParaRPr lang="es-CO" sz="4400" dirty="0"/>
          </a:p>
        </p:txBody>
      </p:sp>
      <p:sp>
        <p:nvSpPr>
          <p:cNvPr id="3" name="Marcador de contenido 2">
            <a:extLst>
              <a:ext uri="{FF2B5EF4-FFF2-40B4-BE49-F238E27FC236}">
                <a16:creationId xmlns:a16="http://schemas.microsoft.com/office/drawing/2014/main" id="{6F8F85F3-891B-4CF1-B052-340B67A54F1B}"/>
              </a:ext>
            </a:extLst>
          </p:cNvPr>
          <p:cNvSpPr>
            <a:spLocks noGrp="1"/>
          </p:cNvSpPr>
          <p:nvPr>
            <p:ph idx="1"/>
          </p:nvPr>
        </p:nvSpPr>
        <p:spPr/>
        <p:txBody>
          <a:bodyPr>
            <a:normAutofit fontScale="85000" lnSpcReduction="20000"/>
          </a:bodyPr>
          <a:lstStyle/>
          <a:p>
            <a:pPr marL="0" indent="0" algn="just">
              <a:buNone/>
            </a:pPr>
            <a:r>
              <a:rPr lang="es-MX" dirty="0"/>
              <a:t>Nike ha combinado la ciencia del deporte, las herramientas digitales y las técnicas de fabricación más avanzadas para crear Nike Forward, su innovación más importante en materia de prendas de vestir desde la tecnología </a:t>
            </a:r>
            <a:r>
              <a:rPr lang="es-MX" dirty="0" err="1"/>
              <a:t>Dri-Fit</a:t>
            </a:r>
            <a:r>
              <a:rPr lang="es-MX" dirty="0"/>
              <a:t>.</a:t>
            </a:r>
          </a:p>
          <a:p>
            <a:pPr marL="0" indent="0" algn="just">
              <a:buNone/>
            </a:pPr>
            <a:r>
              <a:rPr lang="es-MX" dirty="0"/>
              <a:t>El creciente rol de las organizaciones, marcas y sociedad es fundamental en la lucha por mejorar y conservar un medio ambiente limpio, sano y saludable. Se requiere que, desde la innovación, se puedan afrontar los desafíos que atravesamos actualmente.</a:t>
            </a:r>
          </a:p>
          <a:p>
            <a:pPr marL="0" indent="0" algn="just">
              <a:buNone/>
            </a:pPr>
            <a:r>
              <a:rPr lang="es-MX" dirty="0"/>
              <a:t>Como la compañía de ropa más grande del mundo, Nike asume la responsabilidad de repensar la innovación sostenible y escalar soluciones para proteger el planeta y el futuro del deporte para los atletas. Sin mundo no hay deporte, sin deporte no hay Nike; esta es su premisa. Es por eso que invierte en diferentes esfuerzos como investigación, procesos, materiales y productos para crear un mundo mejor.</a:t>
            </a:r>
          </a:p>
          <a:p>
            <a:pPr marL="0" indent="0" algn="just">
              <a:buNone/>
            </a:pPr>
            <a:r>
              <a:rPr lang="es-MX" dirty="0" err="1"/>
              <a:t>Move</a:t>
            </a:r>
            <a:r>
              <a:rPr lang="es-MX" dirty="0"/>
              <a:t> </a:t>
            </a:r>
            <a:r>
              <a:rPr lang="es-MX" dirty="0" err="1"/>
              <a:t>to</a:t>
            </a:r>
            <a:r>
              <a:rPr lang="es-MX" dirty="0"/>
              <a:t> Zero fue el comienzo de una serie de iniciativas para alcanzar los objetivos 2025: Cero Carbono y Cero Residuos. Con este enfoque nace Nike Forward, la innovación más importante en materia de prendas de vestir desde el lanzamiento de la tecnología </a:t>
            </a:r>
            <a:r>
              <a:rPr lang="es-MX" dirty="0" err="1"/>
              <a:t>Dri-Fit</a:t>
            </a:r>
            <a:r>
              <a:rPr lang="es-MX" dirty="0"/>
              <a:t>.</a:t>
            </a:r>
          </a:p>
          <a:p>
            <a:endParaRPr lang="es-CO" dirty="0"/>
          </a:p>
        </p:txBody>
      </p:sp>
    </p:spTree>
    <p:extLst>
      <p:ext uri="{BB962C8B-B14F-4D97-AF65-F5344CB8AC3E}">
        <p14:creationId xmlns:p14="http://schemas.microsoft.com/office/powerpoint/2010/main" val="2950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Move to Zero: el plan de Nike para ser sostenibles y seguir marcando pauta  en la moda deportiva - Latam Green">
            <a:extLst>
              <a:ext uri="{FF2B5EF4-FFF2-40B4-BE49-F238E27FC236}">
                <a16:creationId xmlns:a16="http://schemas.microsoft.com/office/drawing/2014/main" id="{A83841B2-1206-40B5-ACCE-2BBA75CA2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1416197"/>
            <a:ext cx="5367469" cy="4025602"/>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Nike demandado por greenwashing">
            <a:extLst>
              <a:ext uri="{FF2B5EF4-FFF2-40B4-BE49-F238E27FC236}">
                <a16:creationId xmlns:a16="http://schemas.microsoft.com/office/drawing/2014/main" id="{AA636ADF-6852-4FEC-9F76-3B3ED908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468" y="2170570"/>
            <a:ext cx="4467793" cy="2516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54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B2430-3B9D-489B-8EC7-3946B3724AF7}"/>
              </a:ext>
            </a:extLst>
          </p:cNvPr>
          <p:cNvSpPr>
            <a:spLocks noGrp="1"/>
          </p:cNvSpPr>
          <p:nvPr>
            <p:ph type="title"/>
          </p:nvPr>
        </p:nvSpPr>
        <p:spPr/>
        <p:txBody>
          <a:bodyPr>
            <a:normAutofit/>
          </a:bodyPr>
          <a:lstStyle/>
          <a:p>
            <a:r>
              <a:rPr lang="es-MX" dirty="0"/>
              <a:t>Innovación para el futuro del deporte…</a:t>
            </a:r>
            <a:endParaRPr lang="es-CO" dirty="0"/>
          </a:p>
        </p:txBody>
      </p:sp>
      <p:sp>
        <p:nvSpPr>
          <p:cNvPr id="3" name="Marcador de contenido 2">
            <a:extLst>
              <a:ext uri="{FF2B5EF4-FFF2-40B4-BE49-F238E27FC236}">
                <a16:creationId xmlns:a16="http://schemas.microsoft.com/office/drawing/2014/main" id="{4F33E32F-E220-4C4C-A38F-7EF3D16066B4}"/>
              </a:ext>
            </a:extLst>
          </p:cNvPr>
          <p:cNvSpPr>
            <a:spLocks noGrp="1"/>
          </p:cNvSpPr>
          <p:nvPr>
            <p:ph idx="1"/>
          </p:nvPr>
        </p:nvSpPr>
        <p:spPr/>
        <p:txBody>
          <a:bodyPr>
            <a:normAutofit fontScale="92500" lnSpcReduction="10000"/>
          </a:bodyPr>
          <a:lstStyle/>
          <a:p>
            <a:pPr marL="0" indent="0" algn="just">
              <a:lnSpc>
                <a:spcPct val="107000"/>
              </a:lnSpc>
              <a:spcAft>
                <a:spcPts val="800"/>
              </a:spcAft>
              <a:buNone/>
            </a:pPr>
            <a:r>
              <a:rPr lang="es-MX" sz="1800" dirty="0">
                <a:effectLst/>
                <a:latin typeface="Corbel" panose="020B0503020204020204" pitchFamily="34" charset="0"/>
                <a:ea typeface="Calibri" panose="020F0502020204030204" pitchFamily="34" charset="0"/>
                <a:cs typeface="Times New Roman" panose="02020603050405020304" pitchFamily="18" charset="0"/>
              </a:rPr>
              <a:t>Nike sigue creando acciones para proteger el planeta, por lo que ha desarrollado una plataforma textil que revolucionará la industria.</a:t>
            </a:r>
          </a:p>
          <a:p>
            <a:pPr marL="0" indent="0" algn="just">
              <a:lnSpc>
                <a:spcPct val="107000"/>
              </a:lnSpc>
              <a:spcAft>
                <a:spcPts val="800"/>
              </a:spcAft>
              <a:buNone/>
            </a:pPr>
            <a:r>
              <a:rPr lang="es-MX" sz="1800" dirty="0">
                <a:effectLst/>
                <a:latin typeface="Corbel" panose="020B0503020204020204" pitchFamily="34" charset="0"/>
                <a:ea typeface="Calibri" panose="020F0502020204030204" pitchFamily="34" charset="0"/>
                <a:cs typeface="Times New Roman" panose="02020603050405020304" pitchFamily="18" charset="0"/>
              </a:rPr>
              <a:t>Con su plataforma Nike Forward, el proceso de producción genera 75% menos de emisiones de carbono en promedio que la confección de punto tradicional, y es elaborada con 70% de material reciclado en peso. Cuenta con más de 5 años de investigación y desarrollo.</a:t>
            </a:r>
          </a:p>
          <a:p>
            <a:pPr marL="0" indent="0" algn="just">
              <a:lnSpc>
                <a:spcPct val="107000"/>
              </a:lnSpc>
              <a:spcAft>
                <a:spcPts val="800"/>
              </a:spcAft>
              <a:buNone/>
            </a:pPr>
            <a:r>
              <a:rPr lang="es-MX" sz="1800" dirty="0">
                <a:effectLst/>
                <a:latin typeface="Corbel" panose="020B0503020204020204" pitchFamily="34" charset="0"/>
                <a:ea typeface="Calibri" panose="020F0502020204030204" pitchFamily="34" charset="0"/>
                <a:cs typeface="Times New Roman" panose="02020603050405020304" pitchFamily="18" charset="0"/>
              </a:rPr>
              <a:t>El material de Nike Forward no es un tejido de punto tradicional. Se fabrica conectando múltiples capas ultrafinas mediante un proceso de perforación con aguja. Se trata de un proceso con menos pasos que el de los tejidos de punto o los tejidos de lana, lo que reduce significativamente las emisiones de carbono.</a:t>
            </a:r>
          </a:p>
          <a:p>
            <a:pPr marL="0" indent="0" algn="just">
              <a:lnSpc>
                <a:spcPct val="107000"/>
              </a:lnSpc>
              <a:spcAft>
                <a:spcPts val="800"/>
              </a:spcAft>
              <a:buNone/>
            </a:pPr>
            <a:r>
              <a:rPr lang="es-MX" sz="1800" dirty="0">
                <a:effectLst/>
                <a:latin typeface="Corbel" panose="020B0503020204020204" pitchFamily="34" charset="0"/>
                <a:ea typeface="Calibri" panose="020F0502020204030204" pitchFamily="34" charset="0"/>
                <a:cs typeface="Times New Roman" panose="02020603050405020304" pitchFamily="18" charset="0"/>
              </a:rPr>
              <a:t>Creada a través de un proceso circular, cada capa ultrafina cuenta con un propósito en específico. Estas capas son variables y se pueden ajustar para dar a los materiales diferentes niveles de rendimiento y adaptación.</a:t>
            </a:r>
          </a:p>
          <a:p>
            <a:endParaRPr lang="es-CO" dirty="0"/>
          </a:p>
        </p:txBody>
      </p:sp>
    </p:spTree>
    <p:extLst>
      <p:ext uri="{BB962C8B-B14F-4D97-AF65-F5344CB8AC3E}">
        <p14:creationId xmlns:p14="http://schemas.microsoft.com/office/powerpoint/2010/main" val="282212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932E5-A253-4D73-B7A4-2DB0529AB8E2}"/>
              </a:ext>
            </a:extLst>
          </p:cNvPr>
          <p:cNvSpPr>
            <a:spLocks noGrp="1"/>
          </p:cNvSpPr>
          <p:nvPr>
            <p:ph type="title"/>
          </p:nvPr>
        </p:nvSpPr>
        <p:spPr/>
        <p:txBody>
          <a:bodyPr/>
          <a:lstStyle/>
          <a:p>
            <a:r>
              <a:rPr lang="es-CO" dirty="0"/>
              <a:t>…</a:t>
            </a:r>
          </a:p>
        </p:txBody>
      </p:sp>
      <p:sp>
        <p:nvSpPr>
          <p:cNvPr id="3" name="Marcador de contenido 2">
            <a:extLst>
              <a:ext uri="{FF2B5EF4-FFF2-40B4-BE49-F238E27FC236}">
                <a16:creationId xmlns:a16="http://schemas.microsoft.com/office/drawing/2014/main" id="{C18EAC47-B73A-4F68-8C85-20B8B1EE0393}"/>
              </a:ext>
            </a:extLst>
          </p:cNvPr>
          <p:cNvSpPr>
            <a:spLocks noGrp="1"/>
          </p:cNvSpPr>
          <p:nvPr>
            <p:ph idx="1"/>
          </p:nvPr>
        </p:nvSpPr>
        <p:spPr/>
        <p:txBody>
          <a:bodyPr>
            <a:normAutofit fontScale="77500" lnSpcReduction="20000"/>
          </a:bodyPr>
          <a:lstStyle/>
          <a:p>
            <a:pPr marL="0" indent="0" algn="just">
              <a:lnSpc>
                <a:spcPct val="107000"/>
              </a:lnSpc>
              <a:spcAft>
                <a:spcPts val="800"/>
              </a:spcAft>
              <a:buNone/>
            </a:pPr>
            <a:r>
              <a:rPr lang="es-MX" sz="2400" dirty="0">
                <a:effectLst/>
                <a:latin typeface="Corbel" panose="020B0503020204020204" pitchFamily="34" charset="0"/>
                <a:ea typeface="Calibri" panose="020F0502020204030204" pitchFamily="34" charset="0"/>
                <a:cs typeface="Times New Roman" panose="02020603050405020304" pitchFamily="18" charset="0"/>
              </a:rPr>
              <a:t>Empieza con un compuesto de 5 capas finas, pero hay un potencial ilimitado para cambiar la composición. El equipo de Nike modificó la maquinaria de perforación de agujas que se utiliza en las alfombras y los tejidos industriales con el fin de reinventar la forma en que se fabrica la ropa de alta calidad.</a:t>
            </a:r>
          </a:p>
          <a:p>
            <a:pPr marL="0" indent="0" algn="just">
              <a:lnSpc>
                <a:spcPct val="107000"/>
              </a:lnSpc>
              <a:spcAft>
                <a:spcPts val="800"/>
              </a:spcAft>
              <a:buNone/>
            </a:pPr>
            <a:r>
              <a:rPr lang="es-MX" sz="2400" dirty="0">
                <a:effectLst/>
                <a:latin typeface="Corbel" panose="020B0503020204020204" pitchFamily="34" charset="0"/>
                <a:ea typeface="Calibri" panose="020F0502020204030204" pitchFamily="34" charset="0"/>
                <a:cs typeface="Times New Roman" panose="02020603050405020304" pitchFamily="18" charset="0"/>
              </a:rPr>
              <a:t>Las prendas de esta colección establecen una nueva visión para el futuro circular. Cuentan con bolsillos de bordes crudos y costuras expuestas que generan menos residuos.</a:t>
            </a:r>
          </a:p>
          <a:p>
            <a:pPr marL="0" indent="0" algn="just">
              <a:lnSpc>
                <a:spcPct val="107000"/>
              </a:lnSpc>
              <a:spcAft>
                <a:spcPts val="800"/>
              </a:spcAft>
              <a:buNone/>
            </a:pPr>
            <a:r>
              <a:rPr lang="es-MX" sz="2400" dirty="0">
                <a:effectLst/>
                <a:latin typeface="Corbel" panose="020B0503020204020204" pitchFamily="34" charset="0"/>
                <a:ea typeface="Calibri" panose="020F0502020204030204" pitchFamily="34" charset="0"/>
                <a:cs typeface="Times New Roman" panose="02020603050405020304" pitchFamily="18" charset="0"/>
              </a:rPr>
              <a:t>Nike quiere que seas parte de este proceso. En la etiqueta indica lo que se debe hacer para cuidar el medio ambiente a través de Nike Forward, contribuyendo con la reducción del uso de energía</a:t>
            </a:r>
          </a:p>
          <a:p>
            <a:pPr marL="0" indent="0" algn="just">
              <a:lnSpc>
                <a:spcPct val="107000"/>
              </a:lnSpc>
              <a:spcAft>
                <a:spcPts val="800"/>
              </a:spcAft>
              <a:buNone/>
            </a:pPr>
            <a:r>
              <a:rPr lang="es-MX" sz="2400" dirty="0">
                <a:effectLst/>
                <a:latin typeface="Corbel" panose="020B0503020204020204" pitchFamily="34" charset="0"/>
                <a:ea typeface="Calibri" panose="020F0502020204030204" pitchFamily="34" charset="0"/>
                <a:cs typeface="Times New Roman" panose="02020603050405020304" pitchFamily="18" charset="0"/>
              </a:rPr>
              <a:t>La empresa ha establecido una serie de objetivos ambiciosos en materia de sostenibilidad, y ha tomado una serie de medidas para cumplirlos.</a:t>
            </a:r>
          </a:p>
          <a:p>
            <a:endParaRPr lang="es-CO" dirty="0"/>
          </a:p>
        </p:txBody>
      </p:sp>
    </p:spTree>
    <p:extLst>
      <p:ext uri="{BB962C8B-B14F-4D97-AF65-F5344CB8AC3E}">
        <p14:creationId xmlns:p14="http://schemas.microsoft.com/office/powerpoint/2010/main" val="239454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Nike Forward - Maple Space">
            <a:extLst>
              <a:ext uri="{FF2B5EF4-FFF2-40B4-BE49-F238E27FC236}">
                <a16:creationId xmlns:a16="http://schemas.microsoft.com/office/drawing/2014/main" id="{5CC220F4-8CAE-45E5-B180-784FAE0C9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592" y="637847"/>
            <a:ext cx="6387635" cy="263876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Nike presenta un material innovador que impactara positivamente al medio  ambiente | Empresas | Negocios | Portafolio">
            <a:extLst>
              <a:ext uri="{FF2B5EF4-FFF2-40B4-BE49-F238E27FC236}">
                <a16:creationId xmlns:a16="http://schemas.microsoft.com/office/drawing/2014/main" id="{955A1631-FD91-43FF-BFA4-9B7D338E9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1" y="3664308"/>
            <a:ext cx="4876799" cy="2524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23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8A985-CCF5-4FE1-B448-C93C242D3F25}"/>
              </a:ext>
            </a:extLst>
          </p:cNvPr>
          <p:cNvSpPr>
            <a:spLocks noGrp="1"/>
          </p:cNvSpPr>
          <p:nvPr>
            <p:ph type="title"/>
          </p:nvPr>
        </p:nvSpPr>
        <p:spPr/>
        <p:txBody>
          <a:bodyPr/>
          <a:lstStyle/>
          <a:p>
            <a:r>
              <a:rPr lang="es-MX" dirty="0"/>
              <a:t>Algunos de los principales esfuerzos de sostenibilidad de Nike…</a:t>
            </a:r>
            <a:endParaRPr lang="es-CO" dirty="0"/>
          </a:p>
        </p:txBody>
      </p:sp>
      <p:sp>
        <p:nvSpPr>
          <p:cNvPr id="3" name="Marcador de contenido 2">
            <a:extLst>
              <a:ext uri="{FF2B5EF4-FFF2-40B4-BE49-F238E27FC236}">
                <a16:creationId xmlns:a16="http://schemas.microsoft.com/office/drawing/2014/main" id="{6A4B1A86-4343-429F-909E-9C1C5F946EFB}"/>
              </a:ext>
            </a:extLst>
          </p:cNvPr>
          <p:cNvSpPr>
            <a:spLocks noGrp="1"/>
          </p:cNvSpPr>
          <p:nvPr>
            <p:ph idx="1"/>
          </p:nvPr>
        </p:nvSpPr>
        <p:spPr/>
        <p:txBody>
          <a:bodyPr>
            <a:normAutofit/>
          </a:bodyPr>
          <a:lstStyle/>
          <a:p>
            <a:pPr algn="just"/>
            <a:r>
              <a:rPr lang="es-MX" sz="2800" dirty="0"/>
              <a:t>Nike ha comprometido a utilizar al menos un 75% de materiales reciclados en sus productos para 2025. </a:t>
            </a:r>
          </a:p>
          <a:p>
            <a:pPr algn="just"/>
            <a:r>
              <a:rPr lang="es-MX" sz="2800" dirty="0"/>
              <a:t>Nike se ha comprometido a reducir sus emisiones de carbono en un 50% para 2025.</a:t>
            </a:r>
          </a:p>
          <a:p>
            <a:pPr algn="just"/>
            <a:r>
              <a:rPr lang="es-MX" sz="2800" dirty="0"/>
              <a:t>Nike se ha comprometido a ahorrar un 20% de agua en sus operaciones para 2025.</a:t>
            </a:r>
          </a:p>
          <a:p>
            <a:endParaRPr lang="es-CO" dirty="0"/>
          </a:p>
        </p:txBody>
      </p:sp>
    </p:spTree>
    <p:extLst>
      <p:ext uri="{BB962C8B-B14F-4D97-AF65-F5344CB8AC3E}">
        <p14:creationId xmlns:p14="http://schemas.microsoft.com/office/powerpoint/2010/main" val="399138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C5509-3351-4A65-89E6-EEDA182B536F}"/>
              </a:ext>
            </a:extLst>
          </p:cNvPr>
          <p:cNvSpPr>
            <a:spLocks noGrp="1"/>
          </p:cNvSpPr>
          <p:nvPr>
            <p:ph type="title"/>
          </p:nvPr>
        </p:nvSpPr>
        <p:spPr/>
        <p:txBody>
          <a:bodyPr>
            <a:normAutofit/>
          </a:bodyPr>
          <a:lstStyle/>
          <a:p>
            <a:r>
              <a:rPr lang="es-CO" sz="6000" dirty="0"/>
              <a:t>Apoyo…</a:t>
            </a:r>
          </a:p>
        </p:txBody>
      </p:sp>
      <p:sp>
        <p:nvSpPr>
          <p:cNvPr id="3" name="Marcador de contenido 2">
            <a:extLst>
              <a:ext uri="{FF2B5EF4-FFF2-40B4-BE49-F238E27FC236}">
                <a16:creationId xmlns:a16="http://schemas.microsoft.com/office/drawing/2014/main" id="{71718DCF-D080-4393-BC1B-6092532A9A87}"/>
              </a:ext>
            </a:extLst>
          </p:cNvPr>
          <p:cNvSpPr>
            <a:spLocks noGrp="1"/>
          </p:cNvSpPr>
          <p:nvPr>
            <p:ph idx="1"/>
          </p:nvPr>
        </p:nvSpPr>
        <p:spPr/>
        <p:txBody>
          <a:bodyPr/>
          <a:lstStyle/>
          <a:p>
            <a:pPr marL="0" indent="0" algn="ctr">
              <a:buNone/>
            </a:pPr>
            <a:r>
              <a:rPr lang="es-MX"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https://youtu.be/CP4oofSQdyA</a:t>
            </a:r>
            <a:endParaRPr lang="es-MX"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dirty="0"/>
          </a:p>
        </p:txBody>
      </p:sp>
      <p:pic>
        <p:nvPicPr>
          <p:cNvPr id="4" name="Imagen 3">
            <a:extLst>
              <a:ext uri="{FF2B5EF4-FFF2-40B4-BE49-F238E27FC236}">
                <a16:creationId xmlns:a16="http://schemas.microsoft.com/office/drawing/2014/main" id="{4E67FA30-7CD9-4EDA-80E5-1F5A842DA1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18174" y="2708920"/>
            <a:ext cx="3816424" cy="3168352"/>
          </a:xfrm>
          <a:prstGeom prst="rect">
            <a:avLst/>
          </a:prstGeom>
          <a:noFill/>
          <a:ln>
            <a:noFill/>
          </a:ln>
        </p:spPr>
      </p:pic>
      <p:pic>
        <p:nvPicPr>
          <p:cNvPr id="5" name="Imagen 4">
            <a:extLst>
              <a:ext uri="{FF2B5EF4-FFF2-40B4-BE49-F238E27FC236}">
                <a16:creationId xmlns:a16="http://schemas.microsoft.com/office/drawing/2014/main" id="{3889CCC7-644E-42C5-A942-F3F59A4EAC8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4454" y="2708920"/>
            <a:ext cx="3816424" cy="3168352"/>
          </a:xfrm>
          <a:prstGeom prst="rect">
            <a:avLst/>
          </a:prstGeom>
          <a:noFill/>
          <a:ln>
            <a:noFill/>
          </a:ln>
        </p:spPr>
      </p:pic>
    </p:spTree>
    <p:extLst>
      <p:ext uri="{BB962C8B-B14F-4D97-AF65-F5344CB8AC3E}">
        <p14:creationId xmlns:p14="http://schemas.microsoft.com/office/powerpoint/2010/main" val="328291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C26A56-B0AE-41F8-A583-84B989745649}"/>
              </a:ext>
            </a:extLst>
          </p:cNvPr>
          <p:cNvSpPr>
            <a:spLocks noGrp="1"/>
          </p:cNvSpPr>
          <p:nvPr>
            <p:ph type="title"/>
          </p:nvPr>
        </p:nvSpPr>
        <p:spPr/>
        <p:txBody>
          <a:bodyPr>
            <a:noAutofit/>
          </a:bodyPr>
          <a:lstStyle/>
          <a:p>
            <a:r>
              <a:rPr lang="es-CO" sz="6000" dirty="0"/>
              <a:t>Historia…</a:t>
            </a:r>
          </a:p>
        </p:txBody>
      </p:sp>
      <p:sp>
        <p:nvSpPr>
          <p:cNvPr id="3" name="Marcador de contenido 2">
            <a:extLst>
              <a:ext uri="{FF2B5EF4-FFF2-40B4-BE49-F238E27FC236}">
                <a16:creationId xmlns:a16="http://schemas.microsoft.com/office/drawing/2014/main" id="{56245D2D-DCF3-4C73-A5E8-ADE1D56BAAF5}"/>
              </a:ext>
            </a:extLst>
          </p:cNvPr>
          <p:cNvSpPr>
            <a:spLocks noGrp="1"/>
          </p:cNvSpPr>
          <p:nvPr>
            <p:ph idx="1"/>
          </p:nvPr>
        </p:nvSpPr>
        <p:spPr/>
        <p:txBody>
          <a:bodyPr>
            <a:normAutofit fontScale="92500" lnSpcReduction="20000"/>
          </a:bodyPr>
          <a:lstStyle/>
          <a:p>
            <a:pPr marL="0" indent="0" algn="just">
              <a:buNone/>
            </a:pPr>
            <a:r>
              <a:rPr lang="es-MX" dirty="0"/>
              <a:t>Nike se fundó originalmente como Blue </a:t>
            </a:r>
            <a:r>
              <a:rPr lang="es-MX" dirty="0" err="1"/>
              <a:t>Ribbon</a:t>
            </a:r>
            <a:r>
              <a:rPr lang="es-MX" dirty="0"/>
              <a:t> Sports en 1964 por Phil </a:t>
            </a:r>
            <a:r>
              <a:rPr lang="es-MX" dirty="0" err="1"/>
              <a:t>Knight</a:t>
            </a:r>
            <a:r>
              <a:rPr lang="es-MX" dirty="0"/>
              <a:t>, un estudiante de la Universidad de Oregón, y Bill </a:t>
            </a:r>
            <a:r>
              <a:rPr lang="es-MX" dirty="0" err="1"/>
              <a:t>Bowerman</a:t>
            </a:r>
            <a:r>
              <a:rPr lang="es-MX" dirty="0"/>
              <a:t>, entrenador de atletismo de la universidad. La empresa comenzó importando y vendiendo zapatillas de tenis </a:t>
            </a:r>
            <a:r>
              <a:rPr lang="es-MX" dirty="0" err="1"/>
              <a:t>Onitsuka</a:t>
            </a:r>
            <a:r>
              <a:rPr lang="es-MX" dirty="0"/>
              <a:t> Tiger de Japón. En 1971, la empresa cambió su nombre a Nike y lanzó su propio calzado deportivo, la zapatilla Nike </a:t>
            </a:r>
            <a:r>
              <a:rPr lang="es-MX" dirty="0" err="1"/>
              <a:t>Waffle</a:t>
            </a:r>
            <a:r>
              <a:rPr lang="es-MX" dirty="0"/>
              <a:t> </a:t>
            </a:r>
            <a:r>
              <a:rPr lang="es-MX" dirty="0" err="1"/>
              <a:t>Trainer</a:t>
            </a:r>
            <a:r>
              <a:rPr lang="es-MX" dirty="0"/>
              <a:t>.</a:t>
            </a:r>
          </a:p>
          <a:p>
            <a:pPr marL="0" indent="0" algn="just">
              <a:buNone/>
            </a:pPr>
            <a:r>
              <a:rPr lang="es-MX" dirty="0"/>
              <a:t>Nike creció rápidamente en la década de 1970 y 1980. La empresa firmó acuerdos de patrocinio con algunos de los atletas más importantes del mundo, incluidos Michael </a:t>
            </a:r>
            <a:r>
              <a:rPr lang="es-MX" dirty="0" err="1"/>
              <a:t>Jordan</a:t>
            </a:r>
            <a:r>
              <a:rPr lang="es-MX" dirty="0"/>
              <a:t>, </a:t>
            </a:r>
            <a:r>
              <a:rPr lang="es-MX" dirty="0" err="1"/>
              <a:t>LeBron</a:t>
            </a:r>
            <a:r>
              <a:rPr lang="es-MX" dirty="0"/>
              <a:t> James y Serena Williams. Nike también lanzó una serie de campañas publicitarias exitosas, incluida la campaña "Just Do </a:t>
            </a:r>
            <a:r>
              <a:rPr lang="es-MX" dirty="0" err="1"/>
              <a:t>It</a:t>
            </a:r>
            <a:r>
              <a:rPr lang="es-MX" dirty="0"/>
              <a:t>".</a:t>
            </a:r>
          </a:p>
          <a:p>
            <a:pPr marL="0" indent="0" algn="just">
              <a:buNone/>
            </a:pPr>
            <a:r>
              <a:rPr lang="es-MX" dirty="0"/>
              <a:t>En la actualidad, Nike es una de las empresas más exitosas del mundo. La empresa tiene operaciones en más de 190 países y regiones y emplea a más de 76.000 personas. Nike vende una amplia gama de productos deportivos, incluidos calzado, ropa, accesorios y equipos.</a:t>
            </a:r>
          </a:p>
          <a:p>
            <a:endParaRPr lang="es-CO" dirty="0"/>
          </a:p>
        </p:txBody>
      </p:sp>
    </p:spTree>
    <p:extLst>
      <p:ext uri="{BB962C8B-B14F-4D97-AF65-F5344CB8AC3E}">
        <p14:creationId xmlns:p14="http://schemas.microsoft.com/office/powerpoint/2010/main" val="349735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21612-D52B-4493-BC59-358D4B135368}"/>
              </a:ext>
            </a:extLst>
          </p:cNvPr>
          <p:cNvSpPr>
            <a:spLocks noGrp="1"/>
          </p:cNvSpPr>
          <p:nvPr>
            <p:ph type="title"/>
          </p:nvPr>
        </p:nvSpPr>
        <p:spPr/>
        <p:txBody>
          <a:bodyPr>
            <a:normAutofit/>
          </a:bodyPr>
          <a:lstStyle/>
          <a:p>
            <a:r>
              <a:rPr lang="es-MX" sz="4800" dirty="0"/>
              <a:t>La sede mundial de Nike…</a:t>
            </a:r>
            <a:endParaRPr lang="es-CO" sz="4800" dirty="0"/>
          </a:p>
        </p:txBody>
      </p:sp>
      <p:sp>
        <p:nvSpPr>
          <p:cNvPr id="3" name="Marcador de contenido 2">
            <a:extLst>
              <a:ext uri="{FF2B5EF4-FFF2-40B4-BE49-F238E27FC236}">
                <a16:creationId xmlns:a16="http://schemas.microsoft.com/office/drawing/2014/main" id="{F06D65D9-FBEE-429D-8386-924FBCB9B5D1}"/>
              </a:ext>
            </a:extLst>
          </p:cNvPr>
          <p:cNvSpPr>
            <a:spLocks noGrp="1"/>
          </p:cNvSpPr>
          <p:nvPr>
            <p:ph idx="1"/>
          </p:nvPr>
        </p:nvSpPr>
        <p:spPr/>
        <p:txBody>
          <a:bodyPr/>
          <a:lstStyle/>
          <a:p>
            <a:pPr marL="0" indent="0" algn="just">
              <a:buNone/>
            </a:pPr>
            <a:r>
              <a:rPr lang="es-MX" dirty="0"/>
              <a:t>Se encuentra en </a:t>
            </a:r>
            <a:r>
              <a:rPr lang="es-MX" dirty="0" err="1"/>
              <a:t>Beaverton</a:t>
            </a:r>
            <a:r>
              <a:rPr lang="es-MX" dirty="0"/>
              <a:t>, Oregón, Estados Unidos. La ciudad se encuentra a unos 16 kilómetros al suroeste de Portland. La sede de Nike está ubicada en un campus de 122 hectáreas que alberga oficinas, instalaciones de fabricación y un centro de investigación y desarrollo. </a:t>
            </a:r>
          </a:p>
          <a:p>
            <a:endParaRPr lang="es-CO" dirty="0"/>
          </a:p>
        </p:txBody>
      </p:sp>
      <p:pic>
        <p:nvPicPr>
          <p:cNvPr id="2050" name="Picture 2" descr="Nike, Inc. revela el plan de expansión para sus oficinas centrales en  Oregon | ArchDaily Colombia">
            <a:extLst>
              <a:ext uri="{FF2B5EF4-FFF2-40B4-BE49-F238E27FC236}">
                <a16:creationId xmlns:a16="http://schemas.microsoft.com/office/drawing/2014/main" id="{4AD04BE1-EEA5-4416-A956-65E862046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434" y="3573016"/>
            <a:ext cx="4291955" cy="241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49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F1B9E-0BED-4FFA-9EE4-56EFBEFB02B8}"/>
              </a:ext>
            </a:extLst>
          </p:cNvPr>
          <p:cNvSpPr>
            <a:spLocks noGrp="1"/>
          </p:cNvSpPr>
          <p:nvPr>
            <p:ph type="title"/>
          </p:nvPr>
        </p:nvSpPr>
        <p:spPr/>
        <p:txBody>
          <a:bodyPr>
            <a:normAutofit/>
          </a:bodyPr>
          <a:lstStyle/>
          <a:p>
            <a:r>
              <a:rPr lang="es-CO" sz="5400" dirty="0"/>
              <a:t>De Nike para el mundo…</a:t>
            </a:r>
          </a:p>
        </p:txBody>
      </p:sp>
      <p:sp>
        <p:nvSpPr>
          <p:cNvPr id="3" name="Marcador de contenido 2">
            <a:extLst>
              <a:ext uri="{FF2B5EF4-FFF2-40B4-BE49-F238E27FC236}">
                <a16:creationId xmlns:a16="http://schemas.microsoft.com/office/drawing/2014/main" id="{799AF999-CC24-43FC-9632-F96CF09BBE17}"/>
              </a:ext>
            </a:extLst>
          </p:cNvPr>
          <p:cNvSpPr>
            <a:spLocks noGrp="1"/>
          </p:cNvSpPr>
          <p:nvPr>
            <p:ph idx="1"/>
          </p:nvPr>
        </p:nvSpPr>
        <p:spPr/>
        <p:txBody>
          <a:bodyPr>
            <a:normAutofit/>
          </a:bodyPr>
          <a:lstStyle/>
          <a:p>
            <a:pPr marL="0" indent="0" algn="just">
              <a:buNone/>
            </a:pPr>
            <a:r>
              <a:rPr lang="es-MX" sz="4400" dirty="0"/>
              <a:t>Nike comercializa sus productos, bienes y servicios en todo el mundo. La empresa tiene operaciones en más de 190 países y regiones. Las regiones principales donde Nike comercializa sus productos son:</a:t>
            </a:r>
            <a:endParaRPr lang="es-CO" sz="4400" dirty="0"/>
          </a:p>
        </p:txBody>
      </p:sp>
    </p:spTree>
    <p:extLst>
      <p:ext uri="{BB962C8B-B14F-4D97-AF65-F5344CB8AC3E}">
        <p14:creationId xmlns:p14="http://schemas.microsoft.com/office/powerpoint/2010/main" val="271889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05844-037D-4033-95AC-CA7BDEE51670}"/>
              </a:ext>
            </a:extLst>
          </p:cNvPr>
          <p:cNvSpPr>
            <a:spLocks noGrp="1"/>
          </p:cNvSpPr>
          <p:nvPr>
            <p:ph type="title"/>
          </p:nvPr>
        </p:nvSpPr>
        <p:spPr/>
        <p:txBody>
          <a:bodyPr>
            <a:noAutofit/>
          </a:bodyPr>
          <a:lstStyle/>
          <a:p>
            <a:r>
              <a:rPr lang="es-CO" sz="6000" dirty="0"/>
              <a:t>América…</a:t>
            </a:r>
          </a:p>
        </p:txBody>
      </p:sp>
      <p:sp>
        <p:nvSpPr>
          <p:cNvPr id="3" name="Marcador de contenido 2">
            <a:extLst>
              <a:ext uri="{FF2B5EF4-FFF2-40B4-BE49-F238E27FC236}">
                <a16:creationId xmlns:a16="http://schemas.microsoft.com/office/drawing/2014/main" id="{57349BCA-790C-4E2D-BC94-E39C74D718AC}"/>
              </a:ext>
            </a:extLst>
          </p:cNvPr>
          <p:cNvSpPr>
            <a:spLocks noGrp="1"/>
          </p:cNvSpPr>
          <p:nvPr>
            <p:ph idx="1"/>
          </p:nvPr>
        </p:nvSpPr>
        <p:spPr/>
        <p:txBody>
          <a:bodyPr>
            <a:normAutofit/>
          </a:bodyPr>
          <a:lstStyle/>
          <a:p>
            <a:pPr marL="0" indent="0" algn="just">
              <a:buNone/>
            </a:pPr>
            <a:r>
              <a:rPr lang="es-MX" dirty="0"/>
              <a:t>Nike es la marca deportiva líder en América. La empresa tiene una fuerte presencia en los Estados Unidos, Canadá y América Latina.</a:t>
            </a:r>
            <a:endParaRPr lang="es-CO" dirty="0"/>
          </a:p>
        </p:txBody>
      </p:sp>
      <p:pic>
        <p:nvPicPr>
          <p:cNvPr id="3074" name="Picture 2" descr="Mapa político de América. | Download Scientific Diagram">
            <a:extLst>
              <a:ext uri="{FF2B5EF4-FFF2-40B4-BE49-F238E27FC236}">
                <a16:creationId xmlns:a16="http://schemas.microsoft.com/office/drawing/2014/main" id="{A23554A1-AAA7-4938-BCC3-31C256643E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0105" y="2996952"/>
            <a:ext cx="2528614"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19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0120ED-4693-442A-BD0E-66ACC2284CC4}"/>
              </a:ext>
            </a:extLst>
          </p:cNvPr>
          <p:cNvSpPr>
            <a:spLocks noGrp="1"/>
          </p:cNvSpPr>
          <p:nvPr>
            <p:ph type="title"/>
          </p:nvPr>
        </p:nvSpPr>
        <p:spPr/>
        <p:txBody>
          <a:bodyPr>
            <a:noAutofit/>
          </a:bodyPr>
          <a:lstStyle/>
          <a:p>
            <a:r>
              <a:rPr lang="es-CO" sz="6000" dirty="0"/>
              <a:t>Asia Pacífico…</a:t>
            </a:r>
          </a:p>
        </p:txBody>
      </p:sp>
      <p:sp>
        <p:nvSpPr>
          <p:cNvPr id="3" name="Marcador de contenido 2">
            <a:extLst>
              <a:ext uri="{FF2B5EF4-FFF2-40B4-BE49-F238E27FC236}">
                <a16:creationId xmlns:a16="http://schemas.microsoft.com/office/drawing/2014/main" id="{B8C1245E-1CAA-4B1E-ACF7-6818F6A6FF02}"/>
              </a:ext>
            </a:extLst>
          </p:cNvPr>
          <p:cNvSpPr>
            <a:spLocks noGrp="1"/>
          </p:cNvSpPr>
          <p:nvPr>
            <p:ph idx="1"/>
          </p:nvPr>
        </p:nvSpPr>
        <p:spPr/>
        <p:txBody>
          <a:bodyPr>
            <a:normAutofit/>
          </a:bodyPr>
          <a:lstStyle/>
          <a:p>
            <a:pPr marL="0" indent="0">
              <a:buNone/>
            </a:pPr>
            <a:r>
              <a:rPr lang="es-MX" sz="2800" dirty="0"/>
              <a:t>Asia Pacífico es el mercado de más rápido crecimiento para Nike. La empresa tiene una fuerte presencia en China, Japón, Corea del Sur y otros países de la región.</a:t>
            </a:r>
            <a:endParaRPr lang="es-CO" sz="2800" dirty="0"/>
          </a:p>
        </p:txBody>
      </p:sp>
      <p:pic>
        <p:nvPicPr>
          <p:cNvPr id="4098" name="Picture 2" descr="Asia-Pacífico - Wikipedia, la enciclopedia libre">
            <a:extLst>
              <a:ext uri="{FF2B5EF4-FFF2-40B4-BE49-F238E27FC236}">
                <a16:creationId xmlns:a16="http://schemas.microsoft.com/office/drawing/2014/main" id="{2C10B691-089C-4831-855C-C231D48AA8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2239" y="3429000"/>
            <a:ext cx="2364345" cy="236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66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C9CC8-6738-46B0-83F1-E3456CC40004}"/>
              </a:ext>
            </a:extLst>
          </p:cNvPr>
          <p:cNvSpPr>
            <a:spLocks noGrp="1"/>
          </p:cNvSpPr>
          <p:nvPr>
            <p:ph type="title"/>
          </p:nvPr>
        </p:nvSpPr>
        <p:spPr/>
        <p:txBody>
          <a:bodyPr>
            <a:normAutofit/>
          </a:bodyPr>
          <a:lstStyle/>
          <a:p>
            <a:r>
              <a:rPr lang="es-MX" sz="4000" dirty="0"/>
              <a:t>Europa, Medio Oriente y África…</a:t>
            </a:r>
            <a:endParaRPr lang="es-CO" sz="4000" dirty="0"/>
          </a:p>
        </p:txBody>
      </p:sp>
      <p:sp>
        <p:nvSpPr>
          <p:cNvPr id="3" name="Marcador de contenido 2">
            <a:extLst>
              <a:ext uri="{FF2B5EF4-FFF2-40B4-BE49-F238E27FC236}">
                <a16:creationId xmlns:a16="http://schemas.microsoft.com/office/drawing/2014/main" id="{1E949D82-0308-4634-8DCF-4484E6A0CE5D}"/>
              </a:ext>
            </a:extLst>
          </p:cNvPr>
          <p:cNvSpPr>
            <a:spLocks noGrp="1"/>
          </p:cNvSpPr>
          <p:nvPr>
            <p:ph idx="1"/>
          </p:nvPr>
        </p:nvSpPr>
        <p:spPr/>
        <p:txBody>
          <a:bodyPr>
            <a:normAutofit/>
          </a:bodyPr>
          <a:lstStyle/>
          <a:p>
            <a:pPr marL="0" indent="0" algn="just">
              <a:buNone/>
            </a:pPr>
            <a:r>
              <a:rPr lang="es-MX" sz="2800" dirty="0"/>
              <a:t>Nike es una marca líder en EMEA. La empresa tiene una fuerte presencia en Europa, Oriente Medio y África.</a:t>
            </a:r>
            <a:endParaRPr lang="es-CO" sz="2800" dirty="0"/>
          </a:p>
        </p:txBody>
      </p:sp>
      <p:pic>
        <p:nvPicPr>
          <p:cNvPr id="5122" name="Picture 2" descr="Europa, Oriente Medio y África - Wikipedia, la enciclopedia libre">
            <a:extLst>
              <a:ext uri="{FF2B5EF4-FFF2-40B4-BE49-F238E27FC236}">
                <a16:creationId xmlns:a16="http://schemas.microsoft.com/office/drawing/2014/main" id="{577C1DE0-4FAF-4F6B-83D3-2E0BF4896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120" y="3140968"/>
            <a:ext cx="5256584" cy="269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45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D223E-F23D-4BD1-8D89-66E015EF751E}"/>
              </a:ext>
            </a:extLst>
          </p:cNvPr>
          <p:cNvSpPr>
            <a:spLocks noGrp="1"/>
          </p:cNvSpPr>
          <p:nvPr>
            <p:ph type="title"/>
          </p:nvPr>
        </p:nvSpPr>
        <p:spPr/>
        <p:txBody>
          <a:bodyPr>
            <a:normAutofit/>
          </a:bodyPr>
          <a:lstStyle/>
          <a:p>
            <a:r>
              <a:rPr lang="es-CO" sz="6000" dirty="0"/>
              <a:t>Productos Nike…</a:t>
            </a:r>
          </a:p>
        </p:txBody>
      </p:sp>
      <p:sp>
        <p:nvSpPr>
          <p:cNvPr id="3" name="Marcador de contenido 2">
            <a:extLst>
              <a:ext uri="{FF2B5EF4-FFF2-40B4-BE49-F238E27FC236}">
                <a16:creationId xmlns:a16="http://schemas.microsoft.com/office/drawing/2014/main" id="{4FAFDA8B-9766-468E-BFD0-B13DADD9E78A}"/>
              </a:ext>
            </a:extLst>
          </p:cNvPr>
          <p:cNvSpPr>
            <a:spLocks noGrp="1"/>
          </p:cNvSpPr>
          <p:nvPr>
            <p:ph idx="1"/>
          </p:nvPr>
        </p:nvSpPr>
        <p:spPr/>
        <p:txBody>
          <a:bodyPr>
            <a:normAutofit/>
          </a:bodyPr>
          <a:lstStyle/>
          <a:p>
            <a:pPr marL="0" indent="0" algn="just">
              <a:buNone/>
            </a:pPr>
            <a:r>
              <a:rPr lang="es-MX" sz="2800" dirty="0"/>
              <a:t>Nike es conocida por su calzado deportivo, que incluye zapatillas para correr, baloncesto, fútbol, etc. Los zapatos Nike son conocidos por su comodidad, rendimiento y estilo.</a:t>
            </a:r>
            <a:endParaRPr lang="es-CO" sz="2800" dirty="0"/>
          </a:p>
        </p:txBody>
      </p:sp>
      <p:pic>
        <p:nvPicPr>
          <p:cNvPr id="6146" name="Picture 2" descr="Calzado de running en carretera para mujer Nike Free RN NN. Nike.com">
            <a:extLst>
              <a:ext uri="{FF2B5EF4-FFF2-40B4-BE49-F238E27FC236}">
                <a16:creationId xmlns:a16="http://schemas.microsoft.com/office/drawing/2014/main" id="{F8E4C65F-C48E-40D9-B56F-C31ACFBB87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2341" y="3429000"/>
            <a:ext cx="2167135" cy="270891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ike Precision 6 Zapatillas de baloncesto. Nike ES">
            <a:extLst>
              <a:ext uri="{FF2B5EF4-FFF2-40B4-BE49-F238E27FC236}">
                <a16:creationId xmlns:a16="http://schemas.microsoft.com/office/drawing/2014/main" id="{79EAB4A8-E7EC-48F8-AB70-A113460810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0844" y="3429000"/>
            <a:ext cx="2167135" cy="270891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alzado de fútbol para terrenos múltiples Nike Mercurial Vapor 15 Club. Nike .com">
            <a:extLst>
              <a:ext uri="{FF2B5EF4-FFF2-40B4-BE49-F238E27FC236}">
                <a16:creationId xmlns:a16="http://schemas.microsoft.com/office/drawing/2014/main" id="{BC132C68-F6D6-45ED-93EC-D2123BDFBF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6396" y="3429000"/>
            <a:ext cx="2167135" cy="2708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17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500_TF02804846_TF02804846" id="{65FD6923-A55A-4D8A-AB6E-792F5126A260}" vid="{862C69AA-365A-4DD1-97BC-168A1699736E}"/>
    </a:ext>
  </a:extLst>
</a:theme>
</file>

<file path=ppt/theme/theme2.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de pizarra para el ámbito educativo (panorámica)</Template>
  <TotalTime>93</TotalTime>
  <Words>1381</Words>
  <Application>Microsoft Office PowerPoint</Application>
  <PresentationFormat>Personalizado</PresentationFormat>
  <Paragraphs>61</Paragraphs>
  <Slides>26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Consolas</vt:lpstr>
      <vt:lpstr>Corbel</vt:lpstr>
      <vt:lpstr>Pizarra 16 x 9</vt:lpstr>
      <vt:lpstr>Nike</vt:lpstr>
      <vt:lpstr>Para comenzar…</vt:lpstr>
      <vt:lpstr>Historia…</vt:lpstr>
      <vt:lpstr>La sede mundial de Nike…</vt:lpstr>
      <vt:lpstr>De Nike para el mundo…</vt:lpstr>
      <vt:lpstr>América…</vt:lpstr>
      <vt:lpstr>Asia Pacífico…</vt:lpstr>
      <vt:lpstr>Europa, Medio Oriente y África…</vt:lpstr>
      <vt:lpstr>Productos Nike…</vt:lpstr>
      <vt:lpstr>Ropa deportiva…</vt:lpstr>
      <vt:lpstr>Accesorios deportivos…</vt:lpstr>
      <vt:lpstr>Marcas…</vt:lpstr>
      <vt:lpstr>Jordan…</vt:lpstr>
      <vt:lpstr>Converse…</vt:lpstr>
      <vt:lpstr>Hoka One One…</vt:lpstr>
      <vt:lpstr>Patrocinios…</vt:lpstr>
      <vt:lpstr>Presentación de PowerPoint</vt:lpstr>
      <vt:lpstr>Impacto social…</vt:lpstr>
      <vt:lpstr>Presentación de PowerPoint</vt:lpstr>
      <vt:lpstr>Nike y su impacto ambiental…</vt:lpstr>
      <vt:lpstr>Presentación de PowerPoint</vt:lpstr>
      <vt:lpstr>Innovación para el futuro del deporte…</vt:lpstr>
      <vt:lpstr>…</vt:lpstr>
      <vt:lpstr>Presentación de PowerPoint</vt:lpstr>
      <vt:lpstr>Algunos de los principales esfuerzos de sostenibilidad de Nike…</vt:lpstr>
      <vt:lpstr>Apoyo…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Nike</dc:title>
  <dc:creator>Javier Herrera</dc:creator>
  <cp:lastModifiedBy>Javier Herrera</cp:lastModifiedBy>
  <cp:revision>10</cp:revision>
  <dcterms:created xsi:type="dcterms:W3CDTF">2023-11-27T01:35:13Z</dcterms:created>
  <dcterms:modified xsi:type="dcterms:W3CDTF">2023-11-27T03:09:06Z</dcterms:modified>
</cp:coreProperties>
</file>