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3" name="TIM NOVA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0-20T18:12:03.688">
    <p:pos x="6000" y="0"/>
    <p:text>Janet Brunelle - instant gratification, reward
Chris - War of Wills</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9-10-20T18:34:02.166">
    <p:pos x="6000" y="0"/>
    <p:text>Chris - smart watch = high cost start?</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1" dt="2019-10-20T18:36:10.143">
    <p:pos x="6000" y="0"/>
    <p:text>Janet - another risk might be addiction to this game
Chris - t2 = bug | c1 ok
always good to have feedback from users</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2" dt="2019-10-20T18:37:35.619">
    <p:pos x="6000" y="0"/>
    <p:text>Janet - built is spelled wrong in ECG row
Chris - friends -&gt; social
LARPing</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3" dt="2019-10-20T18:39:17.193">
    <p:pos x="6000" y="0"/>
    <p:text>Janet - address addiction in this slide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10-20T18:13:00.128">
    <p:pos x="6000" y="0"/>
    <p:text>Remove numbers on from this, redundant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10-20T18:14:30.021">
    <p:pos x="6000" y="0"/>
    <p:text>Janet - add titles, good intros by Kevin though
Chris - empty space by Shane looks awkward</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10-20T18:24:22.266">
    <p:pos x="6000" y="0"/>
    <p:text>Janet - Seems to me that there is data support of this (add references)
elephant--------"crime" ??
Chris - health issues apply to programmers as well</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9-10-20T18:25:09.101">
    <p:pos x="6000" y="0"/>
    <p:text>Janet - fortnite  ??</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9-10-20T18:25:32.642">
    <p:pos x="6000" y="0"/>
    <p:text>Chris - correlation is not causation</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9-10-20T18:26:34.839">
    <p:pos x="6000" y="0"/>
    <p:text>Chris - pokemon go</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9-10-20T18:27:43.083">
    <p:pos x="6000" y="0"/>
    <p:text>Chris - instant gratification?
last point is achieved by my fitness pal</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9" dt="2019-10-20T18:33:37.738">
    <p:pos x="6000" y="0"/>
    <p:text>Chris - progression? instant gratification?
Describing my fitness apps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ealth.gov/dietaryguidelines/2015/guidelines/appendix-1/"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date 10/17/2019</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217096776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217096776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More detail about why the fantasy theme was chosen and is it popular?</a:t>
            </a:r>
            <a:endParaRPr/>
          </a:p>
          <a:p>
            <a:pPr indent="0" lvl="0" marL="0" rtl="0" algn="l">
              <a:spcBef>
                <a:spcPts val="0"/>
              </a:spcBef>
              <a:spcAft>
                <a:spcPts val="0"/>
              </a:spcAft>
              <a:buNone/>
            </a:pPr>
            <a:r>
              <a:t/>
            </a:r>
            <a:endParaRPr>
              <a:highlight>
                <a:srgbClr val="00FF00"/>
              </a:highlight>
            </a:endParaRPr>
          </a:p>
          <a:p>
            <a:pPr indent="0" lvl="0" marL="0" rtl="0" algn="l">
              <a:spcBef>
                <a:spcPts val="0"/>
              </a:spcBef>
              <a:spcAft>
                <a:spcPts val="0"/>
              </a:spcAft>
              <a:buNone/>
            </a:pPr>
            <a:r>
              <a:rPr lang="en">
                <a:highlight>
                  <a:srgbClr val="00FF00"/>
                </a:highlight>
              </a:rPr>
              <a:t>Found this quote “</a:t>
            </a:r>
            <a:r>
              <a:rPr lang="en" sz="1200">
                <a:solidFill>
                  <a:srgbClr val="141414"/>
                </a:solidFill>
                <a:highlight>
                  <a:srgbClr val="00FF00"/>
                </a:highlight>
                <a:latin typeface="Roboto"/>
                <a:ea typeface="Roboto"/>
                <a:cs typeface="Roboto"/>
                <a:sym typeface="Roboto"/>
              </a:rPr>
              <a:t>The most addictive video games include massively multiplayer online games (MMOs) and role-playing games (RPGs).” in reference 5. Could be useful for argument why RPG theme was chosen.</a:t>
            </a:r>
            <a:endParaRPr>
              <a:highlight>
                <a:srgbClr val="00FF00"/>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217096776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217096776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Changed “short term” to “instant” because of direct relation to rewards and progression.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00FF00"/>
                </a:highlight>
              </a:rPr>
              <a:t>Go back over the solution characteristics and what the solution will not do and compare and contrast, so that all components of the app will be covered and discuss where to put missing details.</a:t>
            </a:r>
            <a:endParaRPr>
              <a:highlight>
                <a:srgbClr val="00FF00"/>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Instant Gratifcation: </a:t>
            </a:r>
            <a:endParaRPr/>
          </a:p>
          <a:p>
            <a:pPr indent="-298450" lvl="0" marL="457200" rtl="0" algn="l">
              <a:lnSpc>
                <a:spcPct val="115000"/>
              </a:lnSpc>
              <a:spcBef>
                <a:spcPts val="0"/>
              </a:spcBef>
              <a:spcAft>
                <a:spcPts val="0"/>
              </a:spcAft>
              <a:buSzPts val="1100"/>
              <a:buFont typeface="Calibri"/>
              <a:buChar char="-"/>
            </a:pPr>
            <a:r>
              <a:rPr lang="en">
                <a:highlight>
                  <a:srgbClr val="FFFF00"/>
                </a:highlight>
                <a:latin typeface="Calibri"/>
                <a:ea typeface="Calibri"/>
                <a:cs typeface="Calibri"/>
                <a:sym typeface="Calibri"/>
              </a:rPr>
              <a:t>leaderboard, daily streaks, and medals for accomplishment in solution characteristics.</a:t>
            </a:r>
            <a:endParaRPr>
              <a:highlight>
                <a:srgbClr val="FFFF00"/>
              </a:highlight>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a:highlight>
                  <a:srgbClr val="FFFF00"/>
                </a:highlight>
                <a:latin typeface="Calibri"/>
                <a:ea typeface="Calibri"/>
                <a:cs typeface="Calibri"/>
                <a:sym typeface="Calibri"/>
              </a:rPr>
              <a:t>in-game rewards and progression</a:t>
            </a:r>
            <a:endParaRPr>
              <a:highlight>
                <a:srgbClr val="FFFF00"/>
              </a:highlight>
              <a:latin typeface="Calibri"/>
              <a:ea typeface="Calibri"/>
              <a:cs typeface="Calibri"/>
              <a:sym typeface="Calibri"/>
            </a:endParaRPr>
          </a:p>
          <a:p>
            <a:pPr indent="-298450" lvl="2" marL="1371600" rtl="0" algn="l">
              <a:lnSpc>
                <a:spcPct val="115000"/>
              </a:lnSpc>
              <a:spcBef>
                <a:spcPts val="0"/>
              </a:spcBef>
              <a:spcAft>
                <a:spcPts val="0"/>
              </a:spcAft>
              <a:buSzPts val="1100"/>
              <a:buFont typeface="Calibri"/>
              <a:buChar char="-"/>
            </a:pPr>
            <a:r>
              <a:rPr lang="en">
                <a:highlight>
                  <a:srgbClr val="FFFF00"/>
                </a:highlight>
                <a:latin typeface="Calibri"/>
                <a:ea typeface="Calibri"/>
                <a:cs typeface="Calibri"/>
                <a:sym typeface="Calibri"/>
              </a:rPr>
              <a:t>combat system requires progression from user</a:t>
            </a:r>
            <a:endParaRPr>
              <a:highlight>
                <a:srgbClr val="FFFF00"/>
              </a:highlight>
              <a:latin typeface="Calibri"/>
              <a:ea typeface="Calibri"/>
              <a:cs typeface="Calibri"/>
              <a:sym typeface="Calibri"/>
            </a:endParaRPr>
          </a:p>
          <a:p>
            <a:pPr indent="-298450" lvl="2" marL="1371600" rtl="0" algn="l">
              <a:lnSpc>
                <a:spcPct val="115000"/>
              </a:lnSpc>
              <a:spcBef>
                <a:spcPts val="0"/>
              </a:spcBef>
              <a:spcAft>
                <a:spcPts val="0"/>
              </a:spcAft>
              <a:buSzPts val="1100"/>
              <a:buFont typeface="Calibri"/>
              <a:buChar char="-"/>
            </a:pPr>
            <a:r>
              <a:rPr lang="en">
                <a:highlight>
                  <a:srgbClr val="FFFF00"/>
                </a:highlight>
                <a:latin typeface="Calibri"/>
                <a:ea typeface="Calibri"/>
                <a:cs typeface="Calibri"/>
                <a:sym typeface="Calibri"/>
              </a:rPr>
              <a:t>swords, armor, etc</a:t>
            </a:r>
            <a:endParaRPr>
              <a:highlight>
                <a:srgbClr val="FFFF00"/>
              </a:highlight>
              <a:latin typeface="Calibri"/>
              <a:ea typeface="Calibri"/>
              <a:cs typeface="Calibri"/>
              <a:sym typeface="Calibri"/>
            </a:endParaRPr>
          </a:p>
          <a:p>
            <a:pPr indent="-298450" lvl="2" marL="1371600" rtl="0" algn="l">
              <a:lnSpc>
                <a:spcPct val="115000"/>
              </a:lnSpc>
              <a:spcBef>
                <a:spcPts val="0"/>
              </a:spcBef>
              <a:spcAft>
                <a:spcPts val="0"/>
              </a:spcAft>
              <a:buSzPts val="1100"/>
              <a:buFont typeface="Calibri"/>
              <a:buChar char="-"/>
            </a:pPr>
            <a:r>
              <a:rPr lang="en">
                <a:highlight>
                  <a:srgbClr val="FFFF00"/>
                </a:highlight>
                <a:latin typeface="Calibri"/>
                <a:ea typeface="Calibri"/>
                <a:cs typeface="Calibri"/>
                <a:sym typeface="Calibri"/>
              </a:rPr>
              <a:t>Stat increases</a:t>
            </a:r>
            <a:endParaRPr>
              <a:highlight>
                <a:srgbClr val="FFFF00"/>
              </a:highlight>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FFF00"/>
                </a:highlight>
              </a:rPr>
              <a:t>If we present again, then explain more of what the instant gratification is to the user and the designer.</a:t>
            </a:r>
            <a:endParaRPr>
              <a:highlight>
                <a:srgbClr val="FFFF00"/>
              </a:highlight>
            </a:endParaRPr>
          </a:p>
          <a:p>
            <a:pPr indent="0" lvl="0" marL="0" rtl="0" algn="l">
              <a:spcBef>
                <a:spcPts val="0"/>
              </a:spcBef>
              <a:spcAft>
                <a:spcPts val="0"/>
              </a:spcAft>
              <a:buNone/>
            </a:pPr>
            <a:r>
              <a:t/>
            </a:r>
            <a:endParaRPr>
              <a:highlight>
                <a:srgbClr val="FFFF00"/>
              </a:highlight>
            </a:endParaRPr>
          </a:p>
          <a:p>
            <a:pPr indent="0" lvl="0" marL="0" rtl="0" algn="l">
              <a:spcBef>
                <a:spcPts val="0"/>
              </a:spcBef>
              <a:spcAft>
                <a:spcPts val="0"/>
              </a:spcAft>
              <a:buNone/>
            </a:pPr>
            <a:r>
              <a:rPr lang="en">
                <a:highlight>
                  <a:srgbClr val="FFFF00"/>
                </a:highlight>
              </a:rPr>
              <a:t>If we present again, then explain that even though other applications have this feature, but we want these features to be in one whole application</a:t>
            </a:r>
            <a:endParaRPr>
              <a:highlight>
                <a:srgbClr val="FFFF00"/>
              </a:highlight>
            </a:endParaRPr>
          </a:p>
          <a:p>
            <a:pPr indent="0" lvl="0" marL="0" rtl="0" algn="l">
              <a:spcBef>
                <a:spcPts val="0"/>
              </a:spcBef>
              <a:spcAft>
                <a:spcPts val="0"/>
              </a:spcAft>
              <a:buNone/>
            </a:pPr>
            <a:r>
              <a:t/>
            </a:r>
            <a:endParaRPr/>
          </a:p>
          <a:p>
            <a:pPr indent="-298450" lvl="0" marL="457200" rtl="0" algn="l">
              <a:lnSpc>
                <a:spcPct val="107916"/>
              </a:lnSpc>
              <a:spcBef>
                <a:spcPts val="0"/>
              </a:spcBef>
              <a:spcAft>
                <a:spcPts val="0"/>
              </a:spcAft>
              <a:buSzPts val="1100"/>
              <a:buFont typeface="Calibri"/>
              <a:buChar char="●"/>
            </a:pPr>
            <a:r>
              <a:rPr lang="en">
                <a:highlight>
                  <a:srgbClr val="00FF00"/>
                </a:highlight>
                <a:latin typeface="Calibri"/>
                <a:ea typeface="Calibri"/>
                <a:cs typeface="Calibri"/>
                <a:sym typeface="Calibri"/>
              </a:rPr>
              <a:t>Game will</a:t>
            </a:r>
            <a:r>
              <a:rPr lang="en">
                <a:highlight>
                  <a:srgbClr val="00FF00"/>
                </a:highlight>
                <a:latin typeface="Calibri"/>
                <a:ea typeface="Calibri"/>
                <a:cs typeface="Calibri"/>
                <a:sym typeface="Calibri"/>
              </a:rPr>
              <a:t> include “workout tutorials” in the workout challenges menu which will s</a:t>
            </a:r>
            <a:r>
              <a:rPr lang="en">
                <a:highlight>
                  <a:srgbClr val="00FF00"/>
                </a:highlight>
                <a:latin typeface="Calibri"/>
                <a:ea typeface="Calibri"/>
                <a:cs typeface="Calibri"/>
                <a:sym typeface="Calibri"/>
              </a:rPr>
              <a:t>how  general form</a:t>
            </a:r>
            <a:endParaRPr>
              <a:highlight>
                <a:srgbClr val="00FF00"/>
              </a:highlight>
              <a:latin typeface="Calibri"/>
              <a:ea typeface="Calibri"/>
              <a:cs typeface="Calibri"/>
              <a:sym typeface="Calibri"/>
            </a:endParaRPr>
          </a:p>
          <a:p>
            <a:pPr indent="-298450" lvl="0" marL="457200" rtl="0" algn="l">
              <a:lnSpc>
                <a:spcPct val="115000"/>
              </a:lnSpc>
              <a:spcBef>
                <a:spcPts val="800"/>
              </a:spcBef>
              <a:spcAft>
                <a:spcPts val="0"/>
              </a:spcAft>
              <a:buSzPts val="1100"/>
              <a:buFont typeface="Calibri"/>
              <a:buChar char="●"/>
            </a:pPr>
            <a:r>
              <a:rPr lang="en">
                <a:highlight>
                  <a:srgbClr val="00FF00"/>
                </a:highlight>
                <a:latin typeface="Calibri"/>
                <a:ea typeface="Calibri"/>
                <a:cs typeface="Calibri"/>
                <a:sym typeface="Calibri"/>
              </a:rPr>
              <a:t>Put in Solution Characteristics or solution flow(?)Input information about this exercise guide into the solution characteristics and competition matrix</a:t>
            </a:r>
            <a:endParaRPr>
              <a:highlight>
                <a:srgbClr val="00FF00"/>
              </a:highlight>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217096776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217096776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SzPts val="1100"/>
              <a:buFont typeface="Calibri"/>
              <a:buChar char="○"/>
            </a:pPr>
            <a:r>
              <a:rPr lang="en">
                <a:highlight>
                  <a:srgbClr val="00FF00"/>
                </a:highlight>
                <a:latin typeface="Calibri"/>
                <a:ea typeface="Calibri"/>
                <a:cs typeface="Calibri"/>
                <a:sym typeface="Calibri"/>
              </a:rPr>
              <a:t>Chris - progression? instant gratification? Describing myfitness apps</a:t>
            </a:r>
            <a:endParaRPr>
              <a:highlight>
                <a:srgbClr val="00FF00"/>
              </a:highlight>
              <a:latin typeface="Calibri"/>
              <a:ea typeface="Calibri"/>
              <a:cs typeface="Calibri"/>
              <a:sym typeface="Calibri"/>
            </a:endParaRPr>
          </a:p>
          <a:p>
            <a:pPr indent="-298450" lvl="2" marL="1371600" rtl="0" algn="l">
              <a:lnSpc>
                <a:spcPct val="115000"/>
              </a:lnSpc>
              <a:spcBef>
                <a:spcPts val="0"/>
              </a:spcBef>
              <a:spcAft>
                <a:spcPts val="0"/>
              </a:spcAft>
              <a:buSzPts val="1100"/>
              <a:buFont typeface="Calibri"/>
              <a:buChar char="■"/>
            </a:pPr>
            <a:r>
              <a:rPr lang="en">
                <a:highlight>
                  <a:srgbClr val="00FF00"/>
                </a:highlight>
                <a:latin typeface="Calibri"/>
                <a:ea typeface="Calibri"/>
                <a:cs typeface="Calibri"/>
                <a:sym typeface="Calibri"/>
              </a:rPr>
              <a:t>Need to add gameplay aspect to flow.</a:t>
            </a:r>
            <a:endParaRPr>
              <a:highlight>
                <a:srgbClr val="00FF00"/>
              </a:highlight>
              <a:latin typeface="Calibri"/>
              <a:ea typeface="Calibri"/>
              <a:cs typeface="Calibri"/>
              <a:sym typeface="Calibri"/>
            </a:endParaRPr>
          </a:p>
          <a:p>
            <a:pPr indent="-298450" lvl="2" marL="1371600" rtl="0" algn="l">
              <a:lnSpc>
                <a:spcPct val="115000"/>
              </a:lnSpc>
              <a:spcBef>
                <a:spcPts val="0"/>
              </a:spcBef>
              <a:spcAft>
                <a:spcPts val="0"/>
              </a:spcAft>
              <a:buSzPts val="1100"/>
              <a:buFont typeface="Calibri"/>
              <a:buChar char="■"/>
            </a:pPr>
            <a:r>
              <a:rPr lang="en">
                <a:highlight>
                  <a:srgbClr val="00FF00"/>
                </a:highlight>
                <a:latin typeface="Calibri"/>
                <a:ea typeface="Calibri"/>
                <a:cs typeface="Calibri"/>
                <a:sym typeface="Calibri"/>
              </a:rPr>
              <a:t>May add a second solution flow for that aspect</a:t>
            </a:r>
            <a:endParaRPr>
              <a:highlight>
                <a:srgbClr val="00FF00"/>
              </a:highlight>
              <a:latin typeface="Calibri"/>
              <a:ea typeface="Calibri"/>
              <a:cs typeface="Calibri"/>
              <a:sym typeface="Calibri"/>
            </a:endParaRPr>
          </a:p>
          <a:p>
            <a:pPr indent="-298450" lvl="0" marL="457200" rtl="0" algn="l">
              <a:lnSpc>
                <a:spcPct val="107916"/>
              </a:lnSpc>
              <a:spcBef>
                <a:spcPts val="0"/>
              </a:spcBef>
              <a:spcAft>
                <a:spcPts val="0"/>
              </a:spcAft>
              <a:buSzPts val="1100"/>
              <a:buFont typeface="Calibri"/>
              <a:buChar char="●"/>
            </a:pPr>
            <a:r>
              <a:rPr lang="en">
                <a:highlight>
                  <a:srgbClr val="00FF00"/>
                </a:highlight>
                <a:latin typeface="Calibri"/>
                <a:ea typeface="Calibri"/>
                <a:cs typeface="Calibri"/>
                <a:sym typeface="Calibri"/>
              </a:rPr>
              <a:t>Add colored arrows to solution process flow</a:t>
            </a:r>
            <a:endParaRPr>
              <a:highlight>
                <a:srgbClr val="00FF00"/>
              </a:highlight>
              <a:latin typeface="Calibri"/>
              <a:ea typeface="Calibri"/>
              <a:cs typeface="Calibri"/>
              <a:sym typeface="Calibri"/>
            </a:endParaRPr>
          </a:p>
          <a:p>
            <a:pPr indent="-298450" lvl="1" marL="914400" rtl="0" algn="l">
              <a:lnSpc>
                <a:spcPct val="107916"/>
              </a:lnSpc>
              <a:spcBef>
                <a:spcPts val="0"/>
              </a:spcBef>
              <a:spcAft>
                <a:spcPts val="0"/>
              </a:spcAft>
              <a:buSzPts val="1100"/>
              <a:buFont typeface="Calibri"/>
              <a:buChar char="○"/>
            </a:pPr>
            <a:r>
              <a:rPr lang="en">
                <a:highlight>
                  <a:srgbClr val="00FF00"/>
                </a:highlight>
                <a:latin typeface="Calibri"/>
                <a:ea typeface="Calibri"/>
                <a:cs typeface="Calibri"/>
                <a:sym typeface="Calibri"/>
              </a:rPr>
              <a:t>Maybe things like “set up”, “in-game”</a:t>
            </a:r>
            <a:endParaRPr>
              <a:highlight>
                <a:srgbClr val="00FF00"/>
              </a:highlight>
              <a:latin typeface="Calibri"/>
              <a:ea typeface="Calibri"/>
              <a:cs typeface="Calibri"/>
              <a:sym typeface="Calibri"/>
            </a:endParaRPr>
          </a:p>
          <a:p>
            <a:pPr indent="-298450" lvl="1" marL="914400" rtl="0" algn="l">
              <a:lnSpc>
                <a:spcPct val="107916"/>
              </a:lnSpc>
              <a:spcBef>
                <a:spcPts val="0"/>
              </a:spcBef>
              <a:spcAft>
                <a:spcPts val="0"/>
              </a:spcAft>
              <a:buSzPts val="1100"/>
              <a:buFont typeface="Calibri"/>
              <a:buChar char="○"/>
            </a:pPr>
            <a:r>
              <a:rPr lang="en">
                <a:highlight>
                  <a:srgbClr val="00FF00"/>
                </a:highlight>
                <a:latin typeface="Calibri"/>
                <a:ea typeface="Calibri"/>
                <a:cs typeface="Calibri"/>
                <a:sym typeface="Calibri"/>
              </a:rPr>
              <a:t>Similar to problem process flow</a:t>
            </a:r>
            <a:endParaRPr>
              <a:highlight>
                <a:srgbClr val="00FF00"/>
              </a:highlight>
              <a:latin typeface="Calibri"/>
              <a:ea typeface="Calibri"/>
              <a:cs typeface="Calibri"/>
              <a:sym typeface="Calibri"/>
            </a:endParaRPr>
          </a:p>
          <a:p>
            <a:pPr indent="-298450" lvl="0" marL="457200" rtl="0" algn="l">
              <a:lnSpc>
                <a:spcPct val="107916"/>
              </a:lnSpc>
              <a:spcBef>
                <a:spcPts val="0"/>
              </a:spcBef>
              <a:spcAft>
                <a:spcPts val="0"/>
              </a:spcAft>
              <a:buSzPts val="1100"/>
              <a:buFont typeface="Calibri"/>
              <a:buChar char="●"/>
            </a:pPr>
            <a:r>
              <a:rPr lang="en">
                <a:highlight>
                  <a:srgbClr val="00FF00"/>
                </a:highlight>
                <a:latin typeface="Calibri"/>
                <a:ea typeface="Calibri"/>
                <a:cs typeface="Calibri"/>
                <a:sym typeface="Calibri"/>
              </a:rPr>
              <a:t>Add yes or no arrows to outcomes</a:t>
            </a:r>
            <a:endParaRPr>
              <a:highlight>
                <a:srgbClr val="00FF00"/>
              </a:highlight>
              <a:latin typeface="Calibri"/>
              <a:ea typeface="Calibri"/>
              <a:cs typeface="Calibri"/>
              <a:sym typeface="Calibri"/>
            </a:endParaRPr>
          </a:p>
          <a:p>
            <a:pPr indent="-298450" lvl="0" marL="457200" rtl="0" algn="l">
              <a:lnSpc>
                <a:spcPct val="107916"/>
              </a:lnSpc>
              <a:spcBef>
                <a:spcPts val="0"/>
              </a:spcBef>
              <a:spcAft>
                <a:spcPts val="0"/>
              </a:spcAft>
              <a:buSzPts val="1100"/>
              <a:buFont typeface="Calibri"/>
              <a:buChar char="●"/>
            </a:pPr>
            <a:r>
              <a:rPr lang="en">
                <a:highlight>
                  <a:srgbClr val="00FF00"/>
                </a:highlight>
                <a:latin typeface="Calibri"/>
                <a:ea typeface="Calibri"/>
                <a:cs typeface="Calibri"/>
                <a:sym typeface="Calibri"/>
              </a:rPr>
              <a:t>Mention account profile</a:t>
            </a:r>
            <a:endParaRPr>
              <a:highlight>
                <a:srgbClr val="00FF00"/>
              </a:highlight>
              <a:latin typeface="Calibri"/>
              <a:ea typeface="Calibri"/>
              <a:cs typeface="Calibri"/>
              <a:sym typeface="Calibri"/>
            </a:endParaRPr>
          </a:p>
          <a:p>
            <a:pPr indent="-298450" lvl="0" marL="457200" rtl="0" algn="l">
              <a:lnSpc>
                <a:spcPct val="107916"/>
              </a:lnSpc>
              <a:spcBef>
                <a:spcPts val="0"/>
              </a:spcBef>
              <a:spcAft>
                <a:spcPts val="0"/>
              </a:spcAft>
              <a:buSzPts val="1100"/>
              <a:buFont typeface="Calibri"/>
              <a:buChar char="●"/>
            </a:pPr>
            <a:r>
              <a:rPr lang="en">
                <a:highlight>
                  <a:srgbClr val="00FF00"/>
                </a:highlight>
                <a:latin typeface="Calibri"/>
                <a:ea typeface="Calibri"/>
                <a:cs typeface="Calibri"/>
                <a:sym typeface="Calibri"/>
              </a:rPr>
              <a:t>Add another box that under account setup that says the user will be able to filter the type of workout challenges they are suggested.</a:t>
            </a:r>
            <a:endParaRPr>
              <a:highlight>
                <a:srgbClr val="00FF00"/>
              </a:highlight>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a:highlight>
                  <a:srgbClr val="00FF00"/>
                </a:highlight>
                <a:latin typeface="Calibri"/>
                <a:ea typeface="Calibri"/>
                <a:cs typeface="Calibri"/>
                <a:sym typeface="Calibri"/>
              </a:rPr>
              <a:t>Implement the legend from problem process flow onto the solution</a:t>
            </a:r>
            <a:endParaRPr>
              <a:highlight>
                <a:srgbClr val="00FF00"/>
              </a:highlight>
              <a:latin typeface="Calibri"/>
              <a:ea typeface="Calibri"/>
              <a:cs typeface="Calibri"/>
              <a:sym typeface="Calibri"/>
            </a:endParaRPr>
          </a:p>
          <a:p>
            <a:pPr indent="-298450" lvl="0" marL="457200" rtl="0" algn="l">
              <a:lnSpc>
                <a:spcPct val="115000"/>
              </a:lnSpc>
              <a:spcBef>
                <a:spcPts val="0"/>
              </a:spcBef>
              <a:spcAft>
                <a:spcPts val="0"/>
              </a:spcAft>
              <a:buSzPts val="1100"/>
              <a:buChar char="●"/>
            </a:pPr>
            <a:r>
              <a:rPr lang="en">
                <a:highlight>
                  <a:srgbClr val="FFFF00"/>
                </a:highlight>
              </a:rPr>
              <a:t>MFCD interaction with players may need adjustments.</a:t>
            </a:r>
            <a:endParaRPr>
              <a:highlight>
                <a:srgbClr val="FFFF00"/>
              </a:highlight>
            </a:endParaRPr>
          </a:p>
          <a:p>
            <a:pPr indent="-298450" lvl="1" marL="914400" rtl="0" algn="l">
              <a:lnSpc>
                <a:spcPct val="115000"/>
              </a:lnSpc>
              <a:spcBef>
                <a:spcPts val="0"/>
              </a:spcBef>
              <a:spcAft>
                <a:spcPts val="0"/>
              </a:spcAft>
              <a:buSzPts val="1100"/>
              <a:buChar char="○"/>
            </a:pPr>
            <a:r>
              <a:rPr lang="en">
                <a:highlight>
                  <a:srgbClr val="FFFF00"/>
                </a:highlight>
              </a:rPr>
              <a:t>Think about things that could be tools such as packages, etc.</a:t>
            </a:r>
            <a:endParaRPr>
              <a:highlight>
                <a:srgbClr val="FFFF00"/>
              </a:highlight>
            </a:endParaRPr>
          </a:p>
          <a:p>
            <a:pPr indent="-298450" lvl="1" marL="914400" rtl="0" algn="l">
              <a:lnSpc>
                <a:spcPct val="115000"/>
              </a:lnSpc>
              <a:spcBef>
                <a:spcPts val="0"/>
              </a:spcBef>
              <a:spcAft>
                <a:spcPts val="0"/>
              </a:spcAft>
              <a:buSzPts val="1100"/>
              <a:buChar char="○"/>
            </a:pPr>
            <a:r>
              <a:rPr lang="en">
                <a:highlight>
                  <a:srgbClr val="FF0000"/>
                </a:highlight>
              </a:rPr>
              <a:t>Today</a:t>
            </a:r>
            <a:endParaRPr>
              <a:highlight>
                <a:srgbClr val="FF0000"/>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217096776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217096776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SzPts val="1100"/>
              <a:buFont typeface="Calibri"/>
              <a:buChar char="○"/>
            </a:pPr>
            <a:r>
              <a:rPr lang="en">
                <a:highlight>
                  <a:srgbClr val="00FF00"/>
                </a:highlight>
                <a:latin typeface="Calibri"/>
                <a:ea typeface="Calibri"/>
                <a:cs typeface="Calibri"/>
                <a:sym typeface="Calibri"/>
              </a:rPr>
              <a:t>Chris - high cost to start</a:t>
            </a:r>
            <a:endParaRPr>
              <a:highlight>
                <a:srgbClr val="00FF00"/>
              </a:highlight>
              <a:latin typeface="Calibri"/>
              <a:ea typeface="Calibri"/>
              <a:cs typeface="Calibri"/>
              <a:sym typeface="Calibri"/>
            </a:endParaRPr>
          </a:p>
          <a:p>
            <a:pPr indent="-298450" lvl="2" marL="1371600" rtl="0" algn="l">
              <a:lnSpc>
                <a:spcPct val="115000"/>
              </a:lnSpc>
              <a:spcBef>
                <a:spcPts val="0"/>
              </a:spcBef>
              <a:spcAft>
                <a:spcPts val="0"/>
              </a:spcAft>
              <a:buSzPts val="1100"/>
              <a:buFont typeface="Calibri"/>
              <a:buChar char="■"/>
            </a:pPr>
            <a:r>
              <a:rPr lang="en">
                <a:highlight>
                  <a:srgbClr val="00FF00"/>
                </a:highlight>
                <a:latin typeface="Calibri"/>
                <a:ea typeface="Calibri"/>
                <a:cs typeface="Calibri"/>
                <a:sym typeface="Calibri"/>
              </a:rPr>
              <a:t>Introduce enhancement of motion camera similar to kinect but with the smartphone camera</a:t>
            </a:r>
            <a:endParaRPr>
              <a:highlight>
                <a:srgbClr val="00FF00"/>
              </a:highlight>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a:highlight>
                  <a:srgbClr val="00FF00"/>
                </a:highlight>
              </a:rPr>
              <a:t>MFCD interaction with players may need adjustments.</a:t>
            </a:r>
            <a:endParaRPr>
              <a:highlight>
                <a:srgbClr val="00FF00"/>
              </a:highlight>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a:highlight>
                  <a:srgbClr val="00FF00"/>
                </a:highlight>
              </a:rPr>
              <a:t>Think about things that could be tools such as packages, etc.</a:t>
            </a:r>
            <a:endParaRPr>
              <a:highlight>
                <a:srgbClr val="00FF00"/>
              </a:highlight>
            </a:endParaRPr>
          </a:p>
          <a:p>
            <a:pPr indent="-298450" lvl="1" marL="914400" rtl="0" algn="l">
              <a:lnSpc>
                <a:spcPct val="115000"/>
              </a:lnSpc>
              <a:spcBef>
                <a:spcPts val="0"/>
              </a:spcBef>
              <a:spcAft>
                <a:spcPts val="0"/>
              </a:spcAft>
              <a:buSzPts val="1100"/>
              <a:buChar char="○"/>
            </a:pPr>
            <a:r>
              <a:rPr lang="en">
                <a:highlight>
                  <a:srgbClr val="00FF00"/>
                </a:highlight>
              </a:rPr>
              <a:t>Today</a:t>
            </a:r>
            <a:endParaRPr>
              <a:highlight>
                <a:srgbClr val="00FF00"/>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21709677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21709677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0000"/>
                </a:highlight>
              </a:rPr>
              <a:t>Add stakeholders or fitness gyms - discuss</a:t>
            </a:r>
            <a:endParaRPr>
              <a:highlight>
                <a:srgbClr val="FF0000"/>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217096776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217096776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217096776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217096776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Got rid of “</a:t>
            </a:r>
            <a:r>
              <a:rPr lang="en" sz="1000">
                <a:highlight>
                  <a:srgbClr val="00FF00"/>
                </a:highlight>
                <a:latin typeface="Lato"/>
                <a:ea typeface="Lato"/>
                <a:cs typeface="Lato"/>
                <a:sym typeface="Lato"/>
              </a:rPr>
              <a:t>T-2: App suggests incorrect caloric intake to meet goal weight”.</a:t>
            </a:r>
            <a:endParaRPr sz="1000">
              <a:highlight>
                <a:srgbClr val="00FF00"/>
              </a:highlight>
              <a:latin typeface="Lato"/>
              <a:ea typeface="Lato"/>
              <a:cs typeface="Lato"/>
              <a:sym typeface="Lato"/>
            </a:endParaRPr>
          </a:p>
          <a:p>
            <a:pPr indent="0" lvl="0" marL="0" rtl="0" algn="l">
              <a:spcBef>
                <a:spcPts val="0"/>
              </a:spcBef>
              <a:spcAft>
                <a:spcPts val="0"/>
              </a:spcAft>
              <a:buNone/>
            </a:pPr>
            <a:r>
              <a:rPr lang="en" sz="1000">
                <a:highlight>
                  <a:srgbClr val="00FF00"/>
                </a:highlight>
                <a:latin typeface="Lato"/>
                <a:ea typeface="Lato"/>
                <a:cs typeface="Lato"/>
                <a:sym typeface="Lato"/>
              </a:rPr>
              <a:t>Got rid of “ T-2: Verify caloric intake suggestions and perform tests on the software to ensure it has the right value. Also provide a disclaimer stating that advice given in the app does not constitute proper medical advice.”</a:t>
            </a:r>
            <a:endParaRPr sz="1000">
              <a:highlight>
                <a:srgbClr val="00FF00"/>
              </a:highlight>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highlight>
                  <a:srgbClr val="00FF00"/>
                </a:highlight>
                <a:latin typeface="Lato"/>
                <a:ea typeface="Lato"/>
                <a:cs typeface="Lato"/>
                <a:sym typeface="Lato"/>
              </a:rPr>
              <a:t>Note: also need to change the risk matrix picture for loss of T-2.</a:t>
            </a:r>
            <a:endParaRPr sz="1000">
              <a:highlight>
                <a:srgbClr val="00FF00"/>
              </a:highlight>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highlight>
                  <a:srgbClr val="00FF00"/>
                </a:highlight>
                <a:latin typeface="Lato"/>
                <a:ea typeface="Lato"/>
                <a:cs typeface="Lato"/>
                <a:sym typeface="Lato"/>
              </a:rPr>
              <a:t>Added “and apply concept of gaming addiction to keep users interested.” to C-2 Mitigation. To use the concept of gaming addiction to keep users entertained.</a:t>
            </a:r>
            <a:endParaRPr sz="1000">
              <a:highlight>
                <a:srgbClr val="00FF00"/>
              </a:highlight>
              <a:latin typeface="Lato"/>
              <a:ea typeface="Lato"/>
              <a:cs typeface="Lato"/>
              <a:sym typeface="La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217096776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217096776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Calibri"/>
              <a:buChar char="●"/>
            </a:pPr>
            <a:r>
              <a:rPr lang="en">
                <a:highlight>
                  <a:srgbClr val="00FF00"/>
                </a:highlight>
                <a:latin typeface="Calibri"/>
                <a:ea typeface="Calibri"/>
                <a:cs typeface="Calibri"/>
                <a:sym typeface="Calibri"/>
              </a:rPr>
              <a:t>Janet - built is spelled wrong in ECG row - need to change</a:t>
            </a:r>
            <a:endParaRPr>
              <a:highlight>
                <a:srgbClr val="00FF00"/>
              </a:highlight>
            </a:endParaRPr>
          </a:p>
          <a:p>
            <a:pPr indent="0" lvl="0" marL="0" rtl="0" algn="l">
              <a:lnSpc>
                <a:spcPct val="115000"/>
              </a:lnSpc>
              <a:spcBef>
                <a:spcPts val="0"/>
              </a:spcBef>
              <a:spcAft>
                <a:spcPts val="0"/>
              </a:spcAft>
              <a:buNone/>
            </a:pPr>
            <a:r>
              <a:t/>
            </a:r>
            <a:endParaRPr>
              <a:highlight>
                <a:srgbClr val="00FF00"/>
              </a:highlight>
            </a:endParaRPr>
          </a:p>
          <a:p>
            <a:pPr indent="0" lvl="0" marL="0" rtl="0" algn="l">
              <a:lnSpc>
                <a:spcPct val="115000"/>
              </a:lnSpc>
              <a:spcBef>
                <a:spcPts val="0"/>
              </a:spcBef>
              <a:spcAft>
                <a:spcPts val="0"/>
              </a:spcAft>
              <a:buNone/>
            </a:pPr>
            <a:r>
              <a:rPr lang="en">
                <a:highlight>
                  <a:srgbClr val="00FF00"/>
                </a:highlight>
              </a:rPr>
              <a:t>Adds tutorial for feature</a:t>
            </a:r>
            <a:endParaRPr>
              <a:highlight>
                <a:srgbClr val="00FF00"/>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4c5815ef6_1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4c5815ef6_1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SzPts val="1100"/>
              <a:buFont typeface="Calibri"/>
              <a:buChar char="○"/>
            </a:pPr>
            <a:r>
              <a:rPr lang="en">
                <a:highlight>
                  <a:srgbClr val="00FF00"/>
                </a:highlight>
                <a:latin typeface="Calibri"/>
                <a:ea typeface="Calibri"/>
                <a:cs typeface="Calibri"/>
                <a:sym typeface="Calibri"/>
              </a:rPr>
              <a:t>Janet - address addiction in this slide</a:t>
            </a:r>
            <a:endParaRPr>
              <a:highlight>
                <a:srgbClr val="00FF00"/>
              </a:highlight>
              <a:latin typeface="Calibri"/>
              <a:ea typeface="Calibri"/>
              <a:cs typeface="Calibri"/>
              <a:sym typeface="Calibri"/>
            </a:endParaRPr>
          </a:p>
          <a:p>
            <a:pPr indent="-298450" lvl="2" marL="1371600" rtl="0" algn="l">
              <a:lnSpc>
                <a:spcPct val="115000"/>
              </a:lnSpc>
              <a:spcBef>
                <a:spcPts val="0"/>
              </a:spcBef>
              <a:spcAft>
                <a:spcPts val="0"/>
              </a:spcAft>
              <a:buSzPts val="1100"/>
              <a:buFont typeface="Calibri"/>
              <a:buChar char="■"/>
            </a:pPr>
            <a:r>
              <a:rPr lang="en">
                <a:highlight>
                  <a:srgbClr val="00FF00"/>
                </a:highlight>
                <a:latin typeface="Calibri"/>
                <a:ea typeface="Calibri"/>
                <a:cs typeface="Calibri"/>
                <a:sym typeface="Calibri"/>
              </a:rPr>
              <a:t>Added Establishes an alternative lifestyle around the users game addiction.</a:t>
            </a:r>
            <a:endParaRPr>
              <a:highlight>
                <a:srgbClr val="00FF00"/>
              </a:highlight>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217096776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217096776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sz="1200">
                <a:latin typeface="Times New Roman"/>
                <a:ea typeface="Times New Roman"/>
                <a:cs typeface="Times New Roman"/>
                <a:sym typeface="Times New Roman"/>
              </a:rPr>
              <a:t>In closing, gaming addiction is a real issue that has yet to see an innovative solution. Our goal is to use War of Brawns to create a pathway through gaming addiction to a healthy lifestyle. We want </a:t>
            </a:r>
            <a:r>
              <a:rPr b="1" lang="en" sz="1200" u="sng">
                <a:latin typeface="Times New Roman"/>
                <a:ea typeface="Times New Roman"/>
                <a:cs typeface="Times New Roman"/>
                <a:sym typeface="Times New Roman"/>
              </a:rPr>
              <a:t>you</a:t>
            </a:r>
            <a:r>
              <a:rPr lang="en" sz="1200">
                <a:latin typeface="Times New Roman"/>
                <a:ea typeface="Times New Roman"/>
                <a:cs typeface="Times New Roman"/>
                <a:sym typeface="Times New Roman"/>
              </a:rPr>
              <a:t> to get addicted to fitness.</a:t>
            </a:r>
            <a:endParaRPr sz="1200">
              <a:latin typeface="Times New Roman"/>
              <a:ea typeface="Times New Roman"/>
              <a:cs typeface="Times New Roman"/>
              <a:sym typeface="Times New Roman"/>
            </a:endParaRPr>
          </a:p>
          <a:p>
            <a:pPr indent="0" lvl="0" marL="0" rtl="0" algn="l">
              <a:lnSpc>
                <a:spcPct val="107916"/>
              </a:lnSpc>
              <a:spcBef>
                <a:spcPts val="0"/>
              </a:spcBef>
              <a:spcAft>
                <a:spcPts val="0"/>
              </a:spcAft>
              <a:buNone/>
            </a:pPr>
            <a:r>
              <a:t/>
            </a:r>
            <a:endParaRPr sz="1200">
              <a:highlight>
                <a:srgbClr val="FFFF00"/>
              </a:highlight>
              <a:latin typeface="Times New Roman"/>
              <a:ea typeface="Times New Roman"/>
              <a:cs typeface="Times New Roman"/>
              <a:sym typeface="Times New Roman"/>
            </a:endParaRPr>
          </a:p>
          <a:p>
            <a:pPr indent="0" lvl="0" marL="0" rtl="0" algn="l">
              <a:lnSpc>
                <a:spcPct val="107916"/>
              </a:lnSpc>
              <a:spcBef>
                <a:spcPts val="0"/>
              </a:spcBef>
              <a:spcAft>
                <a:spcPts val="0"/>
              </a:spcAft>
              <a:buNone/>
            </a:pPr>
            <a:r>
              <a:rPr lang="en" sz="1200">
                <a:highlight>
                  <a:srgbClr val="00FF00"/>
                </a:highlight>
                <a:latin typeface="Times New Roman"/>
                <a:ea typeface="Times New Roman"/>
                <a:cs typeface="Times New Roman"/>
                <a:sym typeface="Times New Roman"/>
              </a:rPr>
              <a:t>Some of the reference links don’t work.</a:t>
            </a:r>
            <a:endParaRPr sz="1200">
              <a:highlight>
                <a:srgbClr val="00FF00"/>
              </a:highlight>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217096776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217096776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3c8ec28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3c8ec28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1f7a0768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1f7a0768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4c5815ef6_1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4c5815ef6_1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1f7a076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1f7a076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Move bottom row into center to even out spaces.</a:t>
            </a:r>
            <a:endParaRPr>
              <a:highlight>
                <a:srgbClr val="00FF00"/>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217096776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217096776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Was trying to add in-text citation, but could not find quote for </a:t>
            </a:r>
            <a:endParaRPr>
              <a:highlight>
                <a:srgbClr val="00FF00"/>
              </a:highlight>
            </a:endParaRPr>
          </a:p>
          <a:p>
            <a:pPr indent="0" lvl="0" marL="0" rtl="0" algn="l">
              <a:spcBef>
                <a:spcPts val="0"/>
              </a:spcBef>
              <a:spcAft>
                <a:spcPts val="0"/>
              </a:spcAft>
              <a:buNone/>
            </a:pPr>
            <a:r>
              <a:rPr lang="en">
                <a:highlight>
                  <a:srgbClr val="00FF00"/>
                </a:highlight>
              </a:rPr>
              <a:t>77% of Americans are not meeting the recommended amount of exercise by the U.S. Department of Health and Human Services</a:t>
            </a:r>
            <a:endParaRPr>
              <a:highlight>
                <a:srgbClr val="00FF00"/>
              </a:highlight>
            </a:endParaRPr>
          </a:p>
          <a:p>
            <a:pPr indent="-298450" lvl="0" marL="457200" rtl="0" algn="l">
              <a:spcBef>
                <a:spcPts val="0"/>
              </a:spcBef>
              <a:spcAft>
                <a:spcPts val="0"/>
              </a:spcAft>
              <a:buSzPts val="1100"/>
              <a:buChar char="-"/>
            </a:pPr>
            <a:r>
              <a:rPr lang="en">
                <a:highlight>
                  <a:srgbClr val="00FF00"/>
                </a:highlight>
              </a:rPr>
              <a:t>Either get rid or find a quote similar that we can reference</a:t>
            </a:r>
            <a:endParaRPr>
              <a:highlight>
                <a:srgbClr val="00FF00"/>
              </a:highlight>
            </a:endParaRPr>
          </a:p>
          <a:p>
            <a:pPr indent="-298450" lvl="0" marL="457200" rtl="0" algn="l">
              <a:spcBef>
                <a:spcPts val="0"/>
              </a:spcBef>
              <a:spcAft>
                <a:spcPts val="0"/>
              </a:spcAft>
              <a:buSzPts val="1100"/>
              <a:buChar char="-"/>
            </a:pPr>
            <a:r>
              <a:rPr lang="en" u="sng">
                <a:solidFill>
                  <a:schemeClr val="hlink"/>
                </a:solidFill>
                <a:highlight>
                  <a:srgbClr val="00FF00"/>
                </a:highlight>
                <a:hlinkClick r:id="rId2"/>
              </a:rPr>
              <a:t>https://health.gov/dietaryguidelines/2015/guidelines/appendix-1/</a:t>
            </a:r>
            <a:endParaRPr>
              <a:highlight>
                <a:srgbClr val="00FF00"/>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4c5815ef6_1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4c5815ef6_1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Add references</a:t>
            </a:r>
            <a:endParaRPr>
              <a:highlight>
                <a:srgbClr val="00FF00"/>
              </a:highlight>
            </a:endParaRPr>
          </a:p>
          <a:p>
            <a:pPr indent="0" lvl="0" marL="0" rtl="0" algn="l">
              <a:spcBef>
                <a:spcPts val="0"/>
              </a:spcBef>
              <a:spcAft>
                <a:spcPts val="0"/>
              </a:spcAft>
              <a:buNone/>
            </a:pPr>
            <a:r>
              <a:t/>
            </a:r>
            <a:endParaRPr>
              <a:highlight>
                <a:srgbClr val="00FF00"/>
              </a:highlight>
            </a:endParaRPr>
          </a:p>
          <a:p>
            <a:pPr indent="-298450" lvl="0" marL="457200" rtl="0" algn="l">
              <a:lnSpc>
                <a:spcPct val="115000"/>
              </a:lnSpc>
              <a:spcBef>
                <a:spcPts val="0"/>
              </a:spcBef>
              <a:spcAft>
                <a:spcPts val="0"/>
              </a:spcAft>
              <a:buSzPts val="1100"/>
              <a:buFont typeface="Calibri"/>
              <a:buChar char="-"/>
            </a:pPr>
            <a:r>
              <a:rPr lang="en">
                <a:highlight>
                  <a:srgbClr val="00FF00"/>
                </a:highlight>
                <a:latin typeface="Calibri"/>
                <a:ea typeface="Calibri"/>
                <a:cs typeface="Calibri"/>
                <a:sym typeface="Calibri"/>
              </a:rPr>
              <a:t>Add more health issues other than obesity as well as issues that can occur because of obesity such as high blood pressure</a:t>
            </a:r>
            <a:endParaRPr>
              <a:highlight>
                <a:srgbClr val="00FF00"/>
              </a:highlight>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a:highlight>
                  <a:srgbClr val="00FF00"/>
                </a:highlight>
                <a:latin typeface="Calibri"/>
                <a:ea typeface="Calibri"/>
                <a:cs typeface="Calibri"/>
                <a:sym typeface="Calibri"/>
              </a:rPr>
              <a:t>Effect of sedentary lifestyle for video game addicts</a:t>
            </a:r>
            <a:endParaRPr>
              <a:highlight>
                <a:srgbClr val="00FF00"/>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21a18ec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21a18ec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1f7a076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1f7a076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Changed correlation to “Often, the combination “</a:t>
            </a:r>
            <a:r>
              <a:rPr lang="en"/>
              <a:t>, </a:t>
            </a:r>
            <a:r>
              <a:rPr lang="en">
                <a:highlight>
                  <a:srgbClr val="00FF00"/>
                </a:highlight>
              </a:rPr>
              <a:t>see about adding a citation showing correlation of video gaming, lack of exercise leads to health concerns</a:t>
            </a:r>
            <a:r>
              <a:rPr lang="en"/>
              <a:t> - Kevin.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F9900"/>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1f7a076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1f7a076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Add references - no references that directly addressed the characteristics. If there were indirect relations then it would be added.</a:t>
            </a:r>
            <a:endParaRPr>
              <a:highlight>
                <a:srgbClr val="00FF00"/>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08a9a63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08a9a63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Add a start and end.</a:t>
            </a:r>
            <a:endParaRPr>
              <a:highlight>
                <a:srgbClr val="00FF00"/>
              </a:highlight>
            </a:endParaRPr>
          </a:p>
          <a:p>
            <a:pPr indent="0" lvl="0" marL="0" rtl="0" algn="l">
              <a:spcBef>
                <a:spcPts val="0"/>
              </a:spcBef>
              <a:spcAft>
                <a:spcPts val="0"/>
              </a:spcAft>
              <a:buNone/>
            </a:pPr>
            <a:r>
              <a:t/>
            </a:r>
            <a:endParaRPr>
              <a:highlight>
                <a:srgbClr val="00FF00"/>
              </a:highlight>
            </a:endParaRPr>
          </a:p>
          <a:p>
            <a:pPr indent="-298450" lvl="0" marL="457200" rtl="0" algn="l">
              <a:lnSpc>
                <a:spcPct val="107916"/>
              </a:lnSpc>
              <a:spcBef>
                <a:spcPts val="0"/>
              </a:spcBef>
              <a:spcAft>
                <a:spcPts val="0"/>
              </a:spcAft>
              <a:buSzPts val="1100"/>
              <a:buFont typeface="Calibri"/>
              <a:buChar char="●"/>
            </a:pPr>
            <a:r>
              <a:rPr lang="en">
                <a:highlight>
                  <a:srgbClr val="00FF00"/>
                </a:highlight>
                <a:latin typeface="Calibri"/>
                <a:ea typeface="Calibri"/>
                <a:cs typeface="Calibri"/>
                <a:sym typeface="Calibri"/>
              </a:rPr>
              <a:t>Ensure that clear </a:t>
            </a:r>
            <a:r>
              <a:rPr lang="en" u="sng">
                <a:highlight>
                  <a:srgbClr val="00FF00"/>
                </a:highlight>
                <a:latin typeface="Calibri"/>
                <a:ea typeface="Calibri"/>
                <a:cs typeface="Calibri"/>
                <a:sym typeface="Calibri"/>
              </a:rPr>
              <a:t>outcomes</a:t>
            </a:r>
            <a:r>
              <a:rPr lang="en">
                <a:highlight>
                  <a:srgbClr val="00FF00"/>
                </a:highlight>
                <a:latin typeface="Calibri"/>
                <a:ea typeface="Calibri"/>
                <a:cs typeface="Calibri"/>
                <a:sym typeface="Calibri"/>
              </a:rPr>
              <a:t> occur instead of an infinite loop</a:t>
            </a:r>
            <a:endParaRPr>
              <a:highlight>
                <a:srgbClr val="00FF00"/>
              </a:highlight>
              <a:latin typeface="Calibri"/>
              <a:ea typeface="Calibri"/>
              <a:cs typeface="Calibri"/>
              <a:sym typeface="Calibri"/>
            </a:endParaRPr>
          </a:p>
          <a:p>
            <a:pPr indent="-298450" lvl="0" marL="914400" rtl="0" algn="l">
              <a:lnSpc>
                <a:spcPct val="115000"/>
              </a:lnSpc>
              <a:spcBef>
                <a:spcPts val="800"/>
              </a:spcBef>
              <a:spcAft>
                <a:spcPts val="0"/>
              </a:spcAft>
              <a:buSzPts val="1100"/>
              <a:buFont typeface="Calibri"/>
              <a:buChar char="-"/>
            </a:pPr>
            <a:r>
              <a:rPr lang="en">
                <a:highlight>
                  <a:srgbClr val="00FF00"/>
                </a:highlight>
                <a:latin typeface="Calibri"/>
                <a:ea typeface="Calibri"/>
                <a:cs typeface="Calibri"/>
                <a:sym typeface="Calibri"/>
              </a:rPr>
              <a:t>change process flow to show an end outcome and how the user gets to the end without the app</a:t>
            </a:r>
            <a:endParaRPr>
              <a:highlight>
                <a:srgbClr val="00FF00"/>
              </a:highlight>
              <a:latin typeface="Calibri"/>
              <a:ea typeface="Calibri"/>
              <a:cs typeface="Calibri"/>
              <a:sym typeface="Calibri"/>
            </a:endParaRPr>
          </a:p>
          <a:p>
            <a:pPr indent="-298450" lvl="0" marL="914400" rtl="0" algn="l">
              <a:lnSpc>
                <a:spcPct val="115000"/>
              </a:lnSpc>
              <a:spcBef>
                <a:spcPts val="0"/>
              </a:spcBef>
              <a:spcAft>
                <a:spcPts val="0"/>
              </a:spcAft>
              <a:buSzPts val="1100"/>
              <a:buFont typeface="Calibri"/>
              <a:buChar char="-"/>
            </a:pPr>
            <a:r>
              <a:rPr lang="en">
                <a:highlight>
                  <a:srgbClr val="00FF00"/>
                </a:highlight>
                <a:latin typeface="Calibri"/>
                <a:ea typeface="Calibri"/>
                <a:cs typeface="Calibri"/>
                <a:sym typeface="Calibri"/>
              </a:rPr>
              <a:t>Tie in benefits of outcomes - at the end - The User eats healthy and is active.</a:t>
            </a:r>
            <a:endParaRPr>
              <a:highlight>
                <a:srgbClr val="00FF00"/>
              </a:highlight>
              <a:latin typeface="Calibri"/>
              <a:ea typeface="Calibri"/>
              <a:cs typeface="Calibri"/>
              <a:sym typeface="Calibri"/>
            </a:endParaRPr>
          </a:p>
          <a:p>
            <a:pPr indent="-298450" lvl="0" marL="914400" rtl="0" algn="l">
              <a:lnSpc>
                <a:spcPct val="115000"/>
              </a:lnSpc>
              <a:spcBef>
                <a:spcPts val="0"/>
              </a:spcBef>
              <a:spcAft>
                <a:spcPts val="0"/>
              </a:spcAft>
              <a:buSzPts val="1100"/>
              <a:buFont typeface="Calibri"/>
              <a:buChar char="-"/>
            </a:pPr>
            <a:r>
              <a:rPr lang="en">
                <a:highlight>
                  <a:srgbClr val="00FF00"/>
                </a:highlight>
                <a:latin typeface="Calibri"/>
                <a:ea typeface="Calibri"/>
                <a:cs typeface="Calibri"/>
                <a:sym typeface="Calibri"/>
              </a:rPr>
              <a:t>Today</a:t>
            </a:r>
            <a:endParaRPr>
              <a:highlight>
                <a:srgbClr val="00FF00"/>
              </a:highlight>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gradFill>
          <a:gsLst>
            <a:gs pos="0">
              <a:srgbClr val="4D4D4D"/>
            </a:gs>
            <a:gs pos="100000">
              <a:srgbClr val="00000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1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1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slide" Target="/ppt/slides/slide14.xml"/><Relationship Id="rId10" Type="http://schemas.openxmlformats.org/officeDocument/2006/relationships/slide" Target="/ppt/slides/slide13.xml"/><Relationship Id="rId13" Type="http://schemas.openxmlformats.org/officeDocument/2006/relationships/slide" Target="/ppt/slides/slide16.xml"/><Relationship Id="rId12" Type="http://schemas.openxmlformats.org/officeDocument/2006/relationships/slide" Target="/ppt/slides/slide15.xm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slide" Target="/ppt/slides/slide4.xml"/><Relationship Id="rId9" Type="http://schemas.openxmlformats.org/officeDocument/2006/relationships/slide" Target="/ppt/slides/slide12.xml"/><Relationship Id="rId15" Type="http://schemas.openxmlformats.org/officeDocument/2006/relationships/slide" Target="/ppt/slides/slide18.xml"/><Relationship Id="rId14" Type="http://schemas.openxmlformats.org/officeDocument/2006/relationships/slide" Target="/ppt/slides/slide17.xml"/><Relationship Id="rId17" Type="http://schemas.openxmlformats.org/officeDocument/2006/relationships/slide" Target="/ppt/slides/slide20.xml"/><Relationship Id="rId16" Type="http://schemas.openxmlformats.org/officeDocument/2006/relationships/slide" Target="/ppt/slides/slide19.xml"/><Relationship Id="rId5" Type="http://schemas.openxmlformats.org/officeDocument/2006/relationships/slide" Target="/ppt/slides/slide7.xml"/><Relationship Id="rId6" Type="http://schemas.openxmlformats.org/officeDocument/2006/relationships/slide" Target="/ppt/slides/slide8.xml"/><Relationship Id="rId18" Type="http://schemas.openxmlformats.org/officeDocument/2006/relationships/slide" Target="/ppt/slides/slide21.xml"/><Relationship Id="rId7" Type="http://schemas.openxmlformats.org/officeDocument/2006/relationships/slide" Target="/ppt/slides/slide10.xml"/><Relationship Id="rId8" Type="http://schemas.openxmlformats.org/officeDocument/2006/relationships/slide" Target="/ppt/slides/slide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techaddiction.ca/why_are_video_games_addictive.html" TargetMode="External"/><Relationship Id="rId4" Type="http://schemas.openxmlformats.org/officeDocument/2006/relationships/hyperlink" Target="https://stylefox.co/gamified-fitness-apps-that-make-working-out-fun/" TargetMode="External"/><Relationship Id="rId5" Type="http://schemas.openxmlformats.org/officeDocument/2006/relationships/hyperlink" Target="https://www.digitaltrends.com/mobile/best-fitness-apps-for-android/" TargetMode="External"/><Relationship Id="rId6" Type="http://schemas.openxmlformats.org/officeDocument/2006/relationships/hyperlink" Target="https://www.therecoveryvillage.com/process-addiction/video-game-addiction/gaming-addiction-statistics/#gref" TargetMode="External"/><Relationship Id="rId7" Type="http://schemas.openxmlformats.org/officeDocument/2006/relationships/hyperlink" Target="https://link.springer.com/article/10.1007/s11745-003-1038-4" TargetMode="External"/><Relationship Id="rId8" Type="http://schemas.openxmlformats.org/officeDocument/2006/relationships/hyperlink" Target="https://www.cbsnews.com/news/world-health-organization-makes-gaming-disorder-a-medical-diagnosis-of-addici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unm.edu/~lkravitz/Article%20folder/ExerciseMot.pdf" TargetMode="External"/><Relationship Id="rId4" Type="http://schemas.openxmlformats.org/officeDocument/2006/relationships/hyperlink" Target="https://www.lifehack.org/articles/lifestyle/6-fitness-apps-that-make-working-out-too-fun-skip.html" TargetMode="External"/><Relationship Id="rId5" Type="http://schemas.openxmlformats.org/officeDocument/2006/relationships/hyperlink" Target="https://www.healthline.com/health-news/turning-exercise-into-a-game-can-make-fitness-more-fun-and-effective" TargetMode="External"/><Relationship Id="rId6" Type="http://schemas.openxmlformats.org/officeDocument/2006/relationships/hyperlink" Target="https://goteemo.com/." TargetMode="External"/><Relationship Id="rId7" Type="http://schemas.openxmlformats.org/officeDocument/2006/relationships/hyperlink" Target="https://elkrivertreatment.com/treatment/treating-teen-video-game-addiction/." TargetMode="External"/><Relationship Id="rId8" Type="http://schemas.openxmlformats.org/officeDocument/2006/relationships/hyperlink" Target="https://americanaddictioncenters.org/video-gaming-addiction" TargetMode="External"/></Relationships>
</file>

<file path=ppt/slides/_rels/slide3.xml.rels><?xml version="1.0" encoding="UTF-8" standalone="yes"?><Relationships xmlns="http://schemas.openxmlformats.org/package/2006/relationships"><Relationship Id="rId10" Type="http://schemas.openxmlformats.org/officeDocument/2006/relationships/image" Target="../media/image5.jp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3.jpg"/><Relationship Id="rId9" Type="http://schemas.openxmlformats.org/officeDocument/2006/relationships/image" Target="../media/image7.jpg"/><Relationship Id="rId5" Type="http://schemas.openxmlformats.org/officeDocument/2006/relationships/image" Target="../media/image4.jpg"/><Relationship Id="rId6" Type="http://schemas.openxmlformats.org/officeDocument/2006/relationships/image" Target="../media/image9.jpg"/><Relationship Id="rId7" Type="http://schemas.openxmlformats.org/officeDocument/2006/relationships/image" Target="../media/image6.jpg"/><Relationship Id="rId8"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55000" y="1346625"/>
            <a:ext cx="5017500" cy="157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War of Brawns</a:t>
            </a:r>
            <a:endParaRPr>
              <a:solidFill>
                <a:schemeClr val="lt2"/>
              </a:solidFill>
            </a:endParaRPr>
          </a:p>
          <a:p>
            <a:pPr indent="0" lvl="0" marL="0" rtl="0" algn="ctr">
              <a:spcBef>
                <a:spcPts val="0"/>
              </a:spcBef>
              <a:spcAft>
                <a:spcPts val="0"/>
              </a:spcAft>
              <a:buNone/>
            </a:pPr>
            <a:r>
              <a:rPr i="1" lang="en" sz="1800">
                <a:solidFill>
                  <a:schemeClr val="lt2"/>
                </a:solidFill>
              </a:rPr>
              <a:t>Get Addicted to Fitness</a:t>
            </a:r>
            <a:endParaRPr i="1" sz="1800">
              <a:solidFill>
                <a:schemeClr val="lt2"/>
              </a:solidFill>
            </a:endParaRPr>
          </a:p>
        </p:txBody>
      </p:sp>
      <p:sp>
        <p:nvSpPr>
          <p:cNvPr id="135" name="Google Shape;135;p13"/>
          <p:cNvSpPr txBox="1"/>
          <p:nvPr>
            <p:ph idx="1" type="subTitle"/>
          </p:nvPr>
        </p:nvSpPr>
        <p:spPr>
          <a:xfrm>
            <a:off x="4405225" y="2925525"/>
            <a:ext cx="3470700" cy="11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Old Dominion University</a:t>
            </a:r>
            <a:endParaRPr/>
          </a:p>
          <a:p>
            <a:pPr indent="0" lvl="0" marL="0" rtl="0" algn="ctr">
              <a:spcBef>
                <a:spcPts val="0"/>
              </a:spcBef>
              <a:spcAft>
                <a:spcPts val="0"/>
              </a:spcAft>
              <a:buNone/>
            </a:pPr>
            <a:r>
              <a:rPr lang="en"/>
              <a:t>CS 410 - </a:t>
            </a:r>
            <a:r>
              <a:rPr lang="en"/>
              <a:t>Team Bronze</a:t>
            </a:r>
            <a:endParaRPr/>
          </a:p>
          <a:p>
            <a:pPr indent="0" lvl="0" marL="0" rtl="0" algn="ctr">
              <a:spcBef>
                <a:spcPts val="0"/>
              </a:spcBef>
              <a:spcAft>
                <a:spcPts val="0"/>
              </a:spcAft>
              <a:buNone/>
            </a:pPr>
            <a:r>
              <a:rPr lang="en"/>
              <a:t>V2 Formal</a:t>
            </a:r>
            <a:r>
              <a:rPr lang="en"/>
              <a:t> Feasibility Presentation</a:t>
            </a:r>
            <a:endParaRPr/>
          </a:p>
          <a:p>
            <a:pPr indent="0" lvl="0" marL="0" rtl="0" algn="ctr">
              <a:spcBef>
                <a:spcPts val="0"/>
              </a:spcBef>
              <a:spcAft>
                <a:spcPts val="0"/>
              </a:spcAft>
              <a:buNone/>
            </a:pPr>
            <a:r>
              <a:rPr lang="en"/>
              <a:t>October 17, 2019</a:t>
            </a:r>
            <a:endParaRPr/>
          </a:p>
        </p:txBody>
      </p:sp>
      <p:pic>
        <p:nvPicPr>
          <p:cNvPr id="136" name="Google Shape;136;p13"/>
          <p:cNvPicPr preferRelativeResize="0"/>
          <p:nvPr/>
        </p:nvPicPr>
        <p:blipFill>
          <a:blip r:embed="rId4">
            <a:alphaModFix/>
          </a:blip>
          <a:stretch>
            <a:fillRect/>
          </a:stretch>
        </p:blipFill>
        <p:spPr>
          <a:xfrm>
            <a:off x="93250" y="2571750"/>
            <a:ext cx="3232350" cy="24327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 Statement</a:t>
            </a:r>
            <a:endParaRPr/>
          </a:p>
        </p:txBody>
      </p:sp>
      <p:sp>
        <p:nvSpPr>
          <p:cNvPr id="213" name="Google Shape;21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War of Brawns</a:t>
            </a:r>
            <a:r>
              <a:rPr lang="en"/>
              <a:t> is a mobile application that focuses on </a:t>
            </a:r>
            <a:r>
              <a:rPr lang="en">
                <a:solidFill>
                  <a:schemeClr val="lt2"/>
                </a:solidFill>
              </a:rPr>
              <a:t>engaging video gamers</a:t>
            </a:r>
            <a:r>
              <a:rPr lang="en"/>
              <a:t> in a fantasy Role-Playing Game (RPG)</a:t>
            </a:r>
            <a:r>
              <a:rPr baseline="30000" lang="en" sz="1400">
                <a:latin typeface="Arial"/>
                <a:ea typeface="Arial"/>
                <a:cs typeface="Arial"/>
                <a:sym typeface="Arial"/>
              </a:rPr>
              <a:t>5</a:t>
            </a:r>
            <a:r>
              <a:rPr lang="en"/>
              <a:t> where the storyline and </a:t>
            </a:r>
            <a:r>
              <a:rPr lang="en"/>
              <a:t>character</a:t>
            </a:r>
            <a:r>
              <a:rPr lang="en"/>
              <a:t> progression relies </a:t>
            </a:r>
            <a:r>
              <a:rPr lang="en">
                <a:solidFill>
                  <a:schemeClr val="lt2"/>
                </a:solidFill>
              </a:rPr>
              <a:t>solely</a:t>
            </a:r>
            <a:r>
              <a:rPr lang="en"/>
              <a:t> on the user’s </a:t>
            </a:r>
            <a:r>
              <a:rPr lang="en">
                <a:solidFill>
                  <a:schemeClr val="lt2"/>
                </a:solidFill>
              </a:rPr>
              <a:t>physical activity</a:t>
            </a:r>
            <a:r>
              <a:rPr lang="en"/>
              <a:t>. This will help users to incorporate </a:t>
            </a:r>
            <a:r>
              <a:rPr lang="en">
                <a:solidFill>
                  <a:schemeClr val="lt2"/>
                </a:solidFill>
              </a:rPr>
              <a:t>healthy diet</a:t>
            </a:r>
            <a:r>
              <a:rPr lang="en"/>
              <a:t> and </a:t>
            </a:r>
            <a:r>
              <a:rPr lang="en">
                <a:solidFill>
                  <a:schemeClr val="lt2"/>
                </a:solidFill>
              </a:rPr>
              <a:t>exercise habits</a:t>
            </a:r>
            <a:r>
              <a:rPr lang="en"/>
              <a:t> into their lifestyle that is being neglected due to video game addiction.</a:t>
            </a:r>
            <a:endParaRPr/>
          </a:p>
        </p:txBody>
      </p:sp>
      <p:sp>
        <p:nvSpPr>
          <p:cNvPr id="214" name="Google Shape;214;p22"/>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10</a:t>
            </a:r>
            <a:endParaRPr sz="1000">
              <a:solidFill>
                <a:srgbClr val="D9D9D9"/>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 Characteristics</a:t>
            </a:r>
            <a:endParaRPr/>
          </a:p>
        </p:txBody>
      </p:sp>
      <p:sp>
        <p:nvSpPr>
          <p:cNvPr id="220" name="Google Shape;220;p23"/>
          <p:cNvSpPr txBox="1"/>
          <p:nvPr>
            <p:ph idx="1" type="body"/>
          </p:nvPr>
        </p:nvSpPr>
        <p:spPr>
          <a:xfrm>
            <a:off x="1297500" y="1307850"/>
            <a:ext cx="7038900" cy="33513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Sidetracks the long term gratification by offering instant gratification through </a:t>
            </a:r>
            <a:r>
              <a:rPr lang="en">
                <a:solidFill>
                  <a:schemeClr val="lt2"/>
                </a:solidFill>
              </a:rPr>
              <a:t>in-game rewards</a:t>
            </a:r>
            <a:r>
              <a:rPr lang="en"/>
              <a:t> and </a:t>
            </a:r>
            <a:r>
              <a:rPr lang="en">
                <a:solidFill>
                  <a:schemeClr val="lt2"/>
                </a:solidFill>
              </a:rPr>
              <a:t>character</a:t>
            </a:r>
            <a:r>
              <a:rPr lang="en"/>
              <a:t> </a:t>
            </a:r>
            <a:r>
              <a:rPr lang="en">
                <a:solidFill>
                  <a:schemeClr val="lt2"/>
                </a:solidFill>
              </a:rPr>
              <a:t>progression</a:t>
            </a:r>
            <a:r>
              <a:rPr lang="en"/>
              <a:t>.</a:t>
            </a:r>
            <a:endParaRPr/>
          </a:p>
          <a:p>
            <a:pPr indent="-311150" lvl="0" marL="457200" rtl="0" algn="l">
              <a:spcBef>
                <a:spcPts val="1000"/>
              </a:spcBef>
              <a:spcAft>
                <a:spcPts val="0"/>
              </a:spcAft>
              <a:buSzPts val="1300"/>
              <a:buChar char="●"/>
            </a:pPr>
            <a:r>
              <a:rPr lang="en"/>
              <a:t>Enforces </a:t>
            </a:r>
            <a:r>
              <a:rPr lang="en">
                <a:solidFill>
                  <a:schemeClr val="lt2"/>
                </a:solidFill>
              </a:rPr>
              <a:t>commitment</a:t>
            </a:r>
            <a:r>
              <a:rPr lang="en"/>
              <a:t> through the </a:t>
            </a:r>
            <a:r>
              <a:rPr lang="en">
                <a:solidFill>
                  <a:schemeClr val="lt2"/>
                </a:solidFill>
              </a:rPr>
              <a:t>exploitation</a:t>
            </a:r>
            <a:r>
              <a:rPr lang="en">
                <a:solidFill>
                  <a:schemeClr val="lt2"/>
                </a:solidFill>
              </a:rPr>
              <a:t> </a:t>
            </a:r>
            <a:r>
              <a:rPr lang="en">
                <a:solidFill>
                  <a:schemeClr val="lt2"/>
                </a:solidFill>
              </a:rPr>
              <a:t>of video game addiction</a:t>
            </a:r>
            <a:r>
              <a:rPr lang="en"/>
              <a:t>. </a:t>
            </a:r>
            <a:r>
              <a:rPr baseline="30000" lang="en"/>
              <a:t>1</a:t>
            </a:r>
            <a:endParaRPr baseline="30000"/>
          </a:p>
          <a:p>
            <a:pPr indent="-311150" lvl="0" marL="457200" rtl="0" algn="l">
              <a:spcBef>
                <a:spcPts val="1000"/>
              </a:spcBef>
              <a:spcAft>
                <a:spcPts val="0"/>
              </a:spcAft>
              <a:buSzPts val="1300"/>
              <a:buChar char="●"/>
            </a:pPr>
            <a:r>
              <a:rPr lang="en"/>
              <a:t>Trackers use </a:t>
            </a:r>
            <a:r>
              <a:rPr lang="en">
                <a:solidFill>
                  <a:schemeClr val="lt2"/>
                </a:solidFill>
              </a:rPr>
              <a:t>biometrics</a:t>
            </a:r>
            <a:r>
              <a:rPr lang="en"/>
              <a:t> to ensure physical activity.</a:t>
            </a:r>
            <a:endParaRPr/>
          </a:p>
          <a:p>
            <a:pPr indent="-311150" lvl="0" marL="457200" rtl="0" algn="l">
              <a:spcBef>
                <a:spcPts val="1000"/>
              </a:spcBef>
              <a:spcAft>
                <a:spcPts val="0"/>
              </a:spcAft>
              <a:buSzPts val="1300"/>
              <a:buChar char="●"/>
            </a:pPr>
            <a:r>
              <a:rPr lang="en"/>
              <a:t>Offers a </a:t>
            </a:r>
            <a:r>
              <a:rPr lang="en">
                <a:solidFill>
                  <a:schemeClr val="lt2"/>
                </a:solidFill>
              </a:rPr>
              <a:t>variety of challenges</a:t>
            </a:r>
            <a:r>
              <a:rPr lang="en"/>
              <a:t> such as gym or home workouts that can be shown based on </a:t>
            </a:r>
            <a:r>
              <a:rPr lang="en">
                <a:solidFill>
                  <a:schemeClr val="lt2"/>
                </a:solidFill>
              </a:rPr>
              <a:t>users preference</a:t>
            </a:r>
            <a:r>
              <a:rPr lang="en"/>
              <a:t>.</a:t>
            </a:r>
            <a:endParaRPr/>
          </a:p>
          <a:p>
            <a:pPr indent="-311150" lvl="0" marL="457200" rtl="0" algn="l">
              <a:spcBef>
                <a:spcPts val="1000"/>
              </a:spcBef>
              <a:spcAft>
                <a:spcPts val="0"/>
              </a:spcAft>
              <a:buSzPts val="1300"/>
              <a:buChar char="●"/>
            </a:pPr>
            <a:r>
              <a:rPr lang="en"/>
              <a:t>Has the ability to </a:t>
            </a:r>
            <a:r>
              <a:rPr lang="en">
                <a:solidFill>
                  <a:schemeClr val="lt2"/>
                </a:solidFill>
              </a:rPr>
              <a:t>track</a:t>
            </a:r>
            <a:r>
              <a:rPr lang="en"/>
              <a:t> daily calorie intake through a </a:t>
            </a:r>
            <a:r>
              <a:rPr lang="en">
                <a:solidFill>
                  <a:schemeClr val="lt2"/>
                </a:solidFill>
              </a:rPr>
              <a:t>diet journal</a:t>
            </a:r>
            <a:r>
              <a:rPr lang="en"/>
              <a:t>.</a:t>
            </a:r>
            <a:endParaRPr/>
          </a:p>
          <a:p>
            <a:pPr indent="-311150" lvl="0" marL="457200" rtl="0" algn="l">
              <a:spcBef>
                <a:spcPts val="1000"/>
              </a:spcBef>
              <a:spcAft>
                <a:spcPts val="0"/>
              </a:spcAft>
              <a:buSzPts val="1300"/>
              <a:buChar char="●"/>
            </a:pPr>
            <a:r>
              <a:rPr lang="en"/>
              <a:t>Application will </a:t>
            </a:r>
            <a:r>
              <a:rPr lang="en">
                <a:solidFill>
                  <a:schemeClr val="lt2"/>
                </a:solidFill>
              </a:rPr>
              <a:t>record progress</a:t>
            </a:r>
            <a:r>
              <a:rPr lang="en"/>
              <a:t> towards </a:t>
            </a:r>
            <a:r>
              <a:rPr lang="en">
                <a:solidFill>
                  <a:schemeClr val="lt2"/>
                </a:solidFill>
              </a:rPr>
              <a:t>goal weight</a:t>
            </a:r>
            <a:r>
              <a:rPr lang="en"/>
              <a:t> through a </a:t>
            </a:r>
            <a:r>
              <a:rPr lang="en">
                <a:solidFill>
                  <a:schemeClr val="lt2"/>
                </a:solidFill>
              </a:rPr>
              <a:t>line graph.</a:t>
            </a:r>
            <a:endParaRPr/>
          </a:p>
          <a:p>
            <a:pPr indent="-311150" lvl="0" marL="457200" rtl="0" algn="l">
              <a:spcBef>
                <a:spcPts val="1000"/>
              </a:spcBef>
              <a:spcAft>
                <a:spcPts val="0"/>
              </a:spcAft>
              <a:buSzPts val="1300"/>
              <a:buChar char="●"/>
            </a:pPr>
            <a:r>
              <a:rPr lang="en"/>
              <a:t>Application will include a </a:t>
            </a:r>
            <a:r>
              <a:rPr lang="en">
                <a:solidFill>
                  <a:schemeClr val="lt2"/>
                </a:solidFill>
              </a:rPr>
              <a:t>workout guide</a:t>
            </a:r>
            <a:r>
              <a:rPr lang="en"/>
              <a:t> for the user to understand </a:t>
            </a:r>
            <a:r>
              <a:rPr lang="en">
                <a:solidFill>
                  <a:schemeClr val="lt2"/>
                </a:solidFill>
              </a:rPr>
              <a:t>proper form</a:t>
            </a:r>
            <a:r>
              <a:rPr lang="en"/>
              <a:t>.</a:t>
            </a:r>
            <a:endParaRPr/>
          </a:p>
          <a:p>
            <a:pPr indent="-311150" lvl="0" marL="457200" rtl="0" algn="l">
              <a:spcBef>
                <a:spcPts val="1000"/>
              </a:spcBef>
              <a:spcAft>
                <a:spcPts val="1000"/>
              </a:spcAft>
              <a:buSzPts val="1300"/>
              <a:buChar char="●"/>
            </a:pPr>
            <a:r>
              <a:rPr lang="en"/>
              <a:t>Offers interactive gameplay</a:t>
            </a:r>
            <a:endParaRPr/>
          </a:p>
        </p:txBody>
      </p:sp>
      <p:sp>
        <p:nvSpPr>
          <p:cNvPr id="221" name="Google Shape;221;p23"/>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11</a:t>
            </a:r>
            <a:endParaRPr sz="1000">
              <a:solidFill>
                <a:srgbClr val="D9D9D9"/>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1052550" y="2095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 Process Flow</a:t>
            </a:r>
            <a:endParaRPr/>
          </a:p>
        </p:txBody>
      </p:sp>
      <p:sp>
        <p:nvSpPr>
          <p:cNvPr id="227" name="Google Shape;227;p24"/>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12</a:t>
            </a:r>
            <a:endParaRPr sz="1000">
              <a:solidFill>
                <a:srgbClr val="D9D9D9"/>
              </a:solidFill>
              <a:latin typeface="Lato"/>
              <a:ea typeface="Lato"/>
              <a:cs typeface="Lato"/>
              <a:sym typeface="Lato"/>
            </a:endParaRPr>
          </a:p>
        </p:txBody>
      </p:sp>
      <p:pic>
        <p:nvPicPr>
          <p:cNvPr id="228" name="Google Shape;228;p24"/>
          <p:cNvPicPr preferRelativeResize="0"/>
          <p:nvPr/>
        </p:nvPicPr>
        <p:blipFill>
          <a:blip r:embed="rId4">
            <a:alphaModFix/>
          </a:blip>
          <a:stretch>
            <a:fillRect/>
          </a:stretch>
        </p:blipFill>
        <p:spPr>
          <a:xfrm>
            <a:off x="448275" y="976900"/>
            <a:ext cx="8253976" cy="385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Major Functional Component Diagram</a:t>
            </a:r>
            <a:endParaRPr/>
          </a:p>
        </p:txBody>
      </p:sp>
      <p:sp>
        <p:nvSpPr>
          <p:cNvPr id="234" name="Google Shape;234;p25"/>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13</a:t>
            </a:r>
            <a:endParaRPr sz="1000">
              <a:solidFill>
                <a:srgbClr val="D9D9D9"/>
              </a:solidFill>
              <a:latin typeface="Lato"/>
              <a:ea typeface="Lato"/>
              <a:cs typeface="Lato"/>
              <a:sym typeface="Lato"/>
            </a:endParaRPr>
          </a:p>
        </p:txBody>
      </p:sp>
      <p:pic>
        <p:nvPicPr>
          <p:cNvPr id="235" name="Google Shape;235;p25"/>
          <p:cNvPicPr preferRelativeResize="0"/>
          <p:nvPr/>
        </p:nvPicPr>
        <p:blipFill>
          <a:blip r:embed="rId4">
            <a:alphaModFix/>
          </a:blip>
          <a:stretch>
            <a:fillRect/>
          </a:stretch>
        </p:blipFill>
        <p:spPr>
          <a:xfrm>
            <a:off x="1216151" y="1018800"/>
            <a:ext cx="6711701" cy="3929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Customers, Users, and Stakeholders</a:t>
            </a:r>
            <a:endParaRPr/>
          </a:p>
        </p:txBody>
      </p:sp>
      <p:sp>
        <p:nvSpPr>
          <p:cNvPr id="241" name="Google Shape;241;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Users/Customers</a:t>
            </a:r>
            <a:endParaRPr sz="1200"/>
          </a:p>
          <a:p>
            <a:pPr indent="-304800" lvl="1" marL="914400" rtl="0" algn="l">
              <a:lnSpc>
                <a:spcPct val="100000"/>
              </a:lnSpc>
              <a:spcBef>
                <a:spcPts val="1000"/>
              </a:spcBef>
              <a:spcAft>
                <a:spcPts val="0"/>
              </a:spcAft>
              <a:buSzPts val="1200"/>
              <a:buChar char="○"/>
            </a:pPr>
            <a:r>
              <a:rPr lang="en" sz="1200"/>
              <a:t>Game Addicts</a:t>
            </a:r>
            <a:endParaRPr sz="1200"/>
          </a:p>
          <a:p>
            <a:pPr indent="-304800" lvl="1" marL="914400" rtl="0" algn="l">
              <a:lnSpc>
                <a:spcPct val="100000"/>
              </a:lnSpc>
              <a:spcBef>
                <a:spcPts val="1000"/>
              </a:spcBef>
              <a:spcAft>
                <a:spcPts val="0"/>
              </a:spcAft>
              <a:buSzPts val="1200"/>
              <a:buChar char="○"/>
            </a:pPr>
            <a:r>
              <a:rPr lang="en" sz="1200"/>
              <a:t>Gamers (not necessarily addicts)</a:t>
            </a:r>
            <a:endParaRPr sz="1200"/>
          </a:p>
          <a:p>
            <a:pPr indent="-304800" lvl="1" marL="914400" rtl="0" algn="l">
              <a:lnSpc>
                <a:spcPct val="100000"/>
              </a:lnSpc>
              <a:spcBef>
                <a:spcPts val="1000"/>
              </a:spcBef>
              <a:spcAft>
                <a:spcPts val="0"/>
              </a:spcAft>
              <a:buSzPts val="1200"/>
              <a:buChar char="○"/>
            </a:pPr>
            <a:r>
              <a:rPr lang="en" sz="1200"/>
              <a:t>Exercise Enthusiasts</a:t>
            </a:r>
            <a:endParaRPr sz="1200"/>
          </a:p>
          <a:p>
            <a:pPr indent="-304800" lvl="0" marL="457200" rtl="0" algn="l">
              <a:lnSpc>
                <a:spcPct val="100000"/>
              </a:lnSpc>
              <a:spcBef>
                <a:spcPts val="1000"/>
              </a:spcBef>
              <a:spcAft>
                <a:spcPts val="0"/>
              </a:spcAft>
              <a:buSzPts val="1200"/>
              <a:buChar char="●"/>
            </a:pPr>
            <a:r>
              <a:rPr lang="en" sz="1200"/>
              <a:t>Stakeholders</a:t>
            </a:r>
            <a:endParaRPr sz="1200"/>
          </a:p>
          <a:p>
            <a:pPr indent="-304800" lvl="1" marL="914400" rtl="0" algn="l">
              <a:lnSpc>
                <a:spcPct val="100000"/>
              </a:lnSpc>
              <a:spcBef>
                <a:spcPts val="1000"/>
              </a:spcBef>
              <a:spcAft>
                <a:spcPts val="0"/>
              </a:spcAft>
              <a:buSzPts val="1200"/>
              <a:buChar char="○"/>
            </a:pPr>
            <a:r>
              <a:rPr lang="en" sz="1200"/>
              <a:t>Family and friends of game addicts</a:t>
            </a:r>
            <a:endParaRPr sz="1200"/>
          </a:p>
          <a:p>
            <a:pPr indent="-304800" lvl="1" marL="914400" rtl="0" algn="l">
              <a:lnSpc>
                <a:spcPct val="100000"/>
              </a:lnSpc>
              <a:spcBef>
                <a:spcPts val="1000"/>
              </a:spcBef>
              <a:spcAft>
                <a:spcPts val="0"/>
              </a:spcAft>
              <a:buSzPts val="1200"/>
              <a:buChar char="○"/>
            </a:pPr>
            <a:r>
              <a:rPr lang="en" sz="1200"/>
              <a:t>Gyms</a:t>
            </a:r>
            <a:endParaRPr sz="1200"/>
          </a:p>
          <a:p>
            <a:pPr indent="-304800" lvl="2" marL="1371600" rtl="0" algn="l">
              <a:lnSpc>
                <a:spcPct val="100000"/>
              </a:lnSpc>
              <a:spcBef>
                <a:spcPts val="1000"/>
              </a:spcBef>
              <a:spcAft>
                <a:spcPts val="0"/>
              </a:spcAft>
              <a:buSzPts val="1200"/>
              <a:buChar char="■"/>
            </a:pPr>
            <a:r>
              <a:rPr lang="en" sz="1200"/>
              <a:t>Gold’s Gym, Planet Fitness, etc.</a:t>
            </a:r>
            <a:endParaRPr sz="1200"/>
          </a:p>
          <a:p>
            <a:pPr indent="-304800" lvl="1" marL="914400" rtl="0" algn="l">
              <a:lnSpc>
                <a:spcPct val="100000"/>
              </a:lnSpc>
              <a:spcBef>
                <a:spcPts val="1000"/>
              </a:spcBef>
              <a:spcAft>
                <a:spcPts val="0"/>
              </a:spcAft>
              <a:buSzPts val="1200"/>
              <a:buChar char="○"/>
            </a:pPr>
            <a:r>
              <a:rPr lang="en" sz="1200"/>
              <a:t>Personal Trainers</a:t>
            </a:r>
            <a:endParaRPr sz="1200"/>
          </a:p>
          <a:p>
            <a:pPr indent="0" lvl="0" marL="0" rtl="0" algn="l">
              <a:lnSpc>
                <a:spcPct val="100000"/>
              </a:lnSpc>
              <a:spcBef>
                <a:spcPts val="1000"/>
              </a:spcBef>
              <a:spcAft>
                <a:spcPts val="0"/>
              </a:spcAft>
              <a:buNone/>
            </a:pPr>
            <a:r>
              <a:t/>
            </a:r>
            <a:endParaRPr sz="1400"/>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1000"/>
              </a:spcAft>
              <a:buNone/>
            </a:pPr>
            <a:r>
              <a:t/>
            </a:r>
            <a:endParaRPr/>
          </a:p>
        </p:txBody>
      </p:sp>
      <p:sp>
        <p:nvSpPr>
          <p:cNvPr id="242" name="Google Shape;242;p26"/>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14</a:t>
            </a:r>
            <a:endParaRPr sz="1000">
              <a:solidFill>
                <a:srgbClr val="D9D9D9"/>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our Solution will NOT do</a:t>
            </a:r>
            <a:endParaRPr/>
          </a:p>
        </p:txBody>
      </p:sp>
      <p:sp>
        <p:nvSpPr>
          <p:cNvPr id="248" name="Google Shape;248;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Will not cure game addiction or take the place of gaming disorder therapy</a:t>
            </a:r>
            <a:endParaRPr/>
          </a:p>
          <a:p>
            <a:pPr indent="-311150" lvl="0" marL="457200" rtl="0" algn="l">
              <a:lnSpc>
                <a:spcPct val="100000"/>
              </a:lnSpc>
              <a:spcBef>
                <a:spcPts val="1000"/>
              </a:spcBef>
              <a:spcAft>
                <a:spcPts val="0"/>
              </a:spcAft>
              <a:buSzPts val="1300"/>
              <a:buChar char="●"/>
            </a:pPr>
            <a:r>
              <a:rPr lang="en"/>
              <a:t>Make users eat healthier or recommending proper dietary practices</a:t>
            </a:r>
            <a:endParaRPr/>
          </a:p>
          <a:p>
            <a:pPr indent="-311150" lvl="0" marL="457200" rtl="0" algn="l">
              <a:lnSpc>
                <a:spcPct val="100000"/>
              </a:lnSpc>
              <a:spcBef>
                <a:spcPts val="1000"/>
              </a:spcBef>
              <a:spcAft>
                <a:spcPts val="0"/>
              </a:spcAft>
              <a:buSzPts val="1300"/>
              <a:buChar char="●"/>
            </a:pPr>
            <a:r>
              <a:rPr lang="en"/>
              <a:t>Replace routine exercise as best method for maintaining healthy lifestyle</a:t>
            </a:r>
            <a:endParaRPr/>
          </a:p>
          <a:p>
            <a:pPr indent="-311150" lvl="0" marL="457200" rtl="0" algn="l">
              <a:lnSpc>
                <a:spcPct val="100000"/>
              </a:lnSpc>
              <a:spcBef>
                <a:spcPts val="1000"/>
              </a:spcBef>
              <a:spcAft>
                <a:spcPts val="0"/>
              </a:spcAft>
              <a:buSzPts val="1300"/>
              <a:buChar char="●"/>
            </a:pPr>
            <a:r>
              <a:rPr lang="en"/>
              <a:t>Be effective for gamers who “spoof” the exercise challenges</a:t>
            </a:r>
            <a:endParaRPr/>
          </a:p>
          <a:p>
            <a:pPr indent="-311150" lvl="0" marL="457200" rtl="0" algn="l">
              <a:lnSpc>
                <a:spcPct val="100000"/>
              </a:lnSpc>
              <a:spcBef>
                <a:spcPts val="1000"/>
              </a:spcBef>
              <a:spcAft>
                <a:spcPts val="0"/>
              </a:spcAft>
              <a:buSzPts val="1300"/>
              <a:buChar char="●"/>
            </a:pPr>
            <a:r>
              <a:rPr lang="en"/>
              <a:t>Verify that the user set a rational goal weight</a:t>
            </a:r>
            <a:endParaRPr/>
          </a:p>
          <a:p>
            <a:pPr indent="-311150" lvl="0" marL="457200" rtl="0" algn="l">
              <a:lnSpc>
                <a:spcPct val="100000"/>
              </a:lnSpc>
              <a:spcBef>
                <a:spcPts val="1000"/>
              </a:spcBef>
              <a:spcAft>
                <a:spcPts val="0"/>
              </a:spcAft>
              <a:buSzPts val="1300"/>
              <a:buChar char="●"/>
            </a:pPr>
            <a:r>
              <a:rPr lang="en"/>
              <a:t>Provide proper medical advice</a:t>
            </a:r>
            <a:endParaRPr/>
          </a:p>
          <a:p>
            <a:pPr indent="0" lvl="0" marL="457200" rtl="0" algn="l">
              <a:lnSpc>
                <a:spcPct val="100000"/>
              </a:lnSpc>
              <a:spcBef>
                <a:spcPts val="1000"/>
              </a:spcBef>
              <a:spcAft>
                <a:spcPts val="1000"/>
              </a:spcAft>
              <a:buNone/>
            </a:pPr>
            <a:r>
              <a:t/>
            </a:r>
            <a:endParaRPr/>
          </a:p>
        </p:txBody>
      </p:sp>
      <p:sp>
        <p:nvSpPr>
          <p:cNvPr id="249" name="Google Shape;249;p27"/>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15</a:t>
            </a:r>
            <a:endParaRPr sz="1000">
              <a:solidFill>
                <a:srgbClr val="D9D9D9"/>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1290500" y="366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Risk Matrix </a:t>
            </a:r>
            <a:r>
              <a:rPr lang="en"/>
              <a:t>and Mitigation Strategies</a:t>
            </a:r>
            <a:endParaRPr/>
          </a:p>
        </p:txBody>
      </p:sp>
      <p:sp>
        <p:nvSpPr>
          <p:cNvPr id="255" name="Google Shape;255;p28"/>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16</a:t>
            </a:r>
            <a:endParaRPr sz="1000">
              <a:solidFill>
                <a:srgbClr val="D9D9D9"/>
              </a:solidFill>
              <a:latin typeface="Lato"/>
              <a:ea typeface="Lato"/>
              <a:cs typeface="Lato"/>
              <a:sym typeface="Lato"/>
            </a:endParaRPr>
          </a:p>
        </p:txBody>
      </p:sp>
      <p:sp>
        <p:nvSpPr>
          <p:cNvPr id="256" name="Google Shape;256;p28"/>
          <p:cNvSpPr txBox="1"/>
          <p:nvPr/>
        </p:nvSpPr>
        <p:spPr>
          <a:xfrm>
            <a:off x="4572000" y="1160075"/>
            <a:ext cx="4399200" cy="345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chemeClr val="lt1"/>
                </a:solidFill>
                <a:latin typeface="Lato"/>
                <a:ea typeface="Lato"/>
                <a:cs typeface="Lato"/>
                <a:sym typeface="Lato"/>
              </a:rPr>
              <a:t>Technical Risks:</a:t>
            </a:r>
            <a:endParaRPr b="1" sz="10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T-1: The server is unable to handle the API usage as the user base grows,performance degrades</a:t>
            </a:r>
            <a:endParaRPr sz="1000">
              <a:solidFill>
                <a:schemeClr val="lt1"/>
              </a:solidFill>
              <a:latin typeface="Lato"/>
              <a:ea typeface="Lato"/>
              <a:cs typeface="Lato"/>
              <a:sym typeface="Lato"/>
            </a:endParaRPr>
          </a:p>
          <a:p>
            <a:pPr indent="0" lvl="0" marL="0" rtl="0" algn="l">
              <a:lnSpc>
                <a:spcPct val="100000"/>
              </a:lnSpc>
              <a:spcBef>
                <a:spcPts val="0"/>
              </a:spcBef>
              <a:spcAft>
                <a:spcPts val="0"/>
              </a:spcAft>
              <a:buNone/>
            </a:pPr>
            <a:r>
              <a:t/>
            </a:r>
            <a:endParaRPr sz="1000">
              <a:solidFill>
                <a:schemeClr val="lt1"/>
              </a:solidFill>
              <a:latin typeface="Lato"/>
              <a:ea typeface="Lato"/>
              <a:cs typeface="Lato"/>
              <a:sym typeface="Lato"/>
            </a:endParaRPr>
          </a:p>
          <a:p>
            <a:pPr indent="0" lvl="0" marL="0" rtl="0" algn="l">
              <a:lnSpc>
                <a:spcPct val="100000"/>
              </a:lnSpc>
              <a:spcBef>
                <a:spcPts val="0"/>
              </a:spcBef>
              <a:spcAft>
                <a:spcPts val="0"/>
              </a:spcAft>
              <a:buNone/>
            </a:pPr>
            <a:r>
              <a:rPr b="1" lang="en" sz="1000">
                <a:solidFill>
                  <a:schemeClr val="lt1"/>
                </a:solidFill>
                <a:latin typeface="Lato"/>
                <a:ea typeface="Lato"/>
                <a:cs typeface="Lato"/>
                <a:sym typeface="Lato"/>
              </a:rPr>
              <a:t>Customer Risk:</a:t>
            </a:r>
            <a:endParaRPr b="1" sz="10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C-1: User falsified information which leads to unwanted results</a:t>
            </a:r>
            <a:endParaRPr sz="10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C-2: Customer becomes disinterested in the app?</a:t>
            </a:r>
            <a:endParaRPr sz="10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C-3: Customer’s established impossible goals</a:t>
            </a:r>
            <a:endParaRPr sz="1000">
              <a:solidFill>
                <a:schemeClr val="lt1"/>
              </a:solidFill>
              <a:latin typeface="Lato"/>
              <a:ea typeface="Lato"/>
              <a:cs typeface="Lato"/>
              <a:sym typeface="Lato"/>
            </a:endParaRPr>
          </a:p>
          <a:p>
            <a:pPr indent="0" lvl="0" marL="0" rtl="0" algn="l">
              <a:lnSpc>
                <a:spcPct val="100000"/>
              </a:lnSpc>
              <a:spcBef>
                <a:spcPts val="0"/>
              </a:spcBef>
              <a:spcAft>
                <a:spcPts val="0"/>
              </a:spcAft>
              <a:buNone/>
            </a:pPr>
            <a:r>
              <a:t/>
            </a:r>
            <a:endParaRPr sz="1000">
              <a:solidFill>
                <a:schemeClr val="lt1"/>
              </a:solidFill>
              <a:latin typeface="Lato"/>
              <a:ea typeface="Lato"/>
              <a:cs typeface="Lato"/>
              <a:sym typeface="Lato"/>
            </a:endParaRPr>
          </a:p>
          <a:p>
            <a:pPr indent="0" lvl="0" marL="0" rtl="0" algn="l">
              <a:lnSpc>
                <a:spcPct val="100000"/>
              </a:lnSpc>
              <a:spcBef>
                <a:spcPts val="0"/>
              </a:spcBef>
              <a:spcAft>
                <a:spcPts val="0"/>
              </a:spcAft>
              <a:buNone/>
            </a:pPr>
            <a:r>
              <a:rPr b="1" lang="en" sz="1000">
                <a:solidFill>
                  <a:schemeClr val="lt1"/>
                </a:solidFill>
                <a:latin typeface="Lato"/>
                <a:ea typeface="Lato"/>
                <a:cs typeface="Lato"/>
                <a:sym typeface="Lato"/>
              </a:rPr>
              <a:t>Mitigation Strategies:</a:t>
            </a:r>
            <a:endParaRPr b="1"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T-1: Implement a scalable architecture for our app to handle user growth.</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C-1: Trackers for exercise and If algorithm detects false information then the user progression will be pushed back.</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C-2: Add surveys asking for feedback and recommendations from user base to continuously improve aspects of the game and apply concept of gaming addiction to keep users interested.</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C-3: App will test the established goals against a parameters to test if achievable.</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p:txBody>
      </p:sp>
      <p:pic>
        <p:nvPicPr>
          <p:cNvPr id="257" name="Google Shape;257;p28"/>
          <p:cNvPicPr preferRelativeResize="0"/>
          <p:nvPr/>
        </p:nvPicPr>
        <p:blipFill rotWithShape="1">
          <a:blip r:embed="rId4">
            <a:alphaModFix/>
          </a:blip>
          <a:srcRect b="-2832" l="1175" r="862" t="-1682"/>
          <a:stretch/>
        </p:blipFill>
        <p:spPr>
          <a:xfrm>
            <a:off x="30100" y="1362250"/>
            <a:ext cx="4497499" cy="3254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Competition Matrix</a:t>
            </a:r>
            <a:endParaRPr/>
          </a:p>
        </p:txBody>
      </p:sp>
      <p:sp>
        <p:nvSpPr>
          <p:cNvPr id="263" name="Google Shape;263;p29"/>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17</a:t>
            </a:r>
            <a:endParaRPr sz="1000">
              <a:solidFill>
                <a:srgbClr val="D9D9D9"/>
              </a:solidFill>
              <a:latin typeface="Lato"/>
              <a:ea typeface="Lato"/>
              <a:cs typeface="Lato"/>
              <a:sym typeface="Lato"/>
            </a:endParaRPr>
          </a:p>
        </p:txBody>
      </p:sp>
      <p:pic>
        <p:nvPicPr>
          <p:cNvPr id="264" name="Google Shape;264;p29"/>
          <p:cNvPicPr preferRelativeResize="0"/>
          <p:nvPr/>
        </p:nvPicPr>
        <p:blipFill rotWithShape="1">
          <a:blip r:embed="rId4">
            <a:alphaModFix/>
          </a:blip>
          <a:srcRect b="3225" l="700" r="680" t="1627"/>
          <a:stretch/>
        </p:blipFill>
        <p:spPr>
          <a:xfrm>
            <a:off x="705126" y="1371950"/>
            <a:ext cx="7733749" cy="349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to Customer Base </a:t>
            </a:r>
            <a:endParaRPr/>
          </a:p>
        </p:txBody>
      </p:sp>
      <p:sp>
        <p:nvSpPr>
          <p:cNvPr id="270" name="Google Shape;270;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Adds a fun aspect to exercising</a:t>
            </a:r>
            <a:endParaRPr sz="1400"/>
          </a:p>
          <a:p>
            <a:pPr indent="-317500" lvl="0" marL="457200" rtl="0" algn="l">
              <a:spcBef>
                <a:spcPts val="0"/>
              </a:spcBef>
              <a:spcAft>
                <a:spcPts val="0"/>
              </a:spcAft>
              <a:buSzPts val="1400"/>
              <a:buChar char="●"/>
            </a:pPr>
            <a:r>
              <a:rPr lang="en" sz="1400"/>
              <a:t>Provides motivation to exercise</a:t>
            </a:r>
            <a:endParaRPr sz="1400"/>
          </a:p>
          <a:p>
            <a:pPr indent="-317500" lvl="0" marL="457200" rtl="0" algn="l">
              <a:spcBef>
                <a:spcPts val="0"/>
              </a:spcBef>
              <a:spcAft>
                <a:spcPts val="0"/>
              </a:spcAft>
              <a:buSzPts val="1400"/>
              <a:buChar char="●"/>
            </a:pPr>
            <a:r>
              <a:rPr lang="en" sz="1400"/>
              <a:t>Tracks diet intake</a:t>
            </a:r>
            <a:endParaRPr sz="1400"/>
          </a:p>
          <a:p>
            <a:pPr indent="-317500" lvl="0" marL="457200" rtl="0" algn="l">
              <a:spcBef>
                <a:spcPts val="0"/>
              </a:spcBef>
              <a:spcAft>
                <a:spcPts val="0"/>
              </a:spcAft>
              <a:buSzPts val="1400"/>
              <a:buChar char="●"/>
            </a:pPr>
            <a:r>
              <a:rPr lang="en" sz="1400"/>
              <a:t>Establishes a plan towards goal</a:t>
            </a:r>
            <a:endParaRPr sz="1400"/>
          </a:p>
          <a:p>
            <a:pPr indent="-317500" lvl="0" marL="457200" rtl="0" algn="l">
              <a:spcBef>
                <a:spcPts val="0"/>
              </a:spcBef>
              <a:spcAft>
                <a:spcPts val="0"/>
              </a:spcAft>
              <a:buSzPts val="1400"/>
              <a:buChar char="●"/>
            </a:pPr>
            <a:r>
              <a:rPr lang="en" sz="1400"/>
              <a:t>Establishes an alternative </a:t>
            </a:r>
            <a:r>
              <a:rPr lang="en" sz="1400"/>
              <a:t>lifestyle</a:t>
            </a:r>
            <a:r>
              <a:rPr lang="en" sz="1400"/>
              <a:t> around the users game addiction</a:t>
            </a:r>
            <a:endParaRPr sz="1400"/>
          </a:p>
          <a:p>
            <a:pPr indent="0" lvl="0" marL="0" rtl="0" algn="l">
              <a:spcBef>
                <a:spcPts val="1600"/>
              </a:spcBef>
              <a:spcAft>
                <a:spcPts val="1600"/>
              </a:spcAft>
              <a:buNone/>
            </a:pPr>
            <a:r>
              <a:t/>
            </a:r>
            <a:endParaRPr/>
          </a:p>
        </p:txBody>
      </p:sp>
      <p:sp>
        <p:nvSpPr>
          <p:cNvPr id="271" name="Google Shape;271;p30"/>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18</a:t>
            </a:r>
            <a:endParaRPr sz="1000">
              <a:solidFill>
                <a:srgbClr val="D9D9D9"/>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77" name="Google Shape;277;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Gaming addiction is a real issue</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Currently no solution to gaming addiction</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Goal is to use gaming addiction as a pathway to healthy living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Gaming addicts are the primary target users</a:t>
            </a:r>
            <a:endParaRPr sz="1400">
              <a:solidFill>
                <a:srgbClr val="FFFFFF"/>
              </a:solidFill>
            </a:endParaRPr>
          </a:p>
          <a:p>
            <a:pPr indent="0" lvl="0" marL="0" rtl="0" algn="l">
              <a:spcBef>
                <a:spcPts val="1600"/>
              </a:spcBef>
              <a:spcAft>
                <a:spcPts val="1600"/>
              </a:spcAft>
              <a:buNone/>
            </a:pPr>
            <a:r>
              <a:t/>
            </a:r>
            <a:endParaRPr/>
          </a:p>
        </p:txBody>
      </p:sp>
      <p:sp>
        <p:nvSpPr>
          <p:cNvPr id="278" name="Google Shape;278;p31"/>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19</a:t>
            </a:r>
            <a:endParaRPr sz="1000">
              <a:solidFill>
                <a:srgbClr val="D9D9D9"/>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18905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42" name="Google Shape;142;p14"/>
          <p:cNvSpPr txBox="1"/>
          <p:nvPr>
            <p:ph idx="1" type="body"/>
          </p:nvPr>
        </p:nvSpPr>
        <p:spPr>
          <a:xfrm>
            <a:off x="1189050" y="1360275"/>
            <a:ext cx="7616700" cy="3418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t>Team Bronze………………………………………………………………………………</a:t>
            </a:r>
            <a:r>
              <a:rPr lang="en" sz="1200"/>
              <a:t>..</a:t>
            </a:r>
            <a:r>
              <a:rPr lang="en" sz="1200"/>
              <a:t>……………………</a:t>
            </a:r>
            <a:r>
              <a:rPr lang="en" sz="1200"/>
              <a:t>…………………………………….</a:t>
            </a:r>
            <a:r>
              <a:rPr lang="en" sz="1200"/>
              <a:t>……………..</a:t>
            </a:r>
            <a:r>
              <a:rPr lang="en" sz="1200" u="sng">
                <a:solidFill>
                  <a:schemeClr val="hlink"/>
                </a:solidFill>
                <a:hlinkClick action="ppaction://hlinkshowjump?jump=nextslide"/>
              </a:rPr>
              <a:t>3</a:t>
            </a:r>
            <a:endParaRPr sz="1200"/>
          </a:p>
          <a:p>
            <a:pPr indent="0" lvl="0" marL="0" rtl="0" algn="r">
              <a:lnSpc>
                <a:spcPct val="100000"/>
              </a:lnSpc>
              <a:spcBef>
                <a:spcPts val="0"/>
              </a:spcBef>
              <a:spcAft>
                <a:spcPts val="0"/>
              </a:spcAft>
              <a:buNone/>
            </a:pPr>
            <a:r>
              <a:rPr lang="en" sz="1200"/>
              <a:t>Problem Background…</a:t>
            </a:r>
            <a:r>
              <a:rPr lang="en" sz="1200"/>
              <a:t>………………………………………………………...…………………………………………………………….……………..</a:t>
            </a:r>
            <a:r>
              <a:rPr lang="en" sz="1200"/>
              <a:t>..</a:t>
            </a:r>
            <a:r>
              <a:rPr lang="en" sz="1200" u="sng">
                <a:solidFill>
                  <a:schemeClr val="hlink"/>
                </a:solidFill>
                <a:hlinkClick action="ppaction://hlinksldjump" r:id="rId4"/>
              </a:rPr>
              <a:t>4-6</a:t>
            </a:r>
            <a:endParaRPr sz="1200"/>
          </a:p>
          <a:p>
            <a:pPr indent="0" lvl="0" marL="0" rtl="0" algn="r">
              <a:lnSpc>
                <a:spcPct val="100000"/>
              </a:lnSpc>
              <a:spcBef>
                <a:spcPts val="0"/>
              </a:spcBef>
              <a:spcAft>
                <a:spcPts val="0"/>
              </a:spcAft>
              <a:buNone/>
            </a:pPr>
            <a:r>
              <a:rPr lang="en" sz="1200"/>
              <a:t>Problem Statement…</a:t>
            </a:r>
            <a:r>
              <a:rPr lang="en" sz="1200"/>
              <a:t>……………………………………………………….…………………………………………………………………….……………..</a:t>
            </a:r>
            <a:r>
              <a:rPr lang="en" sz="1200"/>
              <a:t>.</a:t>
            </a:r>
            <a:r>
              <a:rPr lang="en" sz="1200" u="sng">
                <a:solidFill>
                  <a:schemeClr val="hlink"/>
                </a:solidFill>
                <a:hlinkClick action="ppaction://hlinksldjump" r:id="rId5"/>
              </a:rPr>
              <a:t>7</a:t>
            </a:r>
            <a:endParaRPr sz="1200"/>
          </a:p>
          <a:p>
            <a:pPr indent="0" lvl="0" marL="0" rtl="0" algn="r">
              <a:lnSpc>
                <a:spcPct val="100000"/>
              </a:lnSpc>
              <a:spcBef>
                <a:spcPts val="0"/>
              </a:spcBef>
              <a:spcAft>
                <a:spcPts val="0"/>
              </a:spcAft>
              <a:buNone/>
            </a:pPr>
            <a:r>
              <a:rPr lang="en" sz="1200"/>
              <a:t>Problem Characteristics….</a:t>
            </a:r>
            <a:r>
              <a:rPr lang="en" sz="1200"/>
              <a:t>…………………………………………………………..………………………………………………………….……………..</a:t>
            </a:r>
            <a:r>
              <a:rPr lang="en" sz="1200" u="sng">
                <a:solidFill>
                  <a:schemeClr val="hlink"/>
                </a:solidFill>
                <a:hlinkClick action="ppaction://hlinksldjump" r:id="rId6"/>
              </a:rPr>
              <a:t>8</a:t>
            </a:r>
            <a:endParaRPr sz="1200"/>
          </a:p>
          <a:p>
            <a:pPr indent="0" lvl="0" marL="0" rtl="0" algn="l">
              <a:lnSpc>
                <a:spcPct val="100000"/>
              </a:lnSpc>
              <a:spcBef>
                <a:spcPts val="0"/>
              </a:spcBef>
              <a:spcAft>
                <a:spcPts val="0"/>
              </a:spcAft>
              <a:buNone/>
            </a:pPr>
            <a:r>
              <a:rPr lang="en" sz="1200"/>
              <a:t>Current Process Flow</a:t>
            </a:r>
            <a:r>
              <a:rPr lang="en" sz="1200"/>
              <a:t>………………………………………………………..……….…………………………………………………….……………..</a:t>
            </a:r>
            <a:r>
              <a:rPr lang="en" sz="1200"/>
              <a:t>…….</a:t>
            </a:r>
            <a:r>
              <a:rPr lang="en" sz="1200" u="sng">
                <a:solidFill>
                  <a:schemeClr val="hlink"/>
                </a:solidFill>
                <a:hlinkClick/>
              </a:rPr>
              <a:t>9</a:t>
            </a:r>
            <a:endParaRPr sz="1200"/>
          </a:p>
          <a:p>
            <a:pPr indent="0" lvl="0" marL="0" rtl="0" algn="r">
              <a:lnSpc>
                <a:spcPct val="100000"/>
              </a:lnSpc>
              <a:spcBef>
                <a:spcPts val="0"/>
              </a:spcBef>
              <a:spcAft>
                <a:spcPts val="0"/>
              </a:spcAft>
              <a:buNone/>
            </a:pPr>
            <a:r>
              <a:rPr lang="en" sz="1200"/>
              <a:t>Solution Statement</a:t>
            </a:r>
            <a:r>
              <a:rPr lang="en" sz="1200"/>
              <a:t>……………………………………………………………...………………………………………………………….……………..…....</a:t>
            </a:r>
            <a:r>
              <a:rPr lang="en" sz="1200" u="sng">
                <a:solidFill>
                  <a:schemeClr val="hlink"/>
                </a:solidFill>
                <a:hlinkClick action="ppaction://hlinksldjump" r:id="rId7"/>
              </a:rPr>
              <a:t>10</a:t>
            </a:r>
            <a:endParaRPr sz="1200"/>
          </a:p>
          <a:p>
            <a:pPr indent="0" lvl="0" marL="0" rtl="0" algn="ctr">
              <a:lnSpc>
                <a:spcPct val="100000"/>
              </a:lnSpc>
              <a:spcBef>
                <a:spcPts val="0"/>
              </a:spcBef>
              <a:spcAft>
                <a:spcPts val="0"/>
              </a:spcAft>
              <a:buNone/>
            </a:pPr>
            <a:r>
              <a:rPr lang="en" sz="1200"/>
              <a:t>Solution Characteristics</a:t>
            </a:r>
            <a:r>
              <a:rPr lang="en" sz="1200"/>
              <a:t>………………..…………………………….……………………………………………………………………….……………...</a:t>
            </a:r>
            <a:r>
              <a:rPr lang="en" sz="1200" u="sng">
                <a:solidFill>
                  <a:schemeClr val="hlink"/>
                </a:solidFill>
                <a:hlinkClick action="ppaction://hlinksldjump" r:id="rId8"/>
              </a:rPr>
              <a:t>11</a:t>
            </a:r>
            <a:endParaRPr sz="1200"/>
          </a:p>
          <a:p>
            <a:pPr indent="0" lvl="0" marL="0" rtl="0" algn="r">
              <a:lnSpc>
                <a:spcPct val="100000"/>
              </a:lnSpc>
              <a:spcBef>
                <a:spcPts val="0"/>
              </a:spcBef>
              <a:spcAft>
                <a:spcPts val="0"/>
              </a:spcAft>
              <a:buNone/>
            </a:pPr>
            <a:r>
              <a:rPr lang="en" sz="1200"/>
              <a:t>Solution Process Flow</a:t>
            </a:r>
            <a:r>
              <a:rPr lang="en" sz="1200"/>
              <a:t>……………………………………………………………………………………………………………………….……………..….</a:t>
            </a:r>
            <a:r>
              <a:rPr lang="en" sz="1200" u="sng">
                <a:solidFill>
                  <a:schemeClr val="hlink"/>
                </a:solidFill>
                <a:hlinkClick action="ppaction://hlinksldjump" r:id="rId9"/>
              </a:rPr>
              <a:t>12</a:t>
            </a:r>
            <a:endParaRPr sz="1200"/>
          </a:p>
          <a:p>
            <a:pPr indent="0" lvl="0" marL="0" rtl="0" algn="r">
              <a:lnSpc>
                <a:spcPct val="100000"/>
              </a:lnSpc>
              <a:spcBef>
                <a:spcPts val="0"/>
              </a:spcBef>
              <a:spcAft>
                <a:spcPts val="0"/>
              </a:spcAft>
              <a:buNone/>
            </a:pPr>
            <a:r>
              <a:rPr lang="en" sz="1200"/>
              <a:t>Major Functional Component Diagram (MFCD)</a:t>
            </a:r>
            <a:r>
              <a:rPr lang="en" sz="1200"/>
              <a:t>………..………..…………………………………………………………….……………..….</a:t>
            </a:r>
            <a:r>
              <a:rPr lang="en" sz="1200" u="sng">
                <a:solidFill>
                  <a:schemeClr val="hlink"/>
                </a:solidFill>
                <a:hlinkClick action="ppaction://hlinksldjump" r:id="rId10"/>
              </a:rPr>
              <a:t>13</a:t>
            </a:r>
            <a:endParaRPr sz="1200"/>
          </a:p>
          <a:p>
            <a:pPr indent="0" lvl="0" marL="0" rtl="0" algn="l">
              <a:lnSpc>
                <a:spcPct val="100000"/>
              </a:lnSpc>
              <a:spcBef>
                <a:spcPts val="0"/>
              </a:spcBef>
              <a:spcAft>
                <a:spcPts val="0"/>
              </a:spcAft>
              <a:buNone/>
            </a:pPr>
            <a:r>
              <a:rPr lang="en" sz="1200"/>
              <a:t>Stakeholders/End Users..…………………………………………………..………………………………………………………………………………...</a:t>
            </a:r>
            <a:r>
              <a:rPr lang="en" sz="1200" u="sng">
                <a:solidFill>
                  <a:schemeClr val="hlink"/>
                </a:solidFill>
                <a:hlinkClick action="ppaction://hlinksldjump" r:id="rId11"/>
              </a:rPr>
              <a:t>14</a:t>
            </a:r>
            <a:endParaRPr sz="1200"/>
          </a:p>
          <a:p>
            <a:pPr indent="0" lvl="0" marL="0" rtl="0" algn="r">
              <a:lnSpc>
                <a:spcPct val="100000"/>
              </a:lnSpc>
              <a:spcBef>
                <a:spcPts val="0"/>
              </a:spcBef>
              <a:spcAft>
                <a:spcPts val="0"/>
              </a:spcAft>
              <a:buNone/>
            </a:pPr>
            <a:r>
              <a:rPr lang="en" sz="1200"/>
              <a:t>What our Solution will NOT do………………………………………….…………………………….………………………………….….……………</a:t>
            </a:r>
            <a:r>
              <a:rPr lang="en" sz="1200" u="sng">
                <a:solidFill>
                  <a:schemeClr val="hlink"/>
                </a:solidFill>
                <a:hlinkClick action="ppaction://hlinksldjump" r:id="rId12"/>
              </a:rPr>
              <a:t>15</a:t>
            </a:r>
            <a:endParaRPr sz="1200"/>
          </a:p>
          <a:p>
            <a:pPr indent="0" lvl="0" marL="0" rtl="0" algn="ctr">
              <a:lnSpc>
                <a:spcPct val="100000"/>
              </a:lnSpc>
              <a:spcBef>
                <a:spcPts val="0"/>
              </a:spcBef>
              <a:spcAft>
                <a:spcPts val="0"/>
              </a:spcAft>
              <a:buNone/>
            </a:pPr>
            <a:r>
              <a:rPr lang="en" sz="1200"/>
              <a:t>Risk Matrix and Mitigation </a:t>
            </a:r>
            <a:r>
              <a:rPr lang="en" sz="1200"/>
              <a:t>Strategies………………………………………...……………………………………………………….……………...</a:t>
            </a:r>
            <a:r>
              <a:rPr lang="en" sz="1200" u="sng">
                <a:solidFill>
                  <a:schemeClr val="hlink"/>
                </a:solidFill>
                <a:hlinkClick action="ppaction://hlinksldjump" r:id="rId13"/>
              </a:rPr>
              <a:t>16</a:t>
            </a:r>
            <a:endParaRPr sz="1200"/>
          </a:p>
          <a:p>
            <a:pPr indent="0" lvl="0" marL="0" rtl="0" algn="l">
              <a:lnSpc>
                <a:spcPct val="100000"/>
              </a:lnSpc>
              <a:spcBef>
                <a:spcPts val="0"/>
              </a:spcBef>
              <a:spcAft>
                <a:spcPts val="0"/>
              </a:spcAft>
              <a:buNone/>
            </a:pPr>
            <a:r>
              <a:rPr lang="en" sz="1200"/>
              <a:t>Competition matrix</a:t>
            </a:r>
            <a:r>
              <a:rPr lang="en" sz="1200"/>
              <a:t>……………………………………….…………………………………………………………………………………….……………...</a:t>
            </a:r>
            <a:r>
              <a:rPr lang="en" sz="1200" u="sng">
                <a:solidFill>
                  <a:schemeClr val="hlink"/>
                </a:solidFill>
                <a:hlinkClick action="ppaction://hlinksldjump" r:id="rId14"/>
              </a:rPr>
              <a:t>17</a:t>
            </a:r>
            <a:endParaRPr sz="1200"/>
          </a:p>
          <a:p>
            <a:pPr indent="0" lvl="0" marL="0" rtl="0" algn="r">
              <a:lnSpc>
                <a:spcPct val="100000"/>
              </a:lnSpc>
              <a:spcBef>
                <a:spcPts val="0"/>
              </a:spcBef>
              <a:spcAft>
                <a:spcPts val="0"/>
              </a:spcAft>
              <a:buNone/>
            </a:pPr>
            <a:r>
              <a:rPr lang="en" sz="1200"/>
              <a:t>Benefits to Customer Base…………………..……………………………………………………………………………………………………………...</a:t>
            </a:r>
            <a:r>
              <a:rPr lang="en" sz="1200" u="sng">
                <a:solidFill>
                  <a:schemeClr val="accent5"/>
                </a:solidFill>
                <a:hlinkClick action="ppaction://hlinksldjump" r:id="rId15"/>
              </a:rPr>
              <a:t>18</a:t>
            </a:r>
            <a:endParaRPr sz="1200"/>
          </a:p>
          <a:p>
            <a:pPr indent="0" lvl="0" marL="0" rtl="0" algn="ctr">
              <a:lnSpc>
                <a:spcPct val="100000"/>
              </a:lnSpc>
              <a:spcBef>
                <a:spcPts val="0"/>
              </a:spcBef>
              <a:spcAft>
                <a:spcPts val="0"/>
              </a:spcAft>
              <a:buNone/>
            </a:pPr>
            <a:r>
              <a:rPr lang="en" sz="1200"/>
              <a:t>Conclusion</a:t>
            </a:r>
            <a:r>
              <a:rPr lang="en" sz="1200"/>
              <a:t>…………………………………..……………………………………………………………………………………………………….……………...</a:t>
            </a:r>
            <a:r>
              <a:rPr lang="en" sz="1200" u="sng">
                <a:solidFill>
                  <a:schemeClr val="hlink"/>
                </a:solidFill>
                <a:hlinkClick action="ppaction://hlinksldjump" r:id="rId16"/>
              </a:rPr>
              <a:t>19</a:t>
            </a:r>
            <a:endParaRPr sz="1200"/>
          </a:p>
          <a:p>
            <a:pPr indent="0" lvl="0" marL="0" rtl="0" algn="ctr">
              <a:lnSpc>
                <a:spcPct val="100000"/>
              </a:lnSpc>
              <a:spcBef>
                <a:spcPts val="0"/>
              </a:spcBef>
              <a:spcAft>
                <a:spcPts val="0"/>
              </a:spcAft>
              <a:buNone/>
            </a:pPr>
            <a:r>
              <a:rPr lang="en" sz="1200"/>
              <a:t>Questions…………………………………………..………………………………………………………………………………………………….…………….</a:t>
            </a:r>
            <a:r>
              <a:rPr lang="en" sz="1200" u="sng">
                <a:solidFill>
                  <a:schemeClr val="hlink"/>
                </a:solidFill>
                <a:hlinkClick action="ppaction://hlinksldjump" r:id="rId17"/>
              </a:rPr>
              <a:t>20</a:t>
            </a:r>
            <a:endParaRPr sz="1200"/>
          </a:p>
          <a:p>
            <a:pPr indent="0" lvl="0" marL="0" rtl="0" algn="r">
              <a:lnSpc>
                <a:spcPct val="100000"/>
              </a:lnSpc>
              <a:spcBef>
                <a:spcPts val="0"/>
              </a:spcBef>
              <a:spcAft>
                <a:spcPts val="0"/>
              </a:spcAft>
              <a:buNone/>
            </a:pPr>
            <a:r>
              <a:rPr lang="en" sz="1200"/>
              <a:t>References</a:t>
            </a:r>
            <a:r>
              <a:rPr lang="en" sz="1200"/>
              <a:t>……………………………………………..………………………………………...…………………………………………….……………...</a:t>
            </a:r>
            <a:r>
              <a:rPr lang="en" sz="1200" u="sng">
                <a:solidFill>
                  <a:schemeClr val="hlink"/>
                </a:solidFill>
                <a:hlinkClick action="ppaction://hlinksldjump" r:id="rId18"/>
              </a:rPr>
              <a:t>21-22</a:t>
            </a:r>
            <a:endParaRPr sz="1200"/>
          </a:p>
        </p:txBody>
      </p:sp>
      <p:sp>
        <p:nvSpPr>
          <p:cNvPr id="143" name="Google Shape;143;p14"/>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 | Page 2</a:t>
            </a:r>
            <a:endParaRPr sz="1000">
              <a:solidFill>
                <a:srgbClr val="D9D9D9"/>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0" y="1413750"/>
            <a:ext cx="9144000" cy="231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284" name="Google Shape;284;p32"/>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20</a:t>
            </a:r>
            <a:endParaRPr sz="1000">
              <a:solidFill>
                <a:srgbClr val="D9D9D9"/>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1297500" y="393750"/>
            <a:ext cx="7038900" cy="68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0" name="Google Shape;290;p33"/>
          <p:cNvSpPr txBox="1"/>
          <p:nvPr>
            <p:ph idx="1" type="body"/>
          </p:nvPr>
        </p:nvSpPr>
        <p:spPr>
          <a:xfrm>
            <a:off x="1297500" y="1078650"/>
            <a:ext cx="7038900" cy="38163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AutoNum type="arabicPeriod"/>
            </a:pPr>
            <a:r>
              <a:rPr lang="en" sz="1100"/>
              <a:t>Conrad, B. (n.d.). 15 Reasons &amp; Theories on Why Video Games Are Addictive. Retrieved October 8, 2019, from </a:t>
            </a:r>
            <a:r>
              <a:rPr lang="en" sz="1100" u="sng">
                <a:solidFill>
                  <a:schemeClr val="hlink"/>
                </a:solidFill>
                <a:hlinkClick r:id="rId3"/>
              </a:rPr>
              <a:t>http://www.techaddiction.ca/why_are_video_games_addictive.html</a:t>
            </a:r>
            <a:r>
              <a:rPr lang="en" sz="1100"/>
              <a:t>.</a:t>
            </a:r>
            <a:endParaRPr sz="1100"/>
          </a:p>
          <a:p>
            <a:pPr indent="-298450" lvl="0" marL="457200" rtl="0" algn="l">
              <a:lnSpc>
                <a:spcPct val="115000"/>
              </a:lnSpc>
              <a:spcBef>
                <a:spcPts val="0"/>
              </a:spcBef>
              <a:spcAft>
                <a:spcPts val="0"/>
              </a:spcAft>
              <a:buClr>
                <a:srgbClr val="FFFFFF"/>
              </a:buClr>
              <a:buSzPts val="1100"/>
              <a:buAutoNum type="arabicPeriod"/>
            </a:pPr>
            <a:r>
              <a:rPr lang="en" sz="1100">
                <a:solidFill>
                  <a:srgbClr val="FFFFFF"/>
                </a:solidFill>
              </a:rPr>
              <a:t>DNPAO Data, Trends and Maps: Explore by Topic. (n.d.). Retrieved October 30, 2019, from https://nccd.cdc.gov/dnpao_dtm/rdPage.aspx?rdReport=DNPAO_DTM.ExploreByTopic&amp;islClass=PA&amp;islTopic=PA1&amp;go=GO.</a:t>
            </a:r>
            <a:endParaRPr sz="1100">
              <a:solidFill>
                <a:srgbClr val="FFFFFF"/>
              </a:solidFill>
            </a:endParaRPr>
          </a:p>
          <a:p>
            <a:pPr indent="-298450" lvl="0" marL="457200" rtl="0" algn="l">
              <a:spcBef>
                <a:spcPts val="0"/>
              </a:spcBef>
              <a:spcAft>
                <a:spcPts val="0"/>
              </a:spcAft>
              <a:buSzPts val="1100"/>
              <a:buAutoNum type="arabicPeriod"/>
            </a:pPr>
            <a:r>
              <a:rPr lang="en" sz="1100"/>
              <a:t>Ellis, M. (2018, October 2). Gamified Fitness Apps That Make Working Out Fun. Retrieved October 8, 2019, from </a:t>
            </a:r>
            <a:r>
              <a:rPr lang="en" sz="1100" u="sng">
                <a:solidFill>
                  <a:schemeClr val="hlink"/>
                </a:solidFill>
                <a:hlinkClick r:id="rId4"/>
              </a:rPr>
              <a:t>https://stylefox.co/gamified-fitness-apps-that-make-working-out-fun/</a:t>
            </a:r>
            <a:r>
              <a:rPr lang="en" sz="1100"/>
              <a:t>.</a:t>
            </a:r>
            <a:endParaRPr sz="1100"/>
          </a:p>
          <a:p>
            <a:pPr indent="-298450" lvl="0" marL="457200" rtl="0" algn="l">
              <a:lnSpc>
                <a:spcPct val="100000"/>
              </a:lnSpc>
              <a:spcBef>
                <a:spcPts val="0"/>
              </a:spcBef>
              <a:spcAft>
                <a:spcPts val="0"/>
              </a:spcAft>
              <a:buSzPts val="1100"/>
              <a:buAutoNum type="arabicPeriod"/>
            </a:pPr>
            <a:r>
              <a:rPr lang="en" sz="1100"/>
              <a:t>Exantra World: Fitness RPG (Role Playing Game). (2019, September 29). Retrieved October 8, 2019, from https://www.kickstarter.com/projects/altertitan/exantra-world-fitness-rpg-role-playing-game.</a:t>
            </a:r>
            <a:endParaRPr sz="1100"/>
          </a:p>
          <a:p>
            <a:pPr indent="-298450" lvl="0" marL="457200" rtl="0" algn="l">
              <a:spcBef>
                <a:spcPts val="0"/>
              </a:spcBef>
              <a:spcAft>
                <a:spcPts val="0"/>
              </a:spcAft>
              <a:buSzPts val="1100"/>
              <a:buAutoNum type="arabicPeriod"/>
            </a:pPr>
            <a:r>
              <a:rPr lang="en" sz="1100"/>
              <a:t>Find your best self with our favorite health and fitness apps for Android. (2018, December 21). Retrieved October 8, 2019, from </a:t>
            </a:r>
            <a:r>
              <a:rPr lang="en" sz="1100" u="sng">
                <a:solidFill>
                  <a:schemeClr val="hlink"/>
                </a:solidFill>
                <a:hlinkClick r:id="rId5"/>
              </a:rPr>
              <a:t>https://www.digitaltrends.com/mobile/best-fitness-apps-for-android/</a:t>
            </a:r>
            <a:r>
              <a:rPr lang="en" sz="1100"/>
              <a:t>.</a:t>
            </a:r>
            <a:endParaRPr sz="1100"/>
          </a:p>
          <a:p>
            <a:pPr indent="-298450" lvl="0" marL="457200" rtl="0" algn="l">
              <a:lnSpc>
                <a:spcPct val="100000"/>
              </a:lnSpc>
              <a:spcBef>
                <a:spcPts val="0"/>
              </a:spcBef>
              <a:spcAft>
                <a:spcPts val="0"/>
              </a:spcAft>
              <a:buSzPts val="1100"/>
              <a:buAutoNum type="arabicPeriod"/>
            </a:pPr>
            <a:r>
              <a:rPr lang="en" sz="1100"/>
              <a:t>Gaming Addiction Statistics. (2019, September 26). Retrieved October 8, 2019, from </a:t>
            </a:r>
            <a:r>
              <a:rPr lang="en" sz="1100" u="sng">
                <a:solidFill>
                  <a:schemeClr val="accent5"/>
                </a:solidFill>
                <a:hlinkClick r:id="rId6"/>
              </a:rPr>
              <a:t>https://www.therecoveryvillage.com/process-addiction/video-game-addiction/gaming-addiction-statistics/#gref</a:t>
            </a:r>
            <a:r>
              <a:rPr lang="en" sz="1100"/>
              <a:t>.</a:t>
            </a:r>
            <a:endParaRPr sz="1100"/>
          </a:p>
          <a:p>
            <a:pPr indent="-298450" lvl="0" marL="457200" rtl="0" algn="l">
              <a:lnSpc>
                <a:spcPct val="100000"/>
              </a:lnSpc>
              <a:spcBef>
                <a:spcPts val="0"/>
              </a:spcBef>
              <a:spcAft>
                <a:spcPts val="0"/>
              </a:spcAft>
              <a:buSzPts val="1100"/>
              <a:buAutoNum type="arabicPeriod"/>
            </a:pPr>
            <a:r>
              <a:rPr lang="en" sz="1100"/>
              <a:t>Hu, F. B. (n.d.). Sedentary lifestyle and risk of obesity and type 2 diabetes. Retrieved October 8, 2019, from </a:t>
            </a:r>
            <a:r>
              <a:rPr lang="en" sz="1100" u="sng">
                <a:solidFill>
                  <a:schemeClr val="hlink"/>
                </a:solidFill>
                <a:hlinkClick r:id="rId7"/>
              </a:rPr>
              <a:t>https://link.springer.com/article/10.1007/s11745-003-1038-4</a:t>
            </a:r>
            <a:r>
              <a:rPr lang="en" sz="1100"/>
              <a:t>.</a:t>
            </a:r>
            <a:endParaRPr sz="1100"/>
          </a:p>
          <a:p>
            <a:pPr indent="-298450" lvl="0" marL="457200" rtl="0" algn="l">
              <a:lnSpc>
                <a:spcPct val="100000"/>
              </a:lnSpc>
              <a:spcBef>
                <a:spcPts val="0"/>
              </a:spcBef>
              <a:spcAft>
                <a:spcPts val="0"/>
              </a:spcAft>
              <a:buSzPts val="1100"/>
              <a:buAutoNum type="arabicPeriod"/>
            </a:pPr>
            <a:r>
              <a:rPr lang="en" sz="1100"/>
              <a:t>Ivanova, I. (2019, May 28). World Health Organization makes "gaming disorder" a medical addiction. Retrieved October 8, 2019, from </a:t>
            </a:r>
            <a:r>
              <a:rPr lang="en" sz="1100" u="sng">
                <a:solidFill>
                  <a:schemeClr val="hlink"/>
                </a:solidFill>
                <a:hlinkClick r:id="rId8"/>
              </a:rPr>
              <a:t>https://www.cbsnews.com/news/world-health-organization-makes-gaming-disorder-a-medical-diagnosis-of-addicition/.</a:t>
            </a:r>
            <a:endParaRPr sz="1100"/>
          </a:p>
        </p:txBody>
      </p:sp>
      <p:sp>
        <p:nvSpPr>
          <p:cNvPr id="291" name="Google Shape;291;p33"/>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21</a:t>
            </a:r>
            <a:endParaRPr sz="1000">
              <a:solidFill>
                <a:srgbClr val="D9D9D9"/>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7" name="Google Shape;297;p34"/>
          <p:cNvSpPr txBox="1"/>
          <p:nvPr/>
        </p:nvSpPr>
        <p:spPr>
          <a:xfrm>
            <a:off x="1297500" y="1400725"/>
            <a:ext cx="7216500" cy="30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AutoNum type="arabicPeriod" startAt="8"/>
            </a:pPr>
            <a:r>
              <a:rPr lang="en" sz="1100">
                <a:solidFill>
                  <a:schemeClr val="lt1"/>
                </a:solidFill>
                <a:latin typeface="Lato"/>
                <a:ea typeface="Lato"/>
                <a:cs typeface="Lato"/>
                <a:sym typeface="Lato"/>
              </a:rPr>
              <a:t>Kravitz, L. (n.d.). Exercise Motivation: What Starts and Keeps People Exercising? Retrieved October 8, 2019, from </a:t>
            </a:r>
            <a:r>
              <a:rPr lang="en" sz="1100" u="sng">
                <a:solidFill>
                  <a:schemeClr val="hlink"/>
                </a:solidFill>
                <a:latin typeface="Lato"/>
                <a:ea typeface="Lato"/>
                <a:cs typeface="Lato"/>
                <a:sym typeface="Lato"/>
                <a:hlinkClick r:id="rId3"/>
              </a:rPr>
              <a:t>https://www.unm.edu/~lkravitz/Article%20folder/ExerciseMot.pdf</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AutoNum type="arabicPeriod" startAt="8"/>
            </a:pPr>
            <a:r>
              <a:rPr lang="en" sz="1100">
                <a:solidFill>
                  <a:schemeClr val="lt1"/>
                </a:solidFill>
                <a:latin typeface="Lato"/>
                <a:ea typeface="Lato"/>
                <a:cs typeface="Lato"/>
                <a:sym typeface="Lato"/>
              </a:rPr>
              <a:t>Marrs, M. (2017, November 14). 6 Fitness Apps That Make Working Out Too Fun to Skip. Retrieved October 8, 2019, from </a:t>
            </a:r>
            <a:r>
              <a:rPr lang="en" sz="1100" u="sng">
                <a:solidFill>
                  <a:schemeClr val="hlink"/>
                </a:solidFill>
                <a:latin typeface="Lato"/>
                <a:ea typeface="Lato"/>
                <a:cs typeface="Lato"/>
                <a:sym typeface="Lato"/>
                <a:hlinkClick r:id="rId4"/>
              </a:rPr>
              <a:t>https://www.lifehack.org/articles/lifestyle/6-fitness-apps-that-make-working-out-too-fun-skip.html</a:t>
            </a:r>
            <a:r>
              <a:rPr lang="en" sz="1100">
                <a:solidFill>
                  <a:schemeClr val="lt1"/>
                </a:solidFill>
                <a:latin typeface="Lato"/>
                <a:ea typeface="Lato"/>
                <a:cs typeface="Lato"/>
                <a:sym typeface="Lato"/>
              </a:rPr>
              <a:t>.</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AutoNum type="arabicPeriod" startAt="8"/>
            </a:pPr>
            <a:r>
              <a:rPr lang="en" sz="1100">
                <a:solidFill>
                  <a:schemeClr val="lt1"/>
                </a:solidFill>
                <a:latin typeface="Lato"/>
                <a:ea typeface="Lato"/>
                <a:cs typeface="Lato"/>
                <a:sym typeface="Lato"/>
              </a:rPr>
              <a:t>Mastroianni, B. (2018, August 29). Turning Exercise Into a Game Can Make Fitness More Fun and Effective. Retrieved October 8, 2019, from </a:t>
            </a:r>
            <a:r>
              <a:rPr lang="en" sz="1100" u="sng">
                <a:solidFill>
                  <a:schemeClr val="hlink"/>
                </a:solidFill>
                <a:latin typeface="Lato"/>
                <a:ea typeface="Lato"/>
                <a:cs typeface="Lato"/>
                <a:sym typeface="Lato"/>
                <a:hlinkClick r:id="rId5"/>
              </a:rPr>
              <a:t>https://www.healthline.com/health-news/turning-exercise-into-a-game-can-make-fitness-more-fun-and-effective</a:t>
            </a:r>
            <a:endParaRPr sz="1100">
              <a:solidFill>
                <a:schemeClr val="lt1"/>
              </a:solidFill>
              <a:latin typeface="Lato"/>
              <a:ea typeface="Lato"/>
              <a:cs typeface="Lato"/>
              <a:sym typeface="Lato"/>
            </a:endParaRPr>
          </a:p>
          <a:p>
            <a:pPr indent="-298450" lvl="0" marL="457200" rtl="0" algn="l">
              <a:spcBef>
                <a:spcPts val="0"/>
              </a:spcBef>
              <a:spcAft>
                <a:spcPts val="0"/>
              </a:spcAft>
              <a:buClr>
                <a:schemeClr val="lt1"/>
              </a:buClr>
              <a:buSzPts val="1100"/>
              <a:buFont typeface="Lato"/>
              <a:buAutoNum type="arabicPeriod" startAt="8"/>
            </a:pPr>
            <a:r>
              <a:rPr lang="en" sz="1100">
                <a:solidFill>
                  <a:schemeClr val="lt1"/>
                </a:solidFill>
                <a:latin typeface="Lato"/>
                <a:ea typeface="Lato"/>
                <a:cs typeface="Lato"/>
                <a:sym typeface="Lato"/>
              </a:rPr>
              <a:t>Teemo. (n.d.). Retrieved October 8, 2019, from </a:t>
            </a:r>
            <a:r>
              <a:rPr lang="en" sz="1100" u="sng">
                <a:solidFill>
                  <a:schemeClr val="hlink"/>
                </a:solidFill>
                <a:latin typeface="Lato"/>
                <a:ea typeface="Lato"/>
                <a:cs typeface="Lato"/>
                <a:sym typeface="Lato"/>
                <a:hlinkClick r:id="rId6"/>
              </a:rPr>
              <a:t>https://goteemo.com/.</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AutoNum type="arabicPeriod" startAt="8"/>
            </a:pPr>
            <a:r>
              <a:rPr lang="en" sz="1100">
                <a:solidFill>
                  <a:schemeClr val="lt1"/>
                </a:solidFill>
                <a:latin typeface="Lato"/>
                <a:ea typeface="Lato"/>
                <a:cs typeface="Lato"/>
                <a:sym typeface="Lato"/>
              </a:rPr>
              <a:t>Video Game Addiction Treatment for Teens. (n.d.). Retrieved October 8, 2019, from </a:t>
            </a:r>
            <a:r>
              <a:rPr lang="en" sz="1100" u="sng">
                <a:solidFill>
                  <a:schemeClr val="hlink"/>
                </a:solidFill>
                <a:latin typeface="Lato"/>
                <a:ea typeface="Lato"/>
                <a:cs typeface="Lato"/>
                <a:sym typeface="Lato"/>
                <a:hlinkClick r:id="rId7"/>
              </a:rPr>
              <a:t>https://elkrivertreatment.com/treatment/treating-teen-video-game-addiction/.</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AutoNum type="arabicPeriod" startAt="8"/>
            </a:pPr>
            <a:r>
              <a:rPr lang="en" sz="1100">
                <a:solidFill>
                  <a:schemeClr val="lt1"/>
                </a:solidFill>
                <a:latin typeface="Lato"/>
                <a:ea typeface="Lato"/>
                <a:cs typeface="Lato"/>
                <a:sym typeface="Lato"/>
              </a:rPr>
              <a:t>Watkins, M. (2019, June 13). Video Game Addiction Symptoms and Treatment. Retrieved October 30, 2019, from </a:t>
            </a:r>
            <a:r>
              <a:rPr lang="en" sz="1100" u="sng">
                <a:solidFill>
                  <a:schemeClr val="hlink"/>
                </a:solidFill>
                <a:latin typeface="Lato"/>
                <a:ea typeface="Lato"/>
                <a:cs typeface="Lato"/>
                <a:sym typeface="Lato"/>
                <a:hlinkClick r:id="rId8"/>
              </a:rPr>
              <a:t>https://americanaddictioncenters.org/video-gaming-addiction</a:t>
            </a:r>
            <a:endParaRPr sz="1100">
              <a:solidFill>
                <a:schemeClr val="lt1"/>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98" name="Google Shape;298;p34"/>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22</a:t>
            </a:r>
            <a:endParaRPr sz="1000">
              <a:solidFill>
                <a:srgbClr val="D9D9D9"/>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51050" y="355825"/>
            <a:ext cx="7173300" cy="73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Meet the Team!</a:t>
            </a:r>
            <a:endParaRPr/>
          </a:p>
        </p:txBody>
      </p:sp>
      <p:pic>
        <p:nvPicPr>
          <p:cNvPr id="149" name="Google Shape;149;p15"/>
          <p:cNvPicPr preferRelativeResize="0"/>
          <p:nvPr/>
        </p:nvPicPr>
        <p:blipFill>
          <a:blip r:embed="rId4">
            <a:alphaModFix/>
          </a:blip>
          <a:stretch>
            <a:fillRect/>
          </a:stretch>
        </p:blipFill>
        <p:spPr>
          <a:xfrm>
            <a:off x="1251050" y="1118950"/>
            <a:ext cx="1277625" cy="1277625"/>
          </a:xfrm>
          <a:prstGeom prst="rect">
            <a:avLst/>
          </a:prstGeom>
          <a:noFill/>
          <a:ln cap="flat" cmpd="sng" w="28575">
            <a:solidFill>
              <a:schemeClr val="lt2"/>
            </a:solidFill>
            <a:prstDash val="solid"/>
            <a:round/>
            <a:headEnd len="sm" w="sm" type="none"/>
            <a:tailEnd len="sm" w="sm" type="none"/>
          </a:ln>
        </p:spPr>
      </p:pic>
      <p:pic>
        <p:nvPicPr>
          <p:cNvPr id="150" name="Google Shape;150;p15"/>
          <p:cNvPicPr preferRelativeResize="0"/>
          <p:nvPr/>
        </p:nvPicPr>
        <p:blipFill>
          <a:blip r:embed="rId5">
            <a:alphaModFix/>
          </a:blip>
          <a:stretch>
            <a:fillRect/>
          </a:stretch>
        </p:blipFill>
        <p:spPr>
          <a:xfrm>
            <a:off x="3206350" y="1118950"/>
            <a:ext cx="1277625" cy="1277625"/>
          </a:xfrm>
          <a:prstGeom prst="rect">
            <a:avLst/>
          </a:prstGeom>
          <a:noFill/>
          <a:ln cap="flat" cmpd="sng" w="28575">
            <a:solidFill>
              <a:schemeClr val="lt2"/>
            </a:solidFill>
            <a:prstDash val="solid"/>
            <a:round/>
            <a:headEnd len="sm" w="sm" type="none"/>
            <a:tailEnd len="sm" w="sm" type="none"/>
          </a:ln>
        </p:spPr>
      </p:pic>
      <p:pic>
        <p:nvPicPr>
          <p:cNvPr id="151" name="Google Shape;151;p15"/>
          <p:cNvPicPr preferRelativeResize="0"/>
          <p:nvPr/>
        </p:nvPicPr>
        <p:blipFill>
          <a:blip r:embed="rId6">
            <a:alphaModFix/>
          </a:blip>
          <a:stretch>
            <a:fillRect/>
          </a:stretch>
        </p:blipFill>
        <p:spPr>
          <a:xfrm>
            <a:off x="2085800" y="2975225"/>
            <a:ext cx="1277625" cy="1277625"/>
          </a:xfrm>
          <a:prstGeom prst="rect">
            <a:avLst/>
          </a:prstGeom>
          <a:noFill/>
          <a:ln cap="flat" cmpd="sng" w="28575">
            <a:solidFill>
              <a:schemeClr val="lt2"/>
            </a:solidFill>
            <a:prstDash val="solid"/>
            <a:round/>
            <a:headEnd len="sm" w="sm" type="none"/>
            <a:tailEnd len="sm" w="sm" type="none"/>
          </a:ln>
        </p:spPr>
      </p:pic>
      <p:pic>
        <p:nvPicPr>
          <p:cNvPr id="152" name="Google Shape;152;p15"/>
          <p:cNvPicPr preferRelativeResize="0"/>
          <p:nvPr/>
        </p:nvPicPr>
        <p:blipFill>
          <a:blip r:embed="rId7">
            <a:alphaModFix/>
          </a:blip>
          <a:stretch>
            <a:fillRect/>
          </a:stretch>
        </p:blipFill>
        <p:spPr>
          <a:xfrm>
            <a:off x="5161588" y="1118950"/>
            <a:ext cx="1277625" cy="1277625"/>
          </a:xfrm>
          <a:prstGeom prst="rect">
            <a:avLst/>
          </a:prstGeom>
          <a:noFill/>
          <a:ln cap="flat" cmpd="sng" w="28575">
            <a:solidFill>
              <a:schemeClr val="lt2"/>
            </a:solidFill>
            <a:prstDash val="solid"/>
            <a:round/>
            <a:headEnd len="sm" w="sm" type="none"/>
            <a:tailEnd len="sm" w="sm" type="none"/>
          </a:ln>
        </p:spPr>
      </p:pic>
      <p:pic>
        <p:nvPicPr>
          <p:cNvPr id="153" name="Google Shape;153;p15"/>
          <p:cNvPicPr preferRelativeResize="0"/>
          <p:nvPr/>
        </p:nvPicPr>
        <p:blipFill>
          <a:blip r:embed="rId8">
            <a:alphaModFix/>
          </a:blip>
          <a:stretch>
            <a:fillRect/>
          </a:stretch>
        </p:blipFill>
        <p:spPr>
          <a:xfrm>
            <a:off x="7106475" y="1118950"/>
            <a:ext cx="1277625" cy="1277625"/>
          </a:xfrm>
          <a:prstGeom prst="rect">
            <a:avLst/>
          </a:prstGeom>
          <a:noFill/>
          <a:ln cap="flat" cmpd="sng" w="28575">
            <a:solidFill>
              <a:schemeClr val="lt2"/>
            </a:solidFill>
            <a:prstDash val="solid"/>
            <a:round/>
            <a:headEnd len="sm" w="sm" type="none"/>
            <a:tailEnd len="sm" w="sm" type="none"/>
          </a:ln>
        </p:spPr>
      </p:pic>
      <p:pic>
        <p:nvPicPr>
          <p:cNvPr id="154" name="Google Shape;154;p15"/>
          <p:cNvPicPr preferRelativeResize="0"/>
          <p:nvPr/>
        </p:nvPicPr>
        <p:blipFill>
          <a:blip r:embed="rId9">
            <a:alphaModFix/>
          </a:blip>
          <a:stretch>
            <a:fillRect/>
          </a:stretch>
        </p:blipFill>
        <p:spPr>
          <a:xfrm>
            <a:off x="6171100" y="2975225"/>
            <a:ext cx="1277625" cy="1277625"/>
          </a:xfrm>
          <a:prstGeom prst="rect">
            <a:avLst/>
          </a:prstGeom>
          <a:noFill/>
          <a:ln cap="flat" cmpd="sng" w="28575">
            <a:solidFill>
              <a:schemeClr val="lt2"/>
            </a:solidFill>
            <a:prstDash val="solid"/>
            <a:round/>
            <a:headEnd len="sm" w="sm" type="none"/>
            <a:tailEnd len="sm" w="sm" type="none"/>
          </a:ln>
        </p:spPr>
      </p:pic>
      <p:pic>
        <p:nvPicPr>
          <p:cNvPr id="155" name="Google Shape;155;p15"/>
          <p:cNvPicPr preferRelativeResize="0"/>
          <p:nvPr/>
        </p:nvPicPr>
        <p:blipFill>
          <a:blip r:embed="rId10">
            <a:alphaModFix/>
          </a:blip>
          <a:stretch>
            <a:fillRect/>
          </a:stretch>
        </p:blipFill>
        <p:spPr>
          <a:xfrm>
            <a:off x="4128450" y="2975225"/>
            <a:ext cx="1277625" cy="1277625"/>
          </a:xfrm>
          <a:prstGeom prst="rect">
            <a:avLst/>
          </a:prstGeom>
          <a:noFill/>
          <a:ln cap="flat" cmpd="sng" w="28575">
            <a:solidFill>
              <a:schemeClr val="lt2"/>
            </a:solidFill>
            <a:prstDash val="solid"/>
            <a:round/>
            <a:headEnd len="sm" w="sm" type="none"/>
            <a:tailEnd len="sm" w="sm" type="none"/>
          </a:ln>
        </p:spPr>
      </p:pic>
      <p:sp>
        <p:nvSpPr>
          <p:cNvPr id="156" name="Google Shape;156;p15"/>
          <p:cNvSpPr txBox="1"/>
          <p:nvPr/>
        </p:nvSpPr>
        <p:spPr>
          <a:xfrm>
            <a:off x="1251013" y="2396575"/>
            <a:ext cx="12777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Kevin Fang</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Team Lead</a:t>
            </a:r>
            <a:endParaRPr sz="1200">
              <a:solidFill>
                <a:schemeClr val="lt1"/>
              </a:solidFill>
              <a:latin typeface="Lato"/>
              <a:ea typeface="Lato"/>
              <a:cs typeface="Lato"/>
              <a:sym typeface="Lato"/>
            </a:endParaRPr>
          </a:p>
        </p:txBody>
      </p:sp>
      <p:sp>
        <p:nvSpPr>
          <p:cNvPr id="157" name="Google Shape;157;p15"/>
          <p:cNvSpPr txBox="1"/>
          <p:nvPr/>
        </p:nvSpPr>
        <p:spPr>
          <a:xfrm>
            <a:off x="3206288" y="2396575"/>
            <a:ext cx="12777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April McIntire</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UI/UX Designer</a:t>
            </a:r>
            <a:endParaRPr sz="1200">
              <a:solidFill>
                <a:schemeClr val="lt1"/>
              </a:solidFill>
              <a:latin typeface="Lato"/>
              <a:ea typeface="Lato"/>
              <a:cs typeface="Lato"/>
              <a:sym typeface="Lato"/>
            </a:endParaRPr>
          </a:p>
        </p:txBody>
      </p:sp>
      <p:sp>
        <p:nvSpPr>
          <p:cNvPr id="158" name="Google Shape;158;p15"/>
          <p:cNvSpPr txBox="1"/>
          <p:nvPr/>
        </p:nvSpPr>
        <p:spPr>
          <a:xfrm>
            <a:off x="5041525" y="2396575"/>
            <a:ext cx="15594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Rodolfo Monterroso</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Webmaster</a:t>
            </a:r>
            <a:endParaRPr sz="1200">
              <a:solidFill>
                <a:schemeClr val="lt1"/>
              </a:solidFill>
              <a:latin typeface="Lato"/>
              <a:ea typeface="Lato"/>
              <a:cs typeface="Lato"/>
              <a:sym typeface="Lato"/>
            </a:endParaRPr>
          </a:p>
        </p:txBody>
      </p:sp>
      <p:sp>
        <p:nvSpPr>
          <p:cNvPr id="159" name="Google Shape;159;p15"/>
          <p:cNvSpPr txBox="1"/>
          <p:nvPr/>
        </p:nvSpPr>
        <p:spPr>
          <a:xfrm>
            <a:off x="7006475" y="2396575"/>
            <a:ext cx="15594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Roshan Ghimire</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Developer</a:t>
            </a:r>
            <a:endParaRPr sz="1200">
              <a:solidFill>
                <a:schemeClr val="lt1"/>
              </a:solidFill>
              <a:latin typeface="Lato"/>
              <a:ea typeface="Lato"/>
              <a:cs typeface="Lato"/>
              <a:sym typeface="Lato"/>
            </a:endParaRPr>
          </a:p>
        </p:txBody>
      </p:sp>
      <p:sp>
        <p:nvSpPr>
          <p:cNvPr id="160" name="Google Shape;160;p15"/>
          <p:cNvSpPr txBox="1"/>
          <p:nvPr/>
        </p:nvSpPr>
        <p:spPr>
          <a:xfrm>
            <a:off x="6030200" y="4273200"/>
            <a:ext cx="15594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Shane Shifflett</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Webmaster</a:t>
            </a:r>
            <a:endParaRPr sz="1200">
              <a:solidFill>
                <a:schemeClr val="lt1"/>
              </a:solidFill>
              <a:latin typeface="Lato"/>
              <a:ea typeface="Lato"/>
              <a:cs typeface="Lato"/>
              <a:sym typeface="Lato"/>
            </a:endParaRPr>
          </a:p>
        </p:txBody>
      </p:sp>
      <p:sp>
        <p:nvSpPr>
          <p:cNvPr id="161" name="Google Shape;161;p15"/>
          <p:cNvSpPr txBox="1"/>
          <p:nvPr/>
        </p:nvSpPr>
        <p:spPr>
          <a:xfrm>
            <a:off x="3987538" y="4273200"/>
            <a:ext cx="15594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Tim Novak</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Back-End Developer</a:t>
            </a:r>
            <a:endParaRPr sz="1200">
              <a:solidFill>
                <a:schemeClr val="lt1"/>
              </a:solidFill>
              <a:latin typeface="Lato"/>
              <a:ea typeface="Lato"/>
              <a:cs typeface="Lato"/>
              <a:sym typeface="Lato"/>
            </a:endParaRPr>
          </a:p>
        </p:txBody>
      </p:sp>
      <p:sp>
        <p:nvSpPr>
          <p:cNvPr id="162" name="Google Shape;162;p15"/>
          <p:cNvSpPr txBox="1"/>
          <p:nvPr/>
        </p:nvSpPr>
        <p:spPr>
          <a:xfrm>
            <a:off x="1944900" y="4263025"/>
            <a:ext cx="15594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Josten Asercion</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Game Designer</a:t>
            </a:r>
            <a:endParaRPr sz="1200">
              <a:solidFill>
                <a:schemeClr val="lt1"/>
              </a:solidFill>
              <a:latin typeface="Lato"/>
              <a:ea typeface="Lato"/>
              <a:cs typeface="Lato"/>
              <a:sym typeface="Lato"/>
            </a:endParaRPr>
          </a:p>
        </p:txBody>
      </p:sp>
      <p:sp>
        <p:nvSpPr>
          <p:cNvPr id="163" name="Google Shape;163;p15"/>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 | Page 3</a:t>
            </a:r>
            <a:endParaRPr sz="1000">
              <a:solidFill>
                <a:srgbClr val="D9D9D9"/>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Background</a:t>
            </a:r>
            <a:endParaRPr/>
          </a:p>
        </p:txBody>
      </p:sp>
      <p:sp>
        <p:nvSpPr>
          <p:cNvPr id="169" name="Google Shape;169;p16"/>
          <p:cNvSpPr txBox="1"/>
          <p:nvPr>
            <p:ph idx="1" type="body"/>
          </p:nvPr>
        </p:nvSpPr>
        <p:spPr>
          <a:xfrm>
            <a:off x="338250" y="1561800"/>
            <a:ext cx="4746000" cy="2911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The </a:t>
            </a:r>
            <a:r>
              <a:rPr lang="en" sz="1400">
                <a:solidFill>
                  <a:schemeClr val="lt2"/>
                </a:solidFill>
                <a:latin typeface="Arial"/>
                <a:ea typeface="Arial"/>
                <a:cs typeface="Arial"/>
                <a:sym typeface="Arial"/>
              </a:rPr>
              <a:t>World Health Organization</a:t>
            </a:r>
            <a:r>
              <a:rPr lang="en" sz="1400">
                <a:latin typeface="Arial"/>
                <a:ea typeface="Arial"/>
                <a:cs typeface="Arial"/>
                <a:sym typeface="Arial"/>
              </a:rPr>
              <a:t> officially claimed </a:t>
            </a:r>
            <a:r>
              <a:rPr lang="en" sz="1400">
                <a:solidFill>
                  <a:schemeClr val="lt2"/>
                </a:solidFill>
                <a:latin typeface="Arial"/>
                <a:ea typeface="Arial"/>
                <a:cs typeface="Arial"/>
                <a:sym typeface="Arial"/>
              </a:rPr>
              <a:t>gaming disorder</a:t>
            </a:r>
            <a:r>
              <a:rPr lang="en" sz="1400">
                <a:latin typeface="Arial"/>
                <a:ea typeface="Arial"/>
                <a:cs typeface="Arial"/>
                <a:sym typeface="Arial"/>
              </a:rPr>
              <a:t> as a </a:t>
            </a:r>
            <a:r>
              <a:rPr lang="en" sz="1400">
                <a:solidFill>
                  <a:schemeClr val="lt2"/>
                </a:solidFill>
                <a:latin typeface="Arial"/>
                <a:ea typeface="Arial"/>
                <a:cs typeface="Arial"/>
                <a:sym typeface="Arial"/>
              </a:rPr>
              <a:t>disease</a:t>
            </a:r>
            <a:r>
              <a:rPr lang="en" sz="1400">
                <a:latin typeface="Arial"/>
                <a:ea typeface="Arial"/>
                <a:cs typeface="Arial"/>
                <a:sym typeface="Arial"/>
              </a:rPr>
              <a:t> in 2018.</a:t>
            </a:r>
            <a:r>
              <a:rPr baseline="30000" lang="en" sz="1400">
                <a:latin typeface="Arial"/>
                <a:ea typeface="Arial"/>
                <a:cs typeface="Arial"/>
                <a:sym typeface="Arial"/>
              </a:rPr>
              <a:t>8</a:t>
            </a:r>
            <a:endParaRPr sz="1400">
              <a:latin typeface="Arial"/>
              <a:ea typeface="Arial"/>
              <a:cs typeface="Arial"/>
              <a:sym typeface="Arial"/>
            </a:endParaRPr>
          </a:p>
          <a:p>
            <a:pPr indent="-317500" lvl="0" marL="457200" rtl="0" algn="l">
              <a:lnSpc>
                <a:spcPct val="100000"/>
              </a:lnSpc>
              <a:spcBef>
                <a:spcPts val="1000"/>
              </a:spcBef>
              <a:spcAft>
                <a:spcPts val="0"/>
              </a:spcAft>
              <a:buSzPts val="1400"/>
              <a:buFont typeface="Arial"/>
              <a:buChar char="●"/>
            </a:pPr>
            <a:r>
              <a:rPr lang="en" sz="1400">
                <a:latin typeface="Arial"/>
                <a:ea typeface="Arial"/>
                <a:cs typeface="Arial"/>
                <a:sym typeface="Arial"/>
              </a:rPr>
              <a:t>To be diagnosed with </a:t>
            </a:r>
            <a:r>
              <a:rPr lang="en" sz="1400">
                <a:solidFill>
                  <a:schemeClr val="lt2"/>
                </a:solidFill>
                <a:latin typeface="Arial"/>
                <a:ea typeface="Arial"/>
                <a:cs typeface="Arial"/>
                <a:sym typeface="Arial"/>
              </a:rPr>
              <a:t>gaming disorder</a:t>
            </a:r>
            <a:r>
              <a:rPr lang="en" sz="1400">
                <a:latin typeface="Arial"/>
                <a:ea typeface="Arial"/>
                <a:cs typeface="Arial"/>
                <a:sym typeface="Arial"/>
              </a:rPr>
              <a:t>, a person must show 12 months of severe symptoms, including </a:t>
            </a:r>
            <a:r>
              <a:rPr lang="en" sz="1400">
                <a:solidFill>
                  <a:schemeClr val="lt2"/>
                </a:solidFill>
                <a:latin typeface="Arial"/>
                <a:ea typeface="Arial"/>
                <a:cs typeface="Arial"/>
                <a:sym typeface="Arial"/>
              </a:rPr>
              <a:t>prioritizing</a:t>
            </a:r>
            <a:r>
              <a:rPr lang="en" sz="1400">
                <a:latin typeface="Arial"/>
                <a:ea typeface="Arial"/>
                <a:cs typeface="Arial"/>
                <a:sym typeface="Arial"/>
              </a:rPr>
              <a:t> </a:t>
            </a:r>
            <a:r>
              <a:rPr lang="en" sz="1400">
                <a:solidFill>
                  <a:schemeClr val="lt2"/>
                </a:solidFill>
                <a:latin typeface="Arial"/>
                <a:ea typeface="Arial"/>
                <a:cs typeface="Arial"/>
                <a:sym typeface="Arial"/>
              </a:rPr>
              <a:t>gaming </a:t>
            </a:r>
            <a:r>
              <a:rPr lang="en" sz="1400">
                <a:latin typeface="Arial"/>
                <a:ea typeface="Arial"/>
                <a:cs typeface="Arial"/>
                <a:sym typeface="Arial"/>
              </a:rPr>
              <a:t>over</a:t>
            </a:r>
            <a:r>
              <a:rPr lang="en" sz="1400">
                <a:solidFill>
                  <a:schemeClr val="lt2"/>
                </a:solidFill>
                <a:latin typeface="Arial"/>
                <a:ea typeface="Arial"/>
                <a:cs typeface="Arial"/>
                <a:sym typeface="Arial"/>
              </a:rPr>
              <a:t> work</a:t>
            </a:r>
            <a:r>
              <a:rPr lang="en" sz="1400">
                <a:latin typeface="Arial"/>
                <a:ea typeface="Arial"/>
                <a:cs typeface="Arial"/>
                <a:sym typeface="Arial"/>
              </a:rPr>
              <a:t>, </a:t>
            </a:r>
            <a:r>
              <a:rPr lang="en" sz="1400">
                <a:solidFill>
                  <a:schemeClr val="lt2"/>
                </a:solidFill>
                <a:latin typeface="Arial"/>
                <a:ea typeface="Arial"/>
                <a:cs typeface="Arial"/>
                <a:sym typeface="Arial"/>
              </a:rPr>
              <a:t>education </a:t>
            </a:r>
            <a:r>
              <a:rPr lang="en" sz="1400">
                <a:latin typeface="Arial"/>
                <a:ea typeface="Arial"/>
                <a:cs typeface="Arial"/>
                <a:sym typeface="Arial"/>
              </a:rPr>
              <a:t>and </a:t>
            </a:r>
            <a:r>
              <a:rPr lang="en" sz="1400">
                <a:solidFill>
                  <a:schemeClr val="lt2"/>
                </a:solidFill>
                <a:latin typeface="Arial"/>
                <a:ea typeface="Arial"/>
                <a:cs typeface="Arial"/>
                <a:sym typeface="Arial"/>
              </a:rPr>
              <a:t>social </a:t>
            </a:r>
            <a:r>
              <a:rPr lang="en" sz="1400">
                <a:solidFill>
                  <a:schemeClr val="lt2"/>
                </a:solidFill>
                <a:latin typeface="Arial"/>
                <a:ea typeface="Arial"/>
                <a:cs typeface="Arial"/>
                <a:sym typeface="Arial"/>
              </a:rPr>
              <a:t>relationships</a:t>
            </a:r>
            <a:r>
              <a:rPr lang="en" sz="1400">
                <a:latin typeface="Arial"/>
                <a:ea typeface="Arial"/>
                <a:cs typeface="Arial"/>
                <a:sym typeface="Arial"/>
              </a:rPr>
              <a:t>.</a:t>
            </a:r>
            <a:r>
              <a:rPr baseline="30000" lang="en" sz="1400">
                <a:latin typeface="Arial"/>
                <a:ea typeface="Arial"/>
                <a:cs typeface="Arial"/>
                <a:sym typeface="Arial"/>
              </a:rPr>
              <a:t>8</a:t>
            </a:r>
            <a:endParaRPr baseline="30000" sz="1400">
              <a:latin typeface="Arial"/>
              <a:ea typeface="Arial"/>
              <a:cs typeface="Arial"/>
              <a:sym typeface="Arial"/>
            </a:endParaRPr>
          </a:p>
          <a:p>
            <a:pPr indent="-317500" lvl="0" marL="457200" rtl="0" algn="l">
              <a:lnSpc>
                <a:spcPct val="100000"/>
              </a:lnSpc>
              <a:spcBef>
                <a:spcPts val="1000"/>
              </a:spcBef>
              <a:spcAft>
                <a:spcPts val="0"/>
              </a:spcAft>
              <a:buSzPts val="1400"/>
              <a:buFont typeface="Arial"/>
              <a:buChar char="●"/>
            </a:pPr>
            <a:r>
              <a:rPr lang="en" sz="1400">
                <a:solidFill>
                  <a:schemeClr val="lt2"/>
                </a:solidFill>
                <a:latin typeface="Arial"/>
                <a:ea typeface="Arial"/>
                <a:cs typeface="Arial"/>
                <a:sym typeface="Arial"/>
              </a:rPr>
              <a:t>64% </a:t>
            </a:r>
            <a:r>
              <a:rPr lang="en" sz="1400">
                <a:latin typeface="Arial"/>
                <a:ea typeface="Arial"/>
                <a:cs typeface="Arial"/>
                <a:sym typeface="Arial"/>
              </a:rPr>
              <a:t>of the</a:t>
            </a:r>
            <a:r>
              <a:rPr lang="en" sz="1400">
                <a:solidFill>
                  <a:schemeClr val="lt2"/>
                </a:solidFill>
                <a:latin typeface="Arial"/>
                <a:ea typeface="Arial"/>
                <a:cs typeface="Arial"/>
                <a:sym typeface="Arial"/>
              </a:rPr>
              <a:t> U.S. Population</a:t>
            </a:r>
            <a:r>
              <a:rPr lang="en" sz="1400">
                <a:latin typeface="Arial"/>
                <a:ea typeface="Arial"/>
                <a:cs typeface="Arial"/>
                <a:sym typeface="Arial"/>
              </a:rPr>
              <a:t> are gamers.</a:t>
            </a:r>
            <a:r>
              <a:rPr baseline="30000" lang="en" sz="1400">
                <a:latin typeface="Arial"/>
                <a:ea typeface="Arial"/>
                <a:cs typeface="Arial"/>
                <a:sym typeface="Arial"/>
              </a:rPr>
              <a:t>6</a:t>
            </a:r>
            <a:endParaRPr baseline="30000" sz="1400">
              <a:latin typeface="Arial"/>
              <a:ea typeface="Arial"/>
              <a:cs typeface="Arial"/>
              <a:sym typeface="Arial"/>
            </a:endParaRPr>
          </a:p>
          <a:p>
            <a:pPr indent="-317500" lvl="0" marL="457200" rtl="0" algn="l">
              <a:lnSpc>
                <a:spcPct val="100000"/>
              </a:lnSpc>
              <a:spcBef>
                <a:spcPts val="1000"/>
              </a:spcBef>
              <a:spcAft>
                <a:spcPts val="1000"/>
              </a:spcAft>
              <a:buSzPts val="1400"/>
              <a:buFont typeface="Arial"/>
              <a:buChar char="●"/>
            </a:pPr>
            <a:r>
              <a:rPr lang="en" sz="1400">
                <a:latin typeface="Arial"/>
                <a:ea typeface="Arial"/>
                <a:cs typeface="Arial"/>
                <a:sym typeface="Arial"/>
              </a:rPr>
              <a:t>Globally, </a:t>
            </a:r>
            <a:r>
              <a:rPr lang="en" sz="1400">
                <a:solidFill>
                  <a:schemeClr val="lt2"/>
                </a:solidFill>
                <a:latin typeface="Arial"/>
                <a:ea typeface="Arial"/>
                <a:cs typeface="Arial"/>
                <a:sym typeface="Arial"/>
              </a:rPr>
              <a:t>75 million</a:t>
            </a:r>
            <a:r>
              <a:rPr lang="en" sz="1400">
                <a:latin typeface="Arial"/>
                <a:ea typeface="Arial"/>
                <a:cs typeface="Arial"/>
                <a:sym typeface="Arial"/>
              </a:rPr>
              <a:t> people </a:t>
            </a:r>
            <a:r>
              <a:rPr lang="en" sz="1400">
                <a:solidFill>
                  <a:schemeClr val="lt2"/>
                </a:solidFill>
                <a:latin typeface="Arial"/>
                <a:ea typeface="Arial"/>
                <a:cs typeface="Arial"/>
                <a:sym typeface="Arial"/>
              </a:rPr>
              <a:t>suffer</a:t>
            </a:r>
            <a:r>
              <a:rPr lang="en" sz="1400">
                <a:latin typeface="Arial"/>
                <a:ea typeface="Arial"/>
                <a:cs typeface="Arial"/>
                <a:sym typeface="Arial"/>
              </a:rPr>
              <a:t> from </a:t>
            </a:r>
            <a:r>
              <a:rPr lang="en" sz="1400">
                <a:solidFill>
                  <a:schemeClr val="lt2"/>
                </a:solidFill>
                <a:latin typeface="Arial"/>
                <a:ea typeface="Arial"/>
                <a:cs typeface="Arial"/>
                <a:sym typeface="Arial"/>
              </a:rPr>
              <a:t>gaming disorder</a:t>
            </a:r>
            <a:r>
              <a:rPr lang="en" sz="1400">
                <a:latin typeface="Arial"/>
                <a:ea typeface="Arial"/>
                <a:cs typeface="Arial"/>
                <a:sym typeface="Arial"/>
              </a:rPr>
              <a:t>.</a:t>
            </a:r>
            <a:r>
              <a:rPr baseline="30000" lang="en" sz="1400">
                <a:latin typeface="Arial"/>
                <a:ea typeface="Arial"/>
                <a:cs typeface="Arial"/>
                <a:sym typeface="Arial"/>
              </a:rPr>
              <a:t>8</a:t>
            </a:r>
            <a:endParaRPr sz="1400">
              <a:latin typeface="Arial"/>
              <a:ea typeface="Arial"/>
              <a:cs typeface="Arial"/>
              <a:sym typeface="Arial"/>
            </a:endParaRPr>
          </a:p>
        </p:txBody>
      </p:sp>
      <p:sp>
        <p:nvSpPr>
          <p:cNvPr id="170" name="Google Shape;170;p16"/>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 | Page 4</a:t>
            </a:r>
            <a:endParaRPr sz="1000">
              <a:solidFill>
                <a:srgbClr val="D9D9D9"/>
              </a:solidFill>
              <a:latin typeface="Lato"/>
              <a:ea typeface="Lato"/>
              <a:cs typeface="Lato"/>
              <a:sym typeface="Lato"/>
            </a:endParaRPr>
          </a:p>
        </p:txBody>
      </p:sp>
      <p:pic>
        <p:nvPicPr>
          <p:cNvPr id="171" name="Google Shape;171;p16"/>
          <p:cNvPicPr preferRelativeResize="0"/>
          <p:nvPr/>
        </p:nvPicPr>
        <p:blipFill rotWithShape="1">
          <a:blip r:embed="rId3">
            <a:alphaModFix/>
          </a:blip>
          <a:srcRect b="0" l="8018" r="8018" t="0"/>
          <a:stretch/>
        </p:blipFill>
        <p:spPr>
          <a:xfrm>
            <a:off x="5157713" y="1307850"/>
            <a:ext cx="3921525" cy="2616425"/>
          </a:xfrm>
          <a:prstGeom prst="rect">
            <a:avLst/>
          </a:prstGeom>
          <a:noFill/>
          <a:ln>
            <a:noFill/>
          </a:ln>
        </p:spPr>
      </p:pic>
      <p:sp>
        <p:nvSpPr>
          <p:cNvPr id="172" name="Google Shape;172;p16"/>
          <p:cNvSpPr txBox="1"/>
          <p:nvPr/>
        </p:nvSpPr>
        <p:spPr>
          <a:xfrm>
            <a:off x="5136963" y="3971700"/>
            <a:ext cx="39630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chemeClr val="lt1"/>
                </a:solidFill>
                <a:latin typeface="Lato"/>
                <a:ea typeface="Lato"/>
                <a:cs typeface="Lato"/>
                <a:sym typeface="Lato"/>
              </a:rPr>
              <a:t>77% of Americans are not meeting the recommended amount of exercise by the U.S. Department of Health and Human Services </a:t>
            </a:r>
            <a:r>
              <a:rPr baseline="30000" lang="en">
                <a:solidFill>
                  <a:schemeClr val="lt1"/>
                </a:solidFill>
              </a:rPr>
              <a:t>2</a:t>
            </a:r>
            <a:endParaRPr sz="11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Negative Effects of Gaming Disorder</a:t>
            </a:r>
            <a:endParaRPr/>
          </a:p>
        </p:txBody>
      </p:sp>
      <p:sp>
        <p:nvSpPr>
          <p:cNvPr id="178" name="Google Shape;178;p17"/>
          <p:cNvSpPr txBox="1"/>
          <p:nvPr>
            <p:ph idx="1" type="body"/>
          </p:nvPr>
        </p:nvSpPr>
        <p:spPr>
          <a:xfrm>
            <a:off x="1297500" y="1307850"/>
            <a:ext cx="7038900" cy="3175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Trebuchet MS"/>
              <a:buChar char="●"/>
            </a:pPr>
            <a:r>
              <a:rPr lang="en" sz="1400">
                <a:latin typeface="Trebuchet MS"/>
                <a:ea typeface="Trebuchet MS"/>
                <a:cs typeface="Trebuchet MS"/>
                <a:sym typeface="Trebuchet MS"/>
              </a:rPr>
              <a:t>Social isolation </a:t>
            </a:r>
            <a:r>
              <a:rPr baseline="30000" lang="en" sz="1400">
                <a:latin typeface="Arial"/>
                <a:ea typeface="Arial"/>
                <a:cs typeface="Arial"/>
                <a:sym typeface="Arial"/>
              </a:rPr>
              <a:t>13</a:t>
            </a:r>
            <a:endParaRPr sz="1400">
              <a:latin typeface="Trebuchet MS"/>
              <a:ea typeface="Trebuchet MS"/>
              <a:cs typeface="Trebuchet MS"/>
              <a:sym typeface="Trebuchet MS"/>
            </a:endParaRPr>
          </a:p>
          <a:p>
            <a:pPr indent="-317500" lvl="0" marL="457200" rtl="0" algn="l">
              <a:lnSpc>
                <a:spcPct val="100000"/>
              </a:lnSpc>
              <a:spcBef>
                <a:spcPts val="1000"/>
              </a:spcBef>
              <a:spcAft>
                <a:spcPts val="0"/>
              </a:spcAft>
              <a:buSzPts val="1400"/>
              <a:buFont typeface="Trebuchet MS"/>
              <a:buChar char="●"/>
            </a:pPr>
            <a:r>
              <a:rPr lang="en" sz="1400">
                <a:latin typeface="Trebuchet MS"/>
                <a:ea typeface="Trebuchet MS"/>
                <a:cs typeface="Trebuchet MS"/>
                <a:sym typeface="Trebuchet MS"/>
              </a:rPr>
              <a:t>Emotional effects </a:t>
            </a:r>
            <a:r>
              <a:rPr baseline="30000" lang="en" sz="1400">
                <a:latin typeface="Arial"/>
                <a:ea typeface="Arial"/>
                <a:cs typeface="Arial"/>
                <a:sym typeface="Arial"/>
              </a:rPr>
              <a:t>13</a:t>
            </a:r>
            <a:endParaRPr sz="1400">
              <a:latin typeface="Trebuchet MS"/>
              <a:ea typeface="Trebuchet MS"/>
              <a:cs typeface="Trebuchet MS"/>
              <a:sym typeface="Trebuchet MS"/>
            </a:endParaRPr>
          </a:p>
          <a:p>
            <a:pPr indent="-317500" lvl="0" marL="457200" rtl="0" algn="l">
              <a:lnSpc>
                <a:spcPct val="100000"/>
              </a:lnSpc>
              <a:spcBef>
                <a:spcPts val="1000"/>
              </a:spcBef>
              <a:spcAft>
                <a:spcPts val="0"/>
              </a:spcAft>
              <a:buSzPts val="1400"/>
              <a:buFont typeface="Trebuchet MS"/>
              <a:buChar char="●"/>
            </a:pPr>
            <a:r>
              <a:rPr lang="en" sz="1400">
                <a:solidFill>
                  <a:schemeClr val="lt2"/>
                </a:solidFill>
                <a:latin typeface="Trebuchet MS"/>
                <a:ea typeface="Trebuchet MS"/>
                <a:cs typeface="Trebuchet MS"/>
                <a:sym typeface="Trebuchet MS"/>
              </a:rPr>
              <a:t>Decrease</a:t>
            </a:r>
            <a:r>
              <a:rPr lang="en" sz="1400">
                <a:latin typeface="Trebuchet MS"/>
                <a:ea typeface="Trebuchet MS"/>
                <a:cs typeface="Trebuchet MS"/>
                <a:sym typeface="Trebuchet MS"/>
              </a:rPr>
              <a:t> in </a:t>
            </a:r>
            <a:r>
              <a:rPr lang="en" sz="1400">
                <a:solidFill>
                  <a:schemeClr val="lt2"/>
                </a:solidFill>
                <a:latin typeface="Trebuchet MS"/>
                <a:ea typeface="Trebuchet MS"/>
                <a:cs typeface="Trebuchet MS"/>
                <a:sym typeface="Trebuchet MS"/>
              </a:rPr>
              <a:t>mental performance</a:t>
            </a:r>
            <a:r>
              <a:rPr lang="en" sz="1400">
                <a:latin typeface="Trebuchet MS"/>
                <a:ea typeface="Trebuchet MS"/>
                <a:cs typeface="Trebuchet MS"/>
                <a:sym typeface="Trebuchet MS"/>
              </a:rPr>
              <a:t> in education or other activities </a:t>
            </a:r>
            <a:r>
              <a:rPr baseline="30000" lang="en" sz="1400">
                <a:latin typeface="Arial"/>
                <a:ea typeface="Arial"/>
                <a:cs typeface="Arial"/>
                <a:sym typeface="Arial"/>
              </a:rPr>
              <a:t>13</a:t>
            </a:r>
            <a:endParaRPr sz="1400">
              <a:latin typeface="Trebuchet MS"/>
              <a:ea typeface="Trebuchet MS"/>
              <a:cs typeface="Trebuchet MS"/>
              <a:sym typeface="Trebuchet MS"/>
            </a:endParaRPr>
          </a:p>
          <a:p>
            <a:pPr indent="-317500" lvl="0" marL="457200" rtl="0" algn="l">
              <a:lnSpc>
                <a:spcPct val="100000"/>
              </a:lnSpc>
              <a:spcBef>
                <a:spcPts val="1000"/>
              </a:spcBef>
              <a:spcAft>
                <a:spcPts val="0"/>
              </a:spcAft>
              <a:buSzPts val="1400"/>
              <a:buFont typeface="Trebuchet MS"/>
              <a:buChar char="●"/>
            </a:pPr>
            <a:r>
              <a:rPr lang="en" sz="1400">
                <a:latin typeface="Trebuchet MS"/>
                <a:ea typeface="Trebuchet MS"/>
                <a:cs typeface="Trebuchet MS"/>
                <a:sym typeface="Trebuchet MS"/>
              </a:rPr>
              <a:t>Health issues </a:t>
            </a:r>
            <a:endParaRPr sz="1400">
              <a:latin typeface="Trebuchet MS"/>
              <a:ea typeface="Trebuchet MS"/>
              <a:cs typeface="Trebuchet MS"/>
              <a:sym typeface="Trebuchet MS"/>
            </a:endParaRPr>
          </a:p>
          <a:p>
            <a:pPr indent="-317500" lvl="1" marL="914400" rtl="0" algn="l">
              <a:lnSpc>
                <a:spcPct val="100000"/>
              </a:lnSpc>
              <a:spcBef>
                <a:spcPts val="1000"/>
              </a:spcBef>
              <a:spcAft>
                <a:spcPts val="0"/>
              </a:spcAft>
              <a:buSzPts val="1400"/>
              <a:buFont typeface="Trebuchet MS"/>
              <a:buChar char="○"/>
            </a:pPr>
            <a:r>
              <a:rPr lang="en" sz="1400">
                <a:latin typeface="Trebuchet MS"/>
                <a:ea typeface="Trebuchet MS"/>
                <a:cs typeface="Trebuchet MS"/>
                <a:sym typeface="Trebuchet MS"/>
              </a:rPr>
              <a:t>Increased </a:t>
            </a:r>
            <a:r>
              <a:rPr lang="en" sz="1400">
                <a:solidFill>
                  <a:schemeClr val="lt2"/>
                </a:solidFill>
                <a:latin typeface="Trebuchet MS"/>
                <a:ea typeface="Trebuchet MS"/>
                <a:cs typeface="Trebuchet MS"/>
                <a:sym typeface="Trebuchet MS"/>
              </a:rPr>
              <a:t>risk of obesity </a:t>
            </a:r>
            <a:r>
              <a:rPr baseline="30000" lang="en" sz="1400">
                <a:latin typeface="Arial"/>
                <a:ea typeface="Arial"/>
                <a:cs typeface="Arial"/>
                <a:sym typeface="Arial"/>
              </a:rPr>
              <a:t>13</a:t>
            </a:r>
            <a:endParaRPr sz="1400">
              <a:solidFill>
                <a:schemeClr val="lt2"/>
              </a:solidFill>
              <a:latin typeface="Trebuchet MS"/>
              <a:ea typeface="Trebuchet MS"/>
              <a:cs typeface="Trebuchet MS"/>
              <a:sym typeface="Trebuchet MS"/>
            </a:endParaRPr>
          </a:p>
          <a:p>
            <a:pPr indent="-317500" lvl="1" marL="914400" rtl="0" algn="l">
              <a:lnSpc>
                <a:spcPct val="100000"/>
              </a:lnSpc>
              <a:spcBef>
                <a:spcPts val="1000"/>
              </a:spcBef>
              <a:spcAft>
                <a:spcPts val="0"/>
              </a:spcAft>
              <a:buSzPts val="1400"/>
              <a:buFont typeface="Trebuchet MS"/>
              <a:buChar char="○"/>
            </a:pPr>
            <a:r>
              <a:rPr lang="en" sz="1400">
                <a:solidFill>
                  <a:schemeClr val="lt2"/>
                </a:solidFill>
                <a:latin typeface="Trebuchet MS"/>
                <a:ea typeface="Trebuchet MS"/>
                <a:cs typeface="Trebuchet MS"/>
                <a:sym typeface="Trebuchet MS"/>
              </a:rPr>
              <a:t>Headaches</a:t>
            </a:r>
            <a:r>
              <a:rPr lang="en" sz="1400">
                <a:latin typeface="Trebuchet MS"/>
                <a:ea typeface="Trebuchet MS"/>
                <a:cs typeface="Trebuchet MS"/>
                <a:sym typeface="Trebuchet MS"/>
              </a:rPr>
              <a:t>,</a:t>
            </a:r>
            <a:r>
              <a:rPr lang="en" sz="1400">
                <a:solidFill>
                  <a:schemeClr val="lt2"/>
                </a:solidFill>
                <a:latin typeface="Trebuchet MS"/>
                <a:ea typeface="Trebuchet MS"/>
                <a:cs typeface="Trebuchet MS"/>
                <a:sym typeface="Trebuchet MS"/>
              </a:rPr>
              <a:t> backaches </a:t>
            </a:r>
            <a:r>
              <a:rPr baseline="30000" lang="en" sz="1400">
                <a:latin typeface="Arial"/>
                <a:ea typeface="Arial"/>
                <a:cs typeface="Arial"/>
                <a:sym typeface="Arial"/>
              </a:rPr>
              <a:t>6</a:t>
            </a:r>
            <a:endParaRPr sz="1400">
              <a:solidFill>
                <a:schemeClr val="lt2"/>
              </a:solidFill>
              <a:latin typeface="Trebuchet MS"/>
              <a:ea typeface="Trebuchet MS"/>
              <a:cs typeface="Trebuchet MS"/>
              <a:sym typeface="Trebuchet MS"/>
            </a:endParaRPr>
          </a:p>
          <a:p>
            <a:pPr indent="-317500" lvl="1" marL="914400" rtl="0" algn="l">
              <a:lnSpc>
                <a:spcPct val="100000"/>
              </a:lnSpc>
              <a:spcBef>
                <a:spcPts val="1000"/>
              </a:spcBef>
              <a:spcAft>
                <a:spcPts val="1000"/>
              </a:spcAft>
              <a:buSzPts val="1400"/>
              <a:buFont typeface="Trebuchet MS"/>
              <a:buChar char="○"/>
            </a:pPr>
            <a:r>
              <a:rPr lang="en" sz="1400">
                <a:latin typeface="Trebuchet MS"/>
                <a:ea typeface="Trebuchet MS"/>
                <a:cs typeface="Trebuchet MS"/>
                <a:sym typeface="Trebuchet MS"/>
              </a:rPr>
              <a:t>Development of </a:t>
            </a:r>
            <a:r>
              <a:rPr lang="en" sz="1400">
                <a:solidFill>
                  <a:schemeClr val="lt2"/>
                </a:solidFill>
                <a:latin typeface="Trebuchet MS"/>
                <a:ea typeface="Trebuchet MS"/>
                <a:cs typeface="Trebuchet MS"/>
                <a:sym typeface="Trebuchet MS"/>
              </a:rPr>
              <a:t>carpal tunnel syndrome </a:t>
            </a:r>
            <a:r>
              <a:rPr baseline="30000" lang="en" sz="1400">
                <a:latin typeface="Arial"/>
                <a:ea typeface="Arial"/>
                <a:cs typeface="Arial"/>
                <a:sym typeface="Arial"/>
              </a:rPr>
              <a:t>6</a:t>
            </a:r>
            <a:endParaRPr sz="1400">
              <a:solidFill>
                <a:schemeClr val="lt2"/>
              </a:solidFill>
              <a:latin typeface="Trebuchet MS"/>
              <a:ea typeface="Trebuchet MS"/>
              <a:cs typeface="Trebuchet MS"/>
              <a:sym typeface="Trebuchet MS"/>
            </a:endParaRPr>
          </a:p>
        </p:txBody>
      </p:sp>
      <p:sp>
        <p:nvSpPr>
          <p:cNvPr id="179" name="Google Shape;179;p17"/>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 | Page 5</a:t>
            </a:r>
            <a:endParaRPr sz="1000">
              <a:solidFill>
                <a:srgbClr val="D9D9D9"/>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Who is affected?</a:t>
            </a:r>
            <a:endParaRPr/>
          </a:p>
        </p:txBody>
      </p:sp>
      <p:sp>
        <p:nvSpPr>
          <p:cNvPr id="185" name="Google Shape;18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1000"/>
              </a:spcBef>
              <a:spcAft>
                <a:spcPts val="0"/>
              </a:spcAft>
              <a:buSzPts val="1400"/>
              <a:buFont typeface="Arial"/>
              <a:buChar char="●"/>
            </a:pPr>
            <a:r>
              <a:rPr lang="en" sz="1400">
                <a:solidFill>
                  <a:schemeClr val="lt2"/>
                </a:solidFill>
                <a:latin typeface="Arial"/>
                <a:ea typeface="Arial"/>
                <a:cs typeface="Arial"/>
                <a:sym typeface="Arial"/>
              </a:rPr>
              <a:t>94% of males</a:t>
            </a:r>
            <a:r>
              <a:rPr lang="en" sz="1400">
                <a:latin typeface="Arial"/>
                <a:ea typeface="Arial"/>
                <a:cs typeface="Arial"/>
                <a:sym typeface="Arial"/>
              </a:rPr>
              <a:t> and </a:t>
            </a:r>
            <a:r>
              <a:rPr lang="en" sz="1400">
                <a:solidFill>
                  <a:schemeClr val="lt2"/>
                </a:solidFill>
                <a:latin typeface="Arial"/>
                <a:ea typeface="Arial"/>
                <a:cs typeface="Arial"/>
                <a:sym typeface="Arial"/>
              </a:rPr>
              <a:t>6% of females</a:t>
            </a:r>
            <a:r>
              <a:rPr lang="en" sz="1400">
                <a:latin typeface="Arial"/>
                <a:ea typeface="Arial"/>
                <a:cs typeface="Arial"/>
                <a:sym typeface="Arial"/>
              </a:rPr>
              <a:t> represent the </a:t>
            </a:r>
            <a:r>
              <a:rPr lang="en" sz="1400">
                <a:solidFill>
                  <a:schemeClr val="lt2"/>
                </a:solidFill>
                <a:latin typeface="Arial"/>
                <a:ea typeface="Arial"/>
                <a:cs typeface="Arial"/>
                <a:sym typeface="Arial"/>
              </a:rPr>
              <a:t>gender breakdown</a:t>
            </a:r>
            <a:r>
              <a:rPr lang="en" sz="1400">
                <a:latin typeface="Arial"/>
                <a:ea typeface="Arial"/>
                <a:cs typeface="Arial"/>
                <a:sym typeface="Arial"/>
              </a:rPr>
              <a:t> for </a:t>
            </a:r>
            <a:r>
              <a:rPr lang="en" sz="1400">
                <a:solidFill>
                  <a:schemeClr val="lt2"/>
                </a:solidFill>
                <a:latin typeface="Arial"/>
                <a:ea typeface="Arial"/>
                <a:cs typeface="Arial"/>
                <a:sym typeface="Arial"/>
              </a:rPr>
              <a:t>gaming disorder</a:t>
            </a:r>
            <a:r>
              <a:rPr lang="en" sz="1400">
                <a:latin typeface="Arial"/>
                <a:ea typeface="Arial"/>
                <a:cs typeface="Arial"/>
                <a:sym typeface="Arial"/>
              </a:rPr>
              <a:t>.</a:t>
            </a:r>
            <a:r>
              <a:rPr baseline="30000" lang="en" sz="1400">
                <a:latin typeface="Arial"/>
                <a:ea typeface="Arial"/>
                <a:cs typeface="Arial"/>
                <a:sym typeface="Arial"/>
              </a:rPr>
              <a:t>6</a:t>
            </a:r>
            <a:endParaRPr baseline="30000" sz="1400">
              <a:latin typeface="Arial"/>
              <a:ea typeface="Arial"/>
              <a:cs typeface="Arial"/>
              <a:sym typeface="Arial"/>
            </a:endParaRPr>
          </a:p>
          <a:p>
            <a:pPr indent="-311150" lvl="0" marL="457200" rtl="0" algn="l">
              <a:lnSpc>
                <a:spcPct val="100000"/>
              </a:lnSpc>
              <a:spcBef>
                <a:spcPts val="1000"/>
              </a:spcBef>
              <a:spcAft>
                <a:spcPts val="0"/>
              </a:spcAft>
              <a:buSzPts val="1300"/>
              <a:buChar char="●"/>
            </a:pPr>
            <a:r>
              <a:rPr lang="en" sz="1400">
                <a:latin typeface="Arial"/>
                <a:ea typeface="Arial"/>
                <a:cs typeface="Arial"/>
                <a:sym typeface="Arial"/>
              </a:rPr>
              <a:t>Males between the ages of </a:t>
            </a:r>
            <a:r>
              <a:rPr lang="en" sz="1400">
                <a:solidFill>
                  <a:schemeClr val="lt2"/>
                </a:solidFill>
                <a:latin typeface="Arial"/>
                <a:ea typeface="Arial"/>
                <a:cs typeface="Arial"/>
                <a:sym typeface="Arial"/>
              </a:rPr>
              <a:t>18-24</a:t>
            </a:r>
            <a:r>
              <a:rPr lang="en" sz="1400">
                <a:latin typeface="Arial"/>
                <a:ea typeface="Arial"/>
                <a:cs typeface="Arial"/>
                <a:sym typeface="Arial"/>
              </a:rPr>
              <a:t> are </a:t>
            </a:r>
            <a:r>
              <a:rPr lang="en" sz="1400">
                <a:solidFill>
                  <a:schemeClr val="lt2"/>
                </a:solidFill>
                <a:latin typeface="Arial"/>
                <a:ea typeface="Arial"/>
                <a:cs typeface="Arial"/>
                <a:sym typeface="Arial"/>
              </a:rPr>
              <a:t>most</a:t>
            </a:r>
            <a:r>
              <a:rPr lang="en" sz="1400">
                <a:latin typeface="Arial"/>
                <a:ea typeface="Arial"/>
                <a:cs typeface="Arial"/>
                <a:sym typeface="Arial"/>
              </a:rPr>
              <a:t> </a:t>
            </a:r>
            <a:r>
              <a:rPr lang="en" sz="1400">
                <a:solidFill>
                  <a:schemeClr val="lt2"/>
                </a:solidFill>
                <a:latin typeface="Arial"/>
                <a:ea typeface="Arial"/>
                <a:cs typeface="Arial"/>
                <a:sym typeface="Arial"/>
              </a:rPr>
              <a:t>at risk</a:t>
            </a:r>
            <a:r>
              <a:rPr lang="en" sz="1400">
                <a:latin typeface="Arial"/>
                <a:ea typeface="Arial"/>
                <a:cs typeface="Arial"/>
                <a:sym typeface="Arial"/>
              </a:rPr>
              <a:t> for gaming addiction.</a:t>
            </a:r>
            <a:r>
              <a:rPr baseline="30000" lang="en" sz="1400">
                <a:latin typeface="Arial"/>
                <a:ea typeface="Arial"/>
                <a:cs typeface="Arial"/>
                <a:sym typeface="Arial"/>
              </a:rPr>
              <a:t>6 </a:t>
            </a:r>
            <a:endParaRPr sz="1400">
              <a:latin typeface="Arial"/>
              <a:ea typeface="Arial"/>
              <a:cs typeface="Arial"/>
              <a:sym typeface="Arial"/>
            </a:endParaRPr>
          </a:p>
          <a:p>
            <a:pPr indent="-317500" lvl="0" marL="457200" rtl="0" algn="l">
              <a:lnSpc>
                <a:spcPct val="100000"/>
              </a:lnSpc>
              <a:spcBef>
                <a:spcPts val="1000"/>
              </a:spcBef>
              <a:spcAft>
                <a:spcPts val="0"/>
              </a:spcAft>
              <a:buSzPts val="1400"/>
              <a:buFont typeface="Arial"/>
              <a:buChar char="●"/>
            </a:pPr>
            <a:r>
              <a:rPr lang="en" sz="1400">
                <a:latin typeface="Arial"/>
                <a:ea typeface="Arial"/>
                <a:cs typeface="Arial"/>
                <a:sym typeface="Arial"/>
              </a:rPr>
              <a:t>Parents, spouses, and loved ones.</a:t>
            </a:r>
            <a:endParaRPr sz="1400">
              <a:latin typeface="Arial"/>
              <a:ea typeface="Arial"/>
              <a:cs typeface="Arial"/>
              <a:sym typeface="Arial"/>
            </a:endParaRPr>
          </a:p>
          <a:p>
            <a:pPr indent="0" lvl="0" marL="0" rtl="0" algn="l">
              <a:lnSpc>
                <a:spcPct val="100000"/>
              </a:lnSpc>
              <a:spcBef>
                <a:spcPts val="1000"/>
              </a:spcBef>
              <a:spcAft>
                <a:spcPts val="0"/>
              </a:spcAft>
              <a:buNone/>
            </a:pPr>
            <a:r>
              <a:t/>
            </a:r>
            <a:endParaRPr sz="1400">
              <a:latin typeface="Arial"/>
              <a:ea typeface="Arial"/>
              <a:cs typeface="Arial"/>
              <a:sym typeface="Arial"/>
            </a:endParaRPr>
          </a:p>
          <a:p>
            <a:pPr indent="0" lvl="0" marL="0" rtl="0" algn="l">
              <a:lnSpc>
                <a:spcPct val="100000"/>
              </a:lnSpc>
              <a:spcBef>
                <a:spcPts val="1000"/>
              </a:spcBef>
              <a:spcAft>
                <a:spcPts val="0"/>
              </a:spcAft>
              <a:buNone/>
            </a:pPr>
            <a:r>
              <a:t/>
            </a:r>
            <a:endParaRPr sz="1400">
              <a:latin typeface="Arial"/>
              <a:ea typeface="Arial"/>
              <a:cs typeface="Arial"/>
              <a:sym typeface="Arial"/>
            </a:endParaRPr>
          </a:p>
          <a:p>
            <a:pPr indent="0" lvl="0" marL="0" rtl="0" algn="l">
              <a:lnSpc>
                <a:spcPct val="100000"/>
              </a:lnSpc>
              <a:spcBef>
                <a:spcPts val="1000"/>
              </a:spcBef>
              <a:spcAft>
                <a:spcPts val="0"/>
              </a:spcAft>
              <a:buNone/>
            </a:pPr>
            <a:r>
              <a:t/>
            </a:r>
            <a:endParaRPr sz="1400">
              <a:latin typeface="Arial"/>
              <a:ea typeface="Arial"/>
              <a:cs typeface="Arial"/>
              <a:sym typeface="Arial"/>
            </a:endParaRPr>
          </a:p>
          <a:p>
            <a:pPr indent="0" lvl="0" marL="0" rtl="0" algn="l">
              <a:lnSpc>
                <a:spcPct val="100000"/>
              </a:lnSpc>
              <a:spcBef>
                <a:spcPts val="1000"/>
              </a:spcBef>
              <a:spcAft>
                <a:spcPts val="0"/>
              </a:spcAft>
              <a:buNone/>
            </a:pPr>
            <a:r>
              <a:t/>
            </a:r>
            <a:endParaRPr sz="1400">
              <a:latin typeface="Arial"/>
              <a:ea typeface="Arial"/>
              <a:cs typeface="Arial"/>
              <a:sym typeface="Arial"/>
            </a:endParaRPr>
          </a:p>
          <a:p>
            <a:pPr indent="0" lvl="0" marL="0" rtl="0" algn="l">
              <a:lnSpc>
                <a:spcPct val="100000"/>
              </a:lnSpc>
              <a:spcBef>
                <a:spcPts val="1000"/>
              </a:spcBef>
              <a:spcAft>
                <a:spcPts val="1000"/>
              </a:spcAft>
              <a:buNone/>
            </a:pPr>
            <a:r>
              <a:t/>
            </a:r>
            <a:endParaRPr sz="1400">
              <a:latin typeface="Arial"/>
              <a:ea typeface="Arial"/>
              <a:cs typeface="Arial"/>
              <a:sym typeface="Arial"/>
            </a:endParaRPr>
          </a:p>
        </p:txBody>
      </p:sp>
      <p:sp>
        <p:nvSpPr>
          <p:cNvPr id="186" name="Google Shape;186;p18"/>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 | Page 6</a:t>
            </a:r>
            <a:endParaRPr sz="1000">
              <a:solidFill>
                <a:srgbClr val="D9D9D9"/>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92" name="Google Shape;192;p19"/>
          <p:cNvSpPr txBox="1"/>
          <p:nvPr>
            <p:ph idx="1" type="body"/>
          </p:nvPr>
        </p:nvSpPr>
        <p:spPr>
          <a:xfrm>
            <a:off x="1052550" y="15424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Gaming disorder</a:t>
            </a:r>
            <a:r>
              <a:rPr lang="en" sz="1400"/>
              <a:t> </a:t>
            </a:r>
            <a:r>
              <a:rPr lang="en" sz="1400">
                <a:solidFill>
                  <a:schemeClr val="lt2"/>
                </a:solidFill>
              </a:rPr>
              <a:t>disrupts normal life activities</a:t>
            </a:r>
            <a:r>
              <a:rPr lang="en" sz="1400"/>
              <a:t> and causes important aspects of life to be </a:t>
            </a:r>
            <a:r>
              <a:rPr lang="en" sz="1400">
                <a:solidFill>
                  <a:schemeClr val="lt2"/>
                </a:solidFill>
              </a:rPr>
              <a:t>neglected</a:t>
            </a:r>
            <a:r>
              <a:rPr lang="en" sz="1400"/>
              <a:t>, such as </a:t>
            </a:r>
            <a:r>
              <a:rPr lang="en" sz="1400">
                <a:solidFill>
                  <a:schemeClr val="lt2"/>
                </a:solidFill>
              </a:rPr>
              <a:t>maintaining</a:t>
            </a:r>
            <a:r>
              <a:rPr lang="en" sz="1400"/>
              <a:t> a healthy dose of </a:t>
            </a:r>
            <a:r>
              <a:rPr lang="en" sz="1400">
                <a:solidFill>
                  <a:schemeClr val="lt2"/>
                </a:solidFill>
              </a:rPr>
              <a:t>physical activity</a:t>
            </a:r>
            <a:r>
              <a:rPr lang="en" sz="1400"/>
              <a:t>. Often, the combination of </a:t>
            </a:r>
            <a:r>
              <a:rPr lang="en" sz="1400">
                <a:solidFill>
                  <a:schemeClr val="lt2"/>
                </a:solidFill>
              </a:rPr>
              <a:t>video gaming</a:t>
            </a:r>
            <a:r>
              <a:rPr lang="en" sz="1400"/>
              <a:t> and a </a:t>
            </a:r>
            <a:r>
              <a:rPr lang="en" sz="1400">
                <a:solidFill>
                  <a:schemeClr val="lt2"/>
                </a:solidFill>
              </a:rPr>
              <a:t>lack of physical exercise</a:t>
            </a:r>
            <a:r>
              <a:rPr lang="en" sz="1400"/>
              <a:t> </a:t>
            </a:r>
            <a:r>
              <a:rPr lang="en" sz="1400">
                <a:solidFill>
                  <a:schemeClr val="lt2"/>
                </a:solidFill>
              </a:rPr>
              <a:t>leads</a:t>
            </a:r>
            <a:r>
              <a:rPr lang="en" sz="1400"/>
              <a:t> to </a:t>
            </a:r>
            <a:r>
              <a:rPr lang="en" sz="1400">
                <a:solidFill>
                  <a:schemeClr val="lt2"/>
                </a:solidFill>
              </a:rPr>
              <a:t>health concerns</a:t>
            </a:r>
            <a:r>
              <a:rPr lang="en" sz="1400"/>
              <a:t> such as weight gain, poor posture, and an increased risk of type 2 diabetes in America's population.</a:t>
            </a:r>
            <a:r>
              <a:rPr baseline="30000" lang="en" sz="1400">
                <a:latin typeface="Arial"/>
                <a:ea typeface="Arial"/>
                <a:cs typeface="Arial"/>
                <a:sym typeface="Arial"/>
              </a:rPr>
              <a:t>13</a:t>
            </a:r>
            <a:endParaRPr sz="1400"/>
          </a:p>
          <a:p>
            <a:pPr indent="0" lvl="0" marL="0" rtl="0" algn="l">
              <a:spcBef>
                <a:spcPts val="1600"/>
              </a:spcBef>
              <a:spcAft>
                <a:spcPts val="1600"/>
              </a:spcAft>
              <a:buNone/>
            </a:pPr>
            <a:r>
              <a:t/>
            </a:r>
            <a:endParaRPr/>
          </a:p>
        </p:txBody>
      </p:sp>
      <p:sp>
        <p:nvSpPr>
          <p:cNvPr id="193" name="Google Shape;193;p19"/>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 | Page 7</a:t>
            </a:r>
            <a:endParaRPr sz="1000">
              <a:solidFill>
                <a:srgbClr val="D9D9D9"/>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Characteristics</a:t>
            </a:r>
            <a:endParaRPr/>
          </a:p>
        </p:txBody>
      </p:sp>
      <p:sp>
        <p:nvSpPr>
          <p:cNvPr id="199" name="Google Shape;19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Those with gaming disorder </a:t>
            </a:r>
            <a:r>
              <a:rPr lang="en">
                <a:solidFill>
                  <a:schemeClr val="lt2"/>
                </a:solidFill>
              </a:rPr>
              <a:t>don’t find exercise as enjoyable</a:t>
            </a:r>
            <a:r>
              <a:rPr lang="en"/>
              <a:t> as video games because of a </a:t>
            </a:r>
            <a:r>
              <a:rPr lang="en">
                <a:solidFill>
                  <a:schemeClr val="lt2"/>
                </a:solidFill>
              </a:rPr>
              <a:t>lack of instant gratification</a:t>
            </a:r>
            <a:r>
              <a:rPr lang="en"/>
              <a:t>.</a:t>
            </a:r>
            <a:endParaRPr/>
          </a:p>
          <a:p>
            <a:pPr indent="-311150" lvl="0" marL="457200" rtl="0" algn="l">
              <a:spcBef>
                <a:spcPts val="1000"/>
              </a:spcBef>
              <a:spcAft>
                <a:spcPts val="0"/>
              </a:spcAft>
              <a:buSzPts val="1300"/>
              <a:buChar char="●"/>
            </a:pPr>
            <a:r>
              <a:rPr lang="en"/>
              <a:t>For those with video game addiction,</a:t>
            </a:r>
            <a:r>
              <a:rPr lang="en">
                <a:solidFill>
                  <a:schemeClr val="lt2"/>
                </a:solidFill>
              </a:rPr>
              <a:t> commitment</a:t>
            </a:r>
            <a:r>
              <a:rPr lang="en"/>
              <a:t> to </a:t>
            </a:r>
            <a:r>
              <a:rPr lang="en">
                <a:solidFill>
                  <a:schemeClr val="lt2"/>
                </a:solidFill>
              </a:rPr>
              <a:t>activities other than </a:t>
            </a:r>
            <a:r>
              <a:rPr lang="en">
                <a:solidFill>
                  <a:schemeClr val="lt2"/>
                </a:solidFill>
              </a:rPr>
              <a:t>video games</a:t>
            </a:r>
            <a:r>
              <a:rPr lang="en"/>
              <a:t> is </a:t>
            </a:r>
            <a:r>
              <a:rPr lang="en">
                <a:solidFill>
                  <a:schemeClr val="lt2"/>
                </a:solidFill>
              </a:rPr>
              <a:t>difficult</a:t>
            </a:r>
            <a:r>
              <a:rPr lang="en"/>
              <a:t>.</a:t>
            </a:r>
            <a:r>
              <a:rPr baseline="30000" lang="en" sz="1400">
                <a:latin typeface="Arial"/>
                <a:ea typeface="Arial"/>
                <a:cs typeface="Arial"/>
                <a:sym typeface="Arial"/>
              </a:rPr>
              <a:t>13</a:t>
            </a:r>
            <a:endParaRPr/>
          </a:p>
          <a:p>
            <a:pPr indent="-311150" lvl="0" marL="457200" rtl="0" algn="l">
              <a:spcBef>
                <a:spcPts val="1000"/>
              </a:spcBef>
              <a:spcAft>
                <a:spcPts val="0"/>
              </a:spcAft>
              <a:buSzPts val="1300"/>
              <a:buChar char="●"/>
            </a:pPr>
            <a:r>
              <a:rPr lang="en"/>
              <a:t>Those with video game addiction find it </a:t>
            </a:r>
            <a:r>
              <a:rPr lang="en">
                <a:solidFill>
                  <a:schemeClr val="lt2"/>
                </a:solidFill>
              </a:rPr>
              <a:t>unpleasant</a:t>
            </a:r>
            <a:r>
              <a:rPr lang="en"/>
              <a:t> to </a:t>
            </a:r>
            <a:r>
              <a:rPr lang="en">
                <a:solidFill>
                  <a:schemeClr val="lt2"/>
                </a:solidFill>
              </a:rPr>
              <a:t>leave their comfort area </a:t>
            </a:r>
            <a:r>
              <a:rPr lang="en"/>
              <a:t>(gaming area).</a:t>
            </a:r>
            <a:endParaRPr/>
          </a:p>
          <a:p>
            <a:pPr indent="-311150" lvl="0" marL="457200" rtl="0" algn="l">
              <a:spcBef>
                <a:spcPts val="1000"/>
              </a:spcBef>
              <a:spcAft>
                <a:spcPts val="1000"/>
              </a:spcAft>
              <a:buSzPts val="1300"/>
              <a:buChar char="●"/>
            </a:pPr>
            <a:r>
              <a:rPr lang="en"/>
              <a:t>Those with a video game addiction tend to </a:t>
            </a:r>
            <a:r>
              <a:rPr lang="en">
                <a:solidFill>
                  <a:schemeClr val="lt2"/>
                </a:solidFill>
              </a:rPr>
              <a:t>practice poor dietary habits</a:t>
            </a:r>
            <a:r>
              <a:rPr lang="en"/>
              <a:t>. </a:t>
            </a:r>
            <a:endParaRPr/>
          </a:p>
        </p:txBody>
      </p:sp>
      <p:sp>
        <p:nvSpPr>
          <p:cNvPr id="200" name="Google Shape;200;p20"/>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a:t>
            </a:r>
            <a:r>
              <a:rPr lang="en" sz="1000">
                <a:solidFill>
                  <a:schemeClr val="dk2"/>
                </a:solidFill>
                <a:latin typeface="Lato"/>
                <a:ea typeface="Lato"/>
                <a:cs typeface="Lato"/>
                <a:sym typeface="Lato"/>
              </a:rPr>
              <a:t> | Page 8</a:t>
            </a:r>
            <a:endParaRPr sz="1000">
              <a:solidFill>
                <a:srgbClr val="D9D9D9"/>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Current Process Flow</a:t>
            </a:r>
            <a:endParaRPr/>
          </a:p>
        </p:txBody>
      </p:sp>
      <p:sp>
        <p:nvSpPr>
          <p:cNvPr id="206" name="Google Shape;206;p21"/>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D9D9D9"/>
                </a:solidFill>
                <a:latin typeface="Lato"/>
                <a:ea typeface="Lato"/>
                <a:cs typeface="Lato"/>
                <a:sym typeface="Lato"/>
              </a:rPr>
              <a:t>CS 410 - Team Bronze | Fall 2019 | Old Dominion University </a:t>
            </a:r>
            <a:r>
              <a:rPr lang="en" sz="1000">
                <a:solidFill>
                  <a:schemeClr val="dk2"/>
                </a:solidFill>
                <a:latin typeface="Lato"/>
                <a:ea typeface="Lato"/>
                <a:cs typeface="Lato"/>
                <a:sym typeface="Lato"/>
              </a:rPr>
              <a:t>| Page 9</a:t>
            </a:r>
            <a:endParaRPr sz="1000">
              <a:solidFill>
                <a:srgbClr val="D9D9D9"/>
              </a:solidFill>
              <a:latin typeface="Lato"/>
              <a:ea typeface="Lato"/>
              <a:cs typeface="Lato"/>
              <a:sym typeface="Lato"/>
            </a:endParaRPr>
          </a:p>
        </p:txBody>
      </p:sp>
      <p:pic>
        <p:nvPicPr>
          <p:cNvPr id="207" name="Google Shape;207;p21"/>
          <p:cNvPicPr preferRelativeResize="0"/>
          <p:nvPr/>
        </p:nvPicPr>
        <p:blipFill>
          <a:blip r:embed="rId3">
            <a:alphaModFix/>
          </a:blip>
          <a:stretch>
            <a:fillRect/>
          </a:stretch>
        </p:blipFill>
        <p:spPr>
          <a:xfrm>
            <a:off x="0" y="1397275"/>
            <a:ext cx="9144002" cy="34797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