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lth.gov/dietaryguidelines/2015/guidelines/appendix-1/"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3e0334c0a_7_1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3e0334c0a_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3e0334c0a_3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3e0334c0a_3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3e0334c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3e0334c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3e0334c0a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3e0334c0a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Key Points: 3 types of risks we foresee (technical, security, customer) [speak to what the risks are] </a:t>
            </a:r>
            <a:endParaRPr>
              <a:highlight>
                <a:srgbClr val="FFFFFF"/>
              </a:highlight>
            </a:endParaRPr>
          </a:p>
          <a:p>
            <a:pPr indent="0" lvl="0" marL="0" rtl="0" algn="l">
              <a:spcBef>
                <a:spcPts val="0"/>
              </a:spcBef>
              <a:spcAft>
                <a:spcPts val="0"/>
              </a:spcAft>
              <a:buNone/>
            </a:pPr>
            <a:r>
              <a:t/>
            </a:r>
            <a:endParaRPr>
              <a:highlight>
                <a:srgbClr val="00FF00"/>
              </a:highlight>
            </a:endParaRPr>
          </a:p>
          <a:p>
            <a:pPr indent="0" lvl="0" marL="0" rtl="0" algn="l">
              <a:spcBef>
                <a:spcPts val="0"/>
              </a:spcBef>
              <a:spcAft>
                <a:spcPts val="0"/>
              </a:spcAft>
              <a:buNone/>
            </a:pPr>
            <a:r>
              <a:t/>
            </a:r>
            <a:endParaRPr>
              <a:highlight>
                <a:srgbClr val="00FF00"/>
              </a:highlight>
            </a:endParaRPr>
          </a:p>
          <a:p>
            <a:pPr indent="0" lvl="0" marL="0" rtl="0" algn="l">
              <a:spcBef>
                <a:spcPts val="0"/>
              </a:spcBef>
              <a:spcAft>
                <a:spcPts val="0"/>
              </a:spcAft>
              <a:buNone/>
            </a:pPr>
            <a:r>
              <a:rPr lang="en">
                <a:highlight>
                  <a:srgbClr val="00FF00"/>
                </a:highlight>
              </a:rPr>
              <a:t>Got rid of “</a:t>
            </a:r>
            <a:r>
              <a:rPr lang="en" sz="1000">
                <a:highlight>
                  <a:srgbClr val="00FF00"/>
                </a:highlight>
                <a:latin typeface="Lato"/>
                <a:ea typeface="Lato"/>
                <a:cs typeface="Lato"/>
                <a:sym typeface="Lato"/>
              </a:rPr>
              <a:t>T-2: App suggests incorrect caloric intake to meet goal weight”.</a:t>
            </a:r>
            <a:endParaRPr sz="1000">
              <a:highlight>
                <a:srgbClr val="00FF00"/>
              </a:highlight>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Got rid of “ T-2: Verify caloric intake suggestions and perform tests on the software to ensure it has the right value. Also provide a disclaimer stating that advice given in the app does not constitute proper medical advice.”</a:t>
            </a:r>
            <a:endParaRPr sz="1000">
              <a:highlight>
                <a:srgbClr val="00FF00"/>
              </a:highlight>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Note: also need to change the risk matrix picture for loss of T-2.</a:t>
            </a:r>
            <a:endParaRPr sz="1000">
              <a:highlight>
                <a:srgbClr val="00FF00"/>
              </a:highlight>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highlight>
                  <a:srgbClr val="00FF00"/>
                </a:highlight>
                <a:latin typeface="Lato"/>
                <a:ea typeface="Lato"/>
                <a:cs typeface="Lato"/>
                <a:sym typeface="Lato"/>
              </a:rPr>
              <a:t>Added “and apply concept of gaming addiction to keep users interested.” to C-2 Mitigation. To use the concept of gaming addiction to keep users entertained.</a:t>
            </a:r>
            <a:endParaRPr sz="1000">
              <a:highlight>
                <a:srgbClr val="00FF00"/>
              </a:highlight>
              <a:latin typeface="Lato"/>
              <a:ea typeface="Lato"/>
              <a:cs typeface="Lato"/>
              <a:sym typeface="La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3e0334c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3e0334c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3e0334c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3e0334c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3e0334c0a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3e0334c0a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00FF00"/>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3e0334c0a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3e0334c0a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Was trying to add in-text citation, but could not find quote for </a:t>
            </a:r>
            <a:endParaRPr>
              <a:highlight>
                <a:srgbClr val="00FF00"/>
              </a:highlight>
            </a:endParaRPr>
          </a:p>
          <a:p>
            <a:pPr indent="0" lvl="0" marL="0" rtl="0" algn="l">
              <a:spcBef>
                <a:spcPts val="0"/>
              </a:spcBef>
              <a:spcAft>
                <a:spcPts val="0"/>
              </a:spcAft>
              <a:buNone/>
            </a:pPr>
            <a:r>
              <a:rPr lang="en">
                <a:highlight>
                  <a:srgbClr val="00FF00"/>
                </a:highlight>
              </a:rPr>
              <a:t>77% of Americans are not meeting the recommended amount of exercise by the U.S. Department of Health and Human Services</a:t>
            </a:r>
            <a:endParaRPr>
              <a:highlight>
                <a:srgbClr val="00FF00"/>
              </a:highlight>
            </a:endParaRPr>
          </a:p>
          <a:p>
            <a:pPr indent="-298450" lvl="0" marL="457200" rtl="0" algn="l">
              <a:spcBef>
                <a:spcPts val="0"/>
              </a:spcBef>
              <a:spcAft>
                <a:spcPts val="0"/>
              </a:spcAft>
              <a:buSzPts val="1100"/>
              <a:buChar char="-"/>
            </a:pPr>
            <a:r>
              <a:rPr lang="en">
                <a:highlight>
                  <a:srgbClr val="00FF00"/>
                </a:highlight>
              </a:rPr>
              <a:t>Either get rid or find a quote similar that we can reference</a:t>
            </a:r>
            <a:endParaRPr>
              <a:highlight>
                <a:srgbClr val="00FF00"/>
              </a:highlight>
            </a:endParaRPr>
          </a:p>
          <a:p>
            <a:pPr indent="-298450" lvl="0" marL="457200" rtl="0" algn="l">
              <a:spcBef>
                <a:spcPts val="0"/>
              </a:spcBef>
              <a:spcAft>
                <a:spcPts val="0"/>
              </a:spcAft>
              <a:buSzPts val="1100"/>
              <a:buChar char="-"/>
            </a:pPr>
            <a:r>
              <a:rPr lang="en" u="sng">
                <a:solidFill>
                  <a:schemeClr val="hlink"/>
                </a:solidFill>
                <a:highlight>
                  <a:srgbClr val="00FF00"/>
                </a:highlight>
                <a:hlinkClick r:id="rId2"/>
              </a:rPr>
              <a:t>https://health.gov/dietaryguidelines/2015/guidelines/appendix-1/</a:t>
            </a:r>
            <a:endParaRPr>
              <a:highlight>
                <a:srgbClr val="00FF00"/>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3e0334c0a_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3e0334c0a_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Changed correlation to “Often, the combination “</a:t>
            </a:r>
            <a:r>
              <a:rPr lang="en"/>
              <a:t>, </a:t>
            </a:r>
            <a:r>
              <a:rPr lang="en">
                <a:highlight>
                  <a:srgbClr val="00FF00"/>
                </a:highlight>
              </a:rPr>
              <a:t>see about adding a citation showing correlation of video gaming, lack of exercise leads to health concerns</a:t>
            </a:r>
            <a:r>
              <a:rPr lang="en"/>
              <a:t> - Kevin.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F9900"/>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3e0334c0a_1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3e0334c0a_1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e0334c0a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3e0334c0a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More detail about why the fantasy theme was chosen and is it popular?</a:t>
            </a:r>
            <a:endParaRPr/>
          </a:p>
          <a:p>
            <a:pPr indent="0" lvl="0" marL="0" rtl="0" algn="l">
              <a:spcBef>
                <a:spcPts val="0"/>
              </a:spcBef>
              <a:spcAft>
                <a:spcPts val="0"/>
              </a:spcAft>
              <a:buNone/>
            </a:pPr>
            <a:r>
              <a:t/>
            </a:r>
            <a:endParaRPr>
              <a:highlight>
                <a:srgbClr val="00FF00"/>
              </a:highlight>
            </a:endParaRPr>
          </a:p>
          <a:p>
            <a:pPr indent="0" lvl="0" marL="0" rtl="0" algn="l">
              <a:spcBef>
                <a:spcPts val="0"/>
              </a:spcBef>
              <a:spcAft>
                <a:spcPts val="0"/>
              </a:spcAft>
              <a:buNone/>
            </a:pPr>
            <a:r>
              <a:rPr lang="en">
                <a:highlight>
                  <a:srgbClr val="00FF00"/>
                </a:highlight>
              </a:rPr>
              <a:t>Found this quote “</a:t>
            </a:r>
            <a:r>
              <a:rPr lang="en" sz="1200">
                <a:solidFill>
                  <a:srgbClr val="141414"/>
                </a:solidFill>
                <a:highlight>
                  <a:srgbClr val="00FF00"/>
                </a:highlight>
                <a:latin typeface="Roboto"/>
                <a:ea typeface="Roboto"/>
                <a:cs typeface="Roboto"/>
                <a:sym typeface="Roboto"/>
              </a:rPr>
              <a:t>The most addictive video games include massively multiplayer online games (MMOs) and role-playing games (RPGs).” in reference 5. Could be useful for argument why RPG theme was chosen.</a:t>
            </a:r>
            <a:endParaRPr>
              <a:highlight>
                <a:srgbClr val="00FF00"/>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3e0334c0a_1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3e0334c0a_1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FF00"/>
                </a:highlight>
              </a:rPr>
              <a:t>Changed “short term” to “instant” because of direct relation to rewards and progression.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00FF00"/>
                </a:highlight>
              </a:rPr>
              <a:t>Go back over the solution characteristics and what the solution will not do and compare and contrast, so that all components of the app will be covered and discuss where to put missing details.</a:t>
            </a:r>
            <a:endParaRPr>
              <a:highlight>
                <a:srgbClr val="00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Instant Gratifcation: </a:t>
            </a:r>
            <a:endParaRPr/>
          </a:p>
          <a:p>
            <a:pPr indent="-298450" lvl="0" marL="4572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leaderboard, daily streaks, and medals for accomplishment in solution characteristics.</a:t>
            </a:r>
            <a:endParaRPr>
              <a:highlight>
                <a:srgbClr val="FFFF00"/>
              </a:highlight>
              <a:latin typeface="Calibri"/>
              <a:ea typeface="Calibri"/>
              <a:cs typeface="Calibri"/>
              <a:sym typeface="Calibri"/>
            </a:endParaRPr>
          </a:p>
          <a:p>
            <a:pPr indent="-298450" lvl="1" marL="9144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in-game rewards and progression</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combat system requires progression from user</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swords, armor, etc</a:t>
            </a:r>
            <a:endParaRPr>
              <a:highlight>
                <a:srgbClr val="FFFF00"/>
              </a:highlight>
              <a:latin typeface="Calibri"/>
              <a:ea typeface="Calibri"/>
              <a:cs typeface="Calibri"/>
              <a:sym typeface="Calibri"/>
            </a:endParaRPr>
          </a:p>
          <a:p>
            <a:pPr indent="-298450" lvl="2" marL="1371600" rtl="0" algn="l">
              <a:lnSpc>
                <a:spcPct val="115000"/>
              </a:lnSpc>
              <a:spcBef>
                <a:spcPts val="0"/>
              </a:spcBef>
              <a:spcAft>
                <a:spcPts val="0"/>
              </a:spcAft>
              <a:buSzPts val="1100"/>
              <a:buFont typeface="Calibri"/>
              <a:buChar char="-"/>
            </a:pPr>
            <a:r>
              <a:rPr lang="en">
                <a:highlight>
                  <a:srgbClr val="FFFF00"/>
                </a:highlight>
                <a:latin typeface="Calibri"/>
                <a:ea typeface="Calibri"/>
                <a:cs typeface="Calibri"/>
                <a:sym typeface="Calibri"/>
              </a:rPr>
              <a:t>Stat increases</a:t>
            </a:r>
            <a:endParaRPr>
              <a:highlight>
                <a:srgbClr val="FFFF00"/>
              </a:highlight>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If we present again, then explain more of what the instant gratification is to the user and the designer.</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If we present again, then explain that even though other applications have this feature, but we want these features to be in one whole application</a:t>
            </a:r>
            <a:endParaRPr>
              <a:highlight>
                <a:srgbClr val="FFFF00"/>
              </a:highlight>
            </a:endParaRPr>
          </a:p>
          <a:p>
            <a:pPr indent="0" lvl="0" marL="0" rtl="0" algn="l">
              <a:spcBef>
                <a:spcPts val="0"/>
              </a:spcBef>
              <a:spcAft>
                <a:spcPts val="0"/>
              </a:spcAft>
              <a:buNone/>
            </a:pPr>
            <a:r>
              <a:t/>
            </a:r>
            <a:endParaRPr/>
          </a:p>
          <a:p>
            <a:pPr indent="-298450" lvl="0" marL="457200" rtl="0" algn="l">
              <a:lnSpc>
                <a:spcPct val="107916"/>
              </a:lnSpc>
              <a:spcBef>
                <a:spcPts val="0"/>
              </a:spcBef>
              <a:spcAft>
                <a:spcPts val="0"/>
              </a:spcAft>
              <a:buSzPts val="1100"/>
              <a:buFont typeface="Calibri"/>
              <a:buChar char="●"/>
            </a:pPr>
            <a:r>
              <a:rPr lang="en">
                <a:highlight>
                  <a:srgbClr val="00FF00"/>
                </a:highlight>
                <a:latin typeface="Calibri"/>
                <a:ea typeface="Calibri"/>
                <a:cs typeface="Calibri"/>
                <a:sym typeface="Calibri"/>
              </a:rPr>
              <a:t>Game will include “workout tutorials” in the workout challenges menu which will show  general form</a:t>
            </a:r>
            <a:endParaRPr>
              <a:highlight>
                <a:srgbClr val="00FF00"/>
              </a:highlight>
              <a:latin typeface="Calibri"/>
              <a:ea typeface="Calibri"/>
              <a:cs typeface="Calibri"/>
              <a:sym typeface="Calibri"/>
            </a:endParaRPr>
          </a:p>
          <a:p>
            <a:pPr indent="-298450" lvl="0" marL="457200" rtl="0" algn="l">
              <a:lnSpc>
                <a:spcPct val="115000"/>
              </a:lnSpc>
              <a:spcBef>
                <a:spcPts val="800"/>
              </a:spcBef>
              <a:spcAft>
                <a:spcPts val="0"/>
              </a:spcAft>
              <a:buSzPts val="1100"/>
              <a:buFont typeface="Calibri"/>
              <a:buChar char="●"/>
            </a:pPr>
            <a:r>
              <a:rPr lang="en">
                <a:highlight>
                  <a:srgbClr val="00FF00"/>
                </a:highlight>
                <a:latin typeface="Calibri"/>
                <a:ea typeface="Calibri"/>
                <a:cs typeface="Calibri"/>
                <a:sym typeface="Calibri"/>
              </a:rPr>
              <a:t>Put in Solution Characteristics or solution flow(?)Input information about this exercise guide into the solution characteristics and competition matrix</a:t>
            </a:r>
            <a:endParaRPr>
              <a:highlight>
                <a:srgbClr val="00FF00"/>
              </a:highlight>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3e0334c0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3e0334c0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e0334c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e0334c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2.jpg"/><Relationship Id="rId10" Type="http://schemas.openxmlformats.org/officeDocument/2006/relationships/image" Target="../media/image13.jpg"/><Relationship Id="rId9" Type="http://schemas.openxmlformats.org/officeDocument/2006/relationships/image" Target="../media/image1.jpg"/><Relationship Id="rId5" Type="http://schemas.openxmlformats.org/officeDocument/2006/relationships/image" Target="../media/image8.jpg"/><Relationship Id="rId6" Type="http://schemas.openxmlformats.org/officeDocument/2006/relationships/image" Target="../media/image5.jpg"/><Relationship Id="rId7" Type="http://schemas.openxmlformats.org/officeDocument/2006/relationships/image" Target="../media/image4.jpg"/><Relationship Id="rId8"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D4D4D"/>
            </a:gs>
            <a:gs pos="100000">
              <a:srgbClr val="000000"/>
            </a:gs>
          </a:gsLst>
          <a:lin ang="5400012" scaled="0"/>
        </a:gradFill>
      </p:bgPr>
    </p:bg>
    <p:spTree>
      <p:nvGrpSpPr>
        <p:cNvPr id="178" name="Shape 178"/>
        <p:cNvGrpSpPr/>
        <p:nvPr/>
      </p:nvGrpSpPr>
      <p:grpSpPr>
        <a:xfrm>
          <a:off x="0" y="0"/>
          <a:ext cx="0" cy="0"/>
          <a:chOff x="0" y="0"/>
          <a:chExt cx="0" cy="0"/>
        </a:xfrm>
      </p:grpSpPr>
      <p:sp>
        <p:nvSpPr>
          <p:cNvPr id="179" name="Google Shape;179;p25"/>
          <p:cNvSpPr txBox="1"/>
          <p:nvPr>
            <p:ph idx="1" type="body"/>
          </p:nvPr>
        </p:nvSpPr>
        <p:spPr>
          <a:xfrm>
            <a:off x="1196425" y="4305375"/>
            <a:ext cx="6936000" cy="5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Old Dominion University</a:t>
            </a:r>
            <a:endParaRPr/>
          </a:p>
          <a:p>
            <a:pPr indent="0" lvl="0" marL="0" rtl="0" algn="ctr">
              <a:spcBef>
                <a:spcPts val="0"/>
              </a:spcBef>
              <a:spcAft>
                <a:spcPts val="0"/>
              </a:spcAft>
              <a:buNone/>
            </a:pPr>
            <a:r>
              <a:rPr lang="en"/>
              <a:t>CS 411W - Team Bronze</a:t>
            </a:r>
            <a:endParaRPr/>
          </a:p>
          <a:p>
            <a:pPr indent="0" lvl="0" marL="0" rtl="0" algn="ctr">
              <a:spcBef>
                <a:spcPts val="0"/>
              </a:spcBef>
              <a:spcAft>
                <a:spcPts val="0"/>
              </a:spcAft>
              <a:buNone/>
            </a:pPr>
            <a:r>
              <a:rPr lang="en"/>
              <a:t>Prototype Demo Slide Deck</a:t>
            </a:r>
            <a:endParaRPr/>
          </a:p>
          <a:p>
            <a:pPr indent="0" lvl="0" marL="0" rtl="0" algn="ctr">
              <a:spcBef>
                <a:spcPts val="0"/>
              </a:spcBef>
              <a:spcAft>
                <a:spcPts val="0"/>
              </a:spcAft>
              <a:buNone/>
            </a:pPr>
            <a:r>
              <a:rPr lang="en"/>
              <a:t>April 23, 2020</a:t>
            </a:r>
            <a:endParaRPr/>
          </a:p>
        </p:txBody>
      </p:sp>
      <p:pic>
        <p:nvPicPr>
          <p:cNvPr id="180" name="Google Shape;180;p25"/>
          <p:cNvPicPr preferRelativeResize="0"/>
          <p:nvPr/>
        </p:nvPicPr>
        <p:blipFill>
          <a:blip r:embed="rId3">
            <a:alphaModFix/>
          </a:blip>
          <a:stretch>
            <a:fillRect/>
          </a:stretch>
        </p:blipFill>
        <p:spPr>
          <a:xfrm>
            <a:off x="2997200" y="1529150"/>
            <a:ext cx="3334451" cy="2796052"/>
          </a:xfrm>
          <a:prstGeom prst="rect">
            <a:avLst/>
          </a:prstGeom>
          <a:noFill/>
          <a:ln>
            <a:noFill/>
          </a:ln>
        </p:spPr>
      </p:pic>
      <p:sp>
        <p:nvSpPr>
          <p:cNvPr id="181" name="Google Shape;18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5"/>
          <p:cNvPicPr preferRelativeResize="0"/>
          <p:nvPr/>
        </p:nvPicPr>
        <p:blipFill>
          <a:blip r:embed="rId4">
            <a:alphaModFix/>
          </a:blip>
          <a:stretch>
            <a:fillRect/>
          </a:stretch>
        </p:blipFill>
        <p:spPr>
          <a:xfrm>
            <a:off x="505788" y="-20126"/>
            <a:ext cx="8132427" cy="17187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4"/>
          <p:cNvSpPr txBox="1"/>
          <p:nvPr>
            <p:ph idx="4294967295" type="title"/>
          </p:nvPr>
        </p:nvSpPr>
        <p:spPr>
          <a:xfrm>
            <a:off x="1052575" y="37000"/>
            <a:ext cx="7038900" cy="6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What We Accomplished (Continued)</a:t>
            </a:r>
            <a:endParaRPr sz="2400"/>
          </a:p>
        </p:txBody>
      </p:sp>
      <p:sp>
        <p:nvSpPr>
          <p:cNvPr id="269" name="Google Shape;269;p34"/>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
        <p:nvSpPr>
          <p:cNvPr id="270" name="Google Shape;27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34"/>
          <p:cNvPicPr preferRelativeResize="0"/>
          <p:nvPr/>
        </p:nvPicPr>
        <p:blipFill>
          <a:blip r:embed="rId3">
            <a:alphaModFix/>
          </a:blip>
          <a:stretch>
            <a:fillRect/>
          </a:stretch>
        </p:blipFill>
        <p:spPr>
          <a:xfrm>
            <a:off x="420825" y="713800"/>
            <a:ext cx="8302375" cy="394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idx="4294967295" type="title"/>
          </p:nvPr>
        </p:nvSpPr>
        <p:spPr>
          <a:xfrm>
            <a:off x="1052550" y="0"/>
            <a:ext cx="7038900" cy="59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Development/Sprint Profile</a:t>
            </a:r>
            <a:endParaRPr sz="2400">
              <a:latin typeface="Lato"/>
              <a:ea typeface="Lato"/>
              <a:cs typeface="Lato"/>
              <a:sym typeface="Lato"/>
            </a:endParaRPr>
          </a:p>
        </p:txBody>
      </p:sp>
      <p:sp>
        <p:nvSpPr>
          <p:cNvPr id="277" name="Google Shape;2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5"/>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pic>
        <p:nvPicPr>
          <p:cNvPr id="279" name="Google Shape;279;p35"/>
          <p:cNvPicPr preferRelativeResize="0"/>
          <p:nvPr/>
        </p:nvPicPr>
        <p:blipFill>
          <a:blip r:embed="rId3">
            <a:alphaModFix/>
          </a:blip>
          <a:stretch>
            <a:fillRect/>
          </a:stretch>
        </p:blipFill>
        <p:spPr>
          <a:xfrm>
            <a:off x="526953" y="641250"/>
            <a:ext cx="8090096" cy="4190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idx="4294967295" type="title"/>
          </p:nvPr>
        </p:nvSpPr>
        <p:spPr>
          <a:xfrm>
            <a:off x="1052550" y="245975"/>
            <a:ext cx="7038900" cy="6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Risk Matrix and Mitigation Strategies</a:t>
            </a:r>
            <a:endParaRPr sz="2400">
              <a:latin typeface="Lato"/>
              <a:ea typeface="Lato"/>
              <a:cs typeface="Lato"/>
              <a:sym typeface="Lato"/>
            </a:endParaRPr>
          </a:p>
        </p:txBody>
      </p:sp>
      <p:sp>
        <p:nvSpPr>
          <p:cNvPr id="285" name="Google Shape;285;p36"/>
          <p:cNvSpPr txBox="1"/>
          <p:nvPr/>
        </p:nvSpPr>
        <p:spPr>
          <a:xfrm>
            <a:off x="0" y="944975"/>
            <a:ext cx="4341300" cy="388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lt1"/>
                </a:solidFill>
                <a:latin typeface="Lato"/>
                <a:ea typeface="Lato"/>
                <a:cs typeface="Lato"/>
                <a:sym typeface="Lato"/>
              </a:rPr>
              <a:t>Technical Risks:</a:t>
            </a:r>
            <a:endParaRPr b="1" sz="1100">
              <a:solidFill>
                <a:schemeClr val="lt1"/>
              </a:solidFill>
              <a:latin typeface="Lato"/>
              <a:ea typeface="Lato"/>
              <a:cs typeface="Lato"/>
              <a:sym typeface="Lato"/>
            </a:endParaRPr>
          </a:p>
          <a:p>
            <a:pPr indent="0" lvl="0" marL="457200" rtl="0" algn="l">
              <a:lnSpc>
                <a:spcPct val="100000"/>
              </a:lnSpc>
              <a:spcBef>
                <a:spcPts val="0"/>
              </a:spcBef>
              <a:spcAft>
                <a:spcPts val="0"/>
              </a:spcAft>
              <a:buNone/>
            </a:pPr>
            <a:r>
              <a:rPr lang="en" sz="1100">
                <a:solidFill>
                  <a:schemeClr val="lt1"/>
                </a:solidFill>
                <a:latin typeface="Lato"/>
                <a:ea typeface="Lato"/>
                <a:cs typeface="Lato"/>
                <a:sym typeface="Lato"/>
              </a:rPr>
              <a:t>T-1: The server is unable to handle the database usage as the user base grows, performance degrades</a:t>
            </a:r>
            <a:endParaRPr sz="1100">
              <a:solidFill>
                <a:schemeClr val="lt1"/>
              </a:solidFill>
              <a:latin typeface="Lato"/>
              <a:ea typeface="Lato"/>
              <a:cs typeface="Lato"/>
              <a:sym typeface="Lato"/>
            </a:endParaRPr>
          </a:p>
          <a:p>
            <a:pPr indent="457200" lvl="0" marL="0" rtl="0" algn="l">
              <a:lnSpc>
                <a:spcPct val="100000"/>
              </a:lnSpc>
              <a:spcBef>
                <a:spcPts val="0"/>
              </a:spcBef>
              <a:spcAft>
                <a:spcPts val="0"/>
              </a:spcAft>
              <a:buNone/>
            </a:pPr>
            <a:r>
              <a:rPr lang="en" sz="1100">
                <a:solidFill>
                  <a:schemeClr val="lt1"/>
                </a:solidFill>
                <a:latin typeface="Lato"/>
                <a:ea typeface="Lato"/>
                <a:cs typeface="Lato"/>
                <a:sym typeface="Lato"/>
              </a:rPr>
              <a:t>T-2: App loses connection the Internet</a:t>
            </a:r>
            <a:endParaRPr sz="1100">
              <a:solidFill>
                <a:schemeClr val="lt1"/>
              </a:solidFill>
              <a:latin typeface="Lato"/>
              <a:ea typeface="Lato"/>
              <a:cs typeface="Lato"/>
              <a:sym typeface="Lato"/>
            </a:endParaRPr>
          </a:p>
          <a:p>
            <a:pPr indent="457200" lvl="0" marL="0" rtl="0" algn="l">
              <a:lnSpc>
                <a:spcPct val="100000"/>
              </a:lnSpc>
              <a:spcBef>
                <a:spcPts val="0"/>
              </a:spcBef>
              <a:spcAft>
                <a:spcPts val="0"/>
              </a:spcAft>
              <a:buNone/>
            </a:pPr>
            <a:r>
              <a:rPr lang="en" sz="1100">
                <a:solidFill>
                  <a:schemeClr val="lt1"/>
                </a:solidFill>
                <a:latin typeface="Lato"/>
                <a:ea typeface="Lato"/>
                <a:cs typeface="Lato"/>
                <a:sym typeface="Lato"/>
              </a:rPr>
              <a:t>T-3: Smartwatch loses bluetooth connection to smartphone</a:t>
            </a:r>
            <a:endParaRPr sz="1100">
              <a:solidFill>
                <a:schemeClr val="lt1"/>
              </a:solidFill>
              <a:latin typeface="Lato"/>
              <a:ea typeface="Lato"/>
              <a:cs typeface="Lato"/>
              <a:sym typeface="Lato"/>
            </a:endParaRPr>
          </a:p>
          <a:p>
            <a:pPr indent="457200" lvl="0" marL="0" rtl="0" algn="l">
              <a:lnSpc>
                <a:spcPct val="100000"/>
              </a:lnSpc>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b="1" lang="en" sz="1100">
                <a:solidFill>
                  <a:schemeClr val="lt1"/>
                </a:solidFill>
                <a:latin typeface="Lato"/>
                <a:ea typeface="Lato"/>
                <a:cs typeface="Lato"/>
                <a:sym typeface="Lato"/>
              </a:rPr>
              <a:t>Security Risks:</a:t>
            </a:r>
            <a:endParaRPr b="1" sz="1100">
              <a:solidFill>
                <a:schemeClr val="lt1"/>
              </a:solidFill>
              <a:latin typeface="Lato"/>
              <a:ea typeface="Lato"/>
              <a:cs typeface="Lato"/>
              <a:sym typeface="Lato"/>
            </a:endParaRPr>
          </a:p>
          <a:p>
            <a:pPr indent="457200" lvl="0" marL="0" rtl="0" algn="l">
              <a:spcBef>
                <a:spcPts val="0"/>
              </a:spcBef>
              <a:spcAft>
                <a:spcPts val="0"/>
              </a:spcAft>
              <a:buNone/>
            </a:pPr>
            <a:r>
              <a:rPr lang="en" sz="1100">
                <a:solidFill>
                  <a:schemeClr val="lt1"/>
                </a:solidFill>
                <a:latin typeface="Lato"/>
                <a:ea typeface="Lato"/>
                <a:cs typeface="Lato"/>
                <a:sym typeface="Lato"/>
              </a:rPr>
              <a:t>S-1: Database security breach</a:t>
            </a:r>
            <a:endParaRPr sz="1100">
              <a:solidFill>
                <a:schemeClr val="lt1"/>
              </a:solidFill>
              <a:latin typeface="Lato"/>
              <a:ea typeface="Lato"/>
              <a:cs typeface="Lato"/>
              <a:sym typeface="Lato"/>
            </a:endParaRPr>
          </a:p>
          <a:p>
            <a:pPr indent="457200" lvl="0" marL="0" rtl="0" algn="l">
              <a:spcBef>
                <a:spcPts val="0"/>
              </a:spcBef>
              <a:spcAft>
                <a:spcPts val="0"/>
              </a:spcAft>
              <a:buNone/>
            </a:pPr>
            <a:r>
              <a:rPr lang="en" sz="1100">
                <a:solidFill>
                  <a:schemeClr val="lt1"/>
                </a:solidFill>
                <a:latin typeface="Lato"/>
                <a:ea typeface="Lato"/>
                <a:cs typeface="Lato"/>
                <a:sym typeface="Lato"/>
              </a:rPr>
              <a:t>S-2: Unauthorized access to the database</a:t>
            </a:r>
            <a:endParaRPr sz="1100">
              <a:solidFill>
                <a:schemeClr val="lt1"/>
              </a:solidFill>
              <a:latin typeface="Lato"/>
              <a:ea typeface="Lato"/>
              <a:cs typeface="Lato"/>
              <a:sym typeface="Lato"/>
            </a:endParaRPr>
          </a:p>
          <a:p>
            <a:pPr indent="45720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b="1" lang="en" sz="1100">
                <a:solidFill>
                  <a:schemeClr val="lt1"/>
                </a:solidFill>
                <a:latin typeface="Lato"/>
                <a:ea typeface="Lato"/>
                <a:cs typeface="Lato"/>
                <a:sym typeface="Lato"/>
              </a:rPr>
              <a:t>Customer Risk:</a:t>
            </a:r>
            <a:endParaRPr b="1"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C-1: User falsified information which leads to unwanted results</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C-2: Customer becomes disinterested in the app?</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C-3: Customer’s established impossible goals</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p:txBody>
      </p:sp>
      <p:sp>
        <p:nvSpPr>
          <p:cNvPr id="286" name="Google Shape;28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36"/>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
        <p:nvSpPr>
          <p:cNvPr id="288" name="Google Shape;288;p36"/>
          <p:cNvSpPr txBox="1"/>
          <p:nvPr/>
        </p:nvSpPr>
        <p:spPr>
          <a:xfrm>
            <a:off x="4341300" y="944975"/>
            <a:ext cx="4802700" cy="38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Lato"/>
                <a:ea typeface="Lato"/>
                <a:cs typeface="Lato"/>
                <a:sym typeface="Lato"/>
              </a:rPr>
              <a:t>Mitigation Strategies:</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T-1: Implement a scalable architecture for our app to handle user growth.</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T-2: Data would be saved to the offline cache to be uploaded later when Internet connection is restored.</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T-3: App would show a pop-up warning that notifies the user of disconnection.</a:t>
            </a:r>
            <a:endParaRPr sz="1100">
              <a:solidFill>
                <a:schemeClr val="lt1"/>
              </a:solidFill>
              <a:latin typeface="Lato"/>
              <a:ea typeface="Lato"/>
              <a:cs typeface="Lato"/>
              <a:sym typeface="Lato"/>
            </a:endParaRPr>
          </a:p>
          <a:p>
            <a:pPr indent="0" lvl="0" marL="457200" rtl="0" algn="l">
              <a:spcBef>
                <a:spcPts val="0"/>
              </a:spcBef>
              <a:spcAft>
                <a:spcPts val="0"/>
              </a:spcAft>
              <a:buNone/>
            </a:pPr>
            <a:r>
              <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S-1: Keep up-to-date modern encryption methods.</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S-2:</a:t>
            </a:r>
            <a:r>
              <a:rPr lang="en" sz="1100">
                <a:solidFill>
                  <a:schemeClr val="lt1"/>
                </a:solidFill>
                <a:latin typeface="Lato"/>
                <a:ea typeface="Lato"/>
                <a:cs typeface="Lato"/>
                <a:sym typeface="Lato"/>
              </a:rPr>
              <a:t> Password protected login authentication feature offered through Firebase</a:t>
            </a:r>
            <a:endParaRPr sz="1100">
              <a:solidFill>
                <a:schemeClr val="lt1"/>
              </a:solidFill>
              <a:latin typeface="Lato"/>
              <a:ea typeface="Lato"/>
              <a:cs typeface="Lato"/>
              <a:sym typeface="Lato"/>
            </a:endParaRPr>
          </a:p>
          <a:p>
            <a:pPr indent="0" lvl="0" marL="457200" rtl="0" algn="l">
              <a:spcBef>
                <a:spcPts val="0"/>
              </a:spcBef>
              <a:spcAft>
                <a:spcPts val="0"/>
              </a:spcAft>
              <a:buNone/>
            </a:pPr>
            <a:r>
              <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C-1: Trackers for exercise and </a:t>
            </a:r>
            <a:r>
              <a:rPr lang="en" sz="1100">
                <a:solidFill>
                  <a:schemeClr val="lt1"/>
                </a:solidFill>
                <a:latin typeface="Lato"/>
                <a:ea typeface="Lato"/>
                <a:cs typeface="Lato"/>
                <a:sym typeface="Lato"/>
              </a:rPr>
              <a:t>warn users that false information will impede their ability to use the app </a:t>
            </a:r>
            <a:r>
              <a:rPr lang="en" sz="1100">
                <a:solidFill>
                  <a:schemeClr val="lt1"/>
                </a:solidFill>
                <a:latin typeface="Lato"/>
                <a:ea typeface="Lato"/>
                <a:cs typeface="Lato"/>
                <a:sym typeface="Lato"/>
              </a:rPr>
              <a:t>effectively</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C-2: Add surveys asking for feedback and recommendations from user base to continuously improve aspects of the game.</a:t>
            </a:r>
            <a:endParaRPr sz="1100">
              <a:solidFill>
                <a:schemeClr val="lt1"/>
              </a:solidFill>
              <a:latin typeface="Lato"/>
              <a:ea typeface="Lato"/>
              <a:cs typeface="Lato"/>
              <a:sym typeface="Lato"/>
            </a:endParaRPr>
          </a:p>
          <a:p>
            <a:pPr indent="0" lvl="0" marL="457200" rtl="0" algn="l">
              <a:spcBef>
                <a:spcPts val="0"/>
              </a:spcBef>
              <a:spcAft>
                <a:spcPts val="0"/>
              </a:spcAft>
              <a:buNone/>
            </a:pPr>
            <a:r>
              <a:rPr lang="en" sz="1100">
                <a:solidFill>
                  <a:schemeClr val="lt1"/>
                </a:solidFill>
                <a:latin typeface="Lato"/>
                <a:ea typeface="Lato"/>
                <a:cs typeface="Lato"/>
                <a:sym typeface="Lato"/>
              </a:rPr>
              <a:t>C-3: App will test the established goals against a parameters to test if achievable.</a:t>
            </a:r>
            <a:endParaRPr sz="1100">
              <a:solidFill>
                <a:schemeClr val="lt1"/>
              </a:solidFill>
              <a:latin typeface="Lato"/>
              <a:ea typeface="Lato"/>
              <a:cs typeface="Lato"/>
              <a:sym typeface="Lato"/>
            </a:endParaRPr>
          </a:p>
          <a:p>
            <a:pPr indent="0" lvl="0" marL="457200" rtl="0" algn="l">
              <a:spcBef>
                <a:spcPts val="0"/>
              </a:spcBef>
              <a:spcAft>
                <a:spcPts val="0"/>
              </a:spcAft>
              <a:buNone/>
            </a:pPr>
            <a:r>
              <a:t/>
            </a:r>
            <a:endParaRPr sz="1100">
              <a:solidFill>
                <a:schemeClr val="lt1"/>
              </a:solidFill>
              <a:latin typeface="Lato"/>
              <a:ea typeface="Lato"/>
              <a:cs typeface="Lato"/>
              <a:sym typeface="Lato"/>
            </a:endParaRPr>
          </a:p>
          <a:p>
            <a:pPr indent="0" lvl="0" marL="457200" rtl="0" algn="l">
              <a:spcBef>
                <a:spcPts val="0"/>
              </a:spcBef>
              <a:spcAft>
                <a:spcPts val="0"/>
              </a:spcAft>
              <a:buNone/>
            </a:pPr>
            <a:r>
              <a:t/>
            </a:r>
            <a:endParaRPr sz="1100">
              <a:solidFill>
                <a:schemeClr val="lt1"/>
              </a:solidFill>
              <a:latin typeface="Lato"/>
              <a:ea typeface="Lato"/>
              <a:cs typeface="Lato"/>
              <a:sym typeface="Lato"/>
            </a:endParaRPr>
          </a:p>
          <a:p>
            <a:pPr indent="0" lvl="0" marL="45720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1052550" y="386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Challenges We Faced When Developing </a:t>
            </a:r>
            <a:r>
              <a:rPr lang="en">
                <a:latin typeface="Lato"/>
                <a:ea typeface="Lato"/>
                <a:cs typeface="Lato"/>
                <a:sym typeface="Lato"/>
              </a:rPr>
              <a:t>the</a:t>
            </a:r>
            <a:r>
              <a:rPr lang="en">
                <a:latin typeface="Lato"/>
                <a:ea typeface="Lato"/>
                <a:cs typeface="Lato"/>
                <a:sym typeface="Lato"/>
              </a:rPr>
              <a:t> Prototype</a:t>
            </a:r>
            <a:endParaRPr>
              <a:latin typeface="Lato"/>
              <a:ea typeface="Lato"/>
              <a:cs typeface="Lato"/>
              <a:sym typeface="Lato"/>
            </a:endParaRPr>
          </a:p>
        </p:txBody>
      </p:sp>
      <p:sp>
        <p:nvSpPr>
          <p:cNvPr id="294" name="Google Shape;294;p37"/>
          <p:cNvSpPr txBox="1"/>
          <p:nvPr>
            <p:ph idx="1" type="body"/>
          </p:nvPr>
        </p:nvSpPr>
        <p:spPr>
          <a:xfrm>
            <a:off x="1052550" y="13008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UI</a:t>
            </a:r>
            <a:endParaRPr/>
          </a:p>
          <a:p>
            <a:pPr indent="-298450" lvl="1" marL="914400" rtl="0" algn="l">
              <a:spcBef>
                <a:spcPts val="0"/>
              </a:spcBef>
              <a:spcAft>
                <a:spcPts val="0"/>
              </a:spcAft>
              <a:buSzPts val="1100"/>
              <a:buChar char="○"/>
            </a:pPr>
            <a:r>
              <a:rPr lang="en"/>
              <a:t>Learning curve for Unity</a:t>
            </a:r>
            <a:endParaRPr/>
          </a:p>
          <a:p>
            <a:pPr indent="-298450" lvl="1" marL="914400" rtl="0" algn="l">
              <a:spcBef>
                <a:spcPts val="0"/>
              </a:spcBef>
              <a:spcAft>
                <a:spcPts val="0"/>
              </a:spcAft>
              <a:buSzPts val="1100"/>
              <a:buChar char="○"/>
            </a:pPr>
            <a:r>
              <a:rPr lang="en"/>
              <a:t>Scaling to different screen sizes.</a:t>
            </a:r>
            <a:endParaRPr/>
          </a:p>
          <a:p>
            <a:pPr indent="-311150" lvl="0" marL="457200" rtl="0" algn="l">
              <a:spcBef>
                <a:spcPts val="0"/>
              </a:spcBef>
              <a:spcAft>
                <a:spcPts val="0"/>
              </a:spcAft>
              <a:buSzPts val="1300"/>
              <a:buChar char="●"/>
            </a:pPr>
            <a:r>
              <a:rPr lang="en"/>
              <a:t>Algorithms</a:t>
            </a:r>
            <a:endParaRPr/>
          </a:p>
          <a:p>
            <a:pPr indent="-298450" lvl="1" marL="914400" rtl="0" algn="l">
              <a:spcBef>
                <a:spcPts val="0"/>
              </a:spcBef>
              <a:spcAft>
                <a:spcPts val="0"/>
              </a:spcAft>
              <a:buSzPts val="1100"/>
              <a:buChar char="○"/>
            </a:pPr>
            <a:r>
              <a:rPr lang="en"/>
              <a:t>Implementing the pause, cancel, and finish features with the ECG input.</a:t>
            </a:r>
            <a:endParaRPr/>
          </a:p>
          <a:p>
            <a:pPr indent="-311150" lvl="0" marL="457200" rtl="0" algn="l">
              <a:spcBef>
                <a:spcPts val="0"/>
              </a:spcBef>
              <a:spcAft>
                <a:spcPts val="0"/>
              </a:spcAft>
              <a:buSzPts val="1300"/>
              <a:buChar char="●"/>
            </a:pPr>
            <a:r>
              <a:rPr lang="en"/>
              <a:t>Gameplay</a:t>
            </a:r>
            <a:endParaRPr/>
          </a:p>
          <a:p>
            <a:pPr indent="-298450" lvl="1" marL="914400" rtl="0" algn="l">
              <a:spcBef>
                <a:spcPts val="0"/>
              </a:spcBef>
              <a:spcAft>
                <a:spcPts val="0"/>
              </a:spcAft>
              <a:buSzPts val="1100"/>
              <a:buChar char="○"/>
            </a:pPr>
            <a:r>
              <a:rPr lang="en"/>
              <a:t>Implementing features using the Unity 2D Physics Engine</a:t>
            </a:r>
            <a:endParaRPr/>
          </a:p>
          <a:p>
            <a:pPr indent="-298450" lvl="1" marL="914400" rtl="0" algn="l">
              <a:spcBef>
                <a:spcPts val="0"/>
              </a:spcBef>
              <a:spcAft>
                <a:spcPts val="0"/>
              </a:spcAft>
              <a:buSzPts val="1100"/>
              <a:buChar char="○"/>
            </a:pPr>
            <a:r>
              <a:rPr lang="en"/>
              <a:t>Understanding Unity Editor</a:t>
            </a:r>
            <a:endParaRPr/>
          </a:p>
          <a:p>
            <a:pPr indent="-311150" lvl="0" marL="457200" rtl="0" algn="l">
              <a:spcBef>
                <a:spcPts val="0"/>
              </a:spcBef>
              <a:spcAft>
                <a:spcPts val="0"/>
              </a:spcAft>
              <a:buSzPts val="1300"/>
              <a:buChar char="●"/>
            </a:pPr>
            <a:r>
              <a:rPr lang="en"/>
              <a:t>Database</a:t>
            </a:r>
            <a:endParaRPr/>
          </a:p>
          <a:p>
            <a:pPr indent="-298450" lvl="1" marL="914400" rtl="0" algn="l">
              <a:spcBef>
                <a:spcPts val="0"/>
              </a:spcBef>
              <a:spcAft>
                <a:spcPts val="0"/>
              </a:spcAft>
              <a:buSzPts val="1100"/>
              <a:buChar char="○"/>
            </a:pPr>
            <a:r>
              <a:rPr lang="en"/>
              <a:t>Implementing data retrieval/storage within the Firebase SDK for Unity</a:t>
            </a:r>
            <a:endParaRPr/>
          </a:p>
          <a:p>
            <a:pPr indent="-298450" lvl="1" marL="914400" rtl="0" algn="l">
              <a:spcBef>
                <a:spcPts val="0"/>
              </a:spcBef>
              <a:spcAft>
                <a:spcPts val="0"/>
              </a:spcAft>
              <a:buSzPts val="1100"/>
              <a:buChar char="○"/>
            </a:pPr>
            <a:r>
              <a:rPr lang="en"/>
              <a:t>Understanding Firebase authentication processes within the Unity environment</a:t>
            </a:r>
            <a:endParaRPr/>
          </a:p>
        </p:txBody>
      </p:sp>
      <p:sp>
        <p:nvSpPr>
          <p:cNvPr id="295" name="Google Shape;29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7"/>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8"/>
          <p:cNvSpPr txBox="1"/>
          <p:nvPr>
            <p:ph idx="1" type="body"/>
          </p:nvPr>
        </p:nvSpPr>
        <p:spPr>
          <a:xfrm>
            <a:off x="1297500" y="1307850"/>
            <a:ext cx="7038900" cy="31746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FFFFFF"/>
              </a:buClr>
              <a:buSzPts val="1100"/>
              <a:buAutoNum type="arabicPeriod" startAt="4"/>
            </a:pPr>
            <a:r>
              <a:rPr lang="en" sz="1100">
                <a:solidFill>
                  <a:srgbClr val="FFFFFF"/>
                </a:solidFill>
              </a:rPr>
              <a:t>Test Procedures</a:t>
            </a:r>
            <a:endParaRPr sz="1100">
              <a:solidFill>
                <a:srgbClr val="FFFFFF"/>
              </a:solidFill>
            </a:endParaRPr>
          </a:p>
          <a:p>
            <a:pPr indent="-298450" lvl="1" marL="914400" rtl="0" algn="l">
              <a:lnSpc>
                <a:spcPct val="100000"/>
              </a:lnSpc>
              <a:spcBef>
                <a:spcPts val="0"/>
              </a:spcBef>
              <a:spcAft>
                <a:spcPts val="0"/>
              </a:spcAft>
              <a:buClr>
                <a:srgbClr val="FFFFFF"/>
              </a:buClr>
              <a:buSzPts val="1100"/>
              <a:buAutoNum type="arabicPeriod"/>
            </a:pPr>
            <a:r>
              <a:rPr lang="en">
                <a:solidFill>
                  <a:srgbClr val="FFFFFF"/>
                </a:solidFill>
              </a:rPr>
              <a:t>Login page</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Authentication</a:t>
            </a:r>
            <a:endParaRPr>
              <a:solidFill>
                <a:srgbClr val="FFFFFF"/>
              </a:solidFill>
            </a:endParaRPr>
          </a:p>
          <a:p>
            <a:pPr indent="-298450" lvl="1" marL="914400" rtl="0" algn="l">
              <a:lnSpc>
                <a:spcPct val="100000"/>
              </a:lnSpc>
              <a:spcBef>
                <a:spcPts val="0"/>
              </a:spcBef>
              <a:spcAft>
                <a:spcPts val="0"/>
              </a:spcAft>
              <a:buClr>
                <a:srgbClr val="FFFFFF"/>
              </a:buClr>
              <a:buSzPts val="1100"/>
              <a:buAutoNum type="arabicPeriod"/>
            </a:pPr>
            <a:r>
              <a:rPr lang="en">
                <a:solidFill>
                  <a:srgbClr val="FFFFFF"/>
                </a:solidFill>
              </a:rPr>
              <a:t>Progress page</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Current Weight Entry</a:t>
            </a:r>
            <a:endParaRPr>
              <a:solidFill>
                <a:srgbClr val="FFFFFF"/>
              </a:solidFill>
            </a:endParaRPr>
          </a:p>
          <a:p>
            <a:pPr indent="-298450" lvl="1" marL="914400" rtl="0" algn="l">
              <a:lnSpc>
                <a:spcPct val="100000"/>
              </a:lnSpc>
              <a:spcBef>
                <a:spcPts val="0"/>
              </a:spcBef>
              <a:spcAft>
                <a:spcPts val="0"/>
              </a:spcAft>
              <a:buClr>
                <a:srgbClr val="FFFFFF"/>
              </a:buClr>
              <a:buSzPts val="1100"/>
              <a:buAutoNum type="arabicPeriod"/>
            </a:pPr>
            <a:r>
              <a:rPr lang="en">
                <a:solidFill>
                  <a:srgbClr val="FFFFFF"/>
                </a:solidFill>
              </a:rPr>
              <a:t>Diet Tracking</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Daily suggested caloric intake</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Diet Journal Entry Features</a:t>
            </a:r>
            <a:endParaRPr>
              <a:solidFill>
                <a:srgbClr val="FFFFFF"/>
              </a:solidFill>
            </a:endParaRPr>
          </a:p>
          <a:p>
            <a:pPr indent="-298450" lvl="1" marL="914400" rtl="0" algn="l">
              <a:lnSpc>
                <a:spcPct val="100000"/>
              </a:lnSpc>
              <a:spcBef>
                <a:spcPts val="0"/>
              </a:spcBef>
              <a:spcAft>
                <a:spcPts val="0"/>
              </a:spcAft>
              <a:buClr>
                <a:srgbClr val="FFFFFF"/>
              </a:buClr>
              <a:buSzPts val="1100"/>
              <a:buAutoNum type="arabicPeriod"/>
            </a:pPr>
            <a:r>
              <a:rPr lang="en">
                <a:solidFill>
                  <a:srgbClr val="FFFFFF"/>
                </a:solidFill>
              </a:rPr>
              <a:t>Gameplay</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In-game mechanics</a:t>
            </a:r>
            <a:endParaRPr>
              <a:solidFill>
                <a:srgbClr val="FFFFFF"/>
              </a:solidFill>
            </a:endParaRPr>
          </a:p>
          <a:p>
            <a:pPr indent="-298450" lvl="1" marL="914400" rtl="0" algn="l">
              <a:lnSpc>
                <a:spcPct val="100000"/>
              </a:lnSpc>
              <a:spcBef>
                <a:spcPts val="0"/>
              </a:spcBef>
              <a:spcAft>
                <a:spcPts val="0"/>
              </a:spcAft>
              <a:buClr>
                <a:srgbClr val="FFFFFF"/>
              </a:buClr>
              <a:buSzPts val="1100"/>
              <a:buAutoNum type="arabicPeriod"/>
            </a:pPr>
            <a:r>
              <a:rPr lang="en">
                <a:solidFill>
                  <a:srgbClr val="FFFFFF"/>
                </a:solidFill>
              </a:rPr>
              <a:t>Workout Tracking</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Workout challenges selection</a:t>
            </a:r>
            <a:endParaRPr>
              <a:solidFill>
                <a:srgbClr val="FFFFFF"/>
              </a:solidFill>
            </a:endParaRPr>
          </a:p>
          <a:p>
            <a:pPr indent="-298450" lvl="2" marL="1371600" rtl="0" algn="l">
              <a:lnSpc>
                <a:spcPct val="100000"/>
              </a:lnSpc>
              <a:spcBef>
                <a:spcPts val="0"/>
              </a:spcBef>
              <a:spcAft>
                <a:spcPts val="0"/>
              </a:spcAft>
              <a:buClr>
                <a:srgbClr val="FFFFFF"/>
              </a:buClr>
              <a:buSzPts val="1100"/>
              <a:buAutoNum type="arabicPeriod"/>
            </a:pPr>
            <a:r>
              <a:rPr lang="en">
                <a:solidFill>
                  <a:srgbClr val="FFFFFF"/>
                </a:solidFill>
              </a:rPr>
              <a:t>Workout challenges process and result</a:t>
            </a:r>
            <a:endParaRPr>
              <a:solidFill>
                <a:srgbClr val="FFFFFF"/>
              </a:solidFill>
            </a:endParaRPr>
          </a:p>
        </p:txBody>
      </p:sp>
      <p:sp>
        <p:nvSpPr>
          <p:cNvPr id="302" name="Google Shape;30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8"/>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
        <p:nvSpPr>
          <p:cNvPr id="304" name="Google Shape;304;p38"/>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Summary of Demo Sequence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idx="4294967295" type="title"/>
          </p:nvPr>
        </p:nvSpPr>
        <p:spPr>
          <a:xfrm>
            <a:off x="985350" y="193000"/>
            <a:ext cx="7173300" cy="73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Meet the Team!</a:t>
            </a:r>
            <a:endParaRPr>
              <a:latin typeface="Lato"/>
              <a:ea typeface="Lato"/>
              <a:cs typeface="Lato"/>
              <a:sym typeface="Lato"/>
            </a:endParaRPr>
          </a:p>
        </p:txBody>
      </p:sp>
      <p:pic>
        <p:nvPicPr>
          <p:cNvPr id="188" name="Google Shape;188;p26"/>
          <p:cNvPicPr preferRelativeResize="0"/>
          <p:nvPr/>
        </p:nvPicPr>
        <p:blipFill>
          <a:blip r:embed="rId3">
            <a:alphaModFix/>
          </a:blip>
          <a:stretch>
            <a:fillRect/>
          </a:stretch>
        </p:blipFill>
        <p:spPr>
          <a:xfrm>
            <a:off x="1194363" y="953350"/>
            <a:ext cx="1277625" cy="1277625"/>
          </a:xfrm>
          <a:prstGeom prst="rect">
            <a:avLst/>
          </a:prstGeom>
          <a:noFill/>
          <a:ln cap="flat" cmpd="sng" w="28575">
            <a:solidFill>
              <a:schemeClr val="lt2"/>
            </a:solidFill>
            <a:prstDash val="solid"/>
            <a:round/>
            <a:headEnd len="sm" w="sm" type="none"/>
            <a:tailEnd len="sm" w="sm" type="none"/>
          </a:ln>
        </p:spPr>
      </p:pic>
      <p:pic>
        <p:nvPicPr>
          <p:cNvPr id="189" name="Google Shape;189;p26"/>
          <p:cNvPicPr preferRelativeResize="0"/>
          <p:nvPr/>
        </p:nvPicPr>
        <p:blipFill>
          <a:blip r:embed="rId4">
            <a:alphaModFix/>
          </a:blip>
          <a:stretch>
            <a:fillRect/>
          </a:stretch>
        </p:blipFill>
        <p:spPr>
          <a:xfrm>
            <a:off x="3004613" y="925600"/>
            <a:ext cx="1277625" cy="1277625"/>
          </a:xfrm>
          <a:prstGeom prst="rect">
            <a:avLst/>
          </a:prstGeom>
          <a:noFill/>
          <a:ln cap="flat" cmpd="sng" w="28575">
            <a:solidFill>
              <a:schemeClr val="lt2"/>
            </a:solidFill>
            <a:prstDash val="solid"/>
            <a:round/>
            <a:headEnd len="sm" w="sm" type="none"/>
            <a:tailEnd len="sm" w="sm" type="none"/>
          </a:ln>
        </p:spPr>
      </p:pic>
      <p:pic>
        <p:nvPicPr>
          <p:cNvPr id="190" name="Google Shape;190;p26"/>
          <p:cNvPicPr preferRelativeResize="0"/>
          <p:nvPr/>
        </p:nvPicPr>
        <p:blipFill>
          <a:blip r:embed="rId5">
            <a:alphaModFix/>
          </a:blip>
          <a:stretch>
            <a:fillRect/>
          </a:stretch>
        </p:blipFill>
        <p:spPr>
          <a:xfrm>
            <a:off x="1234863" y="2975225"/>
            <a:ext cx="1277625" cy="1277625"/>
          </a:xfrm>
          <a:prstGeom prst="rect">
            <a:avLst/>
          </a:prstGeom>
          <a:noFill/>
          <a:ln cap="flat" cmpd="sng" w="28575">
            <a:solidFill>
              <a:schemeClr val="lt2"/>
            </a:solidFill>
            <a:prstDash val="solid"/>
            <a:round/>
            <a:headEnd len="sm" w="sm" type="none"/>
            <a:tailEnd len="sm" w="sm" type="none"/>
          </a:ln>
        </p:spPr>
      </p:pic>
      <p:pic>
        <p:nvPicPr>
          <p:cNvPr id="191" name="Google Shape;191;p26"/>
          <p:cNvPicPr preferRelativeResize="0"/>
          <p:nvPr/>
        </p:nvPicPr>
        <p:blipFill>
          <a:blip r:embed="rId6">
            <a:alphaModFix/>
          </a:blip>
          <a:stretch>
            <a:fillRect/>
          </a:stretch>
        </p:blipFill>
        <p:spPr>
          <a:xfrm>
            <a:off x="4882838" y="953350"/>
            <a:ext cx="1277625" cy="1277625"/>
          </a:xfrm>
          <a:prstGeom prst="rect">
            <a:avLst/>
          </a:prstGeom>
          <a:noFill/>
          <a:ln cap="flat" cmpd="sng" w="28575">
            <a:solidFill>
              <a:schemeClr val="lt2"/>
            </a:solidFill>
            <a:prstDash val="solid"/>
            <a:round/>
            <a:headEnd len="sm" w="sm" type="none"/>
            <a:tailEnd len="sm" w="sm" type="none"/>
          </a:ln>
        </p:spPr>
      </p:pic>
      <p:pic>
        <p:nvPicPr>
          <p:cNvPr id="192" name="Google Shape;192;p26"/>
          <p:cNvPicPr preferRelativeResize="0"/>
          <p:nvPr/>
        </p:nvPicPr>
        <p:blipFill>
          <a:blip r:embed="rId7">
            <a:alphaModFix/>
          </a:blip>
          <a:stretch>
            <a:fillRect/>
          </a:stretch>
        </p:blipFill>
        <p:spPr>
          <a:xfrm>
            <a:off x="6657300" y="925600"/>
            <a:ext cx="1277625" cy="1277625"/>
          </a:xfrm>
          <a:prstGeom prst="rect">
            <a:avLst/>
          </a:prstGeom>
          <a:noFill/>
          <a:ln cap="flat" cmpd="sng" w="28575">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pic>
        <p:nvPicPr>
          <p:cNvPr id="193" name="Google Shape;193;p26"/>
          <p:cNvPicPr preferRelativeResize="0"/>
          <p:nvPr/>
        </p:nvPicPr>
        <p:blipFill>
          <a:blip r:embed="rId8">
            <a:alphaModFix/>
          </a:blip>
          <a:stretch>
            <a:fillRect/>
          </a:stretch>
        </p:blipFill>
        <p:spPr>
          <a:xfrm>
            <a:off x="4882850" y="2975225"/>
            <a:ext cx="1277625" cy="1277625"/>
          </a:xfrm>
          <a:prstGeom prst="rect">
            <a:avLst/>
          </a:prstGeom>
          <a:noFill/>
          <a:ln cap="flat" cmpd="sng" w="28575">
            <a:solidFill>
              <a:schemeClr val="lt2"/>
            </a:solidFill>
            <a:prstDash val="solid"/>
            <a:round/>
            <a:headEnd len="sm" w="sm" type="none"/>
            <a:tailEnd len="sm" w="sm" type="none"/>
          </a:ln>
        </p:spPr>
      </p:pic>
      <p:pic>
        <p:nvPicPr>
          <p:cNvPr id="194" name="Google Shape;194;p26"/>
          <p:cNvPicPr preferRelativeResize="0"/>
          <p:nvPr/>
        </p:nvPicPr>
        <p:blipFill>
          <a:blip r:embed="rId9">
            <a:alphaModFix/>
          </a:blip>
          <a:stretch>
            <a:fillRect/>
          </a:stretch>
        </p:blipFill>
        <p:spPr>
          <a:xfrm>
            <a:off x="3004613" y="2975225"/>
            <a:ext cx="1277625" cy="1277625"/>
          </a:xfrm>
          <a:prstGeom prst="rect">
            <a:avLst/>
          </a:prstGeom>
          <a:noFill/>
          <a:ln cap="flat" cmpd="sng" w="28575">
            <a:solidFill>
              <a:schemeClr val="lt2"/>
            </a:solidFill>
            <a:prstDash val="solid"/>
            <a:round/>
            <a:headEnd len="sm" w="sm" type="none"/>
            <a:tailEnd len="sm" w="sm" type="none"/>
          </a:ln>
        </p:spPr>
      </p:pic>
      <p:sp>
        <p:nvSpPr>
          <p:cNvPr id="195" name="Google Shape;195;p26"/>
          <p:cNvSpPr txBox="1"/>
          <p:nvPr/>
        </p:nvSpPr>
        <p:spPr>
          <a:xfrm>
            <a:off x="1053475" y="2282400"/>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Kevin Fang</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Team Lead/Lead Algorithms Designer</a:t>
            </a:r>
            <a:endParaRPr sz="1200">
              <a:solidFill>
                <a:schemeClr val="lt1"/>
              </a:solidFill>
              <a:latin typeface="Lato"/>
              <a:ea typeface="Lato"/>
              <a:cs typeface="Lato"/>
              <a:sym typeface="Lato"/>
            </a:endParaRPr>
          </a:p>
        </p:txBody>
      </p:sp>
      <p:sp>
        <p:nvSpPr>
          <p:cNvPr id="196" name="Google Shape;196;p26"/>
          <p:cNvSpPr txBox="1"/>
          <p:nvPr/>
        </p:nvSpPr>
        <p:spPr>
          <a:xfrm>
            <a:off x="2863725" y="2254650"/>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April McIntire</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UI/UX Designer/Animator</a:t>
            </a:r>
            <a:endParaRPr sz="1200">
              <a:solidFill>
                <a:schemeClr val="lt1"/>
              </a:solidFill>
              <a:latin typeface="Lato"/>
              <a:ea typeface="Lato"/>
              <a:cs typeface="Lato"/>
              <a:sym typeface="Lato"/>
            </a:endParaRPr>
          </a:p>
        </p:txBody>
      </p:sp>
      <p:sp>
        <p:nvSpPr>
          <p:cNvPr id="197" name="Google Shape;197;p26"/>
          <p:cNvSpPr txBox="1"/>
          <p:nvPr/>
        </p:nvSpPr>
        <p:spPr>
          <a:xfrm>
            <a:off x="4741975" y="2258725"/>
            <a:ext cx="1559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Rodolfo Monterroso</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Game Developer</a:t>
            </a:r>
            <a:endParaRPr sz="1200">
              <a:solidFill>
                <a:schemeClr val="lt1"/>
              </a:solidFill>
              <a:latin typeface="Lato"/>
              <a:ea typeface="Lato"/>
              <a:cs typeface="Lato"/>
              <a:sym typeface="Lato"/>
            </a:endParaRPr>
          </a:p>
        </p:txBody>
      </p:sp>
      <p:sp>
        <p:nvSpPr>
          <p:cNvPr id="198" name="Google Shape;198;p26"/>
          <p:cNvSpPr txBox="1"/>
          <p:nvPr/>
        </p:nvSpPr>
        <p:spPr>
          <a:xfrm>
            <a:off x="6457025" y="2230975"/>
            <a:ext cx="16782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Roshan Ghimire</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Developer</a:t>
            </a:r>
            <a:r>
              <a:rPr lang="en" sz="1200">
                <a:solidFill>
                  <a:schemeClr val="lt1"/>
                </a:solidFill>
                <a:latin typeface="Lato"/>
                <a:ea typeface="Lato"/>
                <a:cs typeface="Lato"/>
                <a:sym typeface="Lato"/>
              </a:rPr>
              <a:t>/Algorithms Designer</a:t>
            </a:r>
            <a:endParaRPr sz="1200">
              <a:solidFill>
                <a:schemeClr val="lt1"/>
              </a:solidFill>
              <a:latin typeface="Lato"/>
              <a:ea typeface="Lato"/>
              <a:cs typeface="Lato"/>
              <a:sym typeface="Lato"/>
            </a:endParaRPr>
          </a:p>
        </p:txBody>
      </p:sp>
      <p:sp>
        <p:nvSpPr>
          <p:cNvPr id="199" name="Google Shape;199;p26"/>
          <p:cNvSpPr txBox="1"/>
          <p:nvPr/>
        </p:nvSpPr>
        <p:spPr>
          <a:xfrm>
            <a:off x="4709363" y="4263025"/>
            <a:ext cx="1640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Shane Shifflett</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Webmaster</a:t>
            </a:r>
            <a:endParaRPr sz="1200">
              <a:solidFill>
                <a:schemeClr val="lt1"/>
              </a:solidFill>
              <a:latin typeface="Lato"/>
              <a:ea typeface="Lato"/>
              <a:cs typeface="Lato"/>
              <a:sym typeface="Lato"/>
            </a:endParaRPr>
          </a:p>
        </p:txBody>
      </p:sp>
      <p:sp>
        <p:nvSpPr>
          <p:cNvPr id="200" name="Google Shape;200;p26"/>
          <p:cNvSpPr txBox="1"/>
          <p:nvPr/>
        </p:nvSpPr>
        <p:spPr>
          <a:xfrm>
            <a:off x="2823226" y="4263025"/>
            <a:ext cx="1640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Tim Novak</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Lead Back-End Developer</a:t>
            </a:r>
            <a:endParaRPr sz="1200">
              <a:solidFill>
                <a:schemeClr val="lt1"/>
              </a:solidFill>
              <a:latin typeface="Lato"/>
              <a:ea typeface="Lato"/>
              <a:cs typeface="Lato"/>
              <a:sym typeface="Lato"/>
            </a:endParaRPr>
          </a:p>
        </p:txBody>
      </p:sp>
      <p:sp>
        <p:nvSpPr>
          <p:cNvPr id="201" name="Google Shape;201;p26"/>
          <p:cNvSpPr txBox="1"/>
          <p:nvPr/>
        </p:nvSpPr>
        <p:spPr>
          <a:xfrm>
            <a:off x="1053475" y="4263025"/>
            <a:ext cx="1640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Josten Asercion</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Lead Game Developer/Animator</a:t>
            </a:r>
            <a:endParaRPr sz="1200">
              <a:solidFill>
                <a:schemeClr val="lt1"/>
              </a:solidFill>
              <a:latin typeface="Lato"/>
              <a:ea typeface="Lato"/>
              <a:cs typeface="Lato"/>
              <a:sym typeface="Lato"/>
            </a:endParaRPr>
          </a:p>
        </p:txBody>
      </p:sp>
      <p:sp>
        <p:nvSpPr>
          <p:cNvPr id="202" name="Google Shape;202;p26"/>
          <p:cNvSpPr txBox="1"/>
          <p:nvPr>
            <p:ph idx="12" type="sldNum"/>
          </p:nvPr>
        </p:nvSpPr>
        <p:spPr>
          <a:xfrm>
            <a:off x="83647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26"/>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
        <p:nvSpPr>
          <p:cNvPr id="204" name="Google Shape;204;p26"/>
          <p:cNvSpPr txBox="1"/>
          <p:nvPr/>
        </p:nvSpPr>
        <p:spPr>
          <a:xfrm>
            <a:off x="6475913" y="4246050"/>
            <a:ext cx="1640400" cy="55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Mohammad Bashghareh</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Back-End Developer</a:t>
            </a:r>
            <a:endParaRPr sz="1200">
              <a:solidFill>
                <a:schemeClr val="lt1"/>
              </a:solidFill>
              <a:latin typeface="Lato"/>
              <a:ea typeface="Lato"/>
              <a:cs typeface="Lato"/>
              <a:sym typeface="Lato"/>
            </a:endParaRPr>
          </a:p>
        </p:txBody>
      </p:sp>
      <p:pic>
        <p:nvPicPr>
          <p:cNvPr id="205" name="Google Shape;205;p26"/>
          <p:cNvPicPr preferRelativeResize="0"/>
          <p:nvPr/>
        </p:nvPicPr>
        <p:blipFill>
          <a:blip r:embed="rId10">
            <a:alphaModFix/>
          </a:blip>
          <a:stretch>
            <a:fillRect/>
          </a:stretch>
        </p:blipFill>
        <p:spPr>
          <a:xfrm>
            <a:off x="6656037" y="2938738"/>
            <a:ext cx="1280162" cy="1280160"/>
          </a:xfrm>
          <a:prstGeom prst="rect">
            <a:avLst/>
          </a:prstGeom>
          <a:noFill/>
          <a:ln cap="flat" cmpd="sng" w="28575">
            <a:solidFill>
              <a:schemeClr val="lt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Problem Background</a:t>
            </a:r>
            <a:endParaRPr>
              <a:latin typeface="Lato"/>
              <a:ea typeface="Lato"/>
              <a:cs typeface="Lato"/>
              <a:sym typeface="Lato"/>
            </a:endParaRPr>
          </a:p>
        </p:txBody>
      </p:sp>
      <p:sp>
        <p:nvSpPr>
          <p:cNvPr id="211" name="Google Shape;211;p27"/>
          <p:cNvSpPr txBox="1"/>
          <p:nvPr>
            <p:ph idx="1" type="body"/>
          </p:nvPr>
        </p:nvSpPr>
        <p:spPr>
          <a:xfrm>
            <a:off x="338250" y="1561800"/>
            <a:ext cx="47460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The </a:t>
            </a:r>
            <a:r>
              <a:rPr lang="en" sz="1400">
                <a:solidFill>
                  <a:srgbClr val="00FF00"/>
                </a:solidFill>
              </a:rPr>
              <a:t>World Health Organization</a:t>
            </a:r>
            <a:r>
              <a:rPr lang="en" sz="1400"/>
              <a:t> officially claimed </a:t>
            </a:r>
            <a:r>
              <a:rPr lang="en" sz="1400">
                <a:solidFill>
                  <a:srgbClr val="00FF00"/>
                </a:solidFill>
              </a:rPr>
              <a:t>gaming disorder</a:t>
            </a:r>
            <a:r>
              <a:rPr lang="en" sz="1400"/>
              <a:t> as a </a:t>
            </a:r>
            <a:r>
              <a:rPr lang="en" sz="1400">
                <a:solidFill>
                  <a:srgbClr val="00FF00"/>
                </a:solidFill>
              </a:rPr>
              <a:t>disease </a:t>
            </a:r>
            <a:r>
              <a:rPr lang="en" sz="1400"/>
              <a:t>in 2018.</a:t>
            </a:r>
            <a:r>
              <a:rPr baseline="30000" lang="en" sz="1400"/>
              <a:t>9</a:t>
            </a:r>
            <a:endParaRPr sz="1400"/>
          </a:p>
          <a:p>
            <a:pPr indent="-317500" lvl="0" marL="457200" rtl="0" algn="l">
              <a:lnSpc>
                <a:spcPct val="100000"/>
              </a:lnSpc>
              <a:spcBef>
                <a:spcPts val="1000"/>
              </a:spcBef>
              <a:spcAft>
                <a:spcPts val="0"/>
              </a:spcAft>
              <a:buSzPts val="1400"/>
              <a:buChar char="●"/>
            </a:pPr>
            <a:r>
              <a:rPr lang="en" sz="1400"/>
              <a:t>To be diagnosed with </a:t>
            </a:r>
            <a:r>
              <a:rPr lang="en" sz="1400">
                <a:solidFill>
                  <a:srgbClr val="00FF00"/>
                </a:solidFill>
              </a:rPr>
              <a:t>gaming disorder</a:t>
            </a:r>
            <a:r>
              <a:rPr lang="en" sz="1400"/>
              <a:t>, a person must show 12 months of severe symptoms, including</a:t>
            </a:r>
            <a:r>
              <a:rPr lang="en" sz="1400">
                <a:solidFill>
                  <a:schemeClr val="accent1"/>
                </a:solidFill>
              </a:rPr>
              <a:t> </a:t>
            </a:r>
            <a:r>
              <a:rPr lang="en" sz="1400">
                <a:solidFill>
                  <a:srgbClr val="00FF00"/>
                </a:solidFill>
              </a:rPr>
              <a:t>prioritizing gaming</a:t>
            </a:r>
            <a:r>
              <a:rPr lang="en" sz="1400"/>
              <a:t> over </a:t>
            </a:r>
            <a:r>
              <a:rPr lang="en" sz="1400">
                <a:solidFill>
                  <a:srgbClr val="00FF00"/>
                </a:solidFill>
              </a:rPr>
              <a:t>work</a:t>
            </a:r>
            <a:r>
              <a:rPr lang="en" sz="1400"/>
              <a:t>, </a:t>
            </a:r>
            <a:r>
              <a:rPr lang="en" sz="1400">
                <a:solidFill>
                  <a:srgbClr val="00FF00"/>
                </a:solidFill>
              </a:rPr>
              <a:t>education </a:t>
            </a:r>
            <a:r>
              <a:rPr lang="en" sz="1400"/>
              <a:t>and </a:t>
            </a:r>
            <a:r>
              <a:rPr lang="en" sz="1400">
                <a:solidFill>
                  <a:srgbClr val="00FF00"/>
                </a:solidFill>
              </a:rPr>
              <a:t>social relationships</a:t>
            </a:r>
            <a:r>
              <a:rPr lang="en" sz="1400"/>
              <a:t>.</a:t>
            </a:r>
            <a:r>
              <a:rPr baseline="30000" lang="en" sz="1400"/>
              <a:t>9</a:t>
            </a:r>
            <a:endParaRPr baseline="30000" sz="1400"/>
          </a:p>
          <a:p>
            <a:pPr indent="-317500" lvl="0" marL="457200" rtl="0" algn="l">
              <a:lnSpc>
                <a:spcPct val="100000"/>
              </a:lnSpc>
              <a:spcBef>
                <a:spcPts val="1000"/>
              </a:spcBef>
              <a:spcAft>
                <a:spcPts val="0"/>
              </a:spcAft>
              <a:buSzPts val="1400"/>
              <a:buChar char="●"/>
            </a:pPr>
            <a:r>
              <a:rPr lang="en" sz="1400">
                <a:solidFill>
                  <a:srgbClr val="00FF00"/>
                </a:solidFill>
              </a:rPr>
              <a:t>64%</a:t>
            </a:r>
            <a:r>
              <a:rPr lang="en" sz="1400"/>
              <a:t> of the </a:t>
            </a:r>
            <a:r>
              <a:rPr lang="en" sz="1400">
                <a:solidFill>
                  <a:srgbClr val="00FF00"/>
                </a:solidFill>
              </a:rPr>
              <a:t>U.S. Population</a:t>
            </a:r>
            <a:r>
              <a:rPr lang="en" sz="1400"/>
              <a:t> are gamers.</a:t>
            </a:r>
            <a:r>
              <a:rPr baseline="30000" lang="en" sz="1400"/>
              <a:t>6</a:t>
            </a:r>
            <a:endParaRPr baseline="30000" sz="1400"/>
          </a:p>
          <a:p>
            <a:pPr indent="-317500" lvl="0" marL="457200" rtl="0" algn="l">
              <a:lnSpc>
                <a:spcPct val="100000"/>
              </a:lnSpc>
              <a:spcBef>
                <a:spcPts val="1000"/>
              </a:spcBef>
              <a:spcAft>
                <a:spcPts val="1000"/>
              </a:spcAft>
              <a:buSzPts val="1400"/>
              <a:buChar char="●"/>
            </a:pPr>
            <a:r>
              <a:rPr lang="en" sz="1400"/>
              <a:t>Globally, </a:t>
            </a:r>
            <a:r>
              <a:rPr lang="en" sz="1400">
                <a:solidFill>
                  <a:srgbClr val="00FF00"/>
                </a:solidFill>
              </a:rPr>
              <a:t>75 million</a:t>
            </a:r>
            <a:r>
              <a:rPr lang="en" sz="1400"/>
              <a:t> people </a:t>
            </a:r>
            <a:r>
              <a:rPr lang="en" sz="1400">
                <a:solidFill>
                  <a:srgbClr val="00FF00"/>
                </a:solidFill>
              </a:rPr>
              <a:t>suffer </a:t>
            </a:r>
            <a:r>
              <a:rPr lang="en" sz="1400"/>
              <a:t>from </a:t>
            </a:r>
            <a:r>
              <a:rPr lang="en" sz="1400">
                <a:solidFill>
                  <a:srgbClr val="00FF00"/>
                </a:solidFill>
              </a:rPr>
              <a:t>gaming disorder</a:t>
            </a:r>
            <a:r>
              <a:rPr lang="en" sz="1400"/>
              <a:t>.</a:t>
            </a:r>
            <a:r>
              <a:rPr baseline="30000" lang="en" sz="1400"/>
              <a:t>9</a:t>
            </a:r>
            <a:endParaRPr sz="1400"/>
          </a:p>
        </p:txBody>
      </p:sp>
      <p:pic>
        <p:nvPicPr>
          <p:cNvPr id="212" name="Google Shape;212;p27"/>
          <p:cNvPicPr preferRelativeResize="0"/>
          <p:nvPr/>
        </p:nvPicPr>
        <p:blipFill rotWithShape="1">
          <a:blip r:embed="rId3">
            <a:alphaModFix/>
          </a:blip>
          <a:srcRect b="0" l="8018" r="8018" t="0"/>
          <a:stretch/>
        </p:blipFill>
        <p:spPr>
          <a:xfrm>
            <a:off x="5157700" y="1307850"/>
            <a:ext cx="3921525" cy="2616425"/>
          </a:xfrm>
          <a:prstGeom prst="rect">
            <a:avLst/>
          </a:prstGeom>
          <a:noFill/>
          <a:ln>
            <a:noFill/>
          </a:ln>
        </p:spPr>
      </p:pic>
      <p:sp>
        <p:nvSpPr>
          <p:cNvPr id="213" name="Google Shape;213;p27"/>
          <p:cNvSpPr txBox="1"/>
          <p:nvPr/>
        </p:nvSpPr>
        <p:spPr>
          <a:xfrm>
            <a:off x="5136963" y="3971700"/>
            <a:ext cx="39630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000">
                <a:solidFill>
                  <a:schemeClr val="lt1"/>
                </a:solidFill>
                <a:latin typeface="Lato"/>
                <a:ea typeface="Lato"/>
                <a:cs typeface="Lato"/>
                <a:sym typeface="Lato"/>
              </a:rPr>
              <a:t>77% of Americans are not meeting the recommended amount of exercise by the U.S. Department of Health and Human Services </a:t>
            </a:r>
            <a:r>
              <a:rPr baseline="30000" lang="en">
                <a:solidFill>
                  <a:schemeClr val="lt1"/>
                </a:solidFill>
              </a:rPr>
              <a:t>2</a:t>
            </a:r>
            <a:endParaRPr sz="1100">
              <a:solidFill>
                <a:schemeClr val="lt1"/>
              </a:solidFill>
              <a:latin typeface="Lato"/>
              <a:ea typeface="Lato"/>
              <a:cs typeface="Lato"/>
              <a:sym typeface="Lato"/>
            </a:endParaRPr>
          </a:p>
        </p:txBody>
      </p:sp>
      <p:sp>
        <p:nvSpPr>
          <p:cNvPr id="214" name="Google Shape;2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7"/>
          <p:cNvSpPr txBox="1"/>
          <p:nvPr/>
        </p:nvSpPr>
        <p:spPr>
          <a:xfrm>
            <a:off x="3382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410 - Team Bronze | Fall 2019 | Old Dominion University</a:t>
            </a:r>
            <a:endParaRPr sz="1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1052550" y="445325"/>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Problem Statement</a:t>
            </a:r>
            <a:endParaRPr>
              <a:latin typeface="Lato"/>
              <a:ea typeface="Lato"/>
              <a:cs typeface="Lato"/>
              <a:sym typeface="Lato"/>
            </a:endParaRPr>
          </a:p>
        </p:txBody>
      </p:sp>
      <p:sp>
        <p:nvSpPr>
          <p:cNvPr id="221" name="Google Shape;221;p28"/>
          <p:cNvSpPr txBox="1"/>
          <p:nvPr>
            <p:ph idx="1" type="body"/>
          </p:nvPr>
        </p:nvSpPr>
        <p:spPr>
          <a:xfrm>
            <a:off x="1052550" y="15424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Gaming disorder </a:t>
            </a:r>
            <a:r>
              <a:rPr lang="en" sz="1400">
                <a:solidFill>
                  <a:srgbClr val="00FF00"/>
                </a:solidFill>
              </a:rPr>
              <a:t>disrupts normal life activities</a:t>
            </a:r>
            <a:r>
              <a:rPr lang="en" sz="1400"/>
              <a:t> and causes important aspects of life to be </a:t>
            </a:r>
            <a:r>
              <a:rPr lang="en" sz="1400">
                <a:solidFill>
                  <a:srgbClr val="00FF00"/>
                </a:solidFill>
              </a:rPr>
              <a:t>neglected</a:t>
            </a:r>
            <a:r>
              <a:rPr lang="en" sz="1400"/>
              <a:t>, such as </a:t>
            </a:r>
            <a:r>
              <a:rPr lang="en" sz="1400">
                <a:solidFill>
                  <a:srgbClr val="00FF00"/>
                </a:solidFill>
              </a:rPr>
              <a:t>maintaining </a:t>
            </a:r>
            <a:r>
              <a:rPr lang="en" sz="1400"/>
              <a:t>a healthy dose of </a:t>
            </a:r>
            <a:r>
              <a:rPr lang="en" sz="1400">
                <a:solidFill>
                  <a:srgbClr val="00FF00"/>
                </a:solidFill>
              </a:rPr>
              <a:t>physical activity</a:t>
            </a:r>
            <a:r>
              <a:rPr lang="en" sz="1400"/>
              <a:t>.</a:t>
            </a:r>
            <a:r>
              <a:rPr lang="en" sz="1400"/>
              <a:t> The</a:t>
            </a:r>
            <a:r>
              <a:rPr lang="en" sz="1400"/>
              <a:t> combination of </a:t>
            </a:r>
            <a:r>
              <a:rPr lang="en" sz="1400">
                <a:solidFill>
                  <a:srgbClr val="00FF00"/>
                </a:solidFill>
              </a:rPr>
              <a:t>video gaming</a:t>
            </a:r>
            <a:r>
              <a:rPr lang="en" sz="1400"/>
              <a:t> and a </a:t>
            </a:r>
            <a:r>
              <a:rPr lang="en" sz="1400">
                <a:solidFill>
                  <a:srgbClr val="00FF00"/>
                </a:solidFill>
              </a:rPr>
              <a:t>lack of physical exercise leads</a:t>
            </a:r>
            <a:r>
              <a:rPr lang="en" sz="1400">
                <a:solidFill>
                  <a:srgbClr val="0000FF"/>
                </a:solidFill>
              </a:rPr>
              <a:t> </a:t>
            </a:r>
            <a:r>
              <a:rPr lang="en" sz="1400"/>
              <a:t>to </a:t>
            </a:r>
            <a:r>
              <a:rPr lang="en" sz="1400">
                <a:solidFill>
                  <a:srgbClr val="00FF00"/>
                </a:solidFill>
              </a:rPr>
              <a:t>health concerns</a:t>
            </a:r>
            <a:r>
              <a:rPr lang="en" sz="1400"/>
              <a:t> such as weight gain, poor posture, and an increased risk of type 2 diabetes in America's population.</a:t>
            </a:r>
            <a:r>
              <a:rPr baseline="30000" lang="en" sz="1400"/>
              <a:t>14</a:t>
            </a:r>
            <a:endParaRPr sz="1400"/>
          </a:p>
          <a:p>
            <a:pPr indent="0" lvl="0" marL="0" rtl="0" algn="l">
              <a:spcBef>
                <a:spcPts val="1600"/>
              </a:spcBef>
              <a:spcAft>
                <a:spcPts val="1600"/>
              </a:spcAft>
              <a:buNone/>
            </a:pPr>
            <a:r>
              <a:t/>
            </a:r>
            <a:endParaRPr sz="1400"/>
          </a:p>
        </p:txBody>
      </p:sp>
      <p:sp>
        <p:nvSpPr>
          <p:cNvPr id="222" name="Google Shape;22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8"/>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Customers, Users, and Stakeholders</a:t>
            </a:r>
            <a:endParaRPr>
              <a:latin typeface="Lato"/>
              <a:ea typeface="Lato"/>
              <a:cs typeface="Lato"/>
              <a:sym typeface="Lato"/>
            </a:endParaRPr>
          </a:p>
        </p:txBody>
      </p:sp>
      <p:sp>
        <p:nvSpPr>
          <p:cNvPr id="229" name="Google Shape;229;p29"/>
          <p:cNvSpPr txBox="1"/>
          <p:nvPr>
            <p:ph idx="1" type="body"/>
          </p:nvPr>
        </p:nvSpPr>
        <p:spPr>
          <a:xfrm>
            <a:off x="1052550" y="1441575"/>
            <a:ext cx="7038900" cy="3221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Users/Customers</a:t>
            </a:r>
            <a:endParaRPr/>
          </a:p>
          <a:p>
            <a:pPr indent="-311150" lvl="1" marL="914400" rtl="0" algn="l">
              <a:lnSpc>
                <a:spcPct val="150000"/>
              </a:lnSpc>
              <a:spcBef>
                <a:spcPts val="0"/>
              </a:spcBef>
              <a:spcAft>
                <a:spcPts val="0"/>
              </a:spcAft>
              <a:buSzPts val="1300"/>
              <a:buChar char="○"/>
            </a:pPr>
            <a:r>
              <a:rPr lang="en" sz="1300"/>
              <a:t>Game Addicts</a:t>
            </a:r>
            <a:endParaRPr sz="1300"/>
          </a:p>
          <a:p>
            <a:pPr indent="-311150" lvl="1" marL="914400" rtl="0" algn="l">
              <a:lnSpc>
                <a:spcPct val="150000"/>
              </a:lnSpc>
              <a:spcBef>
                <a:spcPts val="0"/>
              </a:spcBef>
              <a:spcAft>
                <a:spcPts val="0"/>
              </a:spcAft>
              <a:buSzPts val="1300"/>
              <a:buChar char="○"/>
            </a:pPr>
            <a:r>
              <a:rPr lang="en" sz="1300"/>
              <a:t>Gamers (not necessarily addicts)</a:t>
            </a:r>
            <a:endParaRPr sz="1300"/>
          </a:p>
          <a:p>
            <a:pPr indent="-311150" lvl="1" marL="914400" rtl="0" algn="l">
              <a:lnSpc>
                <a:spcPct val="150000"/>
              </a:lnSpc>
              <a:spcBef>
                <a:spcPts val="0"/>
              </a:spcBef>
              <a:spcAft>
                <a:spcPts val="0"/>
              </a:spcAft>
              <a:buSzPts val="1300"/>
              <a:buChar char="○"/>
            </a:pPr>
            <a:r>
              <a:rPr lang="en" sz="1300"/>
              <a:t>Exercise Enthusiasts</a:t>
            </a:r>
            <a:endParaRPr sz="1300"/>
          </a:p>
          <a:p>
            <a:pPr indent="-311150" lvl="0" marL="457200" rtl="0" algn="l">
              <a:lnSpc>
                <a:spcPct val="150000"/>
              </a:lnSpc>
              <a:spcBef>
                <a:spcPts val="0"/>
              </a:spcBef>
              <a:spcAft>
                <a:spcPts val="0"/>
              </a:spcAft>
              <a:buSzPts val="1300"/>
              <a:buChar char="●"/>
            </a:pPr>
            <a:r>
              <a:rPr lang="en"/>
              <a:t>Stakeholders</a:t>
            </a:r>
            <a:endParaRPr/>
          </a:p>
          <a:p>
            <a:pPr indent="-311150" lvl="1" marL="914400" rtl="0" algn="l">
              <a:lnSpc>
                <a:spcPct val="150000"/>
              </a:lnSpc>
              <a:spcBef>
                <a:spcPts val="0"/>
              </a:spcBef>
              <a:spcAft>
                <a:spcPts val="0"/>
              </a:spcAft>
              <a:buSzPts val="1300"/>
              <a:buChar char="○"/>
            </a:pPr>
            <a:r>
              <a:rPr lang="en" sz="1300"/>
              <a:t>Family and friends of game addicts</a:t>
            </a:r>
            <a:endParaRPr sz="1300"/>
          </a:p>
          <a:p>
            <a:pPr indent="-311150" lvl="1" marL="914400" rtl="0" algn="l">
              <a:lnSpc>
                <a:spcPct val="150000"/>
              </a:lnSpc>
              <a:spcBef>
                <a:spcPts val="0"/>
              </a:spcBef>
              <a:spcAft>
                <a:spcPts val="0"/>
              </a:spcAft>
              <a:buSzPts val="1300"/>
              <a:buChar char="○"/>
            </a:pPr>
            <a:r>
              <a:rPr lang="en" sz="1300"/>
              <a:t>Gyms</a:t>
            </a:r>
            <a:endParaRPr sz="1300"/>
          </a:p>
          <a:p>
            <a:pPr indent="-311150" lvl="2" marL="1371600" rtl="0" algn="l">
              <a:lnSpc>
                <a:spcPct val="150000"/>
              </a:lnSpc>
              <a:spcBef>
                <a:spcPts val="0"/>
              </a:spcBef>
              <a:spcAft>
                <a:spcPts val="0"/>
              </a:spcAft>
              <a:buSzPts val="1300"/>
              <a:buChar char="■"/>
            </a:pPr>
            <a:r>
              <a:rPr lang="en" sz="1300"/>
              <a:t>Gold’s Gym, Planet Fitness, etc.</a:t>
            </a:r>
            <a:endParaRPr sz="1300"/>
          </a:p>
          <a:p>
            <a:pPr indent="-311150" lvl="1" marL="914400" rtl="0" algn="l">
              <a:lnSpc>
                <a:spcPct val="150000"/>
              </a:lnSpc>
              <a:spcBef>
                <a:spcPts val="0"/>
              </a:spcBef>
              <a:spcAft>
                <a:spcPts val="0"/>
              </a:spcAft>
              <a:buSzPts val="1300"/>
              <a:buChar char="○"/>
            </a:pPr>
            <a:r>
              <a:rPr lang="en" sz="1300"/>
              <a:t>Personal Trainers</a:t>
            </a:r>
            <a:endParaRPr sz="1300"/>
          </a:p>
        </p:txBody>
      </p:sp>
      <p:sp>
        <p:nvSpPr>
          <p:cNvPr id="230" name="Google Shape;23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9"/>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Solution Statement</a:t>
            </a:r>
            <a:endParaRPr>
              <a:latin typeface="Lato"/>
              <a:ea typeface="Lato"/>
              <a:cs typeface="Lato"/>
              <a:sym typeface="Lato"/>
            </a:endParaRPr>
          </a:p>
        </p:txBody>
      </p:sp>
      <p:sp>
        <p:nvSpPr>
          <p:cNvPr id="237" name="Google Shape;237;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War of Brawns is a mobile application that focuses on </a:t>
            </a:r>
            <a:r>
              <a:rPr lang="en">
                <a:solidFill>
                  <a:srgbClr val="00FF00"/>
                </a:solidFill>
              </a:rPr>
              <a:t>engaging video gamers</a:t>
            </a:r>
            <a:r>
              <a:rPr lang="en"/>
              <a:t> in a fantasy Role-Playing Game (RPG)</a:t>
            </a:r>
            <a:r>
              <a:rPr baseline="30000" lang="en" sz="1400">
                <a:latin typeface="Arial"/>
                <a:ea typeface="Arial"/>
                <a:cs typeface="Arial"/>
                <a:sym typeface="Arial"/>
              </a:rPr>
              <a:t>5</a:t>
            </a:r>
            <a:r>
              <a:rPr lang="en"/>
              <a:t> where the storyline and character progression relies </a:t>
            </a:r>
            <a:r>
              <a:rPr lang="en">
                <a:solidFill>
                  <a:srgbClr val="00FF00"/>
                </a:solidFill>
              </a:rPr>
              <a:t>solely </a:t>
            </a:r>
            <a:r>
              <a:rPr lang="en"/>
              <a:t>on the user’s </a:t>
            </a:r>
            <a:r>
              <a:rPr lang="en">
                <a:solidFill>
                  <a:srgbClr val="00FF00"/>
                </a:solidFill>
              </a:rPr>
              <a:t>physical activity</a:t>
            </a:r>
            <a:r>
              <a:rPr lang="en"/>
              <a:t>. This will help users to incorporate </a:t>
            </a:r>
            <a:r>
              <a:rPr lang="en">
                <a:solidFill>
                  <a:srgbClr val="00FF00"/>
                </a:solidFill>
              </a:rPr>
              <a:t>healthy diet</a:t>
            </a:r>
            <a:r>
              <a:rPr lang="en"/>
              <a:t> and </a:t>
            </a:r>
            <a:r>
              <a:rPr lang="en">
                <a:solidFill>
                  <a:srgbClr val="00FF00"/>
                </a:solidFill>
              </a:rPr>
              <a:t>exercise habits</a:t>
            </a:r>
            <a:r>
              <a:rPr lang="en"/>
              <a:t> into their lifestyle that is being neglected due to video game addiction.</a:t>
            </a:r>
            <a:endParaRPr/>
          </a:p>
        </p:txBody>
      </p:sp>
      <p:sp>
        <p:nvSpPr>
          <p:cNvPr id="238" name="Google Shape;23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0"/>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Solution Characteristics</a:t>
            </a:r>
            <a:endParaRPr>
              <a:latin typeface="Lato"/>
              <a:ea typeface="Lato"/>
              <a:cs typeface="Lato"/>
              <a:sym typeface="Lato"/>
            </a:endParaRPr>
          </a:p>
        </p:txBody>
      </p:sp>
      <p:sp>
        <p:nvSpPr>
          <p:cNvPr id="245" name="Google Shape;245;p31"/>
          <p:cNvSpPr txBox="1"/>
          <p:nvPr>
            <p:ph idx="1" type="body"/>
          </p:nvPr>
        </p:nvSpPr>
        <p:spPr>
          <a:xfrm>
            <a:off x="1297500" y="1241450"/>
            <a:ext cx="7038900" cy="33513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Sidetracks the long term gratification by offering instant gratification through </a:t>
            </a:r>
            <a:r>
              <a:rPr lang="en">
                <a:solidFill>
                  <a:srgbClr val="00FF00"/>
                </a:solidFill>
              </a:rPr>
              <a:t>in-game rewards</a:t>
            </a:r>
            <a:r>
              <a:rPr lang="en"/>
              <a:t> and </a:t>
            </a:r>
            <a:r>
              <a:rPr lang="en">
                <a:solidFill>
                  <a:srgbClr val="00FF00"/>
                </a:solidFill>
              </a:rPr>
              <a:t>character progression</a:t>
            </a:r>
            <a:r>
              <a:rPr lang="en"/>
              <a:t>.</a:t>
            </a:r>
            <a:endParaRPr/>
          </a:p>
          <a:p>
            <a:pPr indent="-311150" lvl="0" marL="457200" rtl="0" algn="l">
              <a:spcBef>
                <a:spcPts val="1000"/>
              </a:spcBef>
              <a:spcAft>
                <a:spcPts val="0"/>
              </a:spcAft>
              <a:buSzPts val="1300"/>
              <a:buChar char="●"/>
            </a:pPr>
            <a:r>
              <a:rPr lang="en"/>
              <a:t>Enforces </a:t>
            </a:r>
            <a:r>
              <a:rPr lang="en">
                <a:solidFill>
                  <a:srgbClr val="00FF00"/>
                </a:solidFill>
              </a:rPr>
              <a:t>commitment </a:t>
            </a:r>
            <a:r>
              <a:rPr lang="en"/>
              <a:t>through the </a:t>
            </a:r>
            <a:r>
              <a:rPr lang="en">
                <a:solidFill>
                  <a:srgbClr val="00FF00"/>
                </a:solidFill>
              </a:rPr>
              <a:t>video game addiction</a:t>
            </a:r>
            <a:r>
              <a:rPr lang="en"/>
              <a:t>. </a:t>
            </a:r>
            <a:r>
              <a:rPr baseline="30000" lang="en"/>
              <a:t>1</a:t>
            </a:r>
            <a:endParaRPr baseline="30000"/>
          </a:p>
          <a:p>
            <a:pPr indent="-311150" lvl="0" marL="457200" rtl="0" algn="l">
              <a:spcBef>
                <a:spcPts val="1000"/>
              </a:spcBef>
              <a:spcAft>
                <a:spcPts val="0"/>
              </a:spcAft>
              <a:buSzPts val="1300"/>
              <a:buChar char="●"/>
            </a:pPr>
            <a:r>
              <a:rPr lang="en"/>
              <a:t>Trackers use </a:t>
            </a:r>
            <a:r>
              <a:rPr lang="en">
                <a:solidFill>
                  <a:srgbClr val="00FF00"/>
                </a:solidFill>
              </a:rPr>
              <a:t>biometrics </a:t>
            </a:r>
            <a:r>
              <a:rPr lang="en"/>
              <a:t>to ensure physical activity.</a:t>
            </a:r>
            <a:endParaRPr/>
          </a:p>
          <a:p>
            <a:pPr indent="-311150" lvl="0" marL="457200" rtl="0" algn="l">
              <a:spcBef>
                <a:spcPts val="1000"/>
              </a:spcBef>
              <a:spcAft>
                <a:spcPts val="0"/>
              </a:spcAft>
              <a:buSzPts val="1300"/>
              <a:buChar char="●"/>
            </a:pPr>
            <a:r>
              <a:rPr lang="en"/>
              <a:t>Offers a </a:t>
            </a:r>
            <a:r>
              <a:rPr lang="en">
                <a:solidFill>
                  <a:srgbClr val="00FF00"/>
                </a:solidFill>
              </a:rPr>
              <a:t>variety of challenges</a:t>
            </a:r>
            <a:r>
              <a:rPr lang="en"/>
              <a:t> such as gym or home workouts that can be shown based on </a:t>
            </a:r>
            <a:r>
              <a:rPr lang="en">
                <a:solidFill>
                  <a:srgbClr val="00FF00"/>
                </a:solidFill>
              </a:rPr>
              <a:t>users preference</a:t>
            </a:r>
            <a:r>
              <a:rPr lang="en">
                <a:solidFill>
                  <a:srgbClr val="FFFFFF"/>
                </a:solidFill>
              </a:rPr>
              <a:t>.</a:t>
            </a:r>
            <a:endParaRPr>
              <a:solidFill>
                <a:srgbClr val="FFFFFF"/>
              </a:solidFill>
            </a:endParaRPr>
          </a:p>
          <a:p>
            <a:pPr indent="-311150" lvl="0" marL="457200" rtl="0" algn="l">
              <a:spcBef>
                <a:spcPts val="1000"/>
              </a:spcBef>
              <a:spcAft>
                <a:spcPts val="0"/>
              </a:spcAft>
              <a:buSzPts val="1300"/>
              <a:buChar char="●"/>
            </a:pPr>
            <a:r>
              <a:rPr lang="en"/>
              <a:t>Application will include a </a:t>
            </a:r>
            <a:r>
              <a:rPr lang="en">
                <a:solidFill>
                  <a:srgbClr val="00FF00"/>
                </a:solidFill>
              </a:rPr>
              <a:t>workout guide</a:t>
            </a:r>
            <a:r>
              <a:rPr lang="en"/>
              <a:t> for the user to understand </a:t>
            </a:r>
            <a:r>
              <a:rPr lang="en">
                <a:solidFill>
                  <a:srgbClr val="00FF00"/>
                </a:solidFill>
              </a:rPr>
              <a:t>proper form</a:t>
            </a:r>
            <a:r>
              <a:rPr lang="en"/>
              <a:t>.</a:t>
            </a:r>
            <a:endParaRPr/>
          </a:p>
          <a:p>
            <a:pPr indent="-311150" lvl="0" marL="457200" rtl="0" algn="l">
              <a:spcBef>
                <a:spcPts val="1000"/>
              </a:spcBef>
              <a:spcAft>
                <a:spcPts val="0"/>
              </a:spcAft>
              <a:buSzPts val="1300"/>
              <a:buChar char="●"/>
            </a:pPr>
            <a:r>
              <a:rPr lang="en">
                <a:solidFill>
                  <a:srgbClr val="00FF00"/>
                </a:solidFill>
              </a:rPr>
              <a:t>T</a:t>
            </a:r>
            <a:r>
              <a:rPr lang="en">
                <a:solidFill>
                  <a:srgbClr val="00FF00"/>
                </a:solidFill>
              </a:rPr>
              <a:t>rack </a:t>
            </a:r>
            <a:r>
              <a:rPr lang="en"/>
              <a:t>daily calorie intake through a </a:t>
            </a:r>
            <a:r>
              <a:rPr lang="en">
                <a:solidFill>
                  <a:srgbClr val="00FF00"/>
                </a:solidFill>
              </a:rPr>
              <a:t>diet journal</a:t>
            </a:r>
            <a:r>
              <a:rPr lang="en"/>
              <a:t>.</a:t>
            </a:r>
            <a:endParaRPr/>
          </a:p>
          <a:p>
            <a:pPr indent="-311150" lvl="0" marL="457200" rtl="0" algn="l">
              <a:spcBef>
                <a:spcPts val="1000"/>
              </a:spcBef>
              <a:spcAft>
                <a:spcPts val="0"/>
              </a:spcAft>
              <a:buSzPts val="1300"/>
              <a:buChar char="●"/>
            </a:pPr>
            <a:r>
              <a:rPr lang="en"/>
              <a:t>Application will </a:t>
            </a:r>
            <a:r>
              <a:rPr lang="en">
                <a:solidFill>
                  <a:srgbClr val="00FF00"/>
                </a:solidFill>
              </a:rPr>
              <a:t>record progress </a:t>
            </a:r>
            <a:r>
              <a:rPr lang="en"/>
              <a:t>towards </a:t>
            </a:r>
            <a:r>
              <a:rPr lang="en">
                <a:solidFill>
                  <a:srgbClr val="00FF00"/>
                </a:solidFill>
              </a:rPr>
              <a:t>goal weight</a:t>
            </a:r>
            <a:r>
              <a:rPr lang="en"/>
              <a:t> through a </a:t>
            </a:r>
            <a:r>
              <a:rPr lang="en">
                <a:solidFill>
                  <a:srgbClr val="00FF00"/>
                </a:solidFill>
              </a:rPr>
              <a:t>line graph</a:t>
            </a:r>
            <a:r>
              <a:rPr lang="en">
                <a:solidFill>
                  <a:srgbClr val="FFFFFF"/>
                </a:solidFill>
              </a:rPr>
              <a:t>.</a:t>
            </a:r>
            <a:endParaRPr/>
          </a:p>
          <a:p>
            <a:pPr indent="-311150" lvl="0" marL="457200" rtl="0" algn="l">
              <a:spcBef>
                <a:spcPts val="1000"/>
              </a:spcBef>
              <a:spcAft>
                <a:spcPts val="1000"/>
              </a:spcAft>
              <a:buSzPts val="1300"/>
              <a:buChar char="●"/>
            </a:pPr>
            <a:r>
              <a:rPr lang="en"/>
              <a:t>Offers interactive gameplay</a:t>
            </a:r>
            <a:endParaRPr/>
          </a:p>
        </p:txBody>
      </p:sp>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1"/>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idx="4294967295" type="title"/>
          </p:nvPr>
        </p:nvSpPr>
        <p:spPr>
          <a:xfrm>
            <a:off x="1052550" y="170950"/>
            <a:ext cx="7038900" cy="7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Prototype Major Functional Components Diagram</a:t>
            </a:r>
            <a:endParaRPr sz="2400">
              <a:latin typeface="Lato"/>
              <a:ea typeface="Lato"/>
              <a:cs typeface="Lato"/>
              <a:sym typeface="Lato"/>
            </a:endParaRPr>
          </a:p>
        </p:txBody>
      </p:sp>
      <p:pic>
        <p:nvPicPr>
          <p:cNvPr id="253" name="Google Shape;253;p32"/>
          <p:cNvPicPr preferRelativeResize="0"/>
          <p:nvPr/>
        </p:nvPicPr>
        <p:blipFill>
          <a:blip r:embed="rId3">
            <a:alphaModFix/>
          </a:blip>
          <a:stretch>
            <a:fillRect/>
          </a:stretch>
        </p:blipFill>
        <p:spPr>
          <a:xfrm>
            <a:off x="1052550" y="926050"/>
            <a:ext cx="7038900" cy="3905451"/>
          </a:xfrm>
          <a:prstGeom prst="rect">
            <a:avLst/>
          </a:prstGeom>
          <a:noFill/>
          <a:ln>
            <a:noFill/>
          </a:ln>
        </p:spPr>
      </p:pic>
      <p:sp>
        <p:nvSpPr>
          <p:cNvPr id="254" name="Google Shape;254;p32"/>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sp>
        <p:nvSpPr>
          <p:cNvPr id="255" name="Google Shape;25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txBox="1"/>
          <p:nvPr>
            <p:ph idx="4294967295" type="title"/>
          </p:nvPr>
        </p:nvSpPr>
        <p:spPr>
          <a:xfrm>
            <a:off x="1052575" y="37000"/>
            <a:ext cx="7038900" cy="6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What We Accomplished</a:t>
            </a:r>
            <a:endParaRPr sz="2400"/>
          </a:p>
        </p:txBody>
      </p:sp>
      <p:sp>
        <p:nvSpPr>
          <p:cNvPr id="261" name="Google Shape;26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3"/>
          <p:cNvSpPr txBox="1"/>
          <p:nvPr/>
        </p:nvSpPr>
        <p:spPr>
          <a:xfrm>
            <a:off x="230550" y="4831500"/>
            <a:ext cx="8467500" cy="31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CS 411W - Team Bronze | Spring 2020 | Old Dominion University</a:t>
            </a:r>
            <a:endParaRPr sz="1000">
              <a:solidFill>
                <a:schemeClr val="lt1"/>
              </a:solidFill>
              <a:latin typeface="Lato"/>
              <a:ea typeface="Lato"/>
              <a:cs typeface="Lato"/>
              <a:sym typeface="Lato"/>
            </a:endParaRPr>
          </a:p>
        </p:txBody>
      </p:sp>
      <p:pic>
        <p:nvPicPr>
          <p:cNvPr id="263" name="Google Shape;263;p33"/>
          <p:cNvPicPr preferRelativeResize="0"/>
          <p:nvPr/>
        </p:nvPicPr>
        <p:blipFill>
          <a:blip r:embed="rId3">
            <a:alphaModFix/>
          </a:blip>
          <a:stretch>
            <a:fillRect/>
          </a:stretch>
        </p:blipFill>
        <p:spPr>
          <a:xfrm>
            <a:off x="473925" y="646200"/>
            <a:ext cx="8196200" cy="405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