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0"/>
  </p:notesMasterIdLst>
  <p:sldIdLst>
    <p:sldId id="256" r:id="rId2"/>
    <p:sldId id="269" r:id="rId3"/>
    <p:sldId id="271" r:id="rId4"/>
    <p:sldId id="272" r:id="rId5"/>
    <p:sldId id="274" r:id="rId6"/>
    <p:sldId id="275" r:id="rId7"/>
    <p:sldId id="279" r:id="rId8"/>
    <p:sldId id="276" r:id="rId9"/>
    <p:sldId id="392" r:id="rId10"/>
    <p:sldId id="277" r:id="rId11"/>
    <p:sldId id="278" r:id="rId12"/>
    <p:sldId id="294" r:id="rId13"/>
    <p:sldId id="283" r:id="rId14"/>
    <p:sldId id="284" r:id="rId15"/>
    <p:sldId id="280" r:id="rId16"/>
    <p:sldId id="281" r:id="rId17"/>
    <p:sldId id="285" r:id="rId18"/>
    <p:sldId id="286" r:id="rId19"/>
    <p:sldId id="287" r:id="rId20"/>
    <p:sldId id="288" r:id="rId21"/>
    <p:sldId id="289" r:id="rId22"/>
    <p:sldId id="290" r:id="rId23"/>
    <p:sldId id="291" r:id="rId24"/>
    <p:sldId id="292" r:id="rId25"/>
    <p:sldId id="293" r:id="rId26"/>
    <p:sldId id="296" r:id="rId27"/>
    <p:sldId id="297" r:id="rId28"/>
    <p:sldId id="298" r:id="rId29"/>
    <p:sldId id="299" r:id="rId30"/>
    <p:sldId id="300" r:id="rId31"/>
    <p:sldId id="301" r:id="rId32"/>
    <p:sldId id="302" r:id="rId33"/>
    <p:sldId id="303" r:id="rId34"/>
    <p:sldId id="391" r:id="rId35"/>
    <p:sldId id="304" r:id="rId36"/>
    <p:sldId id="305" r:id="rId37"/>
    <p:sldId id="395" r:id="rId38"/>
    <p:sldId id="396" r:id="rId39"/>
    <p:sldId id="397" r:id="rId40"/>
    <p:sldId id="400" r:id="rId41"/>
    <p:sldId id="399" r:id="rId42"/>
    <p:sldId id="398" r:id="rId43"/>
    <p:sldId id="401" r:id="rId44"/>
    <p:sldId id="402" r:id="rId45"/>
    <p:sldId id="403" r:id="rId46"/>
    <p:sldId id="404" r:id="rId47"/>
    <p:sldId id="405" r:id="rId48"/>
    <p:sldId id="406" r:id="rId49"/>
    <p:sldId id="407" r:id="rId50"/>
    <p:sldId id="530" r:id="rId51"/>
    <p:sldId id="531" r:id="rId52"/>
    <p:sldId id="532" r:id="rId53"/>
    <p:sldId id="533" r:id="rId54"/>
    <p:sldId id="534" r:id="rId55"/>
    <p:sldId id="535" r:id="rId56"/>
    <p:sldId id="536" r:id="rId57"/>
    <p:sldId id="465" r:id="rId58"/>
    <p:sldId id="466" r:id="rId59"/>
    <p:sldId id="467" r:id="rId60"/>
    <p:sldId id="468" r:id="rId61"/>
    <p:sldId id="471" r:id="rId62"/>
    <p:sldId id="469" r:id="rId63"/>
    <p:sldId id="470" r:id="rId64"/>
    <p:sldId id="449" r:id="rId65"/>
    <p:sldId id="450" r:id="rId66"/>
    <p:sldId id="451" r:id="rId67"/>
    <p:sldId id="452" r:id="rId68"/>
    <p:sldId id="453" r:id="rId69"/>
    <p:sldId id="454" r:id="rId70"/>
    <p:sldId id="455" r:id="rId71"/>
    <p:sldId id="456" r:id="rId72"/>
    <p:sldId id="457" r:id="rId73"/>
    <p:sldId id="458" r:id="rId74"/>
    <p:sldId id="463" r:id="rId75"/>
    <p:sldId id="459" r:id="rId76"/>
    <p:sldId id="538" r:id="rId77"/>
    <p:sldId id="460" r:id="rId78"/>
    <p:sldId id="461" r:id="rId79"/>
    <p:sldId id="462" r:id="rId80"/>
    <p:sldId id="414" r:id="rId81"/>
    <p:sldId id="417" r:id="rId82"/>
    <p:sldId id="415" r:id="rId83"/>
    <p:sldId id="539" r:id="rId84"/>
    <p:sldId id="416" r:id="rId85"/>
    <p:sldId id="418" r:id="rId86"/>
    <p:sldId id="419" r:id="rId87"/>
    <p:sldId id="420" r:id="rId88"/>
    <p:sldId id="421" r:id="rId89"/>
    <p:sldId id="422" r:id="rId90"/>
    <p:sldId id="423" r:id="rId91"/>
    <p:sldId id="424" r:id="rId92"/>
    <p:sldId id="425" r:id="rId93"/>
    <p:sldId id="540" r:id="rId94"/>
    <p:sldId id="480" r:id="rId95"/>
    <p:sldId id="481" r:id="rId96"/>
    <p:sldId id="483" r:id="rId97"/>
    <p:sldId id="448" r:id="rId98"/>
    <p:sldId id="541" r:id="rId99"/>
    <p:sldId id="542" r:id="rId100"/>
    <p:sldId id="325" r:id="rId101"/>
    <p:sldId id="326" r:id="rId102"/>
    <p:sldId id="327" r:id="rId103"/>
    <p:sldId id="543" r:id="rId104"/>
    <p:sldId id="544" r:id="rId105"/>
    <p:sldId id="328" r:id="rId106"/>
    <p:sldId id="329" r:id="rId107"/>
    <p:sldId id="330" r:id="rId108"/>
    <p:sldId id="545" r:id="rId10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8" autoAdjust="0"/>
    <p:restoredTop sz="95703" autoAdjust="0"/>
  </p:normalViewPr>
  <p:slideViewPr>
    <p:cSldViewPr>
      <p:cViewPr varScale="1">
        <p:scale>
          <a:sx n="46" d="100"/>
          <a:sy n="46" d="100"/>
        </p:scale>
        <p:origin x="1656"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4DCCA1-002B-4F71-B1A4-7F0A8AED8B57}" type="datetimeFigureOut">
              <a:rPr lang="es-CO" smtClean="0"/>
              <a:t>4/10/2022</a:t>
            </a:fld>
            <a:endParaRPr lang="es-CO"/>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2C8B4D-4DF2-4F78-A49A-BC9453DF635E}" type="slidenum">
              <a:rPr lang="es-CO" smtClean="0"/>
              <a:t>‹Nº›</a:t>
            </a:fld>
            <a:endParaRPr lang="es-CO"/>
          </a:p>
        </p:txBody>
      </p:sp>
    </p:spTree>
    <p:extLst>
      <p:ext uri="{BB962C8B-B14F-4D97-AF65-F5344CB8AC3E}">
        <p14:creationId xmlns:p14="http://schemas.microsoft.com/office/powerpoint/2010/main" val="259616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5</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14</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15</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16</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17</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18</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19</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20</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21</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22</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23</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6</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24</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25</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26</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27</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28</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29</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30</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31</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32</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33</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7</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34</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35</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36</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37</a:t>
            </a:fld>
            <a:endParaRPr lang="es-CO"/>
          </a:p>
        </p:txBody>
      </p:sp>
    </p:spTree>
    <p:extLst>
      <p:ext uri="{BB962C8B-B14F-4D97-AF65-F5344CB8AC3E}">
        <p14:creationId xmlns:p14="http://schemas.microsoft.com/office/powerpoint/2010/main" val="42692833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38</a:t>
            </a:fld>
            <a:endParaRPr lang="es-CO"/>
          </a:p>
        </p:txBody>
      </p:sp>
    </p:spTree>
    <p:extLst>
      <p:ext uri="{BB962C8B-B14F-4D97-AF65-F5344CB8AC3E}">
        <p14:creationId xmlns:p14="http://schemas.microsoft.com/office/powerpoint/2010/main" val="28617762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39</a:t>
            </a:fld>
            <a:endParaRPr lang="es-CO"/>
          </a:p>
        </p:txBody>
      </p:sp>
    </p:spTree>
    <p:extLst>
      <p:ext uri="{BB962C8B-B14F-4D97-AF65-F5344CB8AC3E}">
        <p14:creationId xmlns:p14="http://schemas.microsoft.com/office/powerpoint/2010/main" val="23120795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40</a:t>
            </a:fld>
            <a:endParaRPr lang="es-CO"/>
          </a:p>
        </p:txBody>
      </p:sp>
    </p:spTree>
    <p:extLst>
      <p:ext uri="{BB962C8B-B14F-4D97-AF65-F5344CB8AC3E}">
        <p14:creationId xmlns:p14="http://schemas.microsoft.com/office/powerpoint/2010/main" val="12060931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41</a:t>
            </a:fld>
            <a:endParaRPr lang="es-CO"/>
          </a:p>
        </p:txBody>
      </p:sp>
    </p:spTree>
    <p:extLst>
      <p:ext uri="{BB962C8B-B14F-4D97-AF65-F5344CB8AC3E}">
        <p14:creationId xmlns:p14="http://schemas.microsoft.com/office/powerpoint/2010/main" val="28415696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42</a:t>
            </a:fld>
            <a:endParaRPr lang="es-CO"/>
          </a:p>
        </p:txBody>
      </p:sp>
    </p:spTree>
    <p:extLst>
      <p:ext uri="{BB962C8B-B14F-4D97-AF65-F5344CB8AC3E}">
        <p14:creationId xmlns:p14="http://schemas.microsoft.com/office/powerpoint/2010/main" val="19590374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43</a:t>
            </a:fld>
            <a:endParaRPr lang="es-CO"/>
          </a:p>
        </p:txBody>
      </p:sp>
    </p:spTree>
    <p:extLst>
      <p:ext uri="{BB962C8B-B14F-4D97-AF65-F5344CB8AC3E}">
        <p14:creationId xmlns:p14="http://schemas.microsoft.com/office/powerpoint/2010/main" val="1276028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Estocástico dinámico: número</a:t>
            </a:r>
            <a:r>
              <a:rPr lang="es-CO" baseline="0" dirty="0"/>
              <a:t> de pasajeros a las 7am y a las 10am.</a:t>
            </a:r>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8</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44</a:t>
            </a:fld>
            <a:endParaRPr lang="es-CO"/>
          </a:p>
        </p:txBody>
      </p:sp>
    </p:spTree>
    <p:extLst>
      <p:ext uri="{BB962C8B-B14F-4D97-AF65-F5344CB8AC3E}">
        <p14:creationId xmlns:p14="http://schemas.microsoft.com/office/powerpoint/2010/main" val="1509223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45</a:t>
            </a:fld>
            <a:endParaRPr lang="es-CO"/>
          </a:p>
        </p:txBody>
      </p:sp>
    </p:spTree>
    <p:extLst>
      <p:ext uri="{BB962C8B-B14F-4D97-AF65-F5344CB8AC3E}">
        <p14:creationId xmlns:p14="http://schemas.microsoft.com/office/powerpoint/2010/main" val="21650018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46</a:t>
            </a:fld>
            <a:endParaRPr lang="es-CO"/>
          </a:p>
        </p:txBody>
      </p:sp>
    </p:spTree>
    <p:extLst>
      <p:ext uri="{BB962C8B-B14F-4D97-AF65-F5344CB8AC3E}">
        <p14:creationId xmlns:p14="http://schemas.microsoft.com/office/powerpoint/2010/main" val="16973179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47</a:t>
            </a:fld>
            <a:endParaRPr lang="es-CO"/>
          </a:p>
        </p:txBody>
      </p:sp>
    </p:spTree>
    <p:extLst>
      <p:ext uri="{BB962C8B-B14F-4D97-AF65-F5344CB8AC3E}">
        <p14:creationId xmlns:p14="http://schemas.microsoft.com/office/powerpoint/2010/main" val="42170215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52</a:t>
            </a:fld>
            <a:endParaRPr lang="es-CO"/>
          </a:p>
        </p:txBody>
      </p:sp>
    </p:spTree>
    <p:extLst>
      <p:ext uri="{BB962C8B-B14F-4D97-AF65-F5344CB8AC3E}">
        <p14:creationId xmlns:p14="http://schemas.microsoft.com/office/powerpoint/2010/main" val="35170579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53</a:t>
            </a:fld>
            <a:endParaRPr lang="es-CO"/>
          </a:p>
        </p:txBody>
      </p:sp>
    </p:spTree>
    <p:extLst>
      <p:ext uri="{BB962C8B-B14F-4D97-AF65-F5344CB8AC3E}">
        <p14:creationId xmlns:p14="http://schemas.microsoft.com/office/powerpoint/2010/main" val="6015342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54</a:t>
            </a:fld>
            <a:endParaRPr lang="es-CO"/>
          </a:p>
        </p:txBody>
      </p:sp>
    </p:spTree>
    <p:extLst>
      <p:ext uri="{BB962C8B-B14F-4D97-AF65-F5344CB8AC3E}">
        <p14:creationId xmlns:p14="http://schemas.microsoft.com/office/powerpoint/2010/main" val="35663007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55</a:t>
            </a:fld>
            <a:endParaRPr lang="es-CO"/>
          </a:p>
        </p:txBody>
      </p:sp>
    </p:spTree>
    <p:extLst>
      <p:ext uri="{BB962C8B-B14F-4D97-AF65-F5344CB8AC3E}">
        <p14:creationId xmlns:p14="http://schemas.microsoft.com/office/powerpoint/2010/main" val="41751494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56</a:t>
            </a:fld>
            <a:endParaRPr lang="es-CO"/>
          </a:p>
        </p:txBody>
      </p:sp>
    </p:spTree>
    <p:extLst>
      <p:ext uri="{BB962C8B-B14F-4D97-AF65-F5344CB8AC3E}">
        <p14:creationId xmlns:p14="http://schemas.microsoft.com/office/powerpoint/2010/main" val="26614587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57</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9</a:t>
            </a:fld>
            <a:endParaRPr lang="es-CO"/>
          </a:p>
        </p:txBody>
      </p:sp>
    </p:spTree>
    <p:extLst>
      <p:ext uri="{BB962C8B-B14F-4D97-AF65-F5344CB8AC3E}">
        <p14:creationId xmlns:p14="http://schemas.microsoft.com/office/powerpoint/2010/main" val="24751801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58</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59</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60</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61</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62</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63</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64</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65</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66</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67</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10</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68</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69</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70</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71</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72</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73</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74</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75</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76</a:t>
            </a:fld>
            <a:endParaRPr lang="es-CO"/>
          </a:p>
        </p:txBody>
      </p:sp>
    </p:spTree>
    <p:extLst>
      <p:ext uri="{BB962C8B-B14F-4D97-AF65-F5344CB8AC3E}">
        <p14:creationId xmlns:p14="http://schemas.microsoft.com/office/powerpoint/2010/main" val="179902547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77</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11</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78</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79</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80</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81</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82</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83</a:t>
            </a:fld>
            <a:endParaRPr lang="es-CO"/>
          </a:p>
        </p:txBody>
      </p:sp>
    </p:spTree>
    <p:extLst>
      <p:ext uri="{BB962C8B-B14F-4D97-AF65-F5344CB8AC3E}">
        <p14:creationId xmlns:p14="http://schemas.microsoft.com/office/powerpoint/2010/main" val="306743981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84</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85</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86</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87</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12</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88</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89</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90</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91</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92</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93</a:t>
            </a:fld>
            <a:endParaRPr lang="es-CO"/>
          </a:p>
        </p:txBody>
      </p:sp>
    </p:spTree>
    <p:extLst>
      <p:ext uri="{BB962C8B-B14F-4D97-AF65-F5344CB8AC3E}">
        <p14:creationId xmlns:p14="http://schemas.microsoft.com/office/powerpoint/2010/main" val="164887306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97</a:t>
            </a:fld>
            <a:endParaRPr lang="es-CO"/>
          </a:p>
        </p:txBody>
      </p:sp>
    </p:spTree>
    <p:extLst>
      <p:ext uri="{BB962C8B-B14F-4D97-AF65-F5344CB8AC3E}">
        <p14:creationId xmlns:p14="http://schemas.microsoft.com/office/powerpoint/2010/main" val="116626575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108</a:t>
            </a:fld>
            <a:endParaRPr lang="es-CO"/>
          </a:p>
        </p:txBody>
      </p:sp>
    </p:spTree>
    <p:extLst>
      <p:ext uri="{BB962C8B-B14F-4D97-AF65-F5344CB8AC3E}">
        <p14:creationId xmlns:p14="http://schemas.microsoft.com/office/powerpoint/2010/main" val="298128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5C2C8B4D-4DF2-4F78-A49A-BC9453DF635E}" type="slidenum">
              <a:rPr lang="es-CO" smtClean="0"/>
              <a:t>13</a:t>
            </a:fld>
            <a:endParaRPr lang="es-CO"/>
          </a:p>
        </p:txBody>
      </p:sp>
    </p:spTree>
    <p:extLst>
      <p:ext uri="{BB962C8B-B14F-4D97-AF65-F5344CB8AC3E}">
        <p14:creationId xmlns:p14="http://schemas.microsoft.com/office/powerpoint/2010/main" val="1166265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de título">
    <p:spTree>
      <p:nvGrpSpPr>
        <p:cNvPr id="1" name=""/>
        <p:cNvGrpSpPr/>
        <p:nvPr/>
      </p:nvGrpSpPr>
      <p:grpSpPr>
        <a:xfrm>
          <a:off x="0" y="0"/>
          <a:ext cx="0" cy="0"/>
          <a:chOff x="0" y="0"/>
          <a:chExt cx="0" cy="0"/>
        </a:xfrm>
      </p:grpSpPr>
      <p:sp>
        <p:nvSpPr>
          <p:cNvPr id="6" name="6 Rectángulo"/>
          <p:cNvSpPr/>
          <p:nvPr/>
        </p:nvSpPr>
        <p:spPr>
          <a:xfrm>
            <a:off x="0" y="6590108"/>
            <a:ext cx="9144000" cy="267891"/>
          </a:xfrm>
          <a:prstGeom prst="rect">
            <a:avLst/>
          </a:prstGeom>
          <a:solidFill>
            <a:srgbClr val="D5D6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CO"/>
          </a:p>
        </p:txBody>
      </p:sp>
      <p:sp>
        <p:nvSpPr>
          <p:cNvPr id="2" name="1 Título"/>
          <p:cNvSpPr>
            <a:spLocks noGrp="1"/>
          </p:cNvSpPr>
          <p:nvPr>
            <p:ph type="ctrTitle"/>
          </p:nvPr>
        </p:nvSpPr>
        <p:spPr>
          <a:xfrm>
            <a:off x="4000496" y="71414"/>
            <a:ext cx="5072066" cy="571504"/>
          </a:xfrm>
        </p:spPr>
        <p:txBody>
          <a:bodyPr/>
          <a:lstStyle>
            <a:lvl1pPr algn="r">
              <a:defRPr sz="2000" b="1"/>
            </a:lvl1pPr>
          </a:lstStyle>
          <a:p>
            <a:r>
              <a:rPr lang="en-US"/>
              <a:t>Click to edit Master title style</a:t>
            </a:r>
            <a:endParaRPr lang="es-CO"/>
          </a:p>
        </p:txBody>
      </p:sp>
      <p:sp>
        <p:nvSpPr>
          <p:cNvPr id="3" name="2 Subtítulo"/>
          <p:cNvSpPr>
            <a:spLocks noGrp="1"/>
          </p:cNvSpPr>
          <p:nvPr>
            <p:ph type="subTitle" idx="1"/>
          </p:nvPr>
        </p:nvSpPr>
        <p:spPr>
          <a:xfrm>
            <a:off x="857224" y="857232"/>
            <a:ext cx="7715304" cy="500066"/>
          </a:xfrm>
        </p:spPr>
        <p:txBody>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s-CO"/>
          </a:p>
        </p:txBody>
      </p:sp>
      <p:sp>
        <p:nvSpPr>
          <p:cNvPr id="5" name="5 Marcador de número de diapositiva"/>
          <p:cNvSpPr>
            <a:spLocks noGrp="1"/>
          </p:cNvSpPr>
          <p:nvPr>
            <p:ph type="sldNum" sz="quarter" idx="10"/>
          </p:nvPr>
        </p:nvSpPr>
        <p:spPr>
          <a:xfrm>
            <a:off x="71438" y="206375"/>
            <a:ext cx="785812" cy="365125"/>
          </a:xfrm>
        </p:spPr>
        <p:txBody>
          <a:bodyPr/>
          <a:lstStyle>
            <a:lvl1pPr>
              <a:defRPr sz="2200" smtClean="0">
                <a:solidFill>
                  <a:schemeClr val="tx1"/>
                </a:solidFill>
              </a:defRPr>
            </a:lvl1pPr>
          </a:lstStyle>
          <a:p>
            <a:fld id="{B6F15528-21DE-4FAA-801E-634DDDAF4B2B}" type="slidenum">
              <a:rPr lang="en-US" smtClean="0"/>
              <a:pPr/>
              <a:t>‹Nº›</a:t>
            </a:fld>
            <a:endParaRPr lang="en-US"/>
          </a:p>
        </p:txBody>
      </p:sp>
    </p:spTree>
    <p:extLst>
      <p:ext uri="{BB962C8B-B14F-4D97-AF65-F5344CB8AC3E}">
        <p14:creationId xmlns:p14="http://schemas.microsoft.com/office/powerpoint/2010/main" val="2559961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10/4/2022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57250" y="1484784"/>
            <a:ext cx="8229600" cy="52239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CO" dirty="0"/>
          </a:p>
        </p:txBody>
      </p:sp>
      <p:sp>
        <p:nvSpPr>
          <p:cNvPr id="4" name="5 Marcador de número de diapositiva" descr="&lt;No.&gt;"/>
          <p:cNvSpPr>
            <a:spLocks noGrp="1"/>
          </p:cNvSpPr>
          <p:nvPr>
            <p:ph type="sldNum" sz="quarter" idx="10"/>
          </p:nvPr>
        </p:nvSpPr>
        <p:spPr/>
        <p:txBody>
          <a:bodyPr/>
          <a:lstStyle>
            <a:lvl1pPr>
              <a:defRPr/>
            </a:lvl1pPr>
          </a:lstStyle>
          <a:p>
            <a:fld id="{B6F15528-21DE-4FAA-801E-634DDDAF4B2B}" type="slidenum">
              <a:rPr lang="en-US" smtClean="0"/>
              <a:pPr/>
              <a:t>‹Nº›</a:t>
            </a:fld>
            <a:endParaRPr lang="en-US"/>
          </a:p>
        </p:txBody>
      </p:sp>
      <p:sp>
        <p:nvSpPr>
          <p:cNvPr id="7" name="Title 6"/>
          <p:cNvSpPr>
            <a:spLocks noGrp="1"/>
          </p:cNvSpPr>
          <p:nvPr>
            <p:ph type="title"/>
          </p:nvPr>
        </p:nvSpPr>
        <p:spPr>
          <a:xfrm>
            <a:off x="857250" y="762000"/>
            <a:ext cx="8229600" cy="685800"/>
          </a:xfrm>
        </p:spPr>
        <p:txBody>
          <a:bodyPr/>
          <a:lstStyle>
            <a:lvl1pPr algn="r">
              <a:defRPr sz="3200"/>
            </a:lvl1pPr>
          </a:lstStyle>
          <a:p>
            <a:r>
              <a:rPr lang="en-US" dirty="0"/>
              <a:t>Click to edit Master title style</a:t>
            </a:r>
            <a:endParaRPr lang="es-CO" dirty="0"/>
          </a:p>
        </p:txBody>
      </p:sp>
    </p:spTree>
    <p:extLst>
      <p:ext uri="{BB962C8B-B14F-4D97-AF65-F5344CB8AC3E}">
        <p14:creationId xmlns:p14="http://schemas.microsoft.com/office/powerpoint/2010/main" val="2548507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857224" y="2643182"/>
            <a:ext cx="7772400" cy="1362075"/>
          </a:xfrm>
        </p:spPr>
        <p:txBody>
          <a:bodyPr anchor="t"/>
          <a:lstStyle>
            <a:lvl1pPr algn="l">
              <a:defRPr sz="4000" b="1" cap="all"/>
            </a:lvl1pPr>
          </a:lstStyle>
          <a:p>
            <a:r>
              <a:rPr lang="en-US"/>
              <a:t>Click to edit Master title style</a:t>
            </a:r>
            <a:endParaRPr lang="es-CO"/>
          </a:p>
        </p:txBody>
      </p:sp>
      <p:sp>
        <p:nvSpPr>
          <p:cNvPr id="3" name="2 Marcador de texto"/>
          <p:cNvSpPr>
            <a:spLocks noGrp="1"/>
          </p:cNvSpPr>
          <p:nvPr>
            <p:ph type="body" idx="1"/>
          </p:nvPr>
        </p:nvSpPr>
        <p:spPr>
          <a:xfrm>
            <a:off x="857224" y="107154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5 Marcador de número de diapositiva" descr="&lt;No.&gt;"/>
          <p:cNvSpPr>
            <a:spLocks noGrp="1"/>
          </p:cNvSpPr>
          <p:nvPr>
            <p:ph type="sldNum" sz="quarter" idx="10"/>
          </p:nvPr>
        </p:nvSpPr>
        <p:spPr/>
        <p:txBody>
          <a:bodyPr/>
          <a:lstStyle>
            <a:lvl1pPr>
              <a:defRPr/>
            </a:lvl1pPr>
          </a:lstStyle>
          <a:p>
            <a:fld id="{B6F15528-21DE-4FAA-801E-634DDDAF4B2B}" type="slidenum">
              <a:rPr lang="en-US" smtClean="0"/>
              <a:pPr/>
              <a:t>‹Nº›</a:t>
            </a:fld>
            <a:endParaRPr lang="en-US"/>
          </a:p>
        </p:txBody>
      </p:sp>
    </p:spTree>
    <p:extLst>
      <p:ext uri="{BB962C8B-B14F-4D97-AF65-F5344CB8AC3E}">
        <p14:creationId xmlns:p14="http://schemas.microsoft.com/office/powerpoint/2010/main" val="337901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857224" y="1484784"/>
            <a:ext cx="3571900" cy="511256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3 Marcador de contenido"/>
          <p:cNvSpPr>
            <a:spLocks noGrp="1"/>
          </p:cNvSpPr>
          <p:nvPr>
            <p:ph sz="half" idx="2"/>
          </p:nvPr>
        </p:nvSpPr>
        <p:spPr>
          <a:xfrm>
            <a:off x="4648200" y="1484784"/>
            <a:ext cx="4038600" cy="511256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5 Marcador de número de diapositiva" descr="&lt;No.&gt;"/>
          <p:cNvSpPr>
            <a:spLocks noGrp="1"/>
          </p:cNvSpPr>
          <p:nvPr>
            <p:ph type="sldNum" sz="quarter" idx="10"/>
          </p:nvPr>
        </p:nvSpPr>
        <p:spPr/>
        <p:txBody>
          <a:bodyPr/>
          <a:lstStyle>
            <a:lvl1pPr>
              <a:defRPr/>
            </a:lvl1pPr>
          </a:lstStyle>
          <a:p>
            <a:fld id="{B6F15528-21DE-4FAA-801E-634DDDAF4B2B}" type="slidenum">
              <a:rPr lang="en-US" smtClean="0"/>
              <a:pPr/>
              <a:t>‹Nº›</a:t>
            </a:fld>
            <a:endParaRPr lang="en-US"/>
          </a:p>
        </p:txBody>
      </p:sp>
      <p:sp>
        <p:nvSpPr>
          <p:cNvPr id="7" name="1 Título"/>
          <p:cNvSpPr>
            <a:spLocks noGrp="1"/>
          </p:cNvSpPr>
          <p:nvPr>
            <p:ph type="title"/>
          </p:nvPr>
        </p:nvSpPr>
        <p:spPr>
          <a:xfrm>
            <a:off x="857250" y="753294"/>
            <a:ext cx="8229600" cy="731490"/>
          </a:xfrm>
        </p:spPr>
        <p:txBody>
          <a:bodyPr/>
          <a:lstStyle>
            <a:lvl1pPr algn="r">
              <a:defRPr sz="3200"/>
            </a:lvl1pPr>
          </a:lstStyle>
          <a:p>
            <a:r>
              <a:rPr lang="en-US" dirty="0"/>
              <a:t>Click to edit Master title style</a:t>
            </a:r>
            <a:endParaRPr lang="es-CO" dirty="0"/>
          </a:p>
        </p:txBody>
      </p:sp>
    </p:spTree>
    <p:extLst>
      <p:ext uri="{BB962C8B-B14F-4D97-AF65-F5344CB8AC3E}">
        <p14:creationId xmlns:p14="http://schemas.microsoft.com/office/powerpoint/2010/main" val="973832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n-US"/>
              <a:t>Click to edit Master title style</a:t>
            </a:r>
            <a:endParaRPr lang="es-CO"/>
          </a:p>
        </p:txBody>
      </p:sp>
      <p:sp>
        <p:nvSpPr>
          <p:cNvPr id="3" name="5 Marcador de número de diapositiva" descr="&lt;No.&gt;"/>
          <p:cNvSpPr>
            <a:spLocks noGrp="1"/>
          </p:cNvSpPr>
          <p:nvPr>
            <p:ph type="sldNum" sz="quarter" idx="10"/>
          </p:nvPr>
        </p:nvSpPr>
        <p:spPr/>
        <p:txBody>
          <a:bodyPr/>
          <a:lstStyle>
            <a:lvl1pPr>
              <a:defRPr/>
            </a:lvl1pPr>
          </a:lstStyle>
          <a:p>
            <a:fld id="{B6F15528-21DE-4FAA-801E-634DDDAF4B2B}" type="slidenum">
              <a:rPr lang="en-US" smtClean="0"/>
              <a:pPr/>
              <a:t>‹Nº›</a:t>
            </a:fld>
            <a:endParaRPr lang="en-US"/>
          </a:p>
        </p:txBody>
      </p:sp>
    </p:spTree>
    <p:extLst>
      <p:ext uri="{BB962C8B-B14F-4D97-AF65-F5344CB8AC3E}">
        <p14:creationId xmlns:p14="http://schemas.microsoft.com/office/powerpoint/2010/main" val="18415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a:t>Click to edit Master title style</a:t>
            </a:r>
            <a:endParaRPr lang="es-CO"/>
          </a:p>
        </p:txBody>
      </p:sp>
      <p:sp>
        <p:nvSpPr>
          <p:cNvPr id="3" name="5 Marcador de número de diapositiva" descr="&lt;No.&gt;"/>
          <p:cNvSpPr>
            <a:spLocks noGrp="1"/>
          </p:cNvSpPr>
          <p:nvPr>
            <p:ph type="sldNum" sz="quarter" idx="10"/>
          </p:nvPr>
        </p:nvSpPr>
        <p:spPr/>
        <p:txBody>
          <a:bodyPr/>
          <a:lstStyle>
            <a:lvl1pPr>
              <a:defRPr/>
            </a:lvl1pPr>
          </a:lstStyle>
          <a:p>
            <a:fld id="{B6F15528-21DE-4FAA-801E-634DDDAF4B2B}" type="slidenum">
              <a:rPr lang="en-US" smtClean="0"/>
              <a:pPr/>
              <a:t>‹Nº›</a:t>
            </a:fld>
            <a:endParaRPr lang="en-US"/>
          </a:p>
        </p:txBody>
      </p:sp>
    </p:spTree>
    <p:extLst>
      <p:ext uri="{BB962C8B-B14F-4D97-AF65-F5344CB8AC3E}">
        <p14:creationId xmlns:p14="http://schemas.microsoft.com/office/powerpoint/2010/main" val="3369602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En blanco">
    <p:spTree>
      <p:nvGrpSpPr>
        <p:cNvPr id="1" name=""/>
        <p:cNvGrpSpPr/>
        <p:nvPr/>
      </p:nvGrpSpPr>
      <p:grpSpPr>
        <a:xfrm>
          <a:off x="0" y="0"/>
          <a:ext cx="0" cy="0"/>
          <a:chOff x="0" y="0"/>
          <a:chExt cx="0" cy="0"/>
        </a:xfrm>
      </p:grpSpPr>
      <p:sp>
        <p:nvSpPr>
          <p:cNvPr id="2" name="5 Marcador de número de diapositiva" descr="&lt;No.&gt;"/>
          <p:cNvSpPr>
            <a:spLocks noGrp="1"/>
          </p:cNvSpPr>
          <p:nvPr>
            <p:ph type="sldNum" sz="quarter" idx="10"/>
          </p:nvPr>
        </p:nvSpPr>
        <p:spPr/>
        <p:txBody>
          <a:bodyPr/>
          <a:lstStyle>
            <a:lvl1pPr>
              <a:defRPr/>
            </a:lvl1pPr>
          </a:lstStyle>
          <a:p>
            <a:fld id="{B6F15528-21DE-4FAA-801E-634DDDAF4B2B}" type="slidenum">
              <a:rPr lang="en-US" smtClean="0"/>
              <a:pPr/>
              <a:t>‹Nº›</a:t>
            </a:fld>
            <a:endParaRPr lang="en-US"/>
          </a:p>
        </p:txBody>
      </p:sp>
    </p:spTree>
    <p:extLst>
      <p:ext uri="{BB962C8B-B14F-4D97-AF65-F5344CB8AC3E}">
        <p14:creationId xmlns:p14="http://schemas.microsoft.com/office/powerpoint/2010/main" val="999755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857224" y="857232"/>
            <a:ext cx="3008313" cy="1162050"/>
          </a:xfrm>
        </p:spPr>
        <p:txBody>
          <a:bodyPr anchor="b"/>
          <a:lstStyle>
            <a:lvl1pPr algn="l">
              <a:defRPr sz="2000" b="1"/>
            </a:lvl1pPr>
          </a:lstStyle>
          <a:p>
            <a:r>
              <a:rPr lang="en-US"/>
              <a:t>Click to edit Master title style</a:t>
            </a:r>
            <a:endParaRPr lang="es-CO"/>
          </a:p>
        </p:txBody>
      </p:sp>
      <p:sp>
        <p:nvSpPr>
          <p:cNvPr id="3" name="2 Marcador de contenido"/>
          <p:cNvSpPr>
            <a:spLocks noGrp="1"/>
          </p:cNvSpPr>
          <p:nvPr>
            <p:ph idx="1"/>
          </p:nvPr>
        </p:nvSpPr>
        <p:spPr>
          <a:xfrm>
            <a:off x="4032250" y="85723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3 Marcador de texto"/>
          <p:cNvSpPr>
            <a:spLocks noGrp="1"/>
          </p:cNvSpPr>
          <p:nvPr>
            <p:ph type="body" sz="half" idx="2"/>
          </p:nvPr>
        </p:nvSpPr>
        <p:spPr>
          <a:xfrm>
            <a:off x="857224" y="200024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5 Marcador de número de diapositiva" descr="&lt;No.&gt;"/>
          <p:cNvSpPr>
            <a:spLocks noGrp="1"/>
          </p:cNvSpPr>
          <p:nvPr>
            <p:ph type="sldNum" sz="quarter" idx="10"/>
          </p:nvPr>
        </p:nvSpPr>
        <p:spPr/>
        <p:txBody>
          <a:bodyPr/>
          <a:lstStyle>
            <a:lvl1pPr>
              <a:defRPr/>
            </a:lvl1pPr>
          </a:lstStyle>
          <a:p>
            <a:fld id="{B6F15528-21DE-4FAA-801E-634DDDAF4B2B}" type="slidenum">
              <a:rPr lang="en-US" smtClean="0"/>
              <a:pPr/>
              <a:t>‹Nº›</a:t>
            </a:fld>
            <a:endParaRPr lang="en-US"/>
          </a:p>
        </p:txBody>
      </p:sp>
    </p:spTree>
    <p:extLst>
      <p:ext uri="{BB962C8B-B14F-4D97-AF65-F5344CB8AC3E}">
        <p14:creationId xmlns:p14="http://schemas.microsoft.com/office/powerpoint/2010/main" val="1986448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5072074"/>
            <a:ext cx="5486400" cy="566738"/>
          </a:xfrm>
        </p:spPr>
        <p:txBody>
          <a:bodyPr anchor="b"/>
          <a:lstStyle>
            <a:lvl1pPr algn="l">
              <a:defRPr sz="2000" b="1"/>
            </a:lvl1pPr>
          </a:lstStyle>
          <a:p>
            <a:r>
              <a:rPr lang="en-US"/>
              <a:t>Click to edit Master title style</a:t>
            </a:r>
            <a:endParaRPr lang="es-CO"/>
          </a:p>
        </p:txBody>
      </p:sp>
      <p:sp>
        <p:nvSpPr>
          <p:cNvPr id="3" name="2 Marcador de posición de imagen"/>
          <p:cNvSpPr>
            <a:spLocks noGrp="1"/>
          </p:cNvSpPr>
          <p:nvPr>
            <p:ph type="pic" idx="1"/>
          </p:nvPr>
        </p:nvSpPr>
        <p:spPr>
          <a:xfrm>
            <a:off x="1792288" y="928670"/>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s-CO" noProof="0"/>
          </a:p>
        </p:txBody>
      </p:sp>
      <p:sp>
        <p:nvSpPr>
          <p:cNvPr id="4" name="5 Marcador de número de diapositiva" descr="&lt;No.&gt;"/>
          <p:cNvSpPr>
            <a:spLocks noGrp="1"/>
          </p:cNvSpPr>
          <p:nvPr>
            <p:ph type="sldNum" sz="quarter" idx="10"/>
          </p:nvPr>
        </p:nvSpPr>
        <p:spPr/>
        <p:txBody>
          <a:bodyPr/>
          <a:lstStyle>
            <a:lvl1pPr>
              <a:defRPr/>
            </a:lvl1pPr>
          </a:lstStyle>
          <a:p>
            <a:fld id="{B6F15528-21DE-4FAA-801E-634DDDAF4B2B}" type="slidenum">
              <a:rPr lang="en-US" smtClean="0"/>
              <a:pPr/>
              <a:t>‹Nº›</a:t>
            </a:fld>
            <a:endParaRPr lang="en-US"/>
          </a:p>
        </p:txBody>
      </p:sp>
    </p:spTree>
    <p:extLst>
      <p:ext uri="{BB962C8B-B14F-4D97-AF65-F5344CB8AC3E}">
        <p14:creationId xmlns:p14="http://schemas.microsoft.com/office/powerpoint/2010/main" val="143136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857250" y="8572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dirty="0"/>
              <a:t>Haga clic para modificar el estilo de título del patrón</a:t>
            </a:r>
            <a:endParaRPr lang="es-CO" dirty="0"/>
          </a:p>
        </p:txBody>
      </p:sp>
      <p:sp>
        <p:nvSpPr>
          <p:cNvPr id="6" name="5 Marcador de número de diapositiva" descr="&lt;No.&gt;"/>
          <p:cNvSpPr>
            <a:spLocks noGrp="1"/>
          </p:cNvSpPr>
          <p:nvPr>
            <p:ph type="sldNum" sz="quarter" idx="4"/>
          </p:nvPr>
        </p:nvSpPr>
        <p:spPr>
          <a:xfrm>
            <a:off x="142875" y="214313"/>
            <a:ext cx="2133600" cy="365125"/>
          </a:xfrm>
          <a:prstGeom prst="rect">
            <a:avLst/>
          </a:prstGeom>
        </p:spPr>
        <p:txBody>
          <a:bodyPr vert="horz" lIns="91440" tIns="45720" rIns="91440" bIns="45720" rtlCol="0" anchor="ctr"/>
          <a:lstStyle>
            <a:lvl1pPr algn="l" fontAlgn="auto">
              <a:spcBef>
                <a:spcPts val="0"/>
              </a:spcBef>
              <a:spcAft>
                <a:spcPts val="0"/>
              </a:spcAft>
              <a:defRPr sz="2400" b="1">
                <a:solidFill>
                  <a:schemeClr val="bg1"/>
                </a:solidFill>
                <a:latin typeface="Arial" pitchFamily="34" charset="0"/>
                <a:cs typeface="Arial" pitchFamily="34" charset="0"/>
              </a:defRPr>
            </a:lvl1pPr>
          </a:lstStyle>
          <a:p>
            <a:fld id="{B6F15528-21DE-4FAA-801E-634DDDAF4B2B}" type="slidenum">
              <a:rPr lang="en-US" smtClean="0"/>
              <a:pPr/>
              <a:t>‹Nº›</a:t>
            </a:fld>
            <a:endParaRPr lang="en-US"/>
          </a:p>
        </p:txBody>
      </p:sp>
      <p:sp>
        <p:nvSpPr>
          <p:cNvPr id="7" name="6 Rectángulo"/>
          <p:cNvSpPr/>
          <p:nvPr/>
        </p:nvSpPr>
        <p:spPr>
          <a:xfrm>
            <a:off x="0" y="6590108"/>
            <a:ext cx="9144000" cy="267891"/>
          </a:xfrm>
          <a:prstGeom prst="rect">
            <a:avLst/>
          </a:prstGeom>
          <a:solidFill>
            <a:srgbClr val="D5D6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CO"/>
          </a:p>
        </p:txBody>
      </p:sp>
      <p:sp>
        <p:nvSpPr>
          <p:cNvPr id="1029" name="2 Marcador de texto"/>
          <p:cNvSpPr>
            <a:spLocks noGrp="1"/>
          </p:cNvSpPr>
          <p:nvPr>
            <p:ph type="body" idx="1"/>
          </p:nvPr>
        </p:nvSpPr>
        <p:spPr bwMode="auto">
          <a:xfrm>
            <a:off x="857250" y="21828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rtl="0" eaLnBrk="1" fontAlgn="base" hangingPunct="1">
        <a:spcBef>
          <a:spcPct val="0"/>
        </a:spcBef>
        <a:spcAft>
          <a:spcPct val="0"/>
        </a:spcAft>
        <a:defRPr sz="4400" kern="12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4400">
          <a:solidFill>
            <a:schemeClr val="tx1"/>
          </a:solidFill>
          <a:latin typeface="Arial" charset="0"/>
          <a:cs typeface="Arial" charset="0"/>
        </a:defRPr>
      </a:lvl2pPr>
      <a:lvl3pPr algn="l" rtl="0" eaLnBrk="1" fontAlgn="base" hangingPunct="1">
        <a:spcBef>
          <a:spcPct val="0"/>
        </a:spcBef>
        <a:spcAft>
          <a:spcPct val="0"/>
        </a:spcAft>
        <a:defRPr sz="4400">
          <a:solidFill>
            <a:schemeClr val="tx1"/>
          </a:solidFill>
          <a:latin typeface="Arial" charset="0"/>
          <a:cs typeface="Arial" charset="0"/>
        </a:defRPr>
      </a:lvl3pPr>
      <a:lvl4pPr algn="l" rtl="0" eaLnBrk="1" fontAlgn="base" hangingPunct="1">
        <a:spcBef>
          <a:spcPct val="0"/>
        </a:spcBef>
        <a:spcAft>
          <a:spcPct val="0"/>
        </a:spcAft>
        <a:defRPr sz="4400">
          <a:solidFill>
            <a:schemeClr val="tx1"/>
          </a:solidFill>
          <a:latin typeface="Arial" charset="0"/>
          <a:cs typeface="Arial" charset="0"/>
        </a:defRPr>
      </a:lvl4pPr>
      <a:lvl5pPr algn="l" rtl="0" eaLnBrk="1" fontAlgn="base" hangingPunct="1">
        <a:spcBef>
          <a:spcPct val="0"/>
        </a:spcBef>
        <a:spcAft>
          <a:spcPct val="0"/>
        </a:spcAft>
        <a:defRPr sz="4400">
          <a:solidFill>
            <a:schemeClr val="tx1"/>
          </a:solidFill>
          <a:latin typeface="Arial" charset="0"/>
          <a:cs typeface="Arial" charset="0"/>
        </a:defRPr>
      </a:lvl5pPr>
      <a:lvl6pPr marL="457200" algn="l" rtl="0" eaLnBrk="1" fontAlgn="base" hangingPunct="1">
        <a:spcBef>
          <a:spcPct val="0"/>
        </a:spcBef>
        <a:spcAft>
          <a:spcPct val="0"/>
        </a:spcAft>
        <a:defRPr sz="4400">
          <a:solidFill>
            <a:schemeClr val="tx1"/>
          </a:solidFill>
          <a:latin typeface="Arial" charset="0"/>
          <a:cs typeface="Arial" charset="0"/>
        </a:defRPr>
      </a:lvl6pPr>
      <a:lvl7pPr marL="914400" algn="l" rtl="0" eaLnBrk="1" fontAlgn="base" hangingPunct="1">
        <a:spcBef>
          <a:spcPct val="0"/>
        </a:spcBef>
        <a:spcAft>
          <a:spcPct val="0"/>
        </a:spcAft>
        <a:defRPr sz="4400">
          <a:solidFill>
            <a:schemeClr val="tx1"/>
          </a:solidFill>
          <a:latin typeface="Arial" charset="0"/>
          <a:cs typeface="Arial" charset="0"/>
        </a:defRPr>
      </a:lvl7pPr>
      <a:lvl8pPr marL="1371600" algn="l" rtl="0" eaLnBrk="1" fontAlgn="base" hangingPunct="1">
        <a:spcBef>
          <a:spcPct val="0"/>
        </a:spcBef>
        <a:spcAft>
          <a:spcPct val="0"/>
        </a:spcAft>
        <a:defRPr sz="4400">
          <a:solidFill>
            <a:schemeClr val="tx1"/>
          </a:solidFill>
          <a:latin typeface="Arial" charset="0"/>
          <a:cs typeface="Arial" charset="0"/>
        </a:defRPr>
      </a:lvl8pPr>
      <a:lvl9pPr marL="1828800" algn="l" rtl="0" eaLnBrk="1" fontAlgn="base" hangingPunct="1">
        <a:spcBef>
          <a:spcPct val="0"/>
        </a:spcBef>
        <a:spcAft>
          <a:spcPct val="0"/>
        </a:spcAft>
        <a:defRPr sz="4400">
          <a:solidFill>
            <a:schemeClr val="tx1"/>
          </a:solidFill>
          <a:latin typeface="Arial" charset="0"/>
          <a:cs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22.png"/></Relationships>
</file>

<file path=ppt/slides/_rels/slide103.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hyperlink" Target="https://forms.gle/DyWLptzue3anA5SJ8" TargetMode="External"/><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20.png"/></Relationships>
</file>

<file path=ppt/slides/_rels/slide29.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20.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20.png"/></Relationships>
</file>

<file path=ppt/slides/_rels/slide3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2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3" Type="http://schemas.openxmlformats.org/officeDocument/2006/relationships/hyperlink" Target="https://forms.gle/gzNLCsErgGd9h8CV6"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s://forms.gle/2v5dMkJUXfqc3n1n7"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4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forms.gle/oE7Hn2PqBVKn5B2w5"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6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6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60.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6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6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6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6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1.png"/></Relationships>
</file>

<file path=ppt/slides/_rels/slide7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3.xml"/><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1.png"/></Relationships>
</file>

<file path=ppt/slides/_rels/slide7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7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s://forms.gle/tLUptqwk53WDYPPH9" TargetMode="External"/><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78.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70.xml"/><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7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8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73.xml"/><Relationship Id="rId1" Type="http://schemas.openxmlformats.org/officeDocument/2006/relationships/slideLayout" Target="../slideLayouts/slideLayout2.xml"/><Relationship Id="rId5" Type="http://schemas.openxmlformats.org/officeDocument/2006/relationships/image" Target="../media/image86.png"/><Relationship Id="rId4" Type="http://schemas.openxmlformats.org/officeDocument/2006/relationships/image" Target="../media/image88.png"/></Relationships>
</file>

<file path=ppt/slides/_rels/slide82.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74.xml"/><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image" Target="../media/image86.png"/></Relationships>
</file>

<file path=ppt/slides/_rels/slide8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75.xml"/><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6.png"/></Relationships>
</file>

<file path=ppt/slides/_rels/slide8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76.xml"/><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6.png"/></Relationships>
</file>

<file path=ppt/slides/_rels/slide8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77.xml"/><Relationship Id="rId1" Type="http://schemas.openxmlformats.org/officeDocument/2006/relationships/slideLayout" Target="../slideLayouts/slideLayout2.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86.png"/></Relationships>
</file>

<file path=ppt/slides/_rels/slide8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78.xml"/><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93.png"/><Relationship Id="rId4" Type="http://schemas.openxmlformats.org/officeDocument/2006/relationships/image" Target="../media/image86.png"/></Relationships>
</file>

<file path=ppt/slides/_rels/slide8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98.png"/></Relationships>
</file>

<file path=ppt/slides/_rels/slide8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80.xml"/><Relationship Id="rId1" Type="http://schemas.openxmlformats.org/officeDocument/2006/relationships/slideLayout" Target="../slideLayouts/slideLayout2.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s>
</file>

<file path=ppt/slides/_rels/slide89.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81.xml"/><Relationship Id="rId1" Type="http://schemas.openxmlformats.org/officeDocument/2006/relationships/slideLayout" Target="../slideLayouts/slideLayout2.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2.png"/></Relationships>
</file>

<file path=ppt/slides/_rels/slide9.xml.rels><?xml version="1.0" encoding="UTF-8" standalone="yes"?>
<Relationships xmlns="http://schemas.openxmlformats.org/package/2006/relationships"><Relationship Id="rId3" Type="http://schemas.openxmlformats.org/officeDocument/2006/relationships/hyperlink" Target="https://forms.gle/gzNLCsErgGd9h8CV6"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86.png"/><Relationship Id="rId7" Type="http://schemas.openxmlformats.org/officeDocument/2006/relationships/image" Target="../media/image103.png"/><Relationship Id="rId2" Type="http://schemas.openxmlformats.org/officeDocument/2006/relationships/notesSlide" Target="../notesSlides/notesSlide82.xml"/><Relationship Id="rId1" Type="http://schemas.openxmlformats.org/officeDocument/2006/relationships/slideLayout" Target="../slideLayouts/slideLayout2.xml"/><Relationship Id="rId6" Type="http://schemas.openxmlformats.org/officeDocument/2006/relationships/image" Target="../media/image102.png"/><Relationship Id="rId5" Type="http://schemas.openxmlformats.org/officeDocument/2006/relationships/image" Target="../media/image105.png"/><Relationship Id="rId4" Type="http://schemas.openxmlformats.org/officeDocument/2006/relationships/image" Target="../media/image104.png"/></Relationships>
</file>

<file path=ppt/slides/_rels/slide91.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83.xml"/><Relationship Id="rId1" Type="http://schemas.openxmlformats.org/officeDocument/2006/relationships/slideLayout" Target="../slideLayouts/slideLayout2.xml"/><Relationship Id="rId5" Type="http://schemas.openxmlformats.org/officeDocument/2006/relationships/image" Target="../media/image108.png"/><Relationship Id="rId4" Type="http://schemas.openxmlformats.org/officeDocument/2006/relationships/image" Target="../media/image107.png"/></Relationships>
</file>

<file path=ppt/slides/_rels/slide92.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84.xml"/><Relationship Id="rId1" Type="http://schemas.openxmlformats.org/officeDocument/2006/relationships/slideLayout" Target="../slideLayouts/slideLayout2.xml"/><Relationship Id="rId4" Type="http://schemas.openxmlformats.org/officeDocument/2006/relationships/image" Target="../media/image109.png"/></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14.png"/></Relationships>
</file>

<file path=ppt/slides/_rels/slide97.xml.rels><?xml version="1.0" encoding="UTF-8" standalone="yes"?>
<Relationships xmlns="http://schemas.openxmlformats.org/package/2006/relationships"><Relationship Id="rId8" Type="http://schemas.openxmlformats.org/officeDocument/2006/relationships/image" Target="../media/image103.png"/><Relationship Id="rId3" Type="http://schemas.openxmlformats.org/officeDocument/2006/relationships/image" Target="../media/image89.png"/><Relationship Id="rId7" Type="http://schemas.openxmlformats.org/officeDocument/2006/relationships/image" Target="../media/image102.png"/><Relationship Id="rId2" Type="http://schemas.openxmlformats.org/officeDocument/2006/relationships/notesSlide" Target="../notesSlides/notesSlide86.xml"/><Relationship Id="rId1" Type="http://schemas.openxmlformats.org/officeDocument/2006/relationships/slideLayout" Target="../slideLayouts/slideLayout2.xml"/><Relationship Id="rId6" Type="http://schemas.openxmlformats.org/officeDocument/2006/relationships/image" Target="../media/image104.png"/><Relationship Id="rId5" Type="http://schemas.openxmlformats.org/officeDocument/2006/relationships/image" Target="../media/image105.png"/><Relationship Id="rId4" Type="http://schemas.openxmlformats.org/officeDocument/2006/relationships/image" Target="../media/image90.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s-CO" sz="4000" dirty="0"/>
              <a:t>Modelado de Sistemas</a:t>
            </a:r>
          </a:p>
        </p:txBody>
      </p:sp>
      <p:sp>
        <p:nvSpPr>
          <p:cNvPr id="3" name="Subtitle 2"/>
          <p:cNvSpPr>
            <a:spLocks noGrp="1"/>
          </p:cNvSpPr>
          <p:nvPr>
            <p:ph type="subTitle" idx="1"/>
          </p:nvPr>
        </p:nvSpPr>
        <p:spPr/>
        <p:txBody>
          <a:bodyPr/>
          <a:lstStyle/>
          <a:p>
            <a:r>
              <a:rPr lang="es-CO" sz="2800" dirty="0"/>
              <a:t>Modelado, Optimización y Simulación</a:t>
            </a:r>
          </a:p>
          <a:p>
            <a:endParaRPr lang="es-CO" sz="1600" dirty="0"/>
          </a:p>
          <a:p>
            <a:r>
              <a:rPr lang="es-CO" sz="1600" dirty="0"/>
              <a:t>Profesor</a:t>
            </a:r>
          </a:p>
          <a:p>
            <a:r>
              <a:rPr lang="es-CO" sz="1600" dirty="0"/>
              <a:t>Germán Montoya</a:t>
            </a:r>
          </a:p>
          <a:p>
            <a:endParaRPr lang="es-CO" sz="1600" dirty="0"/>
          </a:p>
          <a:p>
            <a:r>
              <a:rPr lang="es-CO" sz="1600" dirty="0"/>
              <a:t>Oficina ML648</a:t>
            </a:r>
          </a:p>
          <a:p>
            <a:endParaRPr lang="es-CO" sz="1600" dirty="0"/>
          </a:p>
          <a:p>
            <a:endParaRPr lang="es-CO" dirty="0"/>
          </a:p>
        </p:txBody>
      </p:sp>
    </p:spTree>
    <p:extLst>
      <p:ext uri="{BB962C8B-B14F-4D97-AF65-F5344CB8AC3E}">
        <p14:creationId xmlns:p14="http://schemas.microsoft.com/office/powerpoint/2010/main" val="3486713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Tipos de modelos</a:t>
            </a:r>
          </a:p>
          <a:p>
            <a:pPr lvl="1"/>
            <a:r>
              <a:rPr lang="es-CO" sz="2400" dirty="0"/>
              <a:t>Físico</a:t>
            </a:r>
          </a:p>
          <a:p>
            <a:pPr lvl="1"/>
            <a:r>
              <a:rPr lang="es-CO" sz="2400" dirty="0"/>
              <a:t>Matemático</a:t>
            </a:r>
          </a:p>
          <a:p>
            <a:pPr lvl="2"/>
            <a:r>
              <a:rPr lang="es-CO" sz="2000" dirty="0"/>
              <a:t>Determinístico</a:t>
            </a:r>
          </a:p>
          <a:p>
            <a:pPr lvl="3"/>
            <a:r>
              <a:rPr lang="es-CO" sz="1600" dirty="0"/>
              <a:t>Estático</a:t>
            </a:r>
          </a:p>
          <a:p>
            <a:pPr lvl="3"/>
            <a:r>
              <a:rPr lang="es-CO" sz="1600" dirty="0"/>
              <a:t>Dinámico</a:t>
            </a:r>
          </a:p>
          <a:p>
            <a:pPr lvl="4"/>
            <a:r>
              <a:rPr lang="es-CO" sz="1400" dirty="0"/>
              <a:t>Tiempo continuo</a:t>
            </a:r>
          </a:p>
          <a:p>
            <a:pPr lvl="4"/>
            <a:r>
              <a:rPr lang="es-CO" sz="1400" dirty="0"/>
              <a:t>Tiempo discreto</a:t>
            </a:r>
          </a:p>
          <a:p>
            <a:pPr lvl="2"/>
            <a:r>
              <a:rPr lang="es-CO" sz="2000" dirty="0"/>
              <a:t>Estocástico</a:t>
            </a:r>
          </a:p>
          <a:p>
            <a:pPr lvl="3"/>
            <a:r>
              <a:rPr lang="es-CO" sz="1600" dirty="0"/>
              <a:t>Estático</a:t>
            </a:r>
          </a:p>
          <a:p>
            <a:pPr lvl="3"/>
            <a:r>
              <a:rPr lang="es-CO" sz="1600" dirty="0"/>
              <a:t>Dinámico</a:t>
            </a:r>
          </a:p>
          <a:p>
            <a:pPr lvl="4"/>
            <a:r>
              <a:rPr lang="es-CO" sz="1400" dirty="0"/>
              <a:t>Tiempo continuo</a:t>
            </a:r>
          </a:p>
          <a:p>
            <a:pPr lvl="4"/>
            <a:r>
              <a:rPr lang="es-CO" sz="1400" dirty="0"/>
              <a:t>Tiempo discreto</a:t>
            </a:r>
          </a:p>
          <a:p>
            <a:pPr lvl="2"/>
            <a:endParaRPr lang="es-CO" sz="20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1910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203440"/>
            <a:ext cx="4080669" cy="1818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953000" y="4948535"/>
            <a:ext cx="1905000" cy="830997"/>
          </a:xfrm>
          <a:prstGeom prst="rect">
            <a:avLst/>
          </a:prstGeom>
        </p:spPr>
        <p:txBody>
          <a:bodyPr wrap="square">
            <a:spAutoFit/>
          </a:bodyPr>
          <a:lstStyle/>
          <a:p>
            <a:r>
              <a:rPr lang="es-CO" sz="1200" dirty="0">
                <a:latin typeface="Arial"/>
              </a:rPr>
              <a:t>Cuando el estado del sistema está definido para cada instante de tiempo.</a:t>
            </a:r>
          </a:p>
        </p:txBody>
      </p:sp>
      <p:sp>
        <p:nvSpPr>
          <p:cNvPr id="7" name="Rectangle 6"/>
          <p:cNvSpPr/>
          <p:nvPr/>
        </p:nvSpPr>
        <p:spPr>
          <a:xfrm>
            <a:off x="7167394" y="5087033"/>
            <a:ext cx="1790075" cy="830997"/>
          </a:xfrm>
          <a:prstGeom prst="rect">
            <a:avLst/>
          </a:prstGeom>
        </p:spPr>
        <p:txBody>
          <a:bodyPr wrap="square">
            <a:spAutoFit/>
          </a:bodyPr>
          <a:lstStyle/>
          <a:p>
            <a:r>
              <a:rPr lang="es-CO" sz="1200" dirty="0">
                <a:latin typeface="Arial"/>
              </a:rPr>
              <a:t>Cuando el estado del sistema esta definido solo para instantes particulares de tiempo</a:t>
            </a:r>
          </a:p>
        </p:txBody>
      </p:sp>
    </p:spTree>
    <p:extLst>
      <p:ext uri="{BB962C8B-B14F-4D97-AF65-F5344CB8AC3E}">
        <p14:creationId xmlns:p14="http://schemas.microsoft.com/office/powerpoint/2010/main" val="229997010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a:lstStyle/>
          <a:p>
            <a:r>
              <a:rPr lang="es-CO" altLang="es-CO" sz="2800" kern="0" dirty="0"/>
              <a:t>Problema de la transmisión de flujos en una red de datos:</a:t>
            </a:r>
          </a:p>
          <a:p>
            <a:pPr lvl="1"/>
            <a:r>
              <a:rPr lang="es-CO" altLang="es-CO" sz="2400" kern="0" dirty="0"/>
              <a:t>Caso 1: 1 origen, 1 destino, varios flujos.</a:t>
            </a:r>
          </a:p>
          <a:p>
            <a:pPr lvl="2"/>
            <a:r>
              <a:rPr lang="es-CO" altLang="es-CO" sz="1800" kern="0" dirty="0"/>
              <a:t>Restricciones:</a:t>
            </a:r>
          </a:p>
          <a:p>
            <a:pPr lvl="3"/>
            <a:r>
              <a:rPr lang="es-CO" altLang="es-CO" sz="1400" kern="0" dirty="0"/>
              <a:t>Nodo Origen:</a:t>
            </a:r>
          </a:p>
          <a:p>
            <a:pPr lvl="3"/>
            <a:endParaRPr lang="es-CO" altLang="es-CO" sz="1400" kern="0" dirty="0"/>
          </a:p>
          <a:p>
            <a:pPr lvl="3"/>
            <a:endParaRPr lang="es-CO" altLang="es-CO" sz="1400" kern="0" dirty="0"/>
          </a:p>
          <a:p>
            <a:pPr lvl="3"/>
            <a:endParaRPr lang="es-CO" altLang="es-CO" sz="1400" kern="0" dirty="0"/>
          </a:p>
          <a:p>
            <a:pPr lvl="3"/>
            <a:endParaRPr lang="es-CO" altLang="es-CO" sz="1400" kern="0" dirty="0"/>
          </a:p>
          <a:p>
            <a:pPr lvl="3"/>
            <a:endParaRPr lang="es-CO" altLang="es-CO" sz="1400" kern="0" dirty="0"/>
          </a:p>
          <a:p>
            <a:pPr lvl="3"/>
            <a:r>
              <a:rPr lang="es-CO" altLang="es-CO" sz="1400" kern="0" dirty="0"/>
              <a:t>Nodo Destino:</a:t>
            </a:r>
          </a:p>
          <a:p>
            <a:pPr lvl="2"/>
            <a:endParaRPr lang="es-CO" altLang="es-CO" sz="1800" kern="0" dirty="0"/>
          </a:p>
          <a:p>
            <a:pPr lvl="2"/>
            <a:endParaRPr lang="es-CO" altLang="es-CO" sz="1800" kern="0" dirty="0"/>
          </a:p>
          <a:p>
            <a:pPr lvl="2"/>
            <a:endParaRPr lang="es-CO" altLang="es-CO" sz="1800" kern="0" dirty="0"/>
          </a:p>
          <a:p>
            <a:pPr lvl="2"/>
            <a:endParaRPr lang="es-CO" altLang="es-CO" sz="1800" kern="0" dirty="0"/>
          </a:p>
          <a:p>
            <a:pPr lvl="2"/>
            <a:endParaRPr lang="es-CO" altLang="es-CO" sz="1600" kern="0" dirty="0"/>
          </a:p>
          <a:p>
            <a:pPr lvl="1"/>
            <a:endParaRPr lang="es-CO" altLang="es-CO" sz="2400" kern="0" dirty="0"/>
          </a:p>
          <a:p>
            <a:pPr lvl="1"/>
            <a:endParaRPr lang="es-CO" altLang="es-CO" sz="2000" kern="0" dirty="0"/>
          </a:p>
          <a:p>
            <a:endParaRPr lang="es-CO" altLang="es-CO" sz="2400" kern="0" dirty="0"/>
          </a:p>
          <a:p>
            <a:endParaRPr lang="es-CO" sz="2400" kern="0" dirty="0"/>
          </a:p>
          <a:p>
            <a:endParaRPr lang="es-CO" sz="2400" kern="0" dirty="0"/>
          </a:p>
          <a:p>
            <a:endParaRPr lang="es-CO" sz="2400" kern="0" dirty="0"/>
          </a:p>
          <a:p>
            <a:endParaRPr lang="es-CO" sz="2400" kern="0" dirty="0"/>
          </a:p>
          <a:p>
            <a:endParaRPr lang="es-CO" sz="2400" kern="0" dirty="0"/>
          </a:p>
          <a:p>
            <a:pPr marL="457200" lvl="1" indent="0">
              <a:buNone/>
            </a:pPr>
            <a:endParaRPr lang="es-CO" sz="1200" dirty="0"/>
          </a:p>
          <a:p>
            <a:pPr marL="457200" lvl="1" indent="0">
              <a:buNone/>
            </a:pPr>
            <a:endParaRPr lang="es-CO" sz="1800" dirty="0"/>
          </a:p>
          <a:p>
            <a:endParaRPr lang="es-CO" sz="2800" dirty="0"/>
          </a:p>
          <a:p>
            <a:endParaRPr lang="en-US" dirty="0"/>
          </a:p>
          <a:p>
            <a:pPr lvl="1"/>
            <a:endParaRPr lang="en-US" sz="2400" dirty="0"/>
          </a:p>
          <a:p>
            <a:pPr lvl="1"/>
            <a:endParaRPr lang="en-US" sz="2400" dirty="0"/>
          </a:p>
          <a:p>
            <a:pPr lvl="1"/>
            <a:endParaRPr lang="en-US" sz="2400" dirty="0"/>
          </a:p>
          <a:p>
            <a:pPr lvl="1"/>
            <a:endParaRPr lang="en-US" sz="2400" dirty="0"/>
          </a:p>
          <a:p>
            <a:pPr lvl="1"/>
            <a:endParaRPr lang="en-US" sz="2400" dirty="0"/>
          </a:p>
          <a:p>
            <a:pPr marL="457200" lvl="1" indent="0">
              <a:buNone/>
            </a:pPr>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pPr marL="0" indent="0">
              <a:buNone/>
            </a:pPr>
            <a:endParaRPr lang="en-US" sz="2800" dirty="0"/>
          </a:p>
          <a:p>
            <a:endParaRPr lang="es-CO" sz="2800" dirty="0"/>
          </a:p>
          <a:p>
            <a:endParaRPr lang="es-CO" sz="2800" dirty="0"/>
          </a:p>
        </p:txBody>
      </p:sp>
      <p:sp>
        <p:nvSpPr>
          <p:cNvPr id="2" name="Title 1"/>
          <p:cNvSpPr>
            <a:spLocks noGrp="1"/>
          </p:cNvSpPr>
          <p:nvPr>
            <p:ph type="title"/>
          </p:nvPr>
        </p:nvSpPr>
        <p:spPr/>
        <p:txBody>
          <a:bodyPr/>
          <a:lstStyle/>
          <a:p>
            <a:r>
              <a:rPr lang="es-CO" dirty="0"/>
              <a:t>Modelos de Optimización</a:t>
            </a:r>
          </a:p>
        </p:txBody>
      </p:sp>
      <p:sp>
        <p:nvSpPr>
          <p:cNvPr id="4" name="Oval 4"/>
          <p:cNvSpPr>
            <a:spLocks noChangeArrowheads="1"/>
          </p:cNvSpPr>
          <p:nvPr/>
        </p:nvSpPr>
        <p:spPr bwMode="auto">
          <a:xfrm>
            <a:off x="6389802" y="4718643"/>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1</a:t>
            </a:r>
          </a:p>
        </p:txBody>
      </p:sp>
      <p:sp>
        <p:nvSpPr>
          <p:cNvPr id="5" name="Oval 4"/>
          <p:cNvSpPr>
            <a:spLocks noChangeArrowheads="1"/>
          </p:cNvSpPr>
          <p:nvPr/>
        </p:nvSpPr>
        <p:spPr bwMode="auto">
          <a:xfrm>
            <a:off x="6404090" y="5709243"/>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2</a:t>
            </a:r>
          </a:p>
        </p:txBody>
      </p:sp>
      <p:sp>
        <p:nvSpPr>
          <p:cNvPr id="6" name="Oval 5"/>
          <p:cNvSpPr>
            <a:spLocks noChangeArrowheads="1"/>
          </p:cNvSpPr>
          <p:nvPr/>
        </p:nvSpPr>
        <p:spPr bwMode="auto">
          <a:xfrm>
            <a:off x="7064604" y="4941486"/>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3</a:t>
            </a:r>
          </a:p>
        </p:txBody>
      </p:sp>
      <p:sp>
        <p:nvSpPr>
          <p:cNvPr id="7" name="Oval 6"/>
          <p:cNvSpPr>
            <a:spLocks noChangeArrowheads="1"/>
          </p:cNvSpPr>
          <p:nvPr/>
        </p:nvSpPr>
        <p:spPr bwMode="auto">
          <a:xfrm>
            <a:off x="7064604" y="5480643"/>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4</a:t>
            </a:r>
          </a:p>
        </p:txBody>
      </p:sp>
      <p:sp>
        <p:nvSpPr>
          <p:cNvPr id="8" name="Oval 7"/>
          <p:cNvSpPr>
            <a:spLocks noChangeArrowheads="1"/>
          </p:cNvSpPr>
          <p:nvPr/>
        </p:nvSpPr>
        <p:spPr bwMode="auto">
          <a:xfrm>
            <a:off x="7674204" y="5204419"/>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5</a:t>
            </a:r>
          </a:p>
        </p:txBody>
      </p:sp>
      <p:sp>
        <p:nvSpPr>
          <p:cNvPr id="9" name="Oval 8"/>
          <p:cNvSpPr>
            <a:spLocks noChangeArrowheads="1"/>
          </p:cNvSpPr>
          <p:nvPr/>
        </p:nvSpPr>
        <p:spPr bwMode="auto">
          <a:xfrm>
            <a:off x="8218602" y="4718643"/>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6</a:t>
            </a:r>
          </a:p>
        </p:txBody>
      </p:sp>
      <p:sp>
        <p:nvSpPr>
          <p:cNvPr id="10" name="Oval 9"/>
          <p:cNvSpPr>
            <a:spLocks noChangeArrowheads="1"/>
          </p:cNvSpPr>
          <p:nvPr/>
        </p:nvSpPr>
        <p:spPr bwMode="auto">
          <a:xfrm>
            <a:off x="8218602" y="5703486"/>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7</a:t>
            </a:r>
          </a:p>
        </p:txBody>
      </p:sp>
      <p:cxnSp>
        <p:nvCxnSpPr>
          <p:cNvPr id="12" name="Straight Connector 11"/>
          <p:cNvCxnSpPr>
            <a:endCxn id="6" idx="2"/>
          </p:cNvCxnSpPr>
          <p:nvPr/>
        </p:nvCxnSpPr>
        <p:spPr>
          <a:xfrm>
            <a:off x="6719888" y="4941486"/>
            <a:ext cx="344716" cy="155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7" idx="2"/>
          </p:cNvCxnSpPr>
          <p:nvPr/>
        </p:nvCxnSpPr>
        <p:spPr>
          <a:xfrm flipV="1">
            <a:off x="6719888" y="5635922"/>
            <a:ext cx="344716" cy="222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7" idx="0"/>
          </p:cNvCxnSpPr>
          <p:nvPr/>
        </p:nvCxnSpPr>
        <p:spPr>
          <a:xfrm>
            <a:off x="7222503" y="5252043"/>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8" idx="1"/>
          </p:cNvCxnSpPr>
          <p:nvPr/>
        </p:nvCxnSpPr>
        <p:spPr>
          <a:xfrm>
            <a:off x="7380402" y="5096764"/>
            <a:ext cx="340050" cy="153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8" idx="3"/>
          </p:cNvCxnSpPr>
          <p:nvPr/>
        </p:nvCxnSpPr>
        <p:spPr>
          <a:xfrm flipV="1">
            <a:off x="7380402" y="5469496"/>
            <a:ext cx="340050" cy="166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4" idx="5"/>
            <a:endCxn id="7" idx="1"/>
          </p:cNvCxnSpPr>
          <p:nvPr/>
        </p:nvCxnSpPr>
        <p:spPr>
          <a:xfrm>
            <a:off x="6659352" y="4983720"/>
            <a:ext cx="451500" cy="5424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5" idx="7"/>
            <a:endCxn id="6" idx="3"/>
          </p:cNvCxnSpPr>
          <p:nvPr/>
        </p:nvCxnSpPr>
        <p:spPr>
          <a:xfrm flipV="1">
            <a:off x="6673640" y="5206563"/>
            <a:ext cx="437212" cy="54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7"/>
            <a:endCxn id="9" idx="3"/>
          </p:cNvCxnSpPr>
          <p:nvPr/>
        </p:nvCxnSpPr>
        <p:spPr>
          <a:xfrm flipV="1">
            <a:off x="7943754" y="4983720"/>
            <a:ext cx="321096" cy="266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8" idx="5"/>
            <a:endCxn id="10" idx="1"/>
          </p:cNvCxnSpPr>
          <p:nvPr/>
        </p:nvCxnSpPr>
        <p:spPr>
          <a:xfrm>
            <a:off x="7943754" y="5469496"/>
            <a:ext cx="321096" cy="279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9" idx="2"/>
          </p:cNvCxnSpPr>
          <p:nvPr/>
        </p:nvCxnSpPr>
        <p:spPr>
          <a:xfrm flipV="1">
            <a:off x="7380402" y="4873922"/>
            <a:ext cx="838200" cy="155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10" idx="2"/>
          </p:cNvCxnSpPr>
          <p:nvPr/>
        </p:nvCxnSpPr>
        <p:spPr>
          <a:xfrm>
            <a:off x="7380402" y="5754723"/>
            <a:ext cx="838200" cy="104042"/>
          </a:xfrm>
          <a:prstGeom prst="line">
            <a:avLst/>
          </a:prstGeom>
        </p:spPr>
        <p:style>
          <a:lnRef idx="1">
            <a:schemeClr val="accent1"/>
          </a:lnRef>
          <a:fillRef idx="0">
            <a:schemeClr val="accent1"/>
          </a:fillRef>
          <a:effectRef idx="0">
            <a:schemeClr val="accent1"/>
          </a:effectRef>
          <a:fontRef idx="minor">
            <a:schemeClr val="tx1"/>
          </a:fontRef>
        </p:style>
      </p:cxn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512820"/>
            <a:ext cx="2590800" cy="1135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7450" y="5057768"/>
            <a:ext cx="2738438" cy="1100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292672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a:lstStyle/>
          <a:p>
            <a:r>
              <a:rPr lang="es-CO" altLang="es-CO" sz="2800" kern="0" dirty="0"/>
              <a:t>Problema de la transmisión de flujos en una red de datos:</a:t>
            </a:r>
          </a:p>
          <a:p>
            <a:pPr lvl="1"/>
            <a:r>
              <a:rPr lang="es-CO" altLang="es-CO" sz="2400" kern="0" dirty="0"/>
              <a:t>Caso 1: 1 origen, 1 destino, varios flujos.</a:t>
            </a:r>
          </a:p>
          <a:p>
            <a:pPr lvl="2"/>
            <a:r>
              <a:rPr lang="es-CO" altLang="es-CO" sz="1800" kern="0" dirty="0"/>
              <a:t>Restricciones:</a:t>
            </a:r>
          </a:p>
          <a:p>
            <a:pPr lvl="3"/>
            <a:r>
              <a:rPr lang="es-CO" altLang="es-CO" sz="1400" kern="0" dirty="0"/>
              <a:t>Nodo intermedio:</a:t>
            </a:r>
          </a:p>
          <a:p>
            <a:pPr lvl="3"/>
            <a:endParaRPr lang="es-CO" altLang="es-CO" sz="1400" kern="0" dirty="0"/>
          </a:p>
          <a:p>
            <a:pPr lvl="3"/>
            <a:endParaRPr lang="es-CO" altLang="es-CO" sz="1400" kern="0" dirty="0"/>
          </a:p>
          <a:p>
            <a:pPr lvl="3"/>
            <a:endParaRPr lang="es-CO" altLang="es-CO" sz="1400" kern="0" dirty="0"/>
          </a:p>
          <a:p>
            <a:pPr lvl="3"/>
            <a:endParaRPr lang="es-CO" altLang="es-CO" sz="1400" kern="0" dirty="0"/>
          </a:p>
          <a:p>
            <a:pPr lvl="3"/>
            <a:endParaRPr lang="es-CO" altLang="es-CO" sz="1400" kern="0" dirty="0"/>
          </a:p>
          <a:p>
            <a:pPr lvl="2"/>
            <a:endParaRPr lang="es-CO" altLang="es-CO" sz="1800" kern="0" dirty="0"/>
          </a:p>
          <a:p>
            <a:pPr lvl="2"/>
            <a:endParaRPr lang="es-CO" altLang="es-CO" sz="1800" kern="0" dirty="0"/>
          </a:p>
          <a:p>
            <a:pPr lvl="2"/>
            <a:endParaRPr lang="es-CO" altLang="es-CO" sz="1800" kern="0" dirty="0"/>
          </a:p>
          <a:p>
            <a:pPr lvl="2"/>
            <a:endParaRPr lang="es-CO" altLang="es-CO" sz="1800" kern="0" dirty="0"/>
          </a:p>
          <a:p>
            <a:pPr lvl="2"/>
            <a:endParaRPr lang="es-CO" altLang="es-CO" sz="1600" kern="0" dirty="0"/>
          </a:p>
          <a:p>
            <a:pPr lvl="1"/>
            <a:endParaRPr lang="es-CO" altLang="es-CO" sz="2400" kern="0" dirty="0"/>
          </a:p>
          <a:p>
            <a:pPr lvl="1"/>
            <a:endParaRPr lang="es-CO" altLang="es-CO" sz="2000" kern="0" dirty="0"/>
          </a:p>
          <a:p>
            <a:endParaRPr lang="es-CO" altLang="es-CO" sz="2400" kern="0" dirty="0"/>
          </a:p>
          <a:p>
            <a:endParaRPr lang="es-CO" sz="2400" kern="0" dirty="0"/>
          </a:p>
          <a:p>
            <a:endParaRPr lang="es-CO" sz="2400" kern="0" dirty="0"/>
          </a:p>
          <a:p>
            <a:endParaRPr lang="es-CO" sz="2400" kern="0" dirty="0"/>
          </a:p>
          <a:p>
            <a:endParaRPr lang="es-CO" sz="2400" kern="0" dirty="0"/>
          </a:p>
          <a:p>
            <a:endParaRPr lang="es-CO" sz="2400" kern="0" dirty="0"/>
          </a:p>
          <a:p>
            <a:pPr marL="457200" lvl="1" indent="0">
              <a:buNone/>
            </a:pPr>
            <a:endParaRPr lang="es-CO" sz="1200" dirty="0"/>
          </a:p>
          <a:p>
            <a:pPr marL="457200" lvl="1" indent="0">
              <a:buNone/>
            </a:pPr>
            <a:endParaRPr lang="es-CO" sz="1800" dirty="0"/>
          </a:p>
          <a:p>
            <a:endParaRPr lang="es-CO" sz="2800" dirty="0"/>
          </a:p>
          <a:p>
            <a:endParaRPr lang="en-US" dirty="0"/>
          </a:p>
          <a:p>
            <a:pPr lvl="1"/>
            <a:endParaRPr lang="en-US" sz="2400" dirty="0"/>
          </a:p>
          <a:p>
            <a:pPr lvl="1"/>
            <a:endParaRPr lang="en-US" sz="2400" dirty="0"/>
          </a:p>
          <a:p>
            <a:pPr lvl="1"/>
            <a:endParaRPr lang="en-US" sz="2400" dirty="0"/>
          </a:p>
          <a:p>
            <a:pPr lvl="1"/>
            <a:endParaRPr lang="en-US" sz="2400" dirty="0"/>
          </a:p>
          <a:p>
            <a:pPr lvl="1"/>
            <a:endParaRPr lang="en-US" sz="2400" dirty="0"/>
          </a:p>
          <a:p>
            <a:pPr marL="457200" lvl="1" indent="0">
              <a:buNone/>
            </a:pPr>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pPr marL="0" indent="0">
              <a:buNone/>
            </a:pPr>
            <a:endParaRPr lang="en-US" sz="2800" dirty="0"/>
          </a:p>
          <a:p>
            <a:endParaRPr lang="es-CO" sz="2800" dirty="0"/>
          </a:p>
          <a:p>
            <a:endParaRPr lang="es-CO" sz="2800" dirty="0"/>
          </a:p>
        </p:txBody>
      </p:sp>
      <p:sp>
        <p:nvSpPr>
          <p:cNvPr id="2" name="Title 1"/>
          <p:cNvSpPr>
            <a:spLocks noGrp="1"/>
          </p:cNvSpPr>
          <p:nvPr>
            <p:ph type="title"/>
          </p:nvPr>
        </p:nvSpPr>
        <p:spPr/>
        <p:txBody>
          <a:bodyPr/>
          <a:lstStyle/>
          <a:p>
            <a:r>
              <a:rPr lang="es-CO" dirty="0"/>
              <a:t>Modelos de Optimización</a:t>
            </a:r>
          </a:p>
        </p:txBody>
      </p:sp>
      <p:sp>
        <p:nvSpPr>
          <p:cNvPr id="4" name="Oval 4"/>
          <p:cNvSpPr>
            <a:spLocks noChangeArrowheads="1"/>
          </p:cNvSpPr>
          <p:nvPr/>
        </p:nvSpPr>
        <p:spPr bwMode="auto">
          <a:xfrm>
            <a:off x="6389802" y="4718643"/>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1</a:t>
            </a:r>
          </a:p>
        </p:txBody>
      </p:sp>
      <p:sp>
        <p:nvSpPr>
          <p:cNvPr id="5" name="Oval 4"/>
          <p:cNvSpPr>
            <a:spLocks noChangeArrowheads="1"/>
          </p:cNvSpPr>
          <p:nvPr/>
        </p:nvSpPr>
        <p:spPr bwMode="auto">
          <a:xfrm>
            <a:off x="6404090" y="5709243"/>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2</a:t>
            </a:r>
          </a:p>
        </p:txBody>
      </p:sp>
      <p:sp>
        <p:nvSpPr>
          <p:cNvPr id="6" name="Oval 5"/>
          <p:cNvSpPr>
            <a:spLocks noChangeArrowheads="1"/>
          </p:cNvSpPr>
          <p:nvPr/>
        </p:nvSpPr>
        <p:spPr bwMode="auto">
          <a:xfrm>
            <a:off x="7064604" y="4941486"/>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3</a:t>
            </a:r>
          </a:p>
        </p:txBody>
      </p:sp>
      <p:sp>
        <p:nvSpPr>
          <p:cNvPr id="7" name="Oval 6"/>
          <p:cNvSpPr>
            <a:spLocks noChangeArrowheads="1"/>
          </p:cNvSpPr>
          <p:nvPr/>
        </p:nvSpPr>
        <p:spPr bwMode="auto">
          <a:xfrm>
            <a:off x="7064604" y="5480643"/>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4</a:t>
            </a:r>
          </a:p>
        </p:txBody>
      </p:sp>
      <p:sp>
        <p:nvSpPr>
          <p:cNvPr id="8" name="Oval 7"/>
          <p:cNvSpPr>
            <a:spLocks noChangeArrowheads="1"/>
          </p:cNvSpPr>
          <p:nvPr/>
        </p:nvSpPr>
        <p:spPr bwMode="auto">
          <a:xfrm>
            <a:off x="7674204" y="5204419"/>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5</a:t>
            </a:r>
          </a:p>
        </p:txBody>
      </p:sp>
      <p:sp>
        <p:nvSpPr>
          <p:cNvPr id="9" name="Oval 8"/>
          <p:cNvSpPr>
            <a:spLocks noChangeArrowheads="1"/>
          </p:cNvSpPr>
          <p:nvPr/>
        </p:nvSpPr>
        <p:spPr bwMode="auto">
          <a:xfrm>
            <a:off x="8218602" y="4718643"/>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6</a:t>
            </a:r>
          </a:p>
        </p:txBody>
      </p:sp>
      <p:sp>
        <p:nvSpPr>
          <p:cNvPr id="10" name="Oval 9"/>
          <p:cNvSpPr>
            <a:spLocks noChangeArrowheads="1"/>
          </p:cNvSpPr>
          <p:nvPr/>
        </p:nvSpPr>
        <p:spPr bwMode="auto">
          <a:xfrm>
            <a:off x="8218602" y="5703486"/>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7</a:t>
            </a:r>
          </a:p>
        </p:txBody>
      </p:sp>
      <p:cxnSp>
        <p:nvCxnSpPr>
          <p:cNvPr id="12" name="Straight Connector 11"/>
          <p:cNvCxnSpPr>
            <a:endCxn id="6" idx="2"/>
          </p:cNvCxnSpPr>
          <p:nvPr/>
        </p:nvCxnSpPr>
        <p:spPr>
          <a:xfrm>
            <a:off x="6719888" y="4941486"/>
            <a:ext cx="344716" cy="155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7" idx="2"/>
          </p:cNvCxnSpPr>
          <p:nvPr/>
        </p:nvCxnSpPr>
        <p:spPr>
          <a:xfrm flipV="1">
            <a:off x="6719888" y="5635922"/>
            <a:ext cx="344716" cy="222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7" idx="0"/>
          </p:cNvCxnSpPr>
          <p:nvPr/>
        </p:nvCxnSpPr>
        <p:spPr>
          <a:xfrm>
            <a:off x="7222503" y="5252043"/>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8" idx="1"/>
          </p:cNvCxnSpPr>
          <p:nvPr/>
        </p:nvCxnSpPr>
        <p:spPr>
          <a:xfrm>
            <a:off x="7380402" y="5096764"/>
            <a:ext cx="340050" cy="153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8" idx="3"/>
          </p:cNvCxnSpPr>
          <p:nvPr/>
        </p:nvCxnSpPr>
        <p:spPr>
          <a:xfrm flipV="1">
            <a:off x="7380402" y="5469496"/>
            <a:ext cx="340050" cy="166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4" idx="5"/>
            <a:endCxn id="7" idx="1"/>
          </p:cNvCxnSpPr>
          <p:nvPr/>
        </p:nvCxnSpPr>
        <p:spPr>
          <a:xfrm>
            <a:off x="6659352" y="4983720"/>
            <a:ext cx="451500" cy="5424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5" idx="7"/>
            <a:endCxn id="6" idx="3"/>
          </p:cNvCxnSpPr>
          <p:nvPr/>
        </p:nvCxnSpPr>
        <p:spPr>
          <a:xfrm flipV="1">
            <a:off x="6673640" y="5206563"/>
            <a:ext cx="437212" cy="54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7"/>
            <a:endCxn id="9" idx="3"/>
          </p:cNvCxnSpPr>
          <p:nvPr/>
        </p:nvCxnSpPr>
        <p:spPr>
          <a:xfrm flipV="1">
            <a:off x="7943754" y="4983720"/>
            <a:ext cx="321096" cy="266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8" idx="5"/>
            <a:endCxn id="10" idx="1"/>
          </p:cNvCxnSpPr>
          <p:nvPr/>
        </p:nvCxnSpPr>
        <p:spPr>
          <a:xfrm>
            <a:off x="7943754" y="5469496"/>
            <a:ext cx="321096" cy="279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9" idx="2"/>
          </p:cNvCxnSpPr>
          <p:nvPr/>
        </p:nvCxnSpPr>
        <p:spPr>
          <a:xfrm flipV="1">
            <a:off x="7380402" y="4873922"/>
            <a:ext cx="838200" cy="155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10" idx="2"/>
          </p:cNvCxnSpPr>
          <p:nvPr/>
        </p:nvCxnSpPr>
        <p:spPr>
          <a:xfrm>
            <a:off x="7380402" y="5754723"/>
            <a:ext cx="838200" cy="104042"/>
          </a:xfrm>
          <a:prstGeom prst="line">
            <a:avLst/>
          </a:prstGeom>
        </p:spPr>
        <p:style>
          <a:lnRef idx="1">
            <a:schemeClr val="accent1"/>
          </a:lnRef>
          <a:fillRef idx="0">
            <a:schemeClr val="accent1"/>
          </a:fillRef>
          <a:effectRef idx="0">
            <a:schemeClr val="accent1"/>
          </a:effectRef>
          <a:fontRef idx="minor">
            <a:schemeClr val="tx1"/>
          </a:fontRef>
        </p:style>
      </p:cxn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8888" y="3434195"/>
            <a:ext cx="2362200" cy="1874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416446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a:lstStyle/>
          <a:p>
            <a:r>
              <a:rPr lang="es-CO" altLang="es-CO" sz="2800" kern="0" dirty="0"/>
              <a:t>Problema de la transmisión de flujos en una red de datos:</a:t>
            </a:r>
          </a:p>
          <a:p>
            <a:pPr lvl="1"/>
            <a:r>
              <a:rPr lang="es-CO" altLang="es-CO" sz="2400" kern="0" dirty="0"/>
              <a:t>Caso 1: 1 origen, 1 destino, varios flujos.</a:t>
            </a:r>
          </a:p>
          <a:p>
            <a:pPr lvl="2"/>
            <a:r>
              <a:rPr lang="es-CO" altLang="es-CO" sz="1800" kern="0" dirty="0"/>
              <a:t>Restricciones:</a:t>
            </a:r>
          </a:p>
          <a:p>
            <a:pPr lvl="3"/>
            <a:r>
              <a:rPr lang="es-CO" altLang="es-CO" sz="1400" kern="0" dirty="0"/>
              <a:t>Limitación de capacidad:</a:t>
            </a:r>
          </a:p>
          <a:p>
            <a:pPr lvl="3"/>
            <a:endParaRPr lang="es-CO" altLang="es-CO" sz="1400" kern="0" dirty="0"/>
          </a:p>
          <a:p>
            <a:pPr lvl="3"/>
            <a:endParaRPr lang="es-CO" altLang="es-CO" sz="1400" kern="0" dirty="0"/>
          </a:p>
          <a:p>
            <a:pPr lvl="3"/>
            <a:endParaRPr lang="es-CO" altLang="es-CO" sz="1400" kern="0" dirty="0"/>
          </a:p>
          <a:p>
            <a:pPr lvl="3"/>
            <a:endParaRPr lang="es-CO" altLang="es-CO" sz="1400" kern="0" dirty="0"/>
          </a:p>
          <a:p>
            <a:pPr lvl="3"/>
            <a:endParaRPr lang="es-CO" altLang="es-CO" sz="1400" kern="0" dirty="0"/>
          </a:p>
          <a:p>
            <a:pPr lvl="3"/>
            <a:r>
              <a:rPr lang="es-CO" altLang="es-CO" sz="1400" kern="0" dirty="0"/>
              <a:t>No repetir enlace:</a:t>
            </a:r>
          </a:p>
          <a:p>
            <a:pPr lvl="3"/>
            <a:endParaRPr lang="es-CO" altLang="es-CO" sz="1400" kern="0" dirty="0"/>
          </a:p>
          <a:p>
            <a:pPr lvl="3"/>
            <a:endParaRPr lang="es-CO" altLang="es-CO" sz="1400" kern="0" dirty="0"/>
          </a:p>
          <a:p>
            <a:pPr lvl="3"/>
            <a:endParaRPr lang="es-CO" altLang="es-CO" sz="1400" kern="0" dirty="0"/>
          </a:p>
          <a:p>
            <a:pPr lvl="3"/>
            <a:endParaRPr lang="es-CO" altLang="es-CO" sz="1400" kern="0" dirty="0"/>
          </a:p>
          <a:p>
            <a:pPr lvl="3"/>
            <a:endParaRPr lang="es-CO" altLang="es-CO" sz="1400" kern="0" dirty="0"/>
          </a:p>
          <a:p>
            <a:pPr lvl="2"/>
            <a:endParaRPr lang="es-CO" altLang="es-CO" sz="1800" kern="0" dirty="0"/>
          </a:p>
          <a:p>
            <a:pPr lvl="2"/>
            <a:endParaRPr lang="es-CO" altLang="es-CO" sz="1800" kern="0" dirty="0"/>
          </a:p>
          <a:p>
            <a:pPr lvl="2"/>
            <a:endParaRPr lang="es-CO" altLang="es-CO" sz="1800" kern="0" dirty="0"/>
          </a:p>
          <a:p>
            <a:pPr lvl="2"/>
            <a:endParaRPr lang="es-CO" altLang="es-CO" sz="1800" kern="0" dirty="0"/>
          </a:p>
          <a:p>
            <a:pPr lvl="2"/>
            <a:endParaRPr lang="es-CO" altLang="es-CO" sz="1600" kern="0" dirty="0"/>
          </a:p>
          <a:p>
            <a:pPr lvl="1"/>
            <a:endParaRPr lang="es-CO" altLang="es-CO" sz="2400" kern="0" dirty="0"/>
          </a:p>
          <a:p>
            <a:pPr lvl="1"/>
            <a:endParaRPr lang="es-CO" altLang="es-CO" sz="2000" kern="0" dirty="0"/>
          </a:p>
          <a:p>
            <a:endParaRPr lang="es-CO" altLang="es-CO" sz="2400" kern="0" dirty="0"/>
          </a:p>
          <a:p>
            <a:endParaRPr lang="es-CO" sz="2400" kern="0" dirty="0"/>
          </a:p>
          <a:p>
            <a:endParaRPr lang="es-CO" sz="2400" kern="0" dirty="0"/>
          </a:p>
          <a:p>
            <a:endParaRPr lang="es-CO" sz="2400" kern="0" dirty="0"/>
          </a:p>
          <a:p>
            <a:endParaRPr lang="es-CO" sz="2400" kern="0" dirty="0"/>
          </a:p>
          <a:p>
            <a:endParaRPr lang="es-CO" sz="2400" kern="0" dirty="0"/>
          </a:p>
          <a:p>
            <a:pPr marL="457200" lvl="1" indent="0">
              <a:buNone/>
            </a:pPr>
            <a:endParaRPr lang="es-CO" sz="1200" dirty="0"/>
          </a:p>
          <a:p>
            <a:pPr marL="457200" lvl="1" indent="0">
              <a:buNone/>
            </a:pPr>
            <a:endParaRPr lang="es-CO" sz="1800" dirty="0"/>
          </a:p>
          <a:p>
            <a:endParaRPr lang="es-CO" sz="2800" dirty="0"/>
          </a:p>
          <a:p>
            <a:endParaRPr lang="en-US" dirty="0"/>
          </a:p>
          <a:p>
            <a:pPr lvl="1"/>
            <a:endParaRPr lang="en-US" sz="2400" dirty="0"/>
          </a:p>
          <a:p>
            <a:pPr lvl="1"/>
            <a:endParaRPr lang="en-US" sz="2400" dirty="0"/>
          </a:p>
          <a:p>
            <a:pPr lvl="1"/>
            <a:endParaRPr lang="en-US" sz="2400" dirty="0"/>
          </a:p>
          <a:p>
            <a:pPr lvl="1"/>
            <a:endParaRPr lang="en-US" sz="2400" dirty="0"/>
          </a:p>
          <a:p>
            <a:pPr lvl="1"/>
            <a:endParaRPr lang="en-US" sz="2400" dirty="0"/>
          </a:p>
          <a:p>
            <a:pPr marL="457200" lvl="1" indent="0">
              <a:buNone/>
            </a:pPr>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pPr marL="0" indent="0">
              <a:buNone/>
            </a:pPr>
            <a:endParaRPr lang="en-US" sz="2800" dirty="0"/>
          </a:p>
          <a:p>
            <a:endParaRPr lang="es-CO" sz="2800" dirty="0"/>
          </a:p>
          <a:p>
            <a:endParaRPr lang="es-CO" sz="2800" dirty="0"/>
          </a:p>
        </p:txBody>
      </p:sp>
      <p:sp>
        <p:nvSpPr>
          <p:cNvPr id="2" name="Title 1"/>
          <p:cNvSpPr>
            <a:spLocks noGrp="1"/>
          </p:cNvSpPr>
          <p:nvPr>
            <p:ph type="title"/>
          </p:nvPr>
        </p:nvSpPr>
        <p:spPr/>
        <p:txBody>
          <a:bodyPr/>
          <a:lstStyle/>
          <a:p>
            <a:r>
              <a:rPr lang="es-CO" dirty="0"/>
              <a:t>Modelos de Optimización</a:t>
            </a:r>
          </a:p>
        </p:txBody>
      </p:sp>
      <p:sp>
        <p:nvSpPr>
          <p:cNvPr id="4" name="Oval 4"/>
          <p:cNvSpPr>
            <a:spLocks noChangeArrowheads="1"/>
          </p:cNvSpPr>
          <p:nvPr/>
        </p:nvSpPr>
        <p:spPr bwMode="auto">
          <a:xfrm>
            <a:off x="6389802" y="4718643"/>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1</a:t>
            </a:r>
          </a:p>
        </p:txBody>
      </p:sp>
      <p:sp>
        <p:nvSpPr>
          <p:cNvPr id="5" name="Oval 4"/>
          <p:cNvSpPr>
            <a:spLocks noChangeArrowheads="1"/>
          </p:cNvSpPr>
          <p:nvPr/>
        </p:nvSpPr>
        <p:spPr bwMode="auto">
          <a:xfrm>
            <a:off x="6404090" y="5709243"/>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2</a:t>
            </a:r>
          </a:p>
        </p:txBody>
      </p:sp>
      <p:sp>
        <p:nvSpPr>
          <p:cNvPr id="6" name="Oval 5"/>
          <p:cNvSpPr>
            <a:spLocks noChangeArrowheads="1"/>
          </p:cNvSpPr>
          <p:nvPr/>
        </p:nvSpPr>
        <p:spPr bwMode="auto">
          <a:xfrm>
            <a:off x="7064604" y="4941486"/>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3</a:t>
            </a:r>
          </a:p>
        </p:txBody>
      </p:sp>
      <p:sp>
        <p:nvSpPr>
          <p:cNvPr id="7" name="Oval 6"/>
          <p:cNvSpPr>
            <a:spLocks noChangeArrowheads="1"/>
          </p:cNvSpPr>
          <p:nvPr/>
        </p:nvSpPr>
        <p:spPr bwMode="auto">
          <a:xfrm>
            <a:off x="7064604" y="5480643"/>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4</a:t>
            </a:r>
          </a:p>
        </p:txBody>
      </p:sp>
      <p:sp>
        <p:nvSpPr>
          <p:cNvPr id="8" name="Oval 7"/>
          <p:cNvSpPr>
            <a:spLocks noChangeArrowheads="1"/>
          </p:cNvSpPr>
          <p:nvPr/>
        </p:nvSpPr>
        <p:spPr bwMode="auto">
          <a:xfrm>
            <a:off x="7674204" y="5204419"/>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5</a:t>
            </a:r>
          </a:p>
        </p:txBody>
      </p:sp>
      <p:sp>
        <p:nvSpPr>
          <p:cNvPr id="9" name="Oval 8"/>
          <p:cNvSpPr>
            <a:spLocks noChangeArrowheads="1"/>
          </p:cNvSpPr>
          <p:nvPr/>
        </p:nvSpPr>
        <p:spPr bwMode="auto">
          <a:xfrm>
            <a:off x="8218602" y="4718643"/>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6</a:t>
            </a:r>
          </a:p>
        </p:txBody>
      </p:sp>
      <p:sp>
        <p:nvSpPr>
          <p:cNvPr id="10" name="Oval 9"/>
          <p:cNvSpPr>
            <a:spLocks noChangeArrowheads="1"/>
          </p:cNvSpPr>
          <p:nvPr/>
        </p:nvSpPr>
        <p:spPr bwMode="auto">
          <a:xfrm>
            <a:off x="8218602" y="5703486"/>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7</a:t>
            </a:r>
          </a:p>
        </p:txBody>
      </p:sp>
      <p:cxnSp>
        <p:nvCxnSpPr>
          <p:cNvPr id="12" name="Straight Connector 11"/>
          <p:cNvCxnSpPr>
            <a:endCxn id="6" idx="2"/>
          </p:cNvCxnSpPr>
          <p:nvPr/>
        </p:nvCxnSpPr>
        <p:spPr>
          <a:xfrm>
            <a:off x="6719888" y="4941486"/>
            <a:ext cx="344716" cy="155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7" idx="2"/>
          </p:cNvCxnSpPr>
          <p:nvPr/>
        </p:nvCxnSpPr>
        <p:spPr>
          <a:xfrm flipV="1">
            <a:off x="6719888" y="5635922"/>
            <a:ext cx="344716" cy="222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7" idx="0"/>
          </p:cNvCxnSpPr>
          <p:nvPr/>
        </p:nvCxnSpPr>
        <p:spPr>
          <a:xfrm>
            <a:off x="7222503" y="5252043"/>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8" idx="1"/>
          </p:cNvCxnSpPr>
          <p:nvPr/>
        </p:nvCxnSpPr>
        <p:spPr>
          <a:xfrm>
            <a:off x="7380402" y="5096764"/>
            <a:ext cx="340050" cy="153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8" idx="3"/>
          </p:cNvCxnSpPr>
          <p:nvPr/>
        </p:nvCxnSpPr>
        <p:spPr>
          <a:xfrm flipV="1">
            <a:off x="7380402" y="5469496"/>
            <a:ext cx="340050" cy="166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4" idx="5"/>
            <a:endCxn id="7" idx="1"/>
          </p:cNvCxnSpPr>
          <p:nvPr/>
        </p:nvCxnSpPr>
        <p:spPr>
          <a:xfrm>
            <a:off x="6659352" y="4983720"/>
            <a:ext cx="451500" cy="5424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5" idx="7"/>
            <a:endCxn id="6" idx="3"/>
          </p:cNvCxnSpPr>
          <p:nvPr/>
        </p:nvCxnSpPr>
        <p:spPr>
          <a:xfrm flipV="1">
            <a:off x="6673640" y="5206563"/>
            <a:ext cx="437212" cy="54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7"/>
            <a:endCxn id="9" idx="3"/>
          </p:cNvCxnSpPr>
          <p:nvPr/>
        </p:nvCxnSpPr>
        <p:spPr>
          <a:xfrm flipV="1">
            <a:off x="7943754" y="4983720"/>
            <a:ext cx="321096" cy="266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8" idx="5"/>
            <a:endCxn id="10" idx="1"/>
          </p:cNvCxnSpPr>
          <p:nvPr/>
        </p:nvCxnSpPr>
        <p:spPr>
          <a:xfrm>
            <a:off x="7943754" y="5469496"/>
            <a:ext cx="321096" cy="279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9" idx="2"/>
          </p:cNvCxnSpPr>
          <p:nvPr/>
        </p:nvCxnSpPr>
        <p:spPr>
          <a:xfrm flipV="1">
            <a:off x="7380402" y="4873922"/>
            <a:ext cx="838200" cy="155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10" idx="2"/>
          </p:cNvCxnSpPr>
          <p:nvPr/>
        </p:nvCxnSpPr>
        <p:spPr>
          <a:xfrm>
            <a:off x="7380402" y="5754723"/>
            <a:ext cx="838200" cy="104042"/>
          </a:xfrm>
          <a:prstGeom prst="line">
            <a:avLst/>
          </a:prstGeom>
        </p:spPr>
        <p:style>
          <a:lnRef idx="1">
            <a:schemeClr val="accent1"/>
          </a:lnRef>
          <a:fillRef idx="0">
            <a:schemeClr val="accent1"/>
          </a:fillRef>
          <a:effectRef idx="0">
            <a:schemeClr val="accent1"/>
          </a:effectRef>
          <a:fontRef idx="minor">
            <a:schemeClr val="tx1"/>
          </a:fontRef>
        </p:style>
      </p:cxn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3602" y="3497483"/>
            <a:ext cx="3135198" cy="922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5029200"/>
            <a:ext cx="2743200" cy="1272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4064" y="3225182"/>
            <a:ext cx="2558936" cy="1196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368728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a:lstStyle/>
          <a:p>
            <a:r>
              <a:rPr lang="es-CO" altLang="es-CO" sz="2800" kern="0" dirty="0"/>
              <a:t>Problema de la transmisión de flujos en una red de datos:</a:t>
            </a:r>
          </a:p>
          <a:p>
            <a:pPr lvl="1"/>
            <a:r>
              <a:rPr lang="es-CO" altLang="es-CO" sz="2400" kern="0" dirty="0"/>
              <a:t>Caso 1: 1 origen, 1 destino, varios flujos.</a:t>
            </a:r>
          </a:p>
          <a:p>
            <a:pPr lvl="2"/>
            <a:r>
              <a:rPr lang="es-CO" altLang="es-CO" sz="1800" kern="0" dirty="0"/>
              <a:t>Implementación en GAMS:</a:t>
            </a:r>
            <a:endParaRPr lang="es-CO" altLang="es-CO" sz="1400" kern="0" dirty="0"/>
          </a:p>
          <a:p>
            <a:pPr lvl="3"/>
            <a:endParaRPr lang="es-CO" altLang="es-CO" sz="1400" kern="0" dirty="0"/>
          </a:p>
          <a:p>
            <a:pPr lvl="3"/>
            <a:endParaRPr lang="es-CO" altLang="es-CO" sz="1400" kern="0" dirty="0"/>
          </a:p>
          <a:p>
            <a:pPr lvl="3"/>
            <a:endParaRPr lang="es-CO" altLang="es-CO" sz="1400" kern="0" dirty="0"/>
          </a:p>
          <a:p>
            <a:pPr lvl="3"/>
            <a:endParaRPr lang="es-CO" altLang="es-CO" sz="1400" kern="0" dirty="0"/>
          </a:p>
          <a:p>
            <a:pPr lvl="2"/>
            <a:endParaRPr lang="es-CO" altLang="es-CO" sz="1800" kern="0" dirty="0"/>
          </a:p>
          <a:p>
            <a:pPr lvl="2"/>
            <a:endParaRPr lang="es-CO" altLang="es-CO" sz="1800" kern="0" dirty="0"/>
          </a:p>
          <a:p>
            <a:pPr lvl="2"/>
            <a:endParaRPr lang="es-CO" altLang="es-CO" sz="1800" kern="0" dirty="0"/>
          </a:p>
          <a:p>
            <a:pPr lvl="2"/>
            <a:endParaRPr lang="es-CO" altLang="es-CO" sz="1800" kern="0" dirty="0"/>
          </a:p>
          <a:p>
            <a:pPr lvl="2"/>
            <a:endParaRPr lang="es-CO" altLang="es-CO" sz="1600" kern="0" dirty="0"/>
          </a:p>
          <a:p>
            <a:pPr lvl="1"/>
            <a:endParaRPr lang="es-CO" altLang="es-CO" sz="2400" kern="0" dirty="0"/>
          </a:p>
          <a:p>
            <a:pPr lvl="1"/>
            <a:endParaRPr lang="es-CO" altLang="es-CO" sz="2000" kern="0" dirty="0"/>
          </a:p>
          <a:p>
            <a:endParaRPr lang="es-CO" altLang="es-CO" sz="2400" kern="0" dirty="0"/>
          </a:p>
          <a:p>
            <a:endParaRPr lang="es-CO" sz="2400" kern="0" dirty="0"/>
          </a:p>
          <a:p>
            <a:endParaRPr lang="es-CO" sz="2400" kern="0" dirty="0"/>
          </a:p>
          <a:p>
            <a:endParaRPr lang="es-CO" sz="2400" kern="0" dirty="0"/>
          </a:p>
          <a:p>
            <a:endParaRPr lang="es-CO" sz="2400" kern="0" dirty="0"/>
          </a:p>
          <a:p>
            <a:endParaRPr lang="es-CO" sz="2400" kern="0" dirty="0"/>
          </a:p>
          <a:p>
            <a:pPr marL="457200" lvl="1" indent="0">
              <a:buNone/>
            </a:pPr>
            <a:endParaRPr lang="es-CO" sz="1200" dirty="0"/>
          </a:p>
          <a:p>
            <a:pPr marL="457200" lvl="1" indent="0">
              <a:buNone/>
            </a:pPr>
            <a:endParaRPr lang="es-CO" sz="1800" dirty="0"/>
          </a:p>
          <a:p>
            <a:endParaRPr lang="es-CO" sz="2800" dirty="0"/>
          </a:p>
          <a:p>
            <a:endParaRPr lang="en-US" dirty="0"/>
          </a:p>
          <a:p>
            <a:pPr lvl="1"/>
            <a:endParaRPr lang="en-US" sz="2400" dirty="0"/>
          </a:p>
          <a:p>
            <a:pPr lvl="1"/>
            <a:endParaRPr lang="en-US" sz="2400" dirty="0"/>
          </a:p>
          <a:p>
            <a:pPr lvl="1"/>
            <a:endParaRPr lang="en-US" sz="2400" dirty="0"/>
          </a:p>
          <a:p>
            <a:pPr lvl="1"/>
            <a:endParaRPr lang="en-US" sz="2400" dirty="0"/>
          </a:p>
          <a:p>
            <a:pPr lvl="1"/>
            <a:endParaRPr lang="en-US" sz="2400" dirty="0"/>
          </a:p>
          <a:p>
            <a:pPr marL="457200" lvl="1" indent="0">
              <a:buNone/>
            </a:pPr>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pPr marL="0" indent="0">
              <a:buNone/>
            </a:pPr>
            <a:endParaRPr lang="en-US" sz="2800" dirty="0"/>
          </a:p>
          <a:p>
            <a:endParaRPr lang="es-CO" sz="2800" dirty="0"/>
          </a:p>
          <a:p>
            <a:endParaRPr lang="es-CO" sz="2800" dirty="0"/>
          </a:p>
        </p:txBody>
      </p:sp>
      <p:sp>
        <p:nvSpPr>
          <p:cNvPr id="2" name="Title 1"/>
          <p:cNvSpPr>
            <a:spLocks noGrp="1"/>
          </p:cNvSpPr>
          <p:nvPr>
            <p:ph type="title"/>
          </p:nvPr>
        </p:nvSpPr>
        <p:spPr/>
        <p:txBody>
          <a:bodyPr/>
          <a:lstStyle/>
          <a:p>
            <a:r>
              <a:rPr lang="es-CO" dirty="0"/>
              <a:t>Modelos de Optimización</a:t>
            </a:r>
          </a:p>
        </p:txBody>
      </p:sp>
      <p:pic>
        <p:nvPicPr>
          <p:cNvPr id="13" name="Imagen 12">
            <a:extLst>
              <a:ext uri="{FF2B5EF4-FFF2-40B4-BE49-F238E27FC236}">
                <a16:creationId xmlns:a16="http://schemas.microsoft.com/office/drawing/2014/main" id="{779194F7-5936-4678-AAE1-F40B16126541}"/>
              </a:ext>
            </a:extLst>
          </p:cNvPr>
          <p:cNvPicPr>
            <a:picLocks noChangeAspect="1"/>
          </p:cNvPicPr>
          <p:nvPr/>
        </p:nvPicPr>
        <p:blipFill>
          <a:blip r:embed="rId2"/>
          <a:stretch>
            <a:fillRect/>
          </a:stretch>
        </p:blipFill>
        <p:spPr>
          <a:xfrm>
            <a:off x="228600" y="3165636"/>
            <a:ext cx="3358247" cy="3346036"/>
          </a:xfrm>
          <a:prstGeom prst="rect">
            <a:avLst/>
          </a:prstGeom>
        </p:spPr>
      </p:pic>
      <p:pic>
        <p:nvPicPr>
          <p:cNvPr id="19" name="Imagen 18">
            <a:extLst>
              <a:ext uri="{FF2B5EF4-FFF2-40B4-BE49-F238E27FC236}">
                <a16:creationId xmlns:a16="http://schemas.microsoft.com/office/drawing/2014/main" id="{7118775A-4DA3-4DAB-A584-78B4FBEB7585}"/>
              </a:ext>
            </a:extLst>
          </p:cNvPr>
          <p:cNvPicPr>
            <a:picLocks noChangeAspect="1"/>
          </p:cNvPicPr>
          <p:nvPr/>
        </p:nvPicPr>
        <p:blipFill>
          <a:blip r:embed="rId3"/>
          <a:stretch>
            <a:fillRect/>
          </a:stretch>
        </p:blipFill>
        <p:spPr>
          <a:xfrm>
            <a:off x="3985663" y="3276691"/>
            <a:ext cx="5158337" cy="2819309"/>
          </a:xfrm>
          <a:prstGeom prst="rect">
            <a:avLst/>
          </a:prstGeom>
        </p:spPr>
      </p:pic>
    </p:spTree>
    <p:extLst>
      <p:ext uri="{BB962C8B-B14F-4D97-AF65-F5344CB8AC3E}">
        <p14:creationId xmlns:p14="http://schemas.microsoft.com/office/powerpoint/2010/main" val="105340105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a:lstStyle/>
          <a:p>
            <a:r>
              <a:rPr lang="es-CO" altLang="es-CO" sz="2800" kern="0" dirty="0"/>
              <a:t>Problema de la transmisión de flujos en una red de datos:</a:t>
            </a:r>
          </a:p>
          <a:p>
            <a:pPr lvl="1"/>
            <a:r>
              <a:rPr lang="es-CO" altLang="es-CO" sz="2400" kern="0" dirty="0"/>
              <a:t>Caso 1: 1 origen, 1 destino, varios flujos.</a:t>
            </a:r>
          </a:p>
          <a:p>
            <a:pPr lvl="2"/>
            <a:r>
              <a:rPr lang="es-CO" altLang="es-CO" sz="1800" kern="0" dirty="0"/>
              <a:t>Implementación en GAMS:</a:t>
            </a:r>
            <a:endParaRPr lang="es-CO" altLang="es-CO" sz="1400" kern="0" dirty="0"/>
          </a:p>
          <a:p>
            <a:pPr lvl="3"/>
            <a:endParaRPr lang="es-CO" altLang="es-CO" sz="1400" kern="0" dirty="0"/>
          </a:p>
          <a:p>
            <a:pPr lvl="3"/>
            <a:endParaRPr lang="es-CO" altLang="es-CO" sz="1400" kern="0" dirty="0"/>
          </a:p>
          <a:p>
            <a:pPr lvl="3"/>
            <a:endParaRPr lang="es-CO" altLang="es-CO" sz="1400" kern="0" dirty="0"/>
          </a:p>
          <a:p>
            <a:pPr lvl="3"/>
            <a:endParaRPr lang="es-CO" altLang="es-CO" sz="1400" kern="0" dirty="0"/>
          </a:p>
          <a:p>
            <a:pPr lvl="2"/>
            <a:endParaRPr lang="es-CO" altLang="es-CO" sz="1800" kern="0" dirty="0"/>
          </a:p>
          <a:p>
            <a:pPr lvl="2"/>
            <a:endParaRPr lang="es-CO" altLang="es-CO" sz="1800" kern="0" dirty="0"/>
          </a:p>
          <a:p>
            <a:pPr lvl="2"/>
            <a:endParaRPr lang="es-CO" altLang="es-CO" sz="1800" kern="0" dirty="0"/>
          </a:p>
          <a:p>
            <a:pPr lvl="2"/>
            <a:endParaRPr lang="es-CO" altLang="es-CO" sz="1800" kern="0" dirty="0"/>
          </a:p>
          <a:p>
            <a:pPr lvl="2"/>
            <a:endParaRPr lang="es-CO" altLang="es-CO" sz="1600" kern="0" dirty="0"/>
          </a:p>
          <a:p>
            <a:pPr lvl="1"/>
            <a:endParaRPr lang="es-CO" altLang="es-CO" sz="2400" kern="0" dirty="0"/>
          </a:p>
          <a:p>
            <a:pPr lvl="1"/>
            <a:endParaRPr lang="es-CO" altLang="es-CO" sz="2000" kern="0" dirty="0"/>
          </a:p>
          <a:p>
            <a:endParaRPr lang="es-CO" altLang="es-CO" sz="2400" kern="0" dirty="0"/>
          </a:p>
          <a:p>
            <a:endParaRPr lang="es-CO" sz="2400" kern="0" dirty="0"/>
          </a:p>
          <a:p>
            <a:endParaRPr lang="es-CO" sz="2400" kern="0" dirty="0"/>
          </a:p>
          <a:p>
            <a:endParaRPr lang="es-CO" sz="2400" kern="0" dirty="0"/>
          </a:p>
          <a:p>
            <a:endParaRPr lang="es-CO" sz="2400" kern="0" dirty="0"/>
          </a:p>
          <a:p>
            <a:endParaRPr lang="es-CO" sz="2400" kern="0" dirty="0"/>
          </a:p>
          <a:p>
            <a:pPr marL="457200" lvl="1" indent="0">
              <a:buNone/>
            </a:pPr>
            <a:endParaRPr lang="es-CO" sz="1200" dirty="0"/>
          </a:p>
          <a:p>
            <a:pPr marL="457200" lvl="1" indent="0">
              <a:buNone/>
            </a:pPr>
            <a:endParaRPr lang="es-CO" sz="1800" dirty="0"/>
          </a:p>
          <a:p>
            <a:endParaRPr lang="es-CO" sz="2800" dirty="0"/>
          </a:p>
          <a:p>
            <a:endParaRPr lang="en-US" dirty="0"/>
          </a:p>
          <a:p>
            <a:pPr lvl="1"/>
            <a:endParaRPr lang="en-US" sz="2400" dirty="0"/>
          </a:p>
          <a:p>
            <a:pPr lvl="1"/>
            <a:endParaRPr lang="en-US" sz="2400" dirty="0"/>
          </a:p>
          <a:p>
            <a:pPr lvl="1"/>
            <a:endParaRPr lang="en-US" sz="2400" dirty="0"/>
          </a:p>
          <a:p>
            <a:pPr lvl="1"/>
            <a:endParaRPr lang="en-US" sz="2400" dirty="0"/>
          </a:p>
          <a:p>
            <a:pPr lvl="1"/>
            <a:endParaRPr lang="en-US" sz="2400" dirty="0"/>
          </a:p>
          <a:p>
            <a:pPr marL="457200" lvl="1" indent="0">
              <a:buNone/>
            </a:pPr>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pPr marL="0" indent="0">
              <a:buNone/>
            </a:pPr>
            <a:endParaRPr lang="en-US" sz="2800" dirty="0"/>
          </a:p>
          <a:p>
            <a:endParaRPr lang="es-CO" sz="2800" dirty="0"/>
          </a:p>
          <a:p>
            <a:endParaRPr lang="es-CO" sz="2800" dirty="0"/>
          </a:p>
        </p:txBody>
      </p:sp>
      <p:sp>
        <p:nvSpPr>
          <p:cNvPr id="2" name="Title 1"/>
          <p:cNvSpPr>
            <a:spLocks noGrp="1"/>
          </p:cNvSpPr>
          <p:nvPr>
            <p:ph type="title"/>
          </p:nvPr>
        </p:nvSpPr>
        <p:spPr/>
        <p:txBody>
          <a:bodyPr/>
          <a:lstStyle/>
          <a:p>
            <a:r>
              <a:rPr lang="es-CO" dirty="0"/>
              <a:t>Modelos de Optimización</a:t>
            </a:r>
          </a:p>
        </p:txBody>
      </p:sp>
      <p:pic>
        <p:nvPicPr>
          <p:cNvPr id="5" name="Imagen 4">
            <a:extLst>
              <a:ext uri="{FF2B5EF4-FFF2-40B4-BE49-F238E27FC236}">
                <a16:creationId xmlns:a16="http://schemas.microsoft.com/office/drawing/2014/main" id="{36013FCF-4850-42F6-891C-B2965252CA5B}"/>
              </a:ext>
            </a:extLst>
          </p:cNvPr>
          <p:cNvPicPr>
            <a:picLocks noChangeAspect="1"/>
          </p:cNvPicPr>
          <p:nvPr/>
        </p:nvPicPr>
        <p:blipFill>
          <a:blip r:embed="rId2"/>
          <a:stretch>
            <a:fillRect/>
          </a:stretch>
        </p:blipFill>
        <p:spPr>
          <a:xfrm>
            <a:off x="1600200" y="3328596"/>
            <a:ext cx="6381750" cy="3224604"/>
          </a:xfrm>
          <a:prstGeom prst="rect">
            <a:avLst/>
          </a:prstGeom>
        </p:spPr>
      </p:pic>
    </p:spTree>
    <p:extLst>
      <p:ext uri="{BB962C8B-B14F-4D97-AF65-F5344CB8AC3E}">
        <p14:creationId xmlns:p14="http://schemas.microsoft.com/office/powerpoint/2010/main" val="12347808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a:lstStyle/>
          <a:p>
            <a:r>
              <a:rPr lang="es-CO" altLang="es-CO" sz="2800" kern="0" dirty="0"/>
              <a:t>Problema de la transmisión de flujos en una red de datos:</a:t>
            </a:r>
          </a:p>
          <a:p>
            <a:pPr lvl="1"/>
            <a:r>
              <a:rPr lang="es-CO" altLang="es-CO" sz="2400" kern="0" dirty="0"/>
              <a:t>Caso 1: 1 origen, 1 destino, varios flujos.</a:t>
            </a:r>
          </a:p>
          <a:p>
            <a:pPr lvl="2"/>
            <a:r>
              <a:rPr lang="es-CO" altLang="es-CO" sz="1800" kern="0" dirty="0"/>
              <a:t>Código fuente: red1O1D.gms</a:t>
            </a:r>
          </a:p>
          <a:p>
            <a:pPr lvl="2"/>
            <a:r>
              <a:rPr lang="es-CO" altLang="es-CO" sz="1800" kern="0" dirty="0"/>
              <a:t>Resultados:</a:t>
            </a:r>
          </a:p>
          <a:p>
            <a:pPr lvl="3"/>
            <a:r>
              <a:rPr lang="es-CO" altLang="es-CO" sz="1400" kern="0" dirty="0"/>
              <a:t>Origen: 1, Destino: 7</a:t>
            </a:r>
          </a:p>
          <a:p>
            <a:pPr lvl="3"/>
            <a:r>
              <a:rPr lang="es-CO" altLang="es-CO" sz="1400" kern="0" dirty="0"/>
              <a:t>F1=512, f2=512</a:t>
            </a:r>
          </a:p>
          <a:p>
            <a:pPr lvl="3"/>
            <a:r>
              <a:rPr lang="es-CO" altLang="es-CO" sz="1400" kern="0" dirty="0" err="1"/>
              <a:t>Cij</a:t>
            </a:r>
            <a:r>
              <a:rPr lang="es-CO" altLang="es-CO" sz="1400" kern="0" dirty="0"/>
              <a:t>=1, </a:t>
            </a:r>
            <a:r>
              <a:rPr lang="es-CO" altLang="es-CO" sz="1400" kern="0" dirty="0" err="1"/>
              <a:t>Uij</a:t>
            </a:r>
            <a:r>
              <a:rPr lang="es-CO" altLang="es-CO" sz="1400" kern="0" dirty="0"/>
              <a:t>=512</a:t>
            </a:r>
          </a:p>
          <a:p>
            <a:pPr lvl="3"/>
            <a:endParaRPr lang="es-CO" altLang="es-CO" sz="1400" kern="0" dirty="0"/>
          </a:p>
          <a:p>
            <a:pPr lvl="3"/>
            <a:endParaRPr lang="es-CO" altLang="es-CO" sz="1400" kern="0" dirty="0"/>
          </a:p>
          <a:p>
            <a:pPr lvl="3"/>
            <a:endParaRPr lang="es-CO" altLang="es-CO" sz="1400" kern="0" dirty="0"/>
          </a:p>
          <a:p>
            <a:pPr lvl="3"/>
            <a:endParaRPr lang="es-CO" altLang="es-CO" sz="1400" kern="0" dirty="0"/>
          </a:p>
          <a:p>
            <a:pPr lvl="3"/>
            <a:endParaRPr lang="es-CO" altLang="es-CO" sz="1400" kern="0" dirty="0"/>
          </a:p>
          <a:p>
            <a:pPr lvl="2"/>
            <a:endParaRPr lang="es-CO" altLang="es-CO" sz="1800" kern="0" dirty="0"/>
          </a:p>
          <a:p>
            <a:pPr lvl="2"/>
            <a:endParaRPr lang="es-CO" altLang="es-CO" sz="1800" kern="0" dirty="0"/>
          </a:p>
          <a:p>
            <a:pPr lvl="2"/>
            <a:endParaRPr lang="es-CO" altLang="es-CO" sz="1800" kern="0" dirty="0"/>
          </a:p>
          <a:p>
            <a:pPr lvl="2"/>
            <a:endParaRPr lang="es-CO" altLang="es-CO" sz="1800" kern="0" dirty="0"/>
          </a:p>
          <a:p>
            <a:pPr lvl="2"/>
            <a:endParaRPr lang="es-CO" altLang="es-CO" sz="1600" kern="0" dirty="0"/>
          </a:p>
          <a:p>
            <a:pPr lvl="1"/>
            <a:endParaRPr lang="es-CO" altLang="es-CO" sz="2400" kern="0" dirty="0"/>
          </a:p>
          <a:p>
            <a:pPr lvl="1"/>
            <a:endParaRPr lang="es-CO" altLang="es-CO" sz="2000" kern="0" dirty="0"/>
          </a:p>
          <a:p>
            <a:endParaRPr lang="es-CO" altLang="es-CO" sz="2400" kern="0" dirty="0"/>
          </a:p>
          <a:p>
            <a:endParaRPr lang="es-CO" sz="2400" kern="0" dirty="0"/>
          </a:p>
          <a:p>
            <a:endParaRPr lang="es-CO" sz="2400" kern="0" dirty="0"/>
          </a:p>
          <a:p>
            <a:endParaRPr lang="es-CO" sz="2400" kern="0" dirty="0"/>
          </a:p>
          <a:p>
            <a:endParaRPr lang="es-CO" sz="2400" kern="0" dirty="0"/>
          </a:p>
          <a:p>
            <a:endParaRPr lang="es-CO" sz="2400" kern="0" dirty="0"/>
          </a:p>
          <a:p>
            <a:pPr marL="457200" lvl="1" indent="0">
              <a:buNone/>
            </a:pPr>
            <a:endParaRPr lang="es-CO" sz="1200" dirty="0"/>
          </a:p>
          <a:p>
            <a:pPr marL="457200" lvl="1" indent="0">
              <a:buNone/>
            </a:pPr>
            <a:endParaRPr lang="es-CO" sz="1800" dirty="0"/>
          </a:p>
          <a:p>
            <a:endParaRPr lang="es-CO" sz="2800" dirty="0"/>
          </a:p>
          <a:p>
            <a:endParaRPr lang="en-US" dirty="0"/>
          </a:p>
          <a:p>
            <a:pPr lvl="1"/>
            <a:endParaRPr lang="en-US" sz="2400" dirty="0"/>
          </a:p>
          <a:p>
            <a:pPr lvl="1"/>
            <a:endParaRPr lang="en-US" sz="2400" dirty="0"/>
          </a:p>
          <a:p>
            <a:pPr lvl="1"/>
            <a:endParaRPr lang="en-US" sz="2400" dirty="0"/>
          </a:p>
          <a:p>
            <a:pPr lvl="1"/>
            <a:endParaRPr lang="en-US" sz="2400" dirty="0"/>
          </a:p>
          <a:p>
            <a:pPr lvl="1"/>
            <a:endParaRPr lang="en-US" sz="2400" dirty="0"/>
          </a:p>
          <a:p>
            <a:pPr marL="457200" lvl="1" indent="0">
              <a:buNone/>
            </a:pPr>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pPr marL="0" indent="0">
              <a:buNone/>
            </a:pPr>
            <a:endParaRPr lang="en-US" sz="2800" dirty="0"/>
          </a:p>
          <a:p>
            <a:endParaRPr lang="es-CO" sz="2800" dirty="0"/>
          </a:p>
          <a:p>
            <a:endParaRPr lang="es-CO" sz="2800" dirty="0"/>
          </a:p>
        </p:txBody>
      </p:sp>
      <p:sp>
        <p:nvSpPr>
          <p:cNvPr id="2" name="Title 1"/>
          <p:cNvSpPr>
            <a:spLocks noGrp="1"/>
          </p:cNvSpPr>
          <p:nvPr>
            <p:ph type="title"/>
          </p:nvPr>
        </p:nvSpPr>
        <p:spPr/>
        <p:txBody>
          <a:bodyPr/>
          <a:lstStyle/>
          <a:p>
            <a:r>
              <a:rPr lang="es-CO" dirty="0"/>
              <a:t>Modelos de Optimización</a:t>
            </a:r>
          </a:p>
        </p:txBody>
      </p:sp>
      <p:sp>
        <p:nvSpPr>
          <p:cNvPr id="4" name="Oval 4"/>
          <p:cNvSpPr>
            <a:spLocks noChangeArrowheads="1"/>
          </p:cNvSpPr>
          <p:nvPr/>
        </p:nvSpPr>
        <p:spPr bwMode="auto">
          <a:xfrm>
            <a:off x="6389802" y="4718643"/>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1</a:t>
            </a:r>
          </a:p>
        </p:txBody>
      </p:sp>
      <p:sp>
        <p:nvSpPr>
          <p:cNvPr id="5" name="Oval 4"/>
          <p:cNvSpPr>
            <a:spLocks noChangeArrowheads="1"/>
          </p:cNvSpPr>
          <p:nvPr/>
        </p:nvSpPr>
        <p:spPr bwMode="auto">
          <a:xfrm>
            <a:off x="6404090" y="5709243"/>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2</a:t>
            </a:r>
          </a:p>
        </p:txBody>
      </p:sp>
      <p:sp>
        <p:nvSpPr>
          <p:cNvPr id="6" name="Oval 5"/>
          <p:cNvSpPr>
            <a:spLocks noChangeArrowheads="1"/>
          </p:cNvSpPr>
          <p:nvPr/>
        </p:nvSpPr>
        <p:spPr bwMode="auto">
          <a:xfrm>
            <a:off x="7064604" y="4941486"/>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3</a:t>
            </a:r>
          </a:p>
        </p:txBody>
      </p:sp>
      <p:sp>
        <p:nvSpPr>
          <p:cNvPr id="7" name="Oval 6"/>
          <p:cNvSpPr>
            <a:spLocks noChangeArrowheads="1"/>
          </p:cNvSpPr>
          <p:nvPr/>
        </p:nvSpPr>
        <p:spPr bwMode="auto">
          <a:xfrm>
            <a:off x="7064604" y="5480643"/>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4</a:t>
            </a:r>
          </a:p>
        </p:txBody>
      </p:sp>
      <p:sp>
        <p:nvSpPr>
          <p:cNvPr id="8" name="Oval 7"/>
          <p:cNvSpPr>
            <a:spLocks noChangeArrowheads="1"/>
          </p:cNvSpPr>
          <p:nvPr/>
        </p:nvSpPr>
        <p:spPr bwMode="auto">
          <a:xfrm>
            <a:off x="7674204" y="5204419"/>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5</a:t>
            </a:r>
          </a:p>
        </p:txBody>
      </p:sp>
      <p:sp>
        <p:nvSpPr>
          <p:cNvPr id="9" name="Oval 8"/>
          <p:cNvSpPr>
            <a:spLocks noChangeArrowheads="1"/>
          </p:cNvSpPr>
          <p:nvPr/>
        </p:nvSpPr>
        <p:spPr bwMode="auto">
          <a:xfrm>
            <a:off x="8218602" y="4718643"/>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6</a:t>
            </a:r>
          </a:p>
        </p:txBody>
      </p:sp>
      <p:sp>
        <p:nvSpPr>
          <p:cNvPr id="10" name="Oval 9"/>
          <p:cNvSpPr>
            <a:spLocks noChangeArrowheads="1"/>
          </p:cNvSpPr>
          <p:nvPr/>
        </p:nvSpPr>
        <p:spPr bwMode="auto">
          <a:xfrm>
            <a:off x="8218602" y="5703486"/>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7</a:t>
            </a:r>
          </a:p>
        </p:txBody>
      </p:sp>
      <p:cxnSp>
        <p:nvCxnSpPr>
          <p:cNvPr id="12" name="Straight Connector 11"/>
          <p:cNvCxnSpPr>
            <a:endCxn id="6" idx="2"/>
          </p:cNvCxnSpPr>
          <p:nvPr/>
        </p:nvCxnSpPr>
        <p:spPr>
          <a:xfrm>
            <a:off x="6719888" y="4941486"/>
            <a:ext cx="344716" cy="155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7" idx="2"/>
          </p:cNvCxnSpPr>
          <p:nvPr/>
        </p:nvCxnSpPr>
        <p:spPr>
          <a:xfrm flipV="1">
            <a:off x="6719888" y="5635922"/>
            <a:ext cx="344716" cy="222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7" idx="0"/>
          </p:cNvCxnSpPr>
          <p:nvPr/>
        </p:nvCxnSpPr>
        <p:spPr>
          <a:xfrm>
            <a:off x="7222503" y="5252043"/>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8" idx="1"/>
          </p:cNvCxnSpPr>
          <p:nvPr/>
        </p:nvCxnSpPr>
        <p:spPr>
          <a:xfrm>
            <a:off x="7380402" y="5096764"/>
            <a:ext cx="340050" cy="153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8" idx="3"/>
          </p:cNvCxnSpPr>
          <p:nvPr/>
        </p:nvCxnSpPr>
        <p:spPr>
          <a:xfrm flipV="1">
            <a:off x="7380402" y="5469496"/>
            <a:ext cx="340050" cy="166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4" idx="5"/>
            <a:endCxn id="7" idx="1"/>
          </p:cNvCxnSpPr>
          <p:nvPr/>
        </p:nvCxnSpPr>
        <p:spPr>
          <a:xfrm>
            <a:off x="6659352" y="4983720"/>
            <a:ext cx="451500" cy="5424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5" idx="7"/>
            <a:endCxn id="6" idx="3"/>
          </p:cNvCxnSpPr>
          <p:nvPr/>
        </p:nvCxnSpPr>
        <p:spPr>
          <a:xfrm flipV="1">
            <a:off x="6673640" y="5206563"/>
            <a:ext cx="437212" cy="54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7"/>
            <a:endCxn id="9" idx="3"/>
          </p:cNvCxnSpPr>
          <p:nvPr/>
        </p:nvCxnSpPr>
        <p:spPr>
          <a:xfrm flipV="1">
            <a:off x="7943754" y="4983720"/>
            <a:ext cx="321096" cy="266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8" idx="5"/>
            <a:endCxn id="10" idx="1"/>
          </p:cNvCxnSpPr>
          <p:nvPr/>
        </p:nvCxnSpPr>
        <p:spPr>
          <a:xfrm>
            <a:off x="7943754" y="5469496"/>
            <a:ext cx="321096" cy="279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9" idx="2"/>
          </p:cNvCxnSpPr>
          <p:nvPr/>
        </p:nvCxnSpPr>
        <p:spPr>
          <a:xfrm flipV="1">
            <a:off x="7380402" y="4873922"/>
            <a:ext cx="838200" cy="155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10" idx="2"/>
          </p:cNvCxnSpPr>
          <p:nvPr/>
        </p:nvCxnSpPr>
        <p:spPr>
          <a:xfrm>
            <a:off x="7380402" y="5754723"/>
            <a:ext cx="838200" cy="104042"/>
          </a:xfrm>
          <a:prstGeom prst="line">
            <a:avLst/>
          </a:prstGeom>
        </p:spPr>
        <p:style>
          <a:lnRef idx="1">
            <a:schemeClr val="accent1"/>
          </a:lnRef>
          <a:fillRef idx="0">
            <a:schemeClr val="accent1"/>
          </a:fillRef>
          <a:effectRef idx="0">
            <a:schemeClr val="accent1"/>
          </a:effectRef>
          <a:fontRef idx="minor">
            <a:schemeClr val="tx1"/>
          </a:fontRef>
        </p:style>
      </p:cxn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540546"/>
            <a:ext cx="2057400" cy="1428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704969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a:lstStyle/>
          <a:p>
            <a:r>
              <a:rPr lang="es-CO" altLang="es-CO" sz="2800" kern="0" dirty="0"/>
              <a:t>Problema de la transmisión de flujos en una red de datos:</a:t>
            </a:r>
          </a:p>
          <a:p>
            <a:pPr lvl="1"/>
            <a:r>
              <a:rPr lang="es-CO" altLang="es-CO" sz="2400" kern="0" dirty="0"/>
              <a:t>Caso 1: 1 origen, 1 destino, varios flujos.</a:t>
            </a:r>
          </a:p>
          <a:p>
            <a:pPr lvl="2"/>
            <a:r>
              <a:rPr lang="es-CO" altLang="es-CO" sz="1800" kern="0" dirty="0"/>
              <a:t>Código fuente: red1O1D.gms</a:t>
            </a:r>
          </a:p>
          <a:p>
            <a:pPr lvl="2"/>
            <a:r>
              <a:rPr lang="es-CO" altLang="es-CO" sz="1800" kern="0" dirty="0"/>
              <a:t>Resultados:</a:t>
            </a:r>
          </a:p>
          <a:p>
            <a:pPr lvl="3"/>
            <a:r>
              <a:rPr lang="es-CO" altLang="es-CO" sz="1400" kern="0" dirty="0"/>
              <a:t>Origen: 1, Destino: 7</a:t>
            </a:r>
          </a:p>
          <a:p>
            <a:pPr lvl="3"/>
            <a:r>
              <a:rPr lang="es-CO" altLang="es-CO" sz="1400" kern="0" dirty="0"/>
              <a:t>F1=256, f2=256</a:t>
            </a:r>
          </a:p>
          <a:p>
            <a:pPr lvl="3"/>
            <a:r>
              <a:rPr lang="es-CO" altLang="es-CO" sz="1400" kern="0" dirty="0" err="1"/>
              <a:t>Cij</a:t>
            </a:r>
            <a:r>
              <a:rPr lang="es-CO" altLang="es-CO" sz="1400" kern="0" dirty="0"/>
              <a:t>=1, </a:t>
            </a:r>
            <a:r>
              <a:rPr lang="es-CO" altLang="es-CO" sz="1400" kern="0" dirty="0" err="1"/>
              <a:t>Uij</a:t>
            </a:r>
            <a:r>
              <a:rPr lang="es-CO" altLang="es-CO" sz="1400" kern="0" dirty="0"/>
              <a:t>=512</a:t>
            </a:r>
          </a:p>
          <a:p>
            <a:pPr lvl="3"/>
            <a:endParaRPr lang="es-CO" altLang="es-CO" sz="1400" kern="0" dirty="0"/>
          </a:p>
          <a:p>
            <a:pPr lvl="3"/>
            <a:endParaRPr lang="es-CO" altLang="es-CO" sz="1400" kern="0" dirty="0"/>
          </a:p>
          <a:p>
            <a:pPr lvl="3"/>
            <a:endParaRPr lang="es-CO" altLang="es-CO" sz="1400" kern="0" dirty="0"/>
          </a:p>
          <a:p>
            <a:pPr lvl="3"/>
            <a:endParaRPr lang="es-CO" altLang="es-CO" sz="1400" kern="0" dirty="0"/>
          </a:p>
          <a:p>
            <a:pPr lvl="3"/>
            <a:endParaRPr lang="es-CO" altLang="es-CO" sz="1400" kern="0" dirty="0"/>
          </a:p>
          <a:p>
            <a:pPr lvl="2"/>
            <a:endParaRPr lang="es-CO" altLang="es-CO" sz="1800" kern="0" dirty="0"/>
          </a:p>
          <a:p>
            <a:pPr lvl="2"/>
            <a:endParaRPr lang="es-CO" altLang="es-CO" sz="1800" kern="0" dirty="0"/>
          </a:p>
          <a:p>
            <a:pPr lvl="2"/>
            <a:endParaRPr lang="es-CO" altLang="es-CO" sz="1800" kern="0" dirty="0"/>
          </a:p>
          <a:p>
            <a:pPr lvl="2"/>
            <a:endParaRPr lang="es-CO" altLang="es-CO" sz="1800" kern="0" dirty="0"/>
          </a:p>
          <a:p>
            <a:pPr lvl="2"/>
            <a:endParaRPr lang="es-CO" altLang="es-CO" sz="1600" kern="0" dirty="0"/>
          </a:p>
          <a:p>
            <a:pPr lvl="1"/>
            <a:endParaRPr lang="es-CO" altLang="es-CO" sz="2400" kern="0" dirty="0"/>
          </a:p>
          <a:p>
            <a:pPr lvl="1"/>
            <a:endParaRPr lang="es-CO" altLang="es-CO" sz="2000" kern="0" dirty="0"/>
          </a:p>
          <a:p>
            <a:endParaRPr lang="es-CO" altLang="es-CO" sz="2400" kern="0" dirty="0"/>
          </a:p>
          <a:p>
            <a:endParaRPr lang="es-CO" sz="2400" kern="0" dirty="0"/>
          </a:p>
          <a:p>
            <a:endParaRPr lang="es-CO" sz="2400" kern="0" dirty="0"/>
          </a:p>
          <a:p>
            <a:endParaRPr lang="es-CO" sz="2400" kern="0" dirty="0"/>
          </a:p>
          <a:p>
            <a:endParaRPr lang="es-CO" sz="2400" kern="0" dirty="0"/>
          </a:p>
          <a:p>
            <a:endParaRPr lang="es-CO" sz="2400" kern="0" dirty="0"/>
          </a:p>
          <a:p>
            <a:pPr marL="457200" lvl="1" indent="0">
              <a:buNone/>
            </a:pPr>
            <a:endParaRPr lang="es-CO" sz="1200" dirty="0"/>
          </a:p>
          <a:p>
            <a:pPr marL="457200" lvl="1" indent="0">
              <a:buNone/>
            </a:pPr>
            <a:endParaRPr lang="es-CO" sz="1800" dirty="0"/>
          </a:p>
          <a:p>
            <a:endParaRPr lang="es-CO" sz="2800" dirty="0"/>
          </a:p>
          <a:p>
            <a:endParaRPr lang="en-US" dirty="0"/>
          </a:p>
          <a:p>
            <a:pPr lvl="1"/>
            <a:endParaRPr lang="en-US" sz="2400" dirty="0"/>
          </a:p>
          <a:p>
            <a:pPr lvl="1"/>
            <a:endParaRPr lang="en-US" sz="2400" dirty="0"/>
          </a:p>
          <a:p>
            <a:pPr lvl="1"/>
            <a:endParaRPr lang="en-US" sz="2400" dirty="0"/>
          </a:p>
          <a:p>
            <a:pPr lvl="1"/>
            <a:endParaRPr lang="en-US" sz="2400" dirty="0"/>
          </a:p>
          <a:p>
            <a:pPr lvl="1"/>
            <a:endParaRPr lang="en-US" sz="2400" dirty="0"/>
          </a:p>
          <a:p>
            <a:pPr marL="457200" lvl="1" indent="0">
              <a:buNone/>
            </a:pPr>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pPr marL="0" indent="0">
              <a:buNone/>
            </a:pPr>
            <a:endParaRPr lang="en-US" sz="2800" dirty="0"/>
          </a:p>
          <a:p>
            <a:endParaRPr lang="es-CO" sz="2800" dirty="0"/>
          </a:p>
          <a:p>
            <a:endParaRPr lang="es-CO" sz="2800" dirty="0"/>
          </a:p>
        </p:txBody>
      </p:sp>
      <p:sp>
        <p:nvSpPr>
          <p:cNvPr id="2" name="Title 1"/>
          <p:cNvSpPr>
            <a:spLocks noGrp="1"/>
          </p:cNvSpPr>
          <p:nvPr>
            <p:ph type="title"/>
          </p:nvPr>
        </p:nvSpPr>
        <p:spPr/>
        <p:txBody>
          <a:bodyPr/>
          <a:lstStyle/>
          <a:p>
            <a:r>
              <a:rPr lang="es-CO" dirty="0"/>
              <a:t>Modelos de Optimización</a:t>
            </a:r>
          </a:p>
        </p:txBody>
      </p:sp>
      <p:sp>
        <p:nvSpPr>
          <p:cNvPr id="4" name="Oval 4"/>
          <p:cNvSpPr>
            <a:spLocks noChangeArrowheads="1"/>
          </p:cNvSpPr>
          <p:nvPr/>
        </p:nvSpPr>
        <p:spPr bwMode="auto">
          <a:xfrm>
            <a:off x="6389802" y="4718643"/>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1</a:t>
            </a:r>
          </a:p>
        </p:txBody>
      </p:sp>
      <p:sp>
        <p:nvSpPr>
          <p:cNvPr id="5" name="Oval 4"/>
          <p:cNvSpPr>
            <a:spLocks noChangeArrowheads="1"/>
          </p:cNvSpPr>
          <p:nvPr/>
        </p:nvSpPr>
        <p:spPr bwMode="auto">
          <a:xfrm>
            <a:off x="6404090" y="5709243"/>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2</a:t>
            </a:r>
          </a:p>
        </p:txBody>
      </p:sp>
      <p:sp>
        <p:nvSpPr>
          <p:cNvPr id="6" name="Oval 5"/>
          <p:cNvSpPr>
            <a:spLocks noChangeArrowheads="1"/>
          </p:cNvSpPr>
          <p:nvPr/>
        </p:nvSpPr>
        <p:spPr bwMode="auto">
          <a:xfrm>
            <a:off x="7064604" y="4941486"/>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3</a:t>
            </a:r>
          </a:p>
        </p:txBody>
      </p:sp>
      <p:sp>
        <p:nvSpPr>
          <p:cNvPr id="7" name="Oval 6"/>
          <p:cNvSpPr>
            <a:spLocks noChangeArrowheads="1"/>
          </p:cNvSpPr>
          <p:nvPr/>
        </p:nvSpPr>
        <p:spPr bwMode="auto">
          <a:xfrm>
            <a:off x="7064604" y="5480643"/>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4</a:t>
            </a:r>
          </a:p>
        </p:txBody>
      </p:sp>
      <p:sp>
        <p:nvSpPr>
          <p:cNvPr id="8" name="Oval 7"/>
          <p:cNvSpPr>
            <a:spLocks noChangeArrowheads="1"/>
          </p:cNvSpPr>
          <p:nvPr/>
        </p:nvSpPr>
        <p:spPr bwMode="auto">
          <a:xfrm>
            <a:off x="7674204" y="5204419"/>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5</a:t>
            </a:r>
          </a:p>
        </p:txBody>
      </p:sp>
      <p:sp>
        <p:nvSpPr>
          <p:cNvPr id="9" name="Oval 8"/>
          <p:cNvSpPr>
            <a:spLocks noChangeArrowheads="1"/>
          </p:cNvSpPr>
          <p:nvPr/>
        </p:nvSpPr>
        <p:spPr bwMode="auto">
          <a:xfrm>
            <a:off x="8218602" y="4718643"/>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6</a:t>
            </a:r>
          </a:p>
        </p:txBody>
      </p:sp>
      <p:sp>
        <p:nvSpPr>
          <p:cNvPr id="10" name="Oval 9"/>
          <p:cNvSpPr>
            <a:spLocks noChangeArrowheads="1"/>
          </p:cNvSpPr>
          <p:nvPr/>
        </p:nvSpPr>
        <p:spPr bwMode="auto">
          <a:xfrm>
            <a:off x="8218602" y="5703486"/>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7</a:t>
            </a:r>
          </a:p>
        </p:txBody>
      </p:sp>
      <p:cxnSp>
        <p:nvCxnSpPr>
          <p:cNvPr id="12" name="Straight Connector 11"/>
          <p:cNvCxnSpPr>
            <a:endCxn id="6" idx="2"/>
          </p:cNvCxnSpPr>
          <p:nvPr/>
        </p:nvCxnSpPr>
        <p:spPr>
          <a:xfrm>
            <a:off x="6719888" y="4941486"/>
            <a:ext cx="344716" cy="155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7" idx="2"/>
          </p:cNvCxnSpPr>
          <p:nvPr/>
        </p:nvCxnSpPr>
        <p:spPr>
          <a:xfrm flipV="1">
            <a:off x="6719888" y="5635922"/>
            <a:ext cx="344716" cy="222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7" idx="0"/>
          </p:cNvCxnSpPr>
          <p:nvPr/>
        </p:nvCxnSpPr>
        <p:spPr>
          <a:xfrm>
            <a:off x="7222503" y="5252043"/>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8" idx="1"/>
          </p:cNvCxnSpPr>
          <p:nvPr/>
        </p:nvCxnSpPr>
        <p:spPr>
          <a:xfrm>
            <a:off x="7380402" y="5096764"/>
            <a:ext cx="340050" cy="153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8" idx="3"/>
          </p:cNvCxnSpPr>
          <p:nvPr/>
        </p:nvCxnSpPr>
        <p:spPr>
          <a:xfrm flipV="1">
            <a:off x="7380402" y="5469496"/>
            <a:ext cx="340050" cy="166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4" idx="5"/>
            <a:endCxn id="7" idx="1"/>
          </p:cNvCxnSpPr>
          <p:nvPr/>
        </p:nvCxnSpPr>
        <p:spPr>
          <a:xfrm>
            <a:off x="6659352" y="4983720"/>
            <a:ext cx="451500" cy="5424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5" idx="7"/>
            <a:endCxn id="6" idx="3"/>
          </p:cNvCxnSpPr>
          <p:nvPr/>
        </p:nvCxnSpPr>
        <p:spPr>
          <a:xfrm flipV="1">
            <a:off x="6673640" y="5206563"/>
            <a:ext cx="437212" cy="54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7"/>
            <a:endCxn id="9" idx="3"/>
          </p:cNvCxnSpPr>
          <p:nvPr/>
        </p:nvCxnSpPr>
        <p:spPr>
          <a:xfrm flipV="1">
            <a:off x="7943754" y="4983720"/>
            <a:ext cx="321096" cy="266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8" idx="5"/>
            <a:endCxn id="10" idx="1"/>
          </p:cNvCxnSpPr>
          <p:nvPr/>
        </p:nvCxnSpPr>
        <p:spPr>
          <a:xfrm>
            <a:off x="7943754" y="5469496"/>
            <a:ext cx="321096" cy="279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9" idx="2"/>
          </p:cNvCxnSpPr>
          <p:nvPr/>
        </p:nvCxnSpPr>
        <p:spPr>
          <a:xfrm flipV="1">
            <a:off x="7380402" y="4873922"/>
            <a:ext cx="838200" cy="155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10" idx="2"/>
          </p:cNvCxnSpPr>
          <p:nvPr/>
        </p:nvCxnSpPr>
        <p:spPr>
          <a:xfrm>
            <a:off x="7380402" y="5754723"/>
            <a:ext cx="838200" cy="104042"/>
          </a:xfrm>
          <a:prstGeom prst="line">
            <a:avLst/>
          </a:prstGeom>
        </p:spPr>
        <p:style>
          <a:lnRef idx="1">
            <a:schemeClr val="accent1"/>
          </a:lnRef>
          <a:fillRef idx="0">
            <a:schemeClr val="accent1"/>
          </a:fillRef>
          <a:effectRef idx="0">
            <a:schemeClr val="accent1"/>
          </a:effectRef>
          <a:fontRef idx="minor">
            <a:schemeClr val="tx1"/>
          </a:fontRef>
        </p:style>
      </p:cxn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099" y="4724400"/>
            <a:ext cx="1990725" cy="971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856357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a:lstStyle/>
          <a:p>
            <a:r>
              <a:rPr lang="es-CO" altLang="es-CO" sz="2800" kern="0" dirty="0"/>
              <a:t>Problema de la transmisión de flujos en una red de datos:</a:t>
            </a:r>
          </a:p>
          <a:p>
            <a:pPr lvl="1"/>
            <a:r>
              <a:rPr lang="es-CO" altLang="es-CO" sz="2400" kern="0" dirty="0"/>
              <a:t>Caso 1: 1 origen, 1 destino, varios flujos.</a:t>
            </a:r>
          </a:p>
          <a:p>
            <a:pPr lvl="2"/>
            <a:r>
              <a:rPr lang="es-CO" altLang="es-CO" sz="1800" kern="0" dirty="0"/>
              <a:t>Código fuente: red1O1D.gms</a:t>
            </a:r>
          </a:p>
          <a:p>
            <a:pPr lvl="2"/>
            <a:r>
              <a:rPr lang="es-CO" altLang="es-CO" sz="1800" kern="0" dirty="0"/>
              <a:t>Resultados:</a:t>
            </a:r>
          </a:p>
          <a:p>
            <a:pPr lvl="3"/>
            <a:r>
              <a:rPr lang="es-CO" altLang="es-CO" sz="1400" kern="0" dirty="0"/>
              <a:t>Origen: 1, Destino: 7</a:t>
            </a:r>
          </a:p>
          <a:p>
            <a:pPr lvl="3"/>
            <a:r>
              <a:rPr lang="es-CO" altLang="es-CO" sz="1400" kern="0" dirty="0"/>
              <a:t>F1=1024, f2=1024</a:t>
            </a:r>
          </a:p>
          <a:p>
            <a:pPr lvl="3"/>
            <a:r>
              <a:rPr lang="es-CO" altLang="es-CO" sz="1400" kern="0" dirty="0" err="1"/>
              <a:t>Cij</a:t>
            </a:r>
            <a:r>
              <a:rPr lang="es-CO" altLang="es-CO" sz="1400" kern="0" dirty="0"/>
              <a:t>=1, </a:t>
            </a:r>
            <a:r>
              <a:rPr lang="es-CO" altLang="es-CO" sz="1400" kern="0" dirty="0" err="1"/>
              <a:t>Uij</a:t>
            </a:r>
            <a:r>
              <a:rPr lang="es-CO" altLang="es-CO" sz="1400" kern="0" dirty="0"/>
              <a:t>=512</a:t>
            </a:r>
          </a:p>
          <a:p>
            <a:pPr lvl="3"/>
            <a:endParaRPr lang="es-CO" altLang="es-CO" sz="1400" kern="0" dirty="0"/>
          </a:p>
          <a:p>
            <a:pPr lvl="3"/>
            <a:endParaRPr lang="es-CO" altLang="es-CO" sz="1400" kern="0" dirty="0"/>
          </a:p>
          <a:p>
            <a:pPr lvl="3"/>
            <a:endParaRPr lang="es-CO" altLang="es-CO" sz="1400" kern="0" dirty="0"/>
          </a:p>
          <a:p>
            <a:pPr lvl="3"/>
            <a:endParaRPr lang="es-CO" altLang="es-CO" sz="1400" kern="0" dirty="0"/>
          </a:p>
          <a:p>
            <a:pPr lvl="3"/>
            <a:endParaRPr lang="es-CO" altLang="es-CO" sz="1400" kern="0" dirty="0"/>
          </a:p>
          <a:p>
            <a:pPr lvl="2"/>
            <a:endParaRPr lang="es-CO" altLang="es-CO" sz="1800" kern="0" dirty="0"/>
          </a:p>
          <a:p>
            <a:pPr lvl="2"/>
            <a:endParaRPr lang="es-CO" altLang="es-CO" sz="1800" kern="0" dirty="0"/>
          </a:p>
          <a:p>
            <a:pPr lvl="2"/>
            <a:endParaRPr lang="es-CO" altLang="es-CO" sz="1800" kern="0" dirty="0"/>
          </a:p>
          <a:p>
            <a:pPr lvl="2"/>
            <a:endParaRPr lang="es-CO" altLang="es-CO" sz="1800" kern="0" dirty="0"/>
          </a:p>
          <a:p>
            <a:pPr lvl="2"/>
            <a:endParaRPr lang="es-CO" altLang="es-CO" sz="1600" kern="0" dirty="0"/>
          </a:p>
          <a:p>
            <a:pPr lvl="1"/>
            <a:endParaRPr lang="es-CO" altLang="es-CO" sz="2400" kern="0" dirty="0"/>
          </a:p>
          <a:p>
            <a:pPr lvl="1"/>
            <a:endParaRPr lang="es-CO" altLang="es-CO" sz="2000" kern="0" dirty="0"/>
          </a:p>
          <a:p>
            <a:endParaRPr lang="es-CO" altLang="es-CO" sz="2400" kern="0" dirty="0"/>
          </a:p>
          <a:p>
            <a:endParaRPr lang="es-CO" sz="2400" kern="0" dirty="0"/>
          </a:p>
          <a:p>
            <a:endParaRPr lang="es-CO" sz="2400" kern="0" dirty="0"/>
          </a:p>
          <a:p>
            <a:endParaRPr lang="es-CO" sz="2400" kern="0" dirty="0"/>
          </a:p>
          <a:p>
            <a:endParaRPr lang="es-CO" sz="2400" kern="0" dirty="0"/>
          </a:p>
          <a:p>
            <a:endParaRPr lang="es-CO" sz="2400" kern="0" dirty="0"/>
          </a:p>
          <a:p>
            <a:pPr marL="457200" lvl="1" indent="0">
              <a:buNone/>
            </a:pPr>
            <a:endParaRPr lang="es-CO" sz="1200" dirty="0"/>
          </a:p>
          <a:p>
            <a:pPr marL="457200" lvl="1" indent="0">
              <a:buNone/>
            </a:pPr>
            <a:endParaRPr lang="es-CO" sz="1800" dirty="0"/>
          </a:p>
          <a:p>
            <a:endParaRPr lang="es-CO" sz="2800" dirty="0"/>
          </a:p>
          <a:p>
            <a:endParaRPr lang="en-US" dirty="0"/>
          </a:p>
          <a:p>
            <a:pPr lvl="1"/>
            <a:endParaRPr lang="en-US" sz="2400" dirty="0"/>
          </a:p>
          <a:p>
            <a:pPr lvl="1"/>
            <a:endParaRPr lang="en-US" sz="2400" dirty="0"/>
          </a:p>
          <a:p>
            <a:pPr lvl="1"/>
            <a:endParaRPr lang="en-US" sz="2400" dirty="0"/>
          </a:p>
          <a:p>
            <a:pPr lvl="1"/>
            <a:endParaRPr lang="en-US" sz="2400" dirty="0"/>
          </a:p>
          <a:p>
            <a:pPr lvl="1"/>
            <a:endParaRPr lang="en-US" sz="2400" dirty="0"/>
          </a:p>
          <a:p>
            <a:pPr marL="457200" lvl="1" indent="0">
              <a:buNone/>
            </a:pPr>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pPr marL="0" indent="0">
              <a:buNone/>
            </a:pPr>
            <a:endParaRPr lang="en-US" sz="2800" dirty="0"/>
          </a:p>
          <a:p>
            <a:endParaRPr lang="es-CO" sz="2800" dirty="0"/>
          </a:p>
          <a:p>
            <a:endParaRPr lang="es-CO" sz="2800" dirty="0"/>
          </a:p>
        </p:txBody>
      </p:sp>
      <p:sp>
        <p:nvSpPr>
          <p:cNvPr id="2" name="Title 1"/>
          <p:cNvSpPr>
            <a:spLocks noGrp="1"/>
          </p:cNvSpPr>
          <p:nvPr>
            <p:ph type="title"/>
          </p:nvPr>
        </p:nvSpPr>
        <p:spPr/>
        <p:txBody>
          <a:bodyPr/>
          <a:lstStyle/>
          <a:p>
            <a:r>
              <a:rPr lang="es-CO" dirty="0"/>
              <a:t>Modelos de Optimización</a:t>
            </a:r>
          </a:p>
        </p:txBody>
      </p:sp>
      <p:sp>
        <p:nvSpPr>
          <p:cNvPr id="4" name="Oval 4"/>
          <p:cNvSpPr>
            <a:spLocks noChangeArrowheads="1"/>
          </p:cNvSpPr>
          <p:nvPr/>
        </p:nvSpPr>
        <p:spPr bwMode="auto">
          <a:xfrm>
            <a:off x="6389802" y="4718643"/>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1</a:t>
            </a:r>
          </a:p>
        </p:txBody>
      </p:sp>
      <p:sp>
        <p:nvSpPr>
          <p:cNvPr id="5" name="Oval 4"/>
          <p:cNvSpPr>
            <a:spLocks noChangeArrowheads="1"/>
          </p:cNvSpPr>
          <p:nvPr/>
        </p:nvSpPr>
        <p:spPr bwMode="auto">
          <a:xfrm>
            <a:off x="6404090" y="5709243"/>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2</a:t>
            </a:r>
          </a:p>
        </p:txBody>
      </p:sp>
      <p:sp>
        <p:nvSpPr>
          <p:cNvPr id="6" name="Oval 5"/>
          <p:cNvSpPr>
            <a:spLocks noChangeArrowheads="1"/>
          </p:cNvSpPr>
          <p:nvPr/>
        </p:nvSpPr>
        <p:spPr bwMode="auto">
          <a:xfrm>
            <a:off x="7064604" y="4941486"/>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3</a:t>
            </a:r>
          </a:p>
        </p:txBody>
      </p:sp>
      <p:sp>
        <p:nvSpPr>
          <p:cNvPr id="7" name="Oval 6"/>
          <p:cNvSpPr>
            <a:spLocks noChangeArrowheads="1"/>
          </p:cNvSpPr>
          <p:nvPr/>
        </p:nvSpPr>
        <p:spPr bwMode="auto">
          <a:xfrm>
            <a:off x="7064604" y="5480643"/>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4</a:t>
            </a:r>
          </a:p>
        </p:txBody>
      </p:sp>
      <p:sp>
        <p:nvSpPr>
          <p:cNvPr id="8" name="Oval 7"/>
          <p:cNvSpPr>
            <a:spLocks noChangeArrowheads="1"/>
          </p:cNvSpPr>
          <p:nvPr/>
        </p:nvSpPr>
        <p:spPr bwMode="auto">
          <a:xfrm>
            <a:off x="7674204" y="5204419"/>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5</a:t>
            </a:r>
          </a:p>
        </p:txBody>
      </p:sp>
      <p:sp>
        <p:nvSpPr>
          <p:cNvPr id="9" name="Oval 8"/>
          <p:cNvSpPr>
            <a:spLocks noChangeArrowheads="1"/>
          </p:cNvSpPr>
          <p:nvPr/>
        </p:nvSpPr>
        <p:spPr bwMode="auto">
          <a:xfrm>
            <a:off x="8218602" y="4718643"/>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6</a:t>
            </a:r>
          </a:p>
        </p:txBody>
      </p:sp>
      <p:sp>
        <p:nvSpPr>
          <p:cNvPr id="10" name="Oval 9"/>
          <p:cNvSpPr>
            <a:spLocks noChangeArrowheads="1"/>
          </p:cNvSpPr>
          <p:nvPr/>
        </p:nvSpPr>
        <p:spPr bwMode="auto">
          <a:xfrm>
            <a:off x="8218602" y="5703486"/>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7</a:t>
            </a:r>
          </a:p>
        </p:txBody>
      </p:sp>
      <p:cxnSp>
        <p:nvCxnSpPr>
          <p:cNvPr id="12" name="Straight Connector 11"/>
          <p:cNvCxnSpPr>
            <a:endCxn id="6" idx="2"/>
          </p:cNvCxnSpPr>
          <p:nvPr/>
        </p:nvCxnSpPr>
        <p:spPr>
          <a:xfrm>
            <a:off x="6719888" y="4941486"/>
            <a:ext cx="344716" cy="155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7" idx="2"/>
          </p:cNvCxnSpPr>
          <p:nvPr/>
        </p:nvCxnSpPr>
        <p:spPr>
          <a:xfrm flipV="1">
            <a:off x="6719888" y="5635922"/>
            <a:ext cx="344716" cy="222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7" idx="0"/>
          </p:cNvCxnSpPr>
          <p:nvPr/>
        </p:nvCxnSpPr>
        <p:spPr>
          <a:xfrm>
            <a:off x="7222503" y="5252043"/>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8" idx="1"/>
          </p:cNvCxnSpPr>
          <p:nvPr/>
        </p:nvCxnSpPr>
        <p:spPr>
          <a:xfrm>
            <a:off x="7380402" y="5096764"/>
            <a:ext cx="340050" cy="153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8" idx="3"/>
          </p:cNvCxnSpPr>
          <p:nvPr/>
        </p:nvCxnSpPr>
        <p:spPr>
          <a:xfrm flipV="1">
            <a:off x="7380402" y="5469496"/>
            <a:ext cx="340050" cy="166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4" idx="5"/>
            <a:endCxn id="7" idx="1"/>
          </p:cNvCxnSpPr>
          <p:nvPr/>
        </p:nvCxnSpPr>
        <p:spPr>
          <a:xfrm>
            <a:off x="6659352" y="4983720"/>
            <a:ext cx="451500" cy="5424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5" idx="7"/>
            <a:endCxn id="6" idx="3"/>
          </p:cNvCxnSpPr>
          <p:nvPr/>
        </p:nvCxnSpPr>
        <p:spPr>
          <a:xfrm flipV="1">
            <a:off x="6673640" y="5206563"/>
            <a:ext cx="437212" cy="54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7"/>
            <a:endCxn id="9" idx="3"/>
          </p:cNvCxnSpPr>
          <p:nvPr/>
        </p:nvCxnSpPr>
        <p:spPr>
          <a:xfrm flipV="1">
            <a:off x="7943754" y="4983720"/>
            <a:ext cx="321096" cy="266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8" idx="5"/>
            <a:endCxn id="10" idx="1"/>
          </p:cNvCxnSpPr>
          <p:nvPr/>
        </p:nvCxnSpPr>
        <p:spPr>
          <a:xfrm>
            <a:off x="7943754" y="5469496"/>
            <a:ext cx="321096" cy="279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9" idx="2"/>
          </p:cNvCxnSpPr>
          <p:nvPr/>
        </p:nvCxnSpPr>
        <p:spPr>
          <a:xfrm flipV="1">
            <a:off x="7380402" y="4873922"/>
            <a:ext cx="838200" cy="155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10" idx="2"/>
          </p:cNvCxnSpPr>
          <p:nvPr/>
        </p:nvCxnSpPr>
        <p:spPr>
          <a:xfrm>
            <a:off x="7380402" y="5754723"/>
            <a:ext cx="838200" cy="104042"/>
          </a:xfrm>
          <a:prstGeom prst="line">
            <a:avLst/>
          </a:prstGeom>
        </p:spPr>
        <p:style>
          <a:lnRef idx="1">
            <a:schemeClr val="accent1"/>
          </a:lnRef>
          <a:fillRef idx="0">
            <a:schemeClr val="accent1"/>
          </a:fillRef>
          <a:effectRef idx="0">
            <a:schemeClr val="accent1"/>
          </a:effectRef>
          <a:fontRef idx="minor">
            <a:schemeClr val="tx1"/>
          </a:fontRef>
        </p:style>
      </p:cxn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718643"/>
            <a:ext cx="3914775" cy="8763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580845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Actividades de la clase</a:t>
            </a:r>
          </a:p>
        </p:txBody>
      </p:sp>
      <p:sp>
        <p:nvSpPr>
          <p:cNvPr id="2" name="Content Placeholder 1"/>
          <p:cNvSpPr>
            <a:spLocks noGrp="1"/>
          </p:cNvSpPr>
          <p:nvPr>
            <p:ph idx="1"/>
          </p:nvPr>
        </p:nvSpPr>
        <p:spPr/>
        <p:txBody>
          <a:bodyPr/>
          <a:lstStyle/>
          <a:p>
            <a:r>
              <a:rPr lang="es-CO" sz="2000" dirty="0"/>
              <a:t>Continuar con el tema del Cap1. Modelado</a:t>
            </a:r>
          </a:p>
          <a:p>
            <a:r>
              <a:rPr lang="es-CO" sz="2000" dirty="0"/>
              <a:t>Quiz 5: </a:t>
            </a:r>
            <a:r>
              <a:rPr lang="es-CO" sz="2000" dirty="0">
                <a:hlinkClick r:id="rId3"/>
              </a:rPr>
              <a:t>https://forms.gle/DyWLptzue3anA5SJ8</a:t>
            </a:r>
            <a:endParaRPr lang="es-CO" sz="2000" dirty="0"/>
          </a:p>
          <a:p>
            <a:pPr marL="0" indent="0">
              <a:buNone/>
            </a:pPr>
            <a:endParaRPr lang="es-CO" sz="2000" dirty="0"/>
          </a:p>
          <a:p>
            <a:r>
              <a:rPr lang="es-CO" sz="2000" dirty="0"/>
              <a:t>Bonificación entrega 1 (+0.5 en la Entrega 1):</a:t>
            </a:r>
          </a:p>
          <a:p>
            <a:pPr lvl="1"/>
            <a:r>
              <a:rPr lang="es-CO" sz="1800" dirty="0"/>
              <a:t>Proponer al menos 2 posibles problemas a tratar para el proyecto final.</a:t>
            </a:r>
          </a:p>
          <a:p>
            <a:pPr lvl="2"/>
            <a:r>
              <a:rPr lang="es-CO" sz="1400" dirty="0"/>
              <a:t>Ver ejemplos en Cap1/Documentos/ejProyectosFinales.pptx</a:t>
            </a:r>
          </a:p>
          <a:p>
            <a:pPr lvl="1"/>
            <a:r>
              <a:rPr lang="es-CO" sz="1800" dirty="0"/>
              <a:t>De cada problema, indicar en palabras (no expresiones matemáticas):</a:t>
            </a:r>
          </a:p>
          <a:p>
            <a:pPr lvl="2"/>
            <a:r>
              <a:rPr lang="es-CO" sz="1600" dirty="0"/>
              <a:t>Qué se desea maximizar o minimizar. Indicar varias funciones objetivo si así lo requiere el caso.</a:t>
            </a:r>
          </a:p>
          <a:p>
            <a:pPr lvl="2"/>
            <a:r>
              <a:rPr lang="es-CO" sz="1600" dirty="0"/>
              <a:t>Indicar limitaciones o restricciones del problema.</a:t>
            </a:r>
          </a:p>
          <a:p>
            <a:pPr lvl="2"/>
            <a:r>
              <a:rPr lang="es-CO" sz="1600" dirty="0"/>
              <a:t>Agregar un diagrama para entender mejor el problema.</a:t>
            </a:r>
          </a:p>
          <a:p>
            <a:pPr lvl="2"/>
            <a:r>
              <a:rPr lang="es-CO" sz="1600" dirty="0"/>
              <a:t>Máximo 2 páginas.</a:t>
            </a:r>
          </a:p>
          <a:p>
            <a:pPr lvl="2"/>
            <a:r>
              <a:rPr lang="es-CO" sz="1600" dirty="0"/>
              <a:t>Se puede entregar en parejas.</a:t>
            </a:r>
          </a:p>
          <a:p>
            <a:pPr lvl="2"/>
            <a:r>
              <a:rPr lang="es-CO" sz="1600" dirty="0"/>
              <a:t>Fecha de entrega: lunes 12 de septiembre.</a:t>
            </a:r>
          </a:p>
          <a:p>
            <a:pPr lvl="2"/>
            <a:endParaRPr lang="es-CO" sz="1600" dirty="0"/>
          </a:p>
          <a:p>
            <a:r>
              <a:rPr lang="es-CO" sz="2000" dirty="0"/>
              <a:t>Fecha Entrega 1: 2 semanas después del examen 1 (26 Sept).</a:t>
            </a:r>
          </a:p>
          <a:p>
            <a:pPr marL="457200" lvl="1" indent="0">
              <a:buNone/>
            </a:pPr>
            <a:endParaRPr lang="es-CO" sz="1800" dirty="0"/>
          </a:p>
          <a:p>
            <a:pPr lvl="1"/>
            <a:endParaRPr lang="es-CO" sz="2000" dirty="0"/>
          </a:p>
          <a:p>
            <a:pPr lvl="2"/>
            <a:endParaRPr lang="es-CO" sz="2200" dirty="0"/>
          </a:p>
          <a:p>
            <a:pPr lvl="2"/>
            <a:endParaRPr lang="es-CO" dirty="0"/>
          </a:p>
          <a:p>
            <a:pPr lvl="3"/>
            <a:endParaRPr lang="es-CO" sz="1600" dirty="0"/>
          </a:p>
          <a:p>
            <a:pPr lvl="3"/>
            <a:endParaRPr lang="es-CO" sz="1600" dirty="0"/>
          </a:p>
          <a:p>
            <a:pPr lvl="3"/>
            <a:endParaRPr lang="es-CO" sz="16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1910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699409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Tipos de modelos</a:t>
            </a:r>
          </a:p>
          <a:p>
            <a:pPr lvl="1"/>
            <a:r>
              <a:rPr lang="es-CO" sz="2000" dirty="0"/>
              <a:t>Físico</a:t>
            </a:r>
          </a:p>
          <a:p>
            <a:pPr lvl="1"/>
            <a:r>
              <a:rPr lang="es-CO" sz="2000" dirty="0"/>
              <a:t>Matemático</a:t>
            </a:r>
          </a:p>
          <a:p>
            <a:pPr lvl="2"/>
            <a:r>
              <a:rPr lang="es-CO" sz="2000" dirty="0"/>
              <a:t>Determinístico</a:t>
            </a:r>
          </a:p>
          <a:p>
            <a:pPr lvl="3"/>
            <a:r>
              <a:rPr lang="es-CO" sz="1600" dirty="0"/>
              <a:t>Estático</a:t>
            </a:r>
          </a:p>
          <a:p>
            <a:pPr lvl="3"/>
            <a:r>
              <a:rPr lang="es-CO" sz="1600" dirty="0"/>
              <a:t>Dinámico</a:t>
            </a:r>
          </a:p>
          <a:p>
            <a:pPr lvl="4"/>
            <a:r>
              <a:rPr lang="es-CO" sz="1400" dirty="0"/>
              <a:t>Tiempo continuo</a:t>
            </a:r>
          </a:p>
          <a:p>
            <a:pPr lvl="4"/>
            <a:r>
              <a:rPr lang="es-CO" sz="1400" dirty="0"/>
              <a:t>Tiempo discreto</a:t>
            </a:r>
          </a:p>
          <a:p>
            <a:pPr lvl="4"/>
            <a:r>
              <a:rPr lang="es-CO" sz="1400" dirty="0"/>
              <a:t>Estado continuo</a:t>
            </a:r>
          </a:p>
          <a:p>
            <a:pPr lvl="4"/>
            <a:r>
              <a:rPr lang="es-CO" sz="1400" dirty="0"/>
              <a:t>Estado discreto</a:t>
            </a:r>
          </a:p>
          <a:p>
            <a:pPr lvl="2"/>
            <a:r>
              <a:rPr lang="es-CO" sz="2000" dirty="0"/>
              <a:t>Estocástico</a:t>
            </a:r>
          </a:p>
          <a:p>
            <a:pPr lvl="3"/>
            <a:r>
              <a:rPr lang="es-CO" sz="1600" dirty="0"/>
              <a:t>Estático</a:t>
            </a:r>
          </a:p>
          <a:p>
            <a:pPr lvl="3"/>
            <a:r>
              <a:rPr lang="es-CO" sz="1600" dirty="0"/>
              <a:t>Dinámico</a:t>
            </a:r>
          </a:p>
          <a:p>
            <a:pPr lvl="4"/>
            <a:r>
              <a:rPr lang="es-CO" sz="1400" dirty="0"/>
              <a:t>Tiempo continuo</a:t>
            </a:r>
          </a:p>
          <a:p>
            <a:pPr lvl="4"/>
            <a:r>
              <a:rPr lang="es-CO" sz="1400" dirty="0"/>
              <a:t>Tiempo discreto</a:t>
            </a:r>
          </a:p>
          <a:p>
            <a:pPr lvl="4"/>
            <a:r>
              <a:rPr lang="es-CO" sz="1400" dirty="0"/>
              <a:t>Estado continuo</a:t>
            </a:r>
          </a:p>
          <a:p>
            <a:pPr lvl="4"/>
            <a:r>
              <a:rPr lang="es-CO" sz="1400" dirty="0"/>
              <a:t>Estado discreto</a:t>
            </a:r>
          </a:p>
          <a:p>
            <a:pPr lvl="2"/>
            <a:endParaRPr lang="es-CO" sz="20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1910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5731" y="3030258"/>
            <a:ext cx="4768269" cy="2028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563805" y="5152870"/>
            <a:ext cx="4572000" cy="830997"/>
          </a:xfrm>
          <a:prstGeom prst="rect">
            <a:avLst/>
          </a:prstGeom>
        </p:spPr>
        <p:txBody>
          <a:bodyPr>
            <a:spAutoFit/>
          </a:bodyPr>
          <a:lstStyle/>
          <a:p>
            <a:r>
              <a:rPr lang="es-CO" sz="1200" dirty="0">
                <a:latin typeface="Arial"/>
              </a:rPr>
              <a:t>Se refiere a si las variables de estado son continuas o discretas.</a:t>
            </a:r>
          </a:p>
          <a:p>
            <a:endParaRPr lang="es-CO" sz="1200" dirty="0">
              <a:latin typeface="Arial"/>
            </a:endParaRPr>
          </a:p>
          <a:p>
            <a:r>
              <a:rPr lang="es-CO" sz="1200" dirty="0">
                <a:latin typeface="Arial"/>
              </a:rPr>
              <a:t>¡Continuidad de tiempo no implica continuidad de estado y viceversa!</a:t>
            </a:r>
          </a:p>
        </p:txBody>
      </p:sp>
    </p:spTree>
    <p:extLst>
      <p:ext uri="{BB962C8B-B14F-4D97-AF65-F5344CB8AC3E}">
        <p14:creationId xmlns:p14="http://schemas.microsoft.com/office/powerpoint/2010/main" val="420368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Actividad en Casa:</a:t>
            </a:r>
          </a:p>
          <a:p>
            <a:pPr lvl="1"/>
            <a:r>
              <a:rPr lang="es-CO" sz="2400" dirty="0"/>
              <a:t>Para los siguientes casos identifique si son de tiempo continuo/discreto y estado continuo/discreto:</a:t>
            </a:r>
          </a:p>
          <a:p>
            <a:pPr lvl="2"/>
            <a:r>
              <a:rPr lang="es-CO" sz="2000" dirty="0"/>
              <a:t>Número de personas en un banco cada hora.</a:t>
            </a:r>
          </a:p>
          <a:p>
            <a:pPr lvl="2"/>
            <a:r>
              <a:rPr lang="es-CO" sz="2000" dirty="0"/>
              <a:t>Temperatura del aula cada hora.</a:t>
            </a:r>
          </a:p>
          <a:p>
            <a:pPr lvl="2"/>
            <a:r>
              <a:rPr lang="es-CO" sz="2000" dirty="0"/>
              <a:t>Número de paquetes en un </a:t>
            </a:r>
            <a:r>
              <a:rPr lang="es-CO" sz="2000" dirty="0" err="1"/>
              <a:t>router</a:t>
            </a:r>
            <a:r>
              <a:rPr lang="es-CO" sz="2000" dirty="0"/>
              <a:t> en todo momento.</a:t>
            </a:r>
          </a:p>
          <a:p>
            <a:pPr lvl="2"/>
            <a:r>
              <a:rPr lang="es-CO" sz="2000" dirty="0"/>
              <a:t>Nivel del agua de un tanque en todo momento.</a:t>
            </a:r>
          </a:p>
          <a:p>
            <a:pPr lvl="2"/>
            <a:endParaRPr lang="es-CO" sz="20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1910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464834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Tipos de modelos</a:t>
            </a:r>
          </a:p>
          <a:p>
            <a:pPr lvl="1"/>
            <a:r>
              <a:rPr lang="es-CO" sz="2000" dirty="0"/>
              <a:t>Modelos Abiertos y Cerrados</a:t>
            </a:r>
          </a:p>
          <a:p>
            <a:pPr lvl="2"/>
            <a:endParaRPr lang="es-CO" sz="20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1910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590800"/>
            <a:ext cx="6691313" cy="168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13950" y="4456093"/>
            <a:ext cx="3994731" cy="1815882"/>
          </a:xfrm>
          <a:prstGeom prst="rect">
            <a:avLst/>
          </a:prstGeom>
        </p:spPr>
        <p:txBody>
          <a:bodyPr wrap="square">
            <a:spAutoFit/>
          </a:bodyPr>
          <a:lstStyle/>
          <a:p>
            <a:r>
              <a:rPr lang="es-CO" sz="1400" dirty="0">
                <a:latin typeface="Arial"/>
              </a:rPr>
              <a:t>Si la entrada es externa al modelo e independiente de él.</a:t>
            </a:r>
          </a:p>
          <a:p>
            <a:endParaRPr lang="es-CO" sz="1400" dirty="0">
              <a:latin typeface="Arial"/>
            </a:endParaRPr>
          </a:p>
          <a:p>
            <a:r>
              <a:rPr lang="es-CO" sz="1400" dirty="0" err="1">
                <a:latin typeface="Arial"/>
              </a:rPr>
              <a:t>Ej</a:t>
            </a:r>
            <a:r>
              <a:rPr lang="es-CO" sz="1400" dirty="0">
                <a:latin typeface="Arial"/>
              </a:rPr>
              <a:t>: Sistema de colas en un banco, un traductor de texto.</a:t>
            </a:r>
          </a:p>
          <a:p>
            <a:endParaRPr lang="es-CO" sz="1400" dirty="0">
              <a:latin typeface="Arial"/>
            </a:endParaRPr>
          </a:p>
          <a:p>
            <a:r>
              <a:rPr lang="es-CO" sz="1400" b="1" dirty="0">
                <a:solidFill>
                  <a:srgbClr val="FF0000"/>
                </a:solidFill>
                <a:latin typeface="Arial"/>
              </a:rPr>
              <a:t>Actividad en casa:</a:t>
            </a:r>
            <a:r>
              <a:rPr lang="es-CO" sz="1400" dirty="0">
                <a:latin typeface="Arial"/>
              </a:rPr>
              <a:t> proponer mas ejemplos.</a:t>
            </a:r>
          </a:p>
          <a:p>
            <a:endParaRPr lang="es-CO" sz="1400" dirty="0">
              <a:latin typeface="Arial"/>
            </a:endParaRPr>
          </a:p>
        </p:txBody>
      </p:sp>
      <p:sp>
        <p:nvSpPr>
          <p:cNvPr id="7" name="Rectangle 6"/>
          <p:cNvSpPr/>
          <p:nvPr/>
        </p:nvSpPr>
        <p:spPr>
          <a:xfrm>
            <a:off x="4800600" y="4449580"/>
            <a:ext cx="3810000" cy="1600438"/>
          </a:xfrm>
          <a:prstGeom prst="rect">
            <a:avLst/>
          </a:prstGeom>
        </p:spPr>
        <p:txBody>
          <a:bodyPr wrap="square">
            <a:spAutoFit/>
          </a:bodyPr>
          <a:lstStyle/>
          <a:p>
            <a:r>
              <a:rPr lang="es-CO" sz="1400" dirty="0">
                <a:latin typeface="Arial"/>
              </a:rPr>
              <a:t>La salida realimenta la entrada.</a:t>
            </a:r>
          </a:p>
          <a:p>
            <a:endParaRPr lang="es-CO" sz="1400" dirty="0">
              <a:latin typeface="Arial"/>
            </a:endParaRPr>
          </a:p>
          <a:p>
            <a:r>
              <a:rPr lang="es-CO" sz="1400" dirty="0" err="1">
                <a:latin typeface="Arial"/>
              </a:rPr>
              <a:t>Ej</a:t>
            </a:r>
            <a:r>
              <a:rPr lang="es-CO" sz="1400" dirty="0">
                <a:latin typeface="Arial"/>
              </a:rPr>
              <a:t>: Sistema de control de temperatura, vehículo autónomo.</a:t>
            </a:r>
          </a:p>
          <a:p>
            <a:endParaRPr lang="es-CO" sz="1400" dirty="0">
              <a:latin typeface="Arial"/>
            </a:endParaRPr>
          </a:p>
          <a:p>
            <a:r>
              <a:rPr lang="es-CO" sz="1400" b="1" dirty="0">
                <a:solidFill>
                  <a:srgbClr val="FF0000"/>
                </a:solidFill>
                <a:latin typeface="Arial"/>
              </a:rPr>
              <a:t>Actividad en casa:</a:t>
            </a:r>
            <a:r>
              <a:rPr lang="es-CO" sz="1400" dirty="0">
                <a:latin typeface="Arial"/>
              </a:rPr>
              <a:t> proponer mas ejemplos.</a:t>
            </a:r>
          </a:p>
          <a:p>
            <a:endParaRPr lang="es-CO" sz="1400" dirty="0">
              <a:latin typeface="Arial"/>
            </a:endParaRPr>
          </a:p>
        </p:txBody>
      </p:sp>
    </p:spTree>
    <p:extLst>
      <p:ext uri="{BB962C8B-B14F-4D97-AF65-F5344CB8AC3E}">
        <p14:creationId xmlns:p14="http://schemas.microsoft.com/office/powerpoint/2010/main" val="1641546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Tipos de modelos</a:t>
            </a:r>
          </a:p>
          <a:p>
            <a:pPr lvl="1"/>
            <a:r>
              <a:rPr lang="es-CO" sz="2000" dirty="0"/>
              <a:t>Modelos Estables e Inestables</a:t>
            </a:r>
          </a:p>
          <a:p>
            <a:pPr lvl="2"/>
            <a:endParaRPr lang="es-CO" sz="20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1910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6" name="Rectangle 5"/>
          <p:cNvSpPr/>
          <p:nvPr/>
        </p:nvSpPr>
        <p:spPr>
          <a:xfrm>
            <a:off x="645180" y="5029200"/>
            <a:ext cx="3994731" cy="1815882"/>
          </a:xfrm>
          <a:prstGeom prst="rect">
            <a:avLst/>
          </a:prstGeom>
        </p:spPr>
        <p:txBody>
          <a:bodyPr wrap="square">
            <a:spAutoFit/>
          </a:bodyPr>
          <a:lstStyle/>
          <a:p>
            <a:r>
              <a:rPr lang="es-CO" sz="1400" dirty="0">
                <a:latin typeface="Arial"/>
              </a:rPr>
              <a:t>Si el comportamiento del sistema  </a:t>
            </a:r>
            <a:r>
              <a:rPr lang="es-CO" sz="1400" b="1" dirty="0">
                <a:latin typeface="Arial"/>
              </a:rPr>
              <a:t>converge</a:t>
            </a:r>
            <a:r>
              <a:rPr lang="es-CO" sz="1400" dirty="0">
                <a:latin typeface="Arial"/>
              </a:rPr>
              <a:t> a un estado estable. </a:t>
            </a:r>
          </a:p>
          <a:p>
            <a:endParaRPr lang="es-CO" sz="1400" dirty="0">
              <a:latin typeface="Arial"/>
            </a:endParaRPr>
          </a:p>
          <a:p>
            <a:r>
              <a:rPr lang="es-CO" sz="1400" dirty="0" err="1">
                <a:latin typeface="Arial"/>
              </a:rPr>
              <a:t>Ej</a:t>
            </a:r>
            <a:r>
              <a:rPr lang="es-CO" sz="1400" dirty="0">
                <a:latin typeface="Arial"/>
              </a:rPr>
              <a:t>:  Dos objetos con diferente temperatura puestos en contacto, una esfera en un valle.</a:t>
            </a:r>
          </a:p>
          <a:p>
            <a:endParaRPr lang="es-CO" sz="1400" dirty="0">
              <a:latin typeface="Arial"/>
            </a:endParaRPr>
          </a:p>
          <a:p>
            <a:r>
              <a:rPr lang="es-CO" sz="1400" b="1" dirty="0">
                <a:solidFill>
                  <a:srgbClr val="FF0000"/>
                </a:solidFill>
                <a:latin typeface="Arial"/>
              </a:rPr>
              <a:t>Actividad en clase:</a:t>
            </a:r>
            <a:r>
              <a:rPr lang="es-CO" sz="1400" dirty="0">
                <a:latin typeface="Arial"/>
              </a:rPr>
              <a:t> proponer mas ejemplos.</a:t>
            </a:r>
          </a:p>
          <a:p>
            <a:endParaRPr lang="es-CO" sz="1400" dirty="0">
              <a:latin typeface="Arial"/>
            </a:endParaRPr>
          </a:p>
        </p:txBody>
      </p:sp>
      <p:sp>
        <p:nvSpPr>
          <p:cNvPr id="7" name="Rectangle 6"/>
          <p:cNvSpPr/>
          <p:nvPr/>
        </p:nvSpPr>
        <p:spPr>
          <a:xfrm>
            <a:off x="4800600" y="5021240"/>
            <a:ext cx="3810000" cy="1600438"/>
          </a:xfrm>
          <a:prstGeom prst="rect">
            <a:avLst/>
          </a:prstGeom>
        </p:spPr>
        <p:txBody>
          <a:bodyPr wrap="square">
            <a:spAutoFit/>
          </a:bodyPr>
          <a:lstStyle/>
          <a:p>
            <a:r>
              <a:rPr lang="es-CO" sz="1400" dirty="0">
                <a:latin typeface="Arial"/>
              </a:rPr>
              <a:t>Si el comportamiento del sistema </a:t>
            </a:r>
            <a:r>
              <a:rPr lang="es-CO" sz="1400" b="1" dirty="0">
                <a:latin typeface="Arial"/>
              </a:rPr>
              <a:t>no converge </a:t>
            </a:r>
            <a:r>
              <a:rPr lang="es-CO" sz="1400" dirty="0">
                <a:latin typeface="Arial"/>
              </a:rPr>
              <a:t>a un estado estable.</a:t>
            </a:r>
          </a:p>
          <a:p>
            <a:r>
              <a:rPr lang="es-CO" sz="1400" dirty="0" err="1">
                <a:latin typeface="Arial"/>
              </a:rPr>
              <a:t>Ej</a:t>
            </a:r>
            <a:r>
              <a:rPr lang="es-CO" sz="1400" dirty="0">
                <a:latin typeface="Arial"/>
              </a:rPr>
              <a:t>:  Taquilla con tiempo entre llegadas menor al tiempo de servicio, mantener el equilibrio sobre una esfera.</a:t>
            </a:r>
          </a:p>
          <a:p>
            <a:endParaRPr lang="es-CO" sz="1400" dirty="0">
              <a:latin typeface="Arial"/>
            </a:endParaRPr>
          </a:p>
          <a:p>
            <a:r>
              <a:rPr lang="es-CO" sz="1400" b="1" dirty="0">
                <a:solidFill>
                  <a:srgbClr val="FF0000"/>
                </a:solidFill>
                <a:latin typeface="Arial"/>
              </a:rPr>
              <a:t>Actividad en clase:</a:t>
            </a:r>
            <a:r>
              <a:rPr lang="es-CO" sz="1400" dirty="0">
                <a:latin typeface="Arial"/>
              </a:rPr>
              <a:t> proponer mas ejemplos.</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47" y="2341562"/>
            <a:ext cx="6691313" cy="268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1371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Tipos de modelos</a:t>
            </a:r>
          </a:p>
          <a:p>
            <a:pPr lvl="1"/>
            <a:r>
              <a:rPr lang="es-CO" sz="2000" dirty="0"/>
              <a:t>Físico</a:t>
            </a:r>
          </a:p>
          <a:p>
            <a:pPr lvl="1"/>
            <a:r>
              <a:rPr lang="es-CO" sz="2000" dirty="0"/>
              <a:t>Matemático</a:t>
            </a:r>
          </a:p>
          <a:p>
            <a:pPr lvl="2"/>
            <a:r>
              <a:rPr lang="es-CO" sz="2000" dirty="0"/>
              <a:t>Lineal	</a:t>
            </a:r>
          </a:p>
          <a:p>
            <a:pPr lvl="3"/>
            <a:r>
              <a:rPr lang="es-CO" sz="1600" dirty="0"/>
              <a:t>Todas las ecuaciones son lineales</a:t>
            </a:r>
          </a:p>
          <a:p>
            <a:pPr lvl="2"/>
            <a:r>
              <a:rPr lang="es-CO" sz="2000" dirty="0"/>
              <a:t>No Lineal</a:t>
            </a:r>
          </a:p>
          <a:p>
            <a:pPr lvl="3"/>
            <a:r>
              <a:rPr lang="es-CO" sz="1600" dirty="0"/>
              <a:t>Al menos una ecuación es no lineal</a:t>
            </a:r>
          </a:p>
          <a:p>
            <a:pPr lvl="2"/>
            <a:endParaRPr lang="es-CO" sz="20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1910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5171" y="4037885"/>
            <a:ext cx="5715000" cy="2530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5526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Tipos de modelos</a:t>
            </a:r>
          </a:p>
          <a:p>
            <a:pPr lvl="1"/>
            <a:r>
              <a:rPr lang="es-CO" sz="2400" dirty="0"/>
              <a:t>Función Lineal</a:t>
            </a:r>
          </a:p>
          <a:p>
            <a:pPr lvl="2"/>
            <a:r>
              <a:rPr lang="es-CO" sz="1600" dirty="0"/>
              <a:t>Es una función f que cumple con las siguientes condiciones para todo u y v:</a:t>
            </a:r>
          </a:p>
          <a:p>
            <a:pPr lvl="3"/>
            <a:r>
              <a:rPr lang="es-CO" sz="1400" dirty="0"/>
              <a:t>Propiedad asociativa: f(</a:t>
            </a:r>
            <a:r>
              <a:rPr lang="es-CO" sz="1400" dirty="0" err="1"/>
              <a:t>u+v</a:t>
            </a:r>
            <a:r>
              <a:rPr lang="es-CO" sz="1400" dirty="0"/>
              <a:t>) = f(u) + f(v)</a:t>
            </a:r>
          </a:p>
          <a:p>
            <a:pPr lvl="3"/>
            <a:r>
              <a:rPr lang="es-CO" sz="1400" dirty="0"/>
              <a:t>Propiedad escalar: f(k*u)=k*f(u) donde k es una constante</a:t>
            </a:r>
          </a:p>
          <a:p>
            <a:pPr lvl="3"/>
            <a:r>
              <a:rPr lang="es-CO" sz="1400" dirty="0"/>
              <a:t>Si existe al menos un caso (valores particulares de u y v) para los cuales las dos o una de las condiciones anteriores no se cumple, entonces la función es NO lineal.</a:t>
            </a:r>
            <a:endParaRPr lang="es-CO" sz="2000" dirty="0"/>
          </a:p>
          <a:p>
            <a:pPr lvl="2"/>
            <a:r>
              <a:rPr lang="es-CO" sz="1600" dirty="0" err="1"/>
              <a:t>Ej</a:t>
            </a:r>
            <a:r>
              <a:rPr lang="es-CO" sz="1600" dirty="0"/>
              <a:t>: f(x)=4x es lineal?</a:t>
            </a:r>
          </a:p>
          <a:p>
            <a:pPr marL="914400" lvl="2" indent="0">
              <a:buNone/>
            </a:pPr>
            <a:r>
              <a:rPr lang="es-CO" sz="1400" dirty="0"/>
              <a:t>	u=2, v=3</a:t>
            </a:r>
          </a:p>
          <a:p>
            <a:pPr marL="914400" lvl="2" indent="0">
              <a:buNone/>
            </a:pPr>
            <a:r>
              <a:rPr lang="es-CO" sz="1400" dirty="0"/>
              <a:t>	f(</a:t>
            </a:r>
            <a:r>
              <a:rPr lang="es-CO" sz="1400" dirty="0" err="1"/>
              <a:t>u+v</a:t>
            </a:r>
            <a:r>
              <a:rPr lang="es-CO" sz="1400" dirty="0"/>
              <a:t>) = f(u) + f(v)</a:t>
            </a:r>
          </a:p>
          <a:p>
            <a:pPr marL="914400" lvl="2" indent="0">
              <a:buNone/>
            </a:pPr>
            <a:r>
              <a:rPr lang="es-CO" sz="1400" dirty="0"/>
              <a:t>	f(2+3) = f(2) + f(3)</a:t>
            </a:r>
          </a:p>
          <a:p>
            <a:pPr marL="914400" lvl="2" indent="0">
              <a:buNone/>
            </a:pPr>
            <a:r>
              <a:rPr lang="es-CO" sz="1400" dirty="0"/>
              <a:t>	20 = 8 + 12</a:t>
            </a:r>
          </a:p>
          <a:p>
            <a:pPr marL="914400" lvl="2" indent="0">
              <a:buNone/>
            </a:pPr>
            <a:endParaRPr lang="es-CO" sz="1400" dirty="0"/>
          </a:p>
          <a:p>
            <a:pPr marL="914400" lvl="2" indent="0">
              <a:buNone/>
            </a:pPr>
            <a:r>
              <a:rPr lang="es-CO" sz="1400" dirty="0"/>
              <a:t>	k=2</a:t>
            </a:r>
          </a:p>
          <a:p>
            <a:pPr marL="914400" lvl="2" indent="0">
              <a:buNone/>
            </a:pPr>
            <a:r>
              <a:rPr lang="es-CO" sz="1400" dirty="0"/>
              <a:t>	f(</a:t>
            </a:r>
            <a:r>
              <a:rPr lang="es-CO" sz="1400" dirty="0" err="1"/>
              <a:t>ku</a:t>
            </a:r>
            <a:r>
              <a:rPr lang="es-CO" sz="1400" dirty="0"/>
              <a:t>) = </a:t>
            </a:r>
            <a:r>
              <a:rPr lang="es-CO" sz="1400" dirty="0" err="1"/>
              <a:t>kf</a:t>
            </a:r>
            <a:r>
              <a:rPr lang="es-CO" sz="1400" dirty="0"/>
              <a:t>(u)</a:t>
            </a:r>
          </a:p>
          <a:p>
            <a:pPr marL="914400" lvl="2" indent="0">
              <a:buNone/>
            </a:pPr>
            <a:r>
              <a:rPr lang="es-CO" sz="1400" dirty="0"/>
              <a:t>	f(2*2) = 2*f(2)</a:t>
            </a:r>
          </a:p>
          <a:p>
            <a:pPr marL="914400" lvl="2" indent="0">
              <a:buNone/>
            </a:pPr>
            <a:r>
              <a:rPr lang="es-CO" sz="1400" dirty="0"/>
              <a:t>	16 = 2*8</a:t>
            </a:r>
          </a:p>
          <a:p>
            <a:pPr lvl="2"/>
            <a:endParaRPr lang="es-CO" sz="1200" dirty="0"/>
          </a:p>
          <a:p>
            <a:pPr lvl="2"/>
            <a:endParaRPr lang="es-CO" sz="20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1910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578288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Tipos de modelos</a:t>
            </a:r>
          </a:p>
          <a:p>
            <a:pPr lvl="1"/>
            <a:r>
              <a:rPr lang="es-CO" sz="2400" dirty="0"/>
              <a:t>Función Lineal</a:t>
            </a:r>
          </a:p>
          <a:p>
            <a:pPr lvl="2"/>
            <a:r>
              <a:rPr lang="es-CO" sz="1600" dirty="0"/>
              <a:t>Es una función f que cumple con las siguientes condiciones:</a:t>
            </a:r>
          </a:p>
          <a:p>
            <a:pPr lvl="3"/>
            <a:r>
              <a:rPr lang="es-CO" sz="1400" dirty="0"/>
              <a:t>f(</a:t>
            </a:r>
            <a:r>
              <a:rPr lang="es-CO" sz="1400" dirty="0" err="1"/>
              <a:t>u+v</a:t>
            </a:r>
            <a:r>
              <a:rPr lang="es-CO" sz="1400" dirty="0"/>
              <a:t>) = f(u) + f(v)</a:t>
            </a:r>
          </a:p>
          <a:p>
            <a:pPr lvl="3"/>
            <a:r>
              <a:rPr lang="es-CO" sz="1400" dirty="0"/>
              <a:t>f(k*u)=k*f(u) donde k es una constante</a:t>
            </a:r>
          </a:p>
          <a:p>
            <a:pPr lvl="1"/>
            <a:endParaRPr lang="es-CO" sz="2000" dirty="0"/>
          </a:p>
          <a:p>
            <a:pPr lvl="2"/>
            <a:r>
              <a:rPr lang="es-CO" sz="1600" b="1" dirty="0">
                <a:solidFill>
                  <a:srgbClr val="FF0000"/>
                </a:solidFill>
              </a:rPr>
              <a:t>Actividad en casa:</a:t>
            </a:r>
            <a:r>
              <a:rPr lang="es-CO" sz="1600" b="1" dirty="0"/>
              <a:t> </a:t>
            </a:r>
            <a:r>
              <a:rPr lang="es-CO" sz="1600" dirty="0"/>
              <a:t>f(x)=4x</a:t>
            </a:r>
            <a:r>
              <a:rPr lang="es-CO" sz="1600" baseline="30000" dirty="0"/>
              <a:t>2</a:t>
            </a:r>
            <a:r>
              <a:rPr lang="es-CO" sz="1600" dirty="0"/>
              <a:t> es lineal? Demostrar.</a:t>
            </a:r>
          </a:p>
          <a:p>
            <a:pPr marL="914400" lvl="2" indent="0">
              <a:buNone/>
            </a:pPr>
            <a:r>
              <a:rPr lang="es-CO" sz="1600" dirty="0"/>
              <a:t>	</a:t>
            </a:r>
            <a:endParaRPr lang="es-CO" sz="1200" dirty="0"/>
          </a:p>
          <a:p>
            <a:pPr lvl="2"/>
            <a:endParaRPr lang="es-CO" sz="20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1910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535106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Tipos de modelos</a:t>
            </a:r>
          </a:p>
          <a:p>
            <a:pPr lvl="1"/>
            <a:r>
              <a:rPr lang="es-CO" sz="2400" dirty="0"/>
              <a:t>Objetivo del curso:</a:t>
            </a:r>
          </a:p>
          <a:p>
            <a:pPr marL="457200" lvl="1" indent="0">
              <a:buNone/>
            </a:pPr>
            <a:endParaRPr lang="es-CO" sz="2400" dirty="0"/>
          </a:p>
          <a:p>
            <a:pPr marL="914400" lvl="2" indent="0">
              <a:buNone/>
            </a:pPr>
            <a:r>
              <a:rPr lang="es-CO" sz="1600" dirty="0"/>
              <a:t>	</a:t>
            </a:r>
            <a:endParaRPr lang="es-CO" sz="1200" dirty="0"/>
          </a:p>
          <a:p>
            <a:pPr lvl="2"/>
            <a:endParaRPr lang="es-CO" sz="20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1910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435350"/>
            <a:ext cx="1541463"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3690938"/>
            <a:ext cx="865187"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2971800"/>
            <a:ext cx="2371725" cy="2408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981200" y="5717977"/>
            <a:ext cx="1600200" cy="584775"/>
          </a:xfrm>
          <a:prstGeom prst="rect">
            <a:avLst/>
          </a:prstGeom>
        </p:spPr>
        <p:txBody>
          <a:bodyPr wrap="square">
            <a:spAutoFit/>
          </a:bodyPr>
          <a:lstStyle/>
          <a:p>
            <a:r>
              <a:rPr lang="es-CO" sz="1600" dirty="0">
                <a:latin typeface="Arial"/>
              </a:rPr>
              <a:t>Problema de la </a:t>
            </a:r>
          </a:p>
          <a:p>
            <a:r>
              <a:rPr lang="es-CO" sz="1600" dirty="0">
                <a:latin typeface="Arial"/>
              </a:rPr>
              <a:t>vida real</a:t>
            </a:r>
          </a:p>
        </p:txBody>
      </p:sp>
      <p:sp>
        <p:nvSpPr>
          <p:cNvPr id="6" name="Rectangle 5"/>
          <p:cNvSpPr/>
          <p:nvPr/>
        </p:nvSpPr>
        <p:spPr>
          <a:xfrm>
            <a:off x="5111379" y="5715000"/>
            <a:ext cx="1975221" cy="338554"/>
          </a:xfrm>
          <a:prstGeom prst="rect">
            <a:avLst/>
          </a:prstGeom>
        </p:spPr>
        <p:txBody>
          <a:bodyPr wrap="none">
            <a:spAutoFit/>
          </a:bodyPr>
          <a:lstStyle/>
          <a:p>
            <a:r>
              <a:rPr lang="es-CO" sz="1600" dirty="0">
                <a:latin typeface="Arial"/>
              </a:rPr>
              <a:t>Modelo Matemático</a:t>
            </a:r>
          </a:p>
        </p:txBody>
      </p:sp>
    </p:spTree>
    <p:extLst>
      <p:ext uri="{BB962C8B-B14F-4D97-AF65-F5344CB8AC3E}">
        <p14:creationId xmlns:p14="http://schemas.microsoft.com/office/powerpoint/2010/main" val="1343434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Tipos de modelos</a:t>
            </a:r>
          </a:p>
          <a:p>
            <a:pPr lvl="1"/>
            <a:r>
              <a:rPr lang="es-CO" sz="2400" dirty="0"/>
              <a:t>Objetivo del curso:</a:t>
            </a:r>
          </a:p>
          <a:p>
            <a:pPr lvl="2"/>
            <a:r>
              <a:rPr lang="es-CO" sz="2000" dirty="0"/>
              <a:t>Tipos de modelos matemáticos a tratar en el curso:</a:t>
            </a:r>
          </a:p>
          <a:p>
            <a:pPr lvl="3"/>
            <a:r>
              <a:rPr lang="es-CO" sz="1600" dirty="0"/>
              <a:t>Determinísticos? Si </a:t>
            </a:r>
          </a:p>
          <a:p>
            <a:pPr lvl="3"/>
            <a:r>
              <a:rPr lang="es-CO" sz="1600" dirty="0"/>
              <a:t>Estocásticos? No.</a:t>
            </a:r>
          </a:p>
          <a:p>
            <a:pPr lvl="3"/>
            <a:r>
              <a:rPr lang="es-CO" sz="1600" dirty="0"/>
              <a:t>Estáticos? Si </a:t>
            </a:r>
          </a:p>
          <a:p>
            <a:pPr lvl="3"/>
            <a:r>
              <a:rPr lang="es-CO" sz="1600" dirty="0"/>
              <a:t>Dinámicos? No* </a:t>
            </a:r>
          </a:p>
          <a:p>
            <a:pPr lvl="3"/>
            <a:r>
              <a:rPr lang="es-CO" sz="1600" dirty="0"/>
              <a:t>Abiertos? Si </a:t>
            </a:r>
          </a:p>
          <a:p>
            <a:pPr lvl="3"/>
            <a:r>
              <a:rPr lang="es-CO" sz="1600" dirty="0"/>
              <a:t>Cerrados? No* </a:t>
            </a:r>
          </a:p>
          <a:p>
            <a:pPr lvl="4"/>
            <a:r>
              <a:rPr lang="es-CO" sz="1600" dirty="0" err="1"/>
              <a:t>Ej</a:t>
            </a:r>
            <a:r>
              <a:rPr lang="es-CO" sz="1600" dirty="0"/>
              <a:t>: Modelo matemático realimentado.</a:t>
            </a:r>
          </a:p>
          <a:p>
            <a:pPr lvl="3"/>
            <a:r>
              <a:rPr lang="es-CO" sz="1600" dirty="0"/>
              <a:t>Estables? Si.</a:t>
            </a:r>
          </a:p>
          <a:p>
            <a:pPr lvl="3"/>
            <a:r>
              <a:rPr lang="es-CO" sz="1600" dirty="0"/>
              <a:t>Inestable? Evitaremos este tipo de problemas.</a:t>
            </a:r>
          </a:p>
          <a:p>
            <a:pPr lvl="4"/>
            <a:r>
              <a:rPr lang="es-CO" sz="1600" dirty="0" err="1"/>
              <a:t>Ej</a:t>
            </a:r>
            <a:r>
              <a:rPr lang="es-CO" sz="1600" dirty="0"/>
              <a:t>: Modelos matemáticos tipo “</a:t>
            </a:r>
            <a:r>
              <a:rPr lang="es-CO" sz="1600" dirty="0" err="1"/>
              <a:t>Unbounded</a:t>
            </a:r>
            <a:r>
              <a:rPr lang="es-CO" sz="1600" dirty="0"/>
              <a:t>”.</a:t>
            </a:r>
          </a:p>
          <a:p>
            <a:pPr lvl="3"/>
            <a:endParaRPr lang="es-CO" sz="1600" dirty="0"/>
          </a:p>
          <a:p>
            <a:pPr marL="457200" lvl="1" indent="0">
              <a:buNone/>
            </a:pPr>
            <a:endParaRPr lang="es-CO" sz="2400" dirty="0"/>
          </a:p>
          <a:p>
            <a:pPr marL="914400" lvl="2" indent="0">
              <a:buNone/>
            </a:pPr>
            <a:r>
              <a:rPr lang="es-CO" sz="1600" dirty="0"/>
              <a:t>	</a:t>
            </a:r>
            <a:endParaRPr lang="es-CO" sz="1200" dirty="0"/>
          </a:p>
          <a:p>
            <a:pPr lvl="2"/>
            <a:endParaRPr lang="es-CO" sz="20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1910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742580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Qué es un modelo?</a:t>
            </a:r>
          </a:p>
          <a:p>
            <a:pPr lvl="1"/>
            <a:r>
              <a:rPr lang="es-CO" sz="2400" dirty="0"/>
              <a:t>Definición clásica: Generar una representación abstracta, gráfica, física o matemática de un fenómeno.</a:t>
            </a:r>
          </a:p>
          <a:p>
            <a:pPr lvl="2"/>
            <a:r>
              <a:rPr lang="es-CO" sz="2000" dirty="0" err="1"/>
              <a:t>Ej</a:t>
            </a:r>
            <a:r>
              <a:rPr lang="es-CO" sz="2000" dirty="0"/>
              <a:t>:  cerebro humano, el clima, el transporte público.</a:t>
            </a:r>
          </a:p>
          <a:p>
            <a:pPr lvl="2"/>
            <a:endParaRPr lang="es-CO" sz="2000" dirty="0"/>
          </a:p>
          <a:p>
            <a:pPr lvl="1"/>
            <a:endParaRPr lang="es-CO" sz="24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pic>
        <p:nvPicPr>
          <p:cNvPr id="337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 y="3933825"/>
            <a:ext cx="2781300" cy="2085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6550" y="4130675"/>
            <a:ext cx="2457450" cy="18129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0200" y="4296568"/>
            <a:ext cx="1481137" cy="1481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7010400" y="3871912"/>
            <a:ext cx="2054225" cy="2224088"/>
            <a:chOff x="6934200" y="3871912"/>
            <a:chExt cx="2054225" cy="2224088"/>
          </a:xfrm>
        </p:grpSpPr>
        <p:pic>
          <p:nvPicPr>
            <p:cNvPr id="337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4200" y="4656138"/>
              <a:ext cx="2054225" cy="1439862"/>
            </a:xfrm>
            <a:prstGeom prst="rect">
              <a:avLst/>
            </a:prstGeom>
            <a:noFill/>
            <a:ln w="317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2800" y="3871912"/>
              <a:ext cx="1435100" cy="547688"/>
            </a:xfrm>
            <a:prstGeom prst="rect">
              <a:avLst/>
            </a:prstGeom>
            <a:noFill/>
            <a:ln w="317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Rectangle 4"/>
          <p:cNvSpPr/>
          <p:nvPr/>
        </p:nvSpPr>
        <p:spPr>
          <a:xfrm>
            <a:off x="7013575" y="3779837"/>
            <a:ext cx="2054225" cy="25146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959317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Existen distintas formas de experimentar con el modelo de un sistema:</a:t>
            </a:r>
          </a:p>
          <a:p>
            <a:pPr lvl="1"/>
            <a:r>
              <a:rPr lang="es-CO" sz="2400" dirty="0"/>
              <a:t>Modelos Físicos:</a:t>
            </a:r>
          </a:p>
          <a:p>
            <a:pPr lvl="2"/>
            <a:r>
              <a:rPr lang="es-CO" sz="2000" dirty="0" err="1"/>
              <a:t>Ej</a:t>
            </a:r>
            <a:r>
              <a:rPr lang="es-CO" sz="2000" dirty="0"/>
              <a:t>: Modelo hidráulico de la bahía de San Francisco</a:t>
            </a:r>
          </a:p>
          <a:p>
            <a:pPr lvl="2"/>
            <a:r>
              <a:rPr lang="es-CO" sz="2000" dirty="0"/>
              <a:t>También puede ser muy costoso o inviable.</a:t>
            </a:r>
          </a:p>
          <a:p>
            <a:pPr lvl="1"/>
            <a:r>
              <a:rPr lang="es-CO" sz="2400" dirty="0"/>
              <a:t>Modelos Matemáticos:</a:t>
            </a:r>
          </a:p>
          <a:p>
            <a:pPr lvl="2"/>
            <a:r>
              <a:rPr lang="es-CO" sz="2000" dirty="0"/>
              <a:t>Solución Analítica</a:t>
            </a:r>
          </a:p>
          <a:p>
            <a:pPr lvl="2"/>
            <a:r>
              <a:rPr lang="es-CO" sz="2000" dirty="0"/>
              <a:t>Modelo matemático de Optimización</a:t>
            </a:r>
          </a:p>
          <a:p>
            <a:pPr lvl="3"/>
            <a:r>
              <a:rPr lang="es-CO" sz="1600" dirty="0"/>
              <a:t>Solución analítica </a:t>
            </a:r>
            <a:r>
              <a:rPr lang="es-CO" sz="1600" dirty="0">
                <a:sym typeface="Wingdings" panose="05000000000000000000" pitchFamily="2" charset="2"/>
              </a:rPr>
              <a:t> No</a:t>
            </a:r>
          </a:p>
          <a:p>
            <a:pPr lvl="3"/>
            <a:r>
              <a:rPr lang="es-CO" sz="1600" dirty="0">
                <a:sym typeface="Wingdings" panose="05000000000000000000" pitchFamily="2" charset="2"/>
              </a:rPr>
              <a:t>Solución numérica  usando </a:t>
            </a:r>
            <a:r>
              <a:rPr lang="es-CO" sz="1600" dirty="0" err="1">
                <a:sym typeface="Wingdings" panose="05000000000000000000" pitchFamily="2" charset="2"/>
              </a:rPr>
              <a:t>solvers</a:t>
            </a:r>
            <a:endParaRPr lang="es-CO" sz="1600" dirty="0"/>
          </a:p>
          <a:p>
            <a:pPr lvl="2"/>
            <a:r>
              <a:rPr lang="es-CO" sz="2000" dirty="0"/>
              <a:t>Simulación</a:t>
            </a:r>
          </a:p>
          <a:p>
            <a:pPr lvl="3"/>
            <a:r>
              <a:rPr lang="es-CO" sz="1400" dirty="0"/>
              <a:t>Uso de un modelo</a:t>
            </a:r>
          </a:p>
          <a:p>
            <a:pPr lvl="3"/>
            <a:r>
              <a:rPr lang="es-CO" sz="1400" dirty="0"/>
              <a:t>Generación de historias artificiales</a:t>
            </a:r>
          </a:p>
          <a:p>
            <a:pPr lvl="4"/>
            <a:r>
              <a:rPr lang="es-CO" sz="1200" dirty="0">
                <a:latin typeface="Arial" panose="020B0604020202020204" pitchFamily="34" charset="0"/>
                <a:cs typeface="Arial" panose="020B0604020202020204" pitchFamily="34" charset="0"/>
              </a:rPr>
              <a:t>Evaluación numérica de un modelo</a:t>
            </a:r>
          </a:p>
          <a:p>
            <a:pPr lvl="3"/>
            <a:endParaRPr lang="es-CO" sz="1600" dirty="0"/>
          </a:p>
          <a:p>
            <a:pPr marL="457200" lvl="1" indent="0">
              <a:buNone/>
            </a:pPr>
            <a:endParaRPr lang="es-CO" sz="2400" dirty="0"/>
          </a:p>
          <a:p>
            <a:pPr marL="914400" lvl="2" indent="0">
              <a:buNone/>
            </a:pPr>
            <a:r>
              <a:rPr lang="es-CO" sz="1600" dirty="0"/>
              <a:t>	</a:t>
            </a:r>
            <a:endParaRPr lang="es-CO" sz="1200" dirty="0"/>
          </a:p>
          <a:p>
            <a:pPr lvl="2"/>
            <a:endParaRPr lang="es-CO" sz="20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1910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076763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Qué es la Optimización?</a:t>
            </a:r>
          </a:p>
          <a:p>
            <a:pPr lvl="1"/>
            <a:r>
              <a:rPr lang="es-CO" sz="2400" dirty="0"/>
              <a:t>Solucionar problemas donde:</a:t>
            </a:r>
          </a:p>
          <a:p>
            <a:pPr lvl="2"/>
            <a:r>
              <a:rPr lang="es-CO" sz="2000" dirty="0"/>
              <a:t>Se desea maximizar o minimizar una función cuyas entradas pertenecen a un conjunto válido de soluciones del problema.</a:t>
            </a:r>
          </a:p>
          <a:p>
            <a:pPr lvl="2"/>
            <a:r>
              <a:rPr lang="es-CO" sz="2000" dirty="0"/>
              <a:t>Se desea seleccionar la mejor opción entre un conjunto de alternativas.</a:t>
            </a:r>
          </a:p>
          <a:p>
            <a:pPr lvl="1"/>
            <a:endParaRPr lang="es-CO" sz="1600" dirty="0"/>
          </a:p>
          <a:p>
            <a:pPr marL="457200" lvl="1" indent="0">
              <a:buNone/>
            </a:pPr>
            <a:endParaRPr lang="es-CO" sz="2400" dirty="0"/>
          </a:p>
          <a:p>
            <a:pPr marL="914400" lvl="2" indent="0">
              <a:buNone/>
            </a:pPr>
            <a:r>
              <a:rPr lang="es-CO" sz="1600" dirty="0"/>
              <a:t>	</a:t>
            </a:r>
            <a:endParaRPr lang="es-CO" sz="1200" dirty="0"/>
          </a:p>
          <a:p>
            <a:pPr lvl="2"/>
            <a:endParaRPr lang="es-CO" sz="20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1910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4038600"/>
            <a:ext cx="3276600"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797300"/>
            <a:ext cx="3950837" cy="268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739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Qué es la Optimización?</a:t>
            </a:r>
          </a:p>
          <a:p>
            <a:pPr lvl="1"/>
            <a:r>
              <a:rPr lang="es-CO" sz="2400" dirty="0"/>
              <a:t>En qué parte de las matemáticas estamos?</a:t>
            </a:r>
          </a:p>
          <a:p>
            <a:pPr lvl="2"/>
            <a:r>
              <a:rPr lang="es-CO" sz="2000" dirty="0"/>
              <a:t>De acuerdo a los tipos de modelos vistos anteriormente:</a:t>
            </a:r>
          </a:p>
          <a:p>
            <a:pPr lvl="3"/>
            <a:r>
              <a:rPr lang="es-CO" sz="1600" dirty="0"/>
              <a:t>Modelos matemáticos</a:t>
            </a:r>
          </a:p>
          <a:p>
            <a:pPr lvl="4"/>
            <a:r>
              <a:rPr lang="es-CO" sz="1600" dirty="0"/>
              <a:t>Determinísticos</a:t>
            </a:r>
          </a:p>
          <a:p>
            <a:pPr lvl="5"/>
            <a:r>
              <a:rPr lang="es-CO" sz="1400" dirty="0">
                <a:latin typeface="Arial"/>
              </a:rPr>
              <a:t>Estáticos</a:t>
            </a:r>
          </a:p>
          <a:p>
            <a:pPr lvl="2"/>
            <a:r>
              <a:rPr lang="es-CO" sz="2000" dirty="0">
                <a:latin typeface="Arial"/>
              </a:rPr>
              <a:t>De acuerdo a las diversas áreas de las matemáticas:</a:t>
            </a:r>
          </a:p>
          <a:p>
            <a:pPr lvl="3"/>
            <a:r>
              <a:rPr lang="es-CO" sz="1400" dirty="0">
                <a:latin typeface="Arial"/>
              </a:rPr>
              <a:t>Geometría</a:t>
            </a:r>
          </a:p>
          <a:p>
            <a:pPr lvl="3"/>
            <a:r>
              <a:rPr lang="es-CO" sz="1400" dirty="0">
                <a:latin typeface="Arial"/>
              </a:rPr>
              <a:t>Cálculo</a:t>
            </a:r>
          </a:p>
          <a:p>
            <a:pPr lvl="3"/>
            <a:r>
              <a:rPr lang="es-CO" sz="1400" dirty="0">
                <a:latin typeface="Arial"/>
              </a:rPr>
              <a:t>Algebra lineal</a:t>
            </a:r>
          </a:p>
          <a:p>
            <a:pPr lvl="3"/>
            <a:r>
              <a:rPr lang="es-CO" sz="1400" dirty="0">
                <a:latin typeface="Arial"/>
              </a:rPr>
              <a:t>Probabilidad</a:t>
            </a:r>
          </a:p>
          <a:p>
            <a:pPr lvl="3"/>
            <a:r>
              <a:rPr lang="es-CO" sz="1400" dirty="0">
                <a:latin typeface="Arial"/>
              </a:rPr>
              <a:t>Teoría de grupos</a:t>
            </a:r>
          </a:p>
          <a:p>
            <a:pPr lvl="3"/>
            <a:r>
              <a:rPr lang="es-CO" sz="1400" dirty="0">
                <a:latin typeface="Arial"/>
              </a:rPr>
              <a:t>…</a:t>
            </a:r>
          </a:p>
          <a:p>
            <a:pPr lvl="3"/>
            <a:r>
              <a:rPr lang="es-CO" sz="1400" b="1" dirty="0">
                <a:latin typeface="Arial"/>
              </a:rPr>
              <a:t>Optimización</a:t>
            </a:r>
            <a:r>
              <a:rPr lang="es-CO" sz="1400" dirty="0">
                <a:latin typeface="Arial"/>
              </a:rPr>
              <a:t> (Investigación de Operaciones)</a:t>
            </a:r>
          </a:p>
          <a:p>
            <a:pPr lvl="3"/>
            <a:endParaRPr lang="es-CO" sz="1400" dirty="0">
              <a:latin typeface="Arial"/>
            </a:endParaRPr>
          </a:p>
          <a:p>
            <a:pPr lvl="3"/>
            <a:endParaRPr lang="es-CO" sz="1400" dirty="0">
              <a:latin typeface="Arial"/>
            </a:endParaRPr>
          </a:p>
          <a:p>
            <a:pPr marL="457200" lvl="1" indent="0">
              <a:buNone/>
            </a:pPr>
            <a:endParaRPr lang="es-CO" sz="2400" dirty="0"/>
          </a:p>
          <a:p>
            <a:pPr marL="914400" lvl="2" indent="0">
              <a:buNone/>
            </a:pPr>
            <a:r>
              <a:rPr lang="es-CO" sz="1600" dirty="0"/>
              <a:t>	</a:t>
            </a:r>
            <a:endParaRPr lang="es-CO" sz="1200" dirty="0"/>
          </a:p>
          <a:p>
            <a:pPr lvl="2"/>
            <a:endParaRPr lang="es-CO" sz="20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1910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240367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Qué es la Optimización?</a:t>
            </a:r>
          </a:p>
          <a:p>
            <a:pPr lvl="1"/>
            <a:r>
              <a:rPr lang="es-CO" sz="2000" dirty="0"/>
              <a:t>En el ámbito de la optimización donde estamos?</a:t>
            </a:r>
          </a:p>
          <a:p>
            <a:pPr lvl="2"/>
            <a:r>
              <a:rPr lang="es-CO" sz="1800" dirty="0"/>
              <a:t>Programación Convexa</a:t>
            </a:r>
            <a:endParaRPr lang="es-CO" sz="4000" dirty="0"/>
          </a:p>
          <a:p>
            <a:pPr lvl="3"/>
            <a:r>
              <a:rPr lang="es-CO" sz="1400" b="1" dirty="0"/>
              <a:t>Programación Linea</a:t>
            </a:r>
            <a:r>
              <a:rPr lang="es-CO" sz="1400" dirty="0"/>
              <a:t>l</a:t>
            </a:r>
            <a:endParaRPr lang="es-CO" sz="4400" dirty="0"/>
          </a:p>
          <a:p>
            <a:pPr lvl="3"/>
            <a:r>
              <a:rPr lang="es-CO" sz="1400" dirty="0"/>
              <a:t>Programación </a:t>
            </a:r>
            <a:r>
              <a:rPr lang="es-CO" sz="1400" dirty="0" err="1"/>
              <a:t>Semidefinida</a:t>
            </a:r>
            <a:endParaRPr lang="es-CO" sz="4400" dirty="0"/>
          </a:p>
          <a:p>
            <a:pPr lvl="3"/>
            <a:r>
              <a:rPr lang="es-CO" sz="1400" dirty="0"/>
              <a:t>Programación Cónica</a:t>
            </a:r>
            <a:endParaRPr lang="es-CO" sz="4400" dirty="0"/>
          </a:p>
          <a:p>
            <a:pPr lvl="3"/>
            <a:r>
              <a:rPr lang="es-CO" sz="1400" dirty="0"/>
              <a:t>Programación Geométrica</a:t>
            </a:r>
            <a:endParaRPr lang="es-CO" sz="4400" dirty="0"/>
          </a:p>
          <a:p>
            <a:pPr lvl="2"/>
            <a:r>
              <a:rPr lang="es-CO" sz="1600" b="1" dirty="0"/>
              <a:t>Programación Entera</a:t>
            </a:r>
            <a:endParaRPr lang="es-CO" sz="4000" dirty="0"/>
          </a:p>
          <a:p>
            <a:pPr lvl="2"/>
            <a:r>
              <a:rPr lang="es-CO" sz="1600" dirty="0"/>
              <a:t>Programación Cuadrática</a:t>
            </a:r>
            <a:endParaRPr lang="es-CO" sz="4000" dirty="0"/>
          </a:p>
          <a:p>
            <a:pPr lvl="2"/>
            <a:r>
              <a:rPr lang="es-CO" sz="1600" dirty="0"/>
              <a:t>Programación Fraccional</a:t>
            </a:r>
            <a:endParaRPr lang="es-CO" sz="4000" dirty="0"/>
          </a:p>
          <a:p>
            <a:pPr lvl="2"/>
            <a:r>
              <a:rPr lang="es-CO" sz="1600" b="1" dirty="0"/>
              <a:t>Programación No Lineal</a:t>
            </a:r>
            <a:endParaRPr lang="es-CO" sz="4000" dirty="0"/>
          </a:p>
          <a:p>
            <a:pPr lvl="2"/>
            <a:r>
              <a:rPr lang="es-CO" sz="1600" dirty="0"/>
              <a:t>Programación Estocástica</a:t>
            </a:r>
            <a:endParaRPr lang="es-CO" sz="4000" dirty="0"/>
          </a:p>
          <a:p>
            <a:pPr lvl="2"/>
            <a:r>
              <a:rPr lang="es-CO" sz="1600" dirty="0"/>
              <a:t>Programación Robusta</a:t>
            </a:r>
            <a:endParaRPr lang="es-CO" sz="4000" dirty="0"/>
          </a:p>
          <a:p>
            <a:pPr lvl="2"/>
            <a:r>
              <a:rPr lang="es-CO" sz="1600" dirty="0"/>
              <a:t>Optimización </a:t>
            </a:r>
            <a:r>
              <a:rPr lang="es-CO" sz="1600" dirty="0" err="1"/>
              <a:t>Combinatorial</a:t>
            </a:r>
            <a:endParaRPr lang="es-CO" sz="4000" dirty="0"/>
          </a:p>
          <a:p>
            <a:pPr lvl="2"/>
            <a:r>
              <a:rPr lang="es-CO" sz="1600" dirty="0"/>
              <a:t>Programación basada en Restricciones</a:t>
            </a:r>
            <a:endParaRPr lang="es-CO" sz="4000" dirty="0"/>
          </a:p>
          <a:p>
            <a:pPr lvl="2"/>
            <a:r>
              <a:rPr lang="es-CO" sz="1600" dirty="0"/>
              <a:t>Programación Dinámica</a:t>
            </a:r>
            <a:endParaRPr lang="es-CO" sz="4000" dirty="0"/>
          </a:p>
          <a:p>
            <a:pPr lvl="1"/>
            <a:endParaRPr lang="es-CO" sz="2400" dirty="0"/>
          </a:p>
          <a:p>
            <a:pPr marL="914400" lvl="2" indent="0">
              <a:buNone/>
            </a:pPr>
            <a:r>
              <a:rPr lang="es-CO" sz="1600" dirty="0"/>
              <a:t>	</a:t>
            </a:r>
            <a:endParaRPr lang="es-CO" sz="1200" dirty="0"/>
          </a:p>
          <a:p>
            <a:pPr lvl="2"/>
            <a:endParaRPr lang="es-CO" sz="20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1910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5637" y="2286000"/>
            <a:ext cx="2874963" cy="215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8202" y="4567237"/>
            <a:ext cx="2686050"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1460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Qué es la Optimización?</a:t>
            </a:r>
          </a:p>
          <a:p>
            <a:pPr lvl="1"/>
            <a:r>
              <a:rPr lang="es-CO" sz="2400" dirty="0"/>
              <a:t>Cómo nació la Optimización?</a:t>
            </a:r>
          </a:p>
          <a:p>
            <a:pPr lvl="2"/>
            <a:r>
              <a:rPr lang="es-CO" sz="2000" dirty="0"/>
              <a:t>Nace con la Programación Lineal.</a:t>
            </a:r>
          </a:p>
          <a:p>
            <a:pPr lvl="3"/>
            <a:r>
              <a:rPr lang="es-CO" sz="1600" dirty="0"/>
              <a:t>Planificación de Gastos y asignación de recursos durante la Segunda Guerra Mundial.</a:t>
            </a:r>
          </a:p>
          <a:p>
            <a:pPr lvl="4"/>
            <a:r>
              <a:rPr lang="es-CO" sz="1600" dirty="0" err="1"/>
              <a:t>Ej</a:t>
            </a:r>
            <a:r>
              <a:rPr lang="es-CO" sz="1600" dirty="0"/>
              <a:t>: Planificación de puestos de trabajo y asignación de la dieta de los soldados.</a:t>
            </a:r>
          </a:p>
          <a:p>
            <a:pPr lvl="3"/>
            <a:r>
              <a:rPr lang="es-CO" sz="1600" dirty="0"/>
              <a:t>Mantenida en secreto hasta 1947.</a:t>
            </a:r>
          </a:p>
          <a:p>
            <a:pPr lvl="3"/>
            <a:r>
              <a:rPr lang="es-CO" sz="1600" dirty="0"/>
              <a:t>Acabada la guerra, muchas industrias la usaron.</a:t>
            </a:r>
          </a:p>
          <a:p>
            <a:pPr lvl="3"/>
            <a:r>
              <a:rPr lang="es-CO" sz="1600" dirty="0"/>
              <a:t>Fundadores:</a:t>
            </a:r>
          </a:p>
          <a:p>
            <a:pPr lvl="4"/>
            <a:r>
              <a:rPr lang="es-CO" sz="1600" dirty="0"/>
              <a:t>George </a:t>
            </a:r>
            <a:r>
              <a:rPr lang="es-CO" sz="1600" dirty="0" err="1"/>
              <a:t>Dantzig</a:t>
            </a:r>
            <a:r>
              <a:rPr lang="es-CO" sz="1600" dirty="0"/>
              <a:t> → Algoritmo Simplex</a:t>
            </a:r>
          </a:p>
          <a:p>
            <a:pPr lvl="4"/>
            <a:r>
              <a:rPr lang="es-CO" sz="1600" dirty="0"/>
              <a:t>John Von Neumann → Teoría de la Dualidad </a:t>
            </a:r>
          </a:p>
          <a:p>
            <a:pPr lvl="4"/>
            <a:r>
              <a:rPr lang="es-CO" sz="1600" dirty="0" err="1"/>
              <a:t>Leonid</a:t>
            </a:r>
            <a:r>
              <a:rPr lang="es-CO" sz="1600" dirty="0"/>
              <a:t> </a:t>
            </a:r>
            <a:r>
              <a:rPr lang="es-CO" sz="1600" dirty="0" err="1"/>
              <a:t>Kantoróvich</a:t>
            </a:r>
            <a:r>
              <a:rPr lang="es-CO" sz="1600" dirty="0"/>
              <a:t> → Técnicas similares en economía</a:t>
            </a:r>
          </a:p>
          <a:p>
            <a:pPr marL="914400" lvl="2" indent="0">
              <a:buNone/>
            </a:pPr>
            <a:r>
              <a:rPr lang="es-CO" sz="1600" dirty="0"/>
              <a:t>	</a:t>
            </a:r>
            <a:endParaRPr lang="es-CO" sz="1200" dirty="0"/>
          </a:p>
          <a:p>
            <a:pPr lvl="2"/>
            <a:endParaRPr lang="es-CO" sz="20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1910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643933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a:t>Introducción</a:t>
            </a:r>
            <a:endParaRPr lang="es-CO" dirty="0"/>
          </a:p>
        </p:txBody>
      </p:sp>
      <p:sp>
        <p:nvSpPr>
          <p:cNvPr id="2" name="Content Placeholder 1"/>
          <p:cNvSpPr>
            <a:spLocks noGrp="1"/>
          </p:cNvSpPr>
          <p:nvPr>
            <p:ph idx="1"/>
          </p:nvPr>
        </p:nvSpPr>
        <p:spPr/>
        <p:txBody>
          <a:bodyPr/>
          <a:lstStyle/>
          <a:p>
            <a:r>
              <a:rPr lang="es-CO" sz="2800" dirty="0"/>
              <a:t>Qué es la Optimización?</a:t>
            </a:r>
          </a:p>
          <a:p>
            <a:pPr lvl="1"/>
            <a:r>
              <a:rPr lang="es-CO" sz="2400" dirty="0"/>
              <a:t>Cómo nació la Optimización?</a:t>
            </a:r>
          </a:p>
          <a:p>
            <a:pPr lvl="2"/>
            <a:r>
              <a:rPr lang="es-CO" sz="2000" dirty="0"/>
              <a:t>Impacto de la Programación Lineal (PL):</a:t>
            </a:r>
          </a:p>
          <a:p>
            <a:pPr lvl="3"/>
            <a:r>
              <a:rPr lang="es-CO" sz="1600" dirty="0"/>
              <a:t>Búsqueda de la mejor asignación de 70 personas a 70 puestos de trabajo.</a:t>
            </a:r>
          </a:p>
          <a:p>
            <a:pPr lvl="3"/>
            <a:endParaRPr lang="es-CO" sz="1600" dirty="0"/>
          </a:p>
          <a:p>
            <a:pPr lvl="3"/>
            <a:endParaRPr lang="es-CO" sz="1600" dirty="0"/>
          </a:p>
          <a:p>
            <a:pPr lvl="3"/>
            <a:endParaRPr lang="es-CO" sz="1600" dirty="0"/>
          </a:p>
          <a:p>
            <a:pPr lvl="3"/>
            <a:endParaRPr lang="es-CO" sz="1600" dirty="0"/>
          </a:p>
          <a:p>
            <a:pPr lvl="3"/>
            <a:endParaRPr lang="es-CO" sz="1600" dirty="0"/>
          </a:p>
          <a:p>
            <a:pPr lvl="4"/>
            <a:r>
              <a:rPr lang="es-CO" sz="1600" dirty="0"/>
              <a:t>Solución tradicional: chequear cada una de las posibles combinaciones → factorial de 70 !!!</a:t>
            </a:r>
          </a:p>
          <a:p>
            <a:pPr lvl="4"/>
            <a:r>
              <a:rPr lang="es-CO" sz="1600" dirty="0"/>
              <a:t>Solución moderna (usando PL): solo necesita del orden de segundos usando el Algoritmo Simplex.	</a:t>
            </a:r>
            <a:endParaRPr lang="es-CO" sz="1000" dirty="0"/>
          </a:p>
          <a:p>
            <a:pPr lvl="2"/>
            <a:endParaRPr lang="es-CO" sz="20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1910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3324225"/>
            <a:ext cx="148590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4964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Qué es la Optimización?</a:t>
            </a:r>
          </a:p>
          <a:p>
            <a:pPr lvl="1"/>
            <a:r>
              <a:rPr lang="es-CO" sz="2400" dirty="0"/>
              <a:t>Modelos de Optimización</a:t>
            </a:r>
          </a:p>
          <a:p>
            <a:pPr lvl="2"/>
            <a:r>
              <a:rPr lang="es-CO" sz="2000" dirty="0"/>
              <a:t>Son diseñados para determinar los valores de las variables de control que producen el resultado óptimo, dadas las restricciones del problema.</a:t>
            </a:r>
          </a:p>
          <a:p>
            <a:pPr lvl="2"/>
            <a:r>
              <a:rPr lang="es-CO" sz="2000" dirty="0"/>
              <a:t>Constan de tres elementos importantes:</a:t>
            </a:r>
          </a:p>
          <a:p>
            <a:pPr lvl="3"/>
            <a:r>
              <a:rPr lang="es-CO" sz="1600" dirty="0"/>
              <a:t>Variables de Control o Decisión:</a:t>
            </a:r>
          </a:p>
          <a:p>
            <a:pPr lvl="4"/>
            <a:r>
              <a:rPr lang="es-CO" sz="1400" dirty="0"/>
              <a:t>Representan la decisión que debe ser tomada.</a:t>
            </a:r>
          </a:p>
          <a:p>
            <a:pPr lvl="3"/>
            <a:r>
              <a:rPr lang="es-CO" sz="1600" dirty="0"/>
              <a:t>Restricciones:</a:t>
            </a:r>
          </a:p>
          <a:p>
            <a:pPr lvl="4"/>
            <a:r>
              <a:rPr lang="es-CO" sz="1400" dirty="0"/>
              <a:t>Limitan las posibles decisiones.</a:t>
            </a:r>
          </a:p>
          <a:p>
            <a:pPr lvl="3"/>
            <a:r>
              <a:rPr lang="es-CO" sz="1600" dirty="0"/>
              <a:t>Función Objetivo:</a:t>
            </a:r>
          </a:p>
          <a:p>
            <a:pPr lvl="4"/>
            <a:r>
              <a:rPr lang="es-CO" sz="1400" dirty="0"/>
              <a:t>Criterio que nos permite definir lo que queremos optimizar.</a:t>
            </a:r>
            <a:endParaRPr lang="es-CO" sz="800" dirty="0"/>
          </a:p>
          <a:p>
            <a:pPr lvl="2"/>
            <a:endParaRPr lang="es-CO" sz="20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1910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35497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Qué es la Optimización?</a:t>
            </a:r>
          </a:p>
          <a:p>
            <a:pPr lvl="1"/>
            <a:r>
              <a:rPr lang="es-CO" sz="2400" dirty="0"/>
              <a:t>Modelos de Optimización</a:t>
            </a:r>
          </a:p>
          <a:p>
            <a:pPr lvl="2"/>
            <a:r>
              <a:rPr lang="es-CO" sz="2000" dirty="0"/>
              <a:t>Áreas de aplicación:</a:t>
            </a:r>
          </a:p>
          <a:p>
            <a:pPr lvl="3"/>
            <a:r>
              <a:rPr lang="es-CO" sz="1600" dirty="0"/>
              <a:t>Maximizar beneficios o ganancias</a:t>
            </a:r>
          </a:p>
          <a:p>
            <a:pPr lvl="4"/>
            <a:r>
              <a:rPr lang="es-CO" sz="1600" dirty="0"/>
              <a:t>Ejemplos:</a:t>
            </a:r>
          </a:p>
          <a:p>
            <a:pPr lvl="5"/>
            <a:r>
              <a:rPr lang="es-CO" sz="1600" dirty="0"/>
              <a:t>Maximizar el rendimiento de un equipo de fútbol</a:t>
            </a:r>
          </a:p>
          <a:p>
            <a:pPr lvl="5"/>
            <a:r>
              <a:rPr lang="es-CO" sz="1600" dirty="0"/>
              <a:t>Maximizar el flujo de agua por un acueducto</a:t>
            </a:r>
          </a:p>
          <a:p>
            <a:pPr lvl="5"/>
            <a:r>
              <a:rPr lang="es-CO" sz="1600" dirty="0"/>
              <a:t>Maximizar el flujo de información en una red</a:t>
            </a:r>
          </a:p>
          <a:p>
            <a:pPr lvl="5"/>
            <a:endParaRPr lang="es-CO" sz="1600" dirty="0"/>
          </a:p>
          <a:p>
            <a:pPr lvl="3"/>
            <a:r>
              <a:rPr lang="es-CO" sz="1600" dirty="0"/>
              <a:t>Minimizar perjuicios o costos</a:t>
            </a:r>
          </a:p>
          <a:p>
            <a:pPr lvl="4"/>
            <a:r>
              <a:rPr lang="es-CO" sz="1600" dirty="0"/>
              <a:t>Ejemplos:</a:t>
            </a:r>
          </a:p>
          <a:p>
            <a:pPr lvl="5"/>
            <a:r>
              <a:rPr lang="es-CO" sz="1600" dirty="0"/>
              <a:t>Minimizar el costo para construir un PC</a:t>
            </a:r>
          </a:p>
          <a:p>
            <a:pPr lvl="5"/>
            <a:r>
              <a:rPr lang="es-CO" sz="1600" dirty="0"/>
              <a:t>Minimizar el retardo en una red de datos.</a:t>
            </a:r>
          </a:p>
          <a:p>
            <a:pPr lvl="5"/>
            <a:r>
              <a:rPr lang="es-CO" sz="1600" dirty="0"/>
              <a:t>Encontrar la ruta de costo mínimo</a:t>
            </a:r>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1910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020141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Qué es la Optimización?</a:t>
            </a:r>
          </a:p>
          <a:p>
            <a:pPr lvl="1"/>
            <a:r>
              <a:rPr lang="es-CO" sz="2400" dirty="0"/>
              <a:t>Modelo básico:</a:t>
            </a:r>
          </a:p>
          <a:p>
            <a:pPr lvl="1"/>
            <a:endParaRPr lang="es-CO" sz="2400" dirty="0"/>
          </a:p>
          <a:p>
            <a:pPr lvl="1"/>
            <a:endParaRPr lang="es-CO" sz="2400" dirty="0"/>
          </a:p>
          <a:p>
            <a:pPr lvl="1"/>
            <a:endParaRPr lang="es-CO" sz="2400" dirty="0"/>
          </a:p>
          <a:p>
            <a:pPr lvl="1"/>
            <a:endParaRPr lang="es-CO" sz="2400" dirty="0"/>
          </a:p>
          <a:p>
            <a:pPr lvl="2"/>
            <a:r>
              <a:rPr lang="es-CO" sz="2000" dirty="0"/>
              <a:t>Donde:</a:t>
            </a:r>
          </a:p>
          <a:p>
            <a:pPr lvl="3"/>
            <a:r>
              <a:rPr lang="es-CO" sz="1400" dirty="0"/>
              <a:t>Optimizar significa maximizar o minimizar.</a:t>
            </a:r>
          </a:p>
          <a:p>
            <a:pPr lvl="3"/>
            <a:r>
              <a:rPr lang="es-CO" sz="1400" dirty="0"/>
              <a:t>El subíndice </a:t>
            </a:r>
            <a:r>
              <a:rPr lang="es-CO" sz="1400" i="1" dirty="0"/>
              <a:t>j</a:t>
            </a:r>
            <a:r>
              <a:rPr lang="es-CO" sz="1400" dirty="0"/>
              <a:t> indica que puede haber una o más funciones por optimizar. </a:t>
            </a:r>
          </a:p>
          <a:p>
            <a:pPr lvl="4"/>
            <a:r>
              <a:rPr lang="es-CO" sz="1200" dirty="0" err="1"/>
              <a:t>Ej</a:t>
            </a:r>
            <a:r>
              <a:rPr lang="es-CO" sz="1200" dirty="0"/>
              <a:t>: Maximizar ancho de banda y minimizar el retardo en una red.</a:t>
            </a:r>
          </a:p>
          <a:p>
            <a:pPr lvl="3"/>
            <a:r>
              <a:rPr lang="es-CO" sz="1400" dirty="0"/>
              <a:t>Se busca el vector 𝑿</a:t>
            </a:r>
            <a:r>
              <a:rPr lang="es-CO" sz="1400" i="1" baseline="-25000" dirty="0"/>
              <a:t>0</a:t>
            </a:r>
            <a:r>
              <a:rPr lang="es-CO" sz="1400" dirty="0"/>
              <a:t> que genere el valor óptimo para el conjunto de funciones 𝑓</a:t>
            </a:r>
            <a:r>
              <a:rPr lang="es-CO" sz="1400" i="1" baseline="-25000" dirty="0"/>
              <a:t>j</a:t>
            </a:r>
            <a:r>
              <a:rPr lang="es-CO" sz="1400" dirty="0"/>
              <a:t> (𝑿).</a:t>
            </a:r>
          </a:p>
          <a:p>
            <a:pPr lvl="3"/>
            <a:r>
              <a:rPr lang="es-CO" sz="1400" dirty="0"/>
              <a:t>Las componentes de 𝑿 se llaman </a:t>
            </a:r>
            <a:r>
              <a:rPr lang="es-CO" sz="1400" b="1" i="1" dirty="0"/>
              <a:t>Variables de Decisión</a:t>
            </a:r>
            <a:r>
              <a:rPr lang="es-CO" sz="1400" dirty="0"/>
              <a:t>.</a:t>
            </a:r>
          </a:p>
          <a:p>
            <a:pPr lvl="3"/>
            <a:r>
              <a:rPr lang="es-CO" sz="1400" dirty="0"/>
              <a:t>Las funciones 𝑓</a:t>
            </a:r>
            <a:r>
              <a:rPr lang="es-CO" sz="1400" i="1" baseline="-25000" dirty="0"/>
              <a:t>j</a:t>
            </a:r>
            <a:r>
              <a:rPr lang="es-CO" sz="1400" dirty="0"/>
              <a:t> (𝑿) se denominan </a:t>
            </a:r>
            <a:r>
              <a:rPr lang="es-CO" sz="1400" b="1" i="1" dirty="0"/>
              <a:t>Funciones Objetivo</a:t>
            </a:r>
            <a:r>
              <a:rPr lang="es-CO" sz="1400" b="1" dirty="0"/>
              <a:t>.</a:t>
            </a:r>
          </a:p>
          <a:p>
            <a:pPr lvl="3"/>
            <a:endParaRPr lang="es-CO" sz="1600" dirty="0"/>
          </a:p>
          <a:p>
            <a:pPr lvl="3"/>
            <a:endParaRPr lang="es-CO" sz="16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1910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grpSp>
        <p:nvGrpSpPr>
          <p:cNvPr id="6" name="3 Grupo"/>
          <p:cNvGrpSpPr/>
          <p:nvPr/>
        </p:nvGrpSpPr>
        <p:grpSpPr>
          <a:xfrm>
            <a:off x="1803898" y="2551936"/>
            <a:ext cx="3591312" cy="1486664"/>
            <a:chOff x="1706674" y="2364612"/>
            <a:chExt cx="4483502" cy="1855996"/>
          </a:xfrm>
        </p:grpSpPr>
        <mc:AlternateContent xmlns:mc="http://schemas.openxmlformats.org/markup-compatibility/2006" xmlns:a14="http://schemas.microsoft.com/office/drawing/2010/main">
          <mc:Choice Requires="a14">
            <p:sp>
              <p:nvSpPr>
                <p:cNvPr id="7" name="4 CuadroTexto"/>
                <p:cNvSpPr txBox="1"/>
                <p:nvPr/>
              </p:nvSpPr>
              <p:spPr>
                <a:xfrm>
                  <a:off x="1706674" y="2364612"/>
                  <a:ext cx="1308628" cy="369332"/>
                </a:xfrm>
                <a:prstGeom prst="rect">
                  <a:avLst/>
                </a:prstGeom>
                <a:noFill/>
              </p:spPr>
              <p:txBody>
                <a:bodyPr wrap="none" rtlCol="0">
                  <a:spAutoFit/>
                </a:bodyPr>
                <a:lstStyle/>
                <a:p>
                  <a:pPr fontAlgn="auto">
                    <a:spcBef>
                      <a:spcPts val="0"/>
                    </a:spcBef>
                    <a:spcAft>
                      <a:spcPts val="0"/>
                    </a:spcAft>
                  </a:pPr>
                  <a14:m>
                    <m:oMathPara xmlns:m="http://schemas.openxmlformats.org/officeDocument/2006/math">
                      <m:oMathParaPr>
                        <m:jc m:val="center"/>
                      </m:oMathParaPr>
                      <m:oMath xmlns:m="http://schemas.openxmlformats.org/officeDocument/2006/math">
                        <m:r>
                          <a:rPr lang="es-CO" sz="1800" i="1" smtClean="0">
                            <a:solidFill>
                              <a:srgbClr val="000000"/>
                            </a:solidFill>
                            <a:latin typeface="Cambria Math"/>
                          </a:rPr>
                          <m:t>𝑂𝑝𝑡𝑖𝑚𝑖𝑧𝑎𝑟</m:t>
                        </m:r>
                      </m:oMath>
                    </m:oMathPara>
                  </a14:m>
                  <a:endParaRPr lang="es-CO" sz="1800" dirty="0">
                    <a:solidFill>
                      <a:srgbClr val="000000"/>
                    </a:solidFill>
                    <a:latin typeface="Calibri"/>
                  </a:endParaRPr>
                </a:p>
              </p:txBody>
            </p:sp>
          </mc:Choice>
          <mc:Fallback xmlns="">
            <p:sp>
              <p:nvSpPr>
                <p:cNvPr id="5" name="4 CuadroTexto"/>
                <p:cNvSpPr txBox="1">
                  <a:spLocks noRot="1" noChangeAspect="1" noMove="1" noResize="1" noEditPoints="1" noAdjustHandles="1" noChangeArrowheads="1" noChangeShapeType="1" noTextEdit="1"/>
                </p:cNvSpPr>
                <p:nvPr/>
              </p:nvSpPr>
              <p:spPr>
                <a:xfrm>
                  <a:off x="1706674" y="2364612"/>
                  <a:ext cx="1308628" cy="369332"/>
                </a:xfrm>
                <a:prstGeom prst="rect">
                  <a:avLst/>
                </a:prstGeom>
                <a:blipFill rotWithShape="1">
                  <a:blip r:embed="rId3"/>
                  <a:stretch>
                    <a:fillRect b="-13333"/>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8" name="5 CuadroTexto"/>
                <p:cNvSpPr txBox="1"/>
                <p:nvPr/>
              </p:nvSpPr>
              <p:spPr>
                <a:xfrm>
                  <a:off x="3059832" y="3396536"/>
                  <a:ext cx="3130344" cy="824072"/>
                </a:xfrm>
                <a:prstGeom prst="rect">
                  <a:avLst/>
                </a:prstGeom>
                <a:noFill/>
              </p:spPr>
              <p:txBody>
                <a:bodyPr wrap="none" rtlCol="0">
                  <a:spAutoFit/>
                </a:bodyPr>
                <a:lstStyle/>
                <a:p>
                  <a:pPr fontAlgn="auto">
                    <a:spcBef>
                      <a:spcPts val="0"/>
                    </a:spcBef>
                    <a:spcAft>
                      <a:spcPts val="0"/>
                    </a:spcAft>
                  </a:pPr>
                  <a14:m>
                    <m:oMathPara xmlns:m="http://schemas.openxmlformats.org/officeDocument/2006/math">
                      <m:oMathParaPr>
                        <m:jc m:val="centerGroup"/>
                      </m:oMathParaPr>
                      <m:oMath xmlns:m="http://schemas.openxmlformats.org/officeDocument/2006/math">
                        <m:sSub>
                          <m:sSubPr>
                            <m:ctrlPr>
                              <a:rPr lang="es-CO" sz="1800" i="1" smtClean="0">
                                <a:solidFill>
                                  <a:srgbClr val="000000"/>
                                </a:solidFill>
                                <a:latin typeface="Cambria Math" panose="02040503050406030204" pitchFamily="18" charset="0"/>
                              </a:rPr>
                            </m:ctrlPr>
                          </m:sSubPr>
                          <m:e>
                            <m:r>
                              <a:rPr lang="es-CO" sz="1800" i="1" smtClean="0">
                                <a:solidFill>
                                  <a:srgbClr val="000000"/>
                                </a:solidFill>
                                <a:latin typeface="Cambria Math"/>
                              </a:rPr>
                              <m:t>𝑔</m:t>
                            </m:r>
                          </m:e>
                          <m:sub>
                            <m:r>
                              <a:rPr lang="es-CO" sz="1800" i="1" smtClean="0">
                                <a:solidFill>
                                  <a:srgbClr val="000000"/>
                                </a:solidFill>
                                <a:latin typeface="Cambria Math"/>
                              </a:rPr>
                              <m:t>𝑖</m:t>
                            </m:r>
                          </m:sub>
                        </m:sSub>
                        <m:d>
                          <m:dPr>
                            <m:ctrlPr>
                              <a:rPr lang="es-CO" sz="1800" i="1" smtClean="0">
                                <a:solidFill>
                                  <a:srgbClr val="000000"/>
                                </a:solidFill>
                                <a:latin typeface="Cambria Math" panose="02040503050406030204" pitchFamily="18" charset="0"/>
                              </a:rPr>
                            </m:ctrlPr>
                          </m:dPr>
                          <m:e>
                            <m:r>
                              <a:rPr lang="es-CO" sz="1800" b="1" i="1" smtClean="0">
                                <a:solidFill>
                                  <a:srgbClr val="000000"/>
                                </a:solidFill>
                                <a:latin typeface="Cambria Math"/>
                              </a:rPr>
                              <m:t>𝑿</m:t>
                            </m:r>
                          </m:e>
                        </m:d>
                        <m:d>
                          <m:dPr>
                            <m:begChr m:val="{"/>
                            <m:endChr m:val="}"/>
                            <m:ctrlPr>
                              <a:rPr lang="es-CO" sz="1800" i="1" smtClean="0">
                                <a:solidFill>
                                  <a:srgbClr val="000000"/>
                                </a:solidFill>
                                <a:latin typeface="Cambria Math" panose="02040503050406030204" pitchFamily="18" charset="0"/>
                              </a:rPr>
                            </m:ctrlPr>
                          </m:dPr>
                          <m:e>
                            <m:m>
                              <m:mPr>
                                <m:mcs>
                                  <m:mc>
                                    <m:mcPr>
                                      <m:count m:val="1"/>
                                      <m:mcJc m:val="center"/>
                                    </m:mcPr>
                                  </m:mc>
                                </m:mcs>
                                <m:ctrlPr>
                                  <a:rPr lang="es-CO" sz="1800" i="1" smtClean="0">
                                    <a:solidFill>
                                      <a:srgbClr val="000000"/>
                                    </a:solidFill>
                                    <a:latin typeface="Cambria Math" panose="02040503050406030204" pitchFamily="18" charset="0"/>
                                  </a:rPr>
                                </m:ctrlPr>
                              </m:mPr>
                              <m:mr>
                                <m:e>
                                  <m:r>
                                    <m:rPr>
                                      <m:brk m:alnAt="7"/>
                                    </m:rPr>
                                    <a:rPr lang="es-CO" sz="1800" i="1" smtClean="0">
                                      <a:solidFill>
                                        <a:srgbClr val="000000"/>
                                      </a:solidFill>
                                      <a:latin typeface="Cambria Math"/>
                                      <a:ea typeface="Cambria Math"/>
                                    </a:rPr>
                                    <m:t>≥</m:t>
                                  </m:r>
                                </m:e>
                              </m:mr>
                              <m:mr>
                                <m:e>
                                  <m:r>
                                    <a:rPr lang="es-CO" sz="1800" i="1" smtClean="0">
                                      <a:solidFill>
                                        <a:srgbClr val="000000"/>
                                      </a:solidFill>
                                      <a:latin typeface="Cambria Math"/>
                                    </a:rPr>
                                    <m:t>=</m:t>
                                  </m:r>
                                </m:e>
                              </m:mr>
                              <m:mr>
                                <m:e>
                                  <m:r>
                                    <a:rPr lang="es-CO" sz="1800" i="1" smtClean="0">
                                      <a:solidFill>
                                        <a:srgbClr val="000000"/>
                                      </a:solidFill>
                                      <a:latin typeface="Cambria Math"/>
                                      <a:ea typeface="Cambria Math"/>
                                    </a:rPr>
                                    <m:t>≤</m:t>
                                  </m:r>
                                </m:e>
                              </m:mr>
                            </m:m>
                          </m:e>
                        </m:d>
                        <m:sSub>
                          <m:sSubPr>
                            <m:ctrlPr>
                              <a:rPr lang="es-CO" sz="1800" i="1" smtClean="0">
                                <a:solidFill>
                                  <a:srgbClr val="000000"/>
                                </a:solidFill>
                                <a:latin typeface="Cambria Math" panose="02040503050406030204" pitchFamily="18" charset="0"/>
                              </a:rPr>
                            </m:ctrlPr>
                          </m:sSubPr>
                          <m:e>
                            <m:r>
                              <a:rPr lang="es-CO" sz="1800" i="1" smtClean="0">
                                <a:solidFill>
                                  <a:srgbClr val="000000"/>
                                </a:solidFill>
                                <a:latin typeface="Cambria Math"/>
                              </a:rPr>
                              <m:t>𝑏</m:t>
                            </m:r>
                          </m:e>
                          <m:sub>
                            <m:r>
                              <a:rPr lang="es-CO" sz="1800" i="1" smtClean="0">
                                <a:solidFill>
                                  <a:srgbClr val="000000"/>
                                </a:solidFill>
                                <a:latin typeface="Cambria Math"/>
                              </a:rPr>
                              <m:t>𝑖</m:t>
                            </m:r>
                          </m:sub>
                        </m:sSub>
                        <m:r>
                          <a:rPr lang="es-CO" sz="1800" i="1" smtClean="0">
                            <a:solidFill>
                              <a:srgbClr val="000000"/>
                            </a:solidFill>
                            <a:latin typeface="Cambria Math"/>
                          </a:rPr>
                          <m:t> </m:t>
                        </m:r>
                        <m:r>
                          <a:rPr lang="es-CO" sz="1800" i="1" smtClean="0">
                            <a:solidFill>
                              <a:srgbClr val="000000"/>
                            </a:solidFill>
                            <a:latin typeface="Cambria Math"/>
                          </a:rPr>
                          <m:t>𝑝𝑎𝑟𝑎</m:t>
                        </m:r>
                        <m:r>
                          <a:rPr lang="es-CO" sz="1800" i="1" smtClean="0">
                            <a:solidFill>
                              <a:srgbClr val="000000"/>
                            </a:solidFill>
                            <a:latin typeface="Cambria Math"/>
                          </a:rPr>
                          <m:t> </m:t>
                        </m:r>
                        <m:r>
                          <a:rPr lang="es-CO" sz="1800" i="1" smtClean="0">
                            <a:solidFill>
                              <a:srgbClr val="000000"/>
                            </a:solidFill>
                            <a:latin typeface="Cambria Math"/>
                          </a:rPr>
                          <m:t>𝑡𝑜𝑑𝑜</m:t>
                        </m:r>
                        <m:r>
                          <a:rPr lang="es-CO" sz="1800" i="1" smtClean="0">
                            <a:solidFill>
                              <a:srgbClr val="000000"/>
                            </a:solidFill>
                            <a:latin typeface="Cambria Math"/>
                          </a:rPr>
                          <m:t> </m:t>
                        </m:r>
                        <m:r>
                          <a:rPr lang="es-CO" sz="1800" i="1" smtClean="0">
                            <a:solidFill>
                              <a:srgbClr val="000000"/>
                            </a:solidFill>
                            <a:latin typeface="Cambria Math"/>
                          </a:rPr>
                          <m:t>𝑖</m:t>
                        </m:r>
                        <m:r>
                          <a:rPr lang="es-CO" sz="1800" i="1" smtClean="0">
                            <a:solidFill>
                              <a:srgbClr val="000000"/>
                            </a:solidFill>
                            <a:latin typeface="Cambria Math"/>
                          </a:rPr>
                          <m:t> </m:t>
                        </m:r>
                        <m:r>
                          <a:rPr lang="es-CO" sz="1800" i="1" smtClean="0">
                            <a:solidFill>
                              <a:srgbClr val="000000"/>
                            </a:solidFill>
                            <a:latin typeface="Cambria Math"/>
                          </a:rPr>
                          <m:t>𝑒𝑛</m:t>
                        </m:r>
                        <m:r>
                          <a:rPr lang="es-CO" sz="1800" i="1" smtClean="0">
                            <a:solidFill>
                              <a:srgbClr val="000000"/>
                            </a:solidFill>
                            <a:latin typeface="Cambria Math"/>
                          </a:rPr>
                          <m:t> </m:t>
                        </m:r>
                        <m:r>
                          <a:rPr lang="es-CO" sz="1800" i="1" smtClean="0">
                            <a:solidFill>
                              <a:srgbClr val="000000"/>
                            </a:solidFill>
                            <a:latin typeface="Cambria Math"/>
                          </a:rPr>
                          <m:t>𝐼</m:t>
                        </m:r>
                        <m:r>
                          <a:rPr lang="es-CO" sz="1800" i="1" smtClean="0">
                            <a:solidFill>
                              <a:srgbClr val="000000"/>
                            </a:solidFill>
                            <a:latin typeface="Cambria Math"/>
                          </a:rPr>
                          <m:t>.</m:t>
                        </m:r>
                      </m:oMath>
                    </m:oMathPara>
                  </a14:m>
                  <a:endParaRPr lang="es-CO" sz="1800" dirty="0">
                    <a:solidFill>
                      <a:srgbClr val="000000"/>
                    </a:solidFill>
                    <a:latin typeface="Calibri"/>
                  </a:endParaRPr>
                </a:p>
              </p:txBody>
            </p:sp>
          </mc:Choice>
          <mc:Fallback xmlns="">
            <p:sp>
              <p:nvSpPr>
                <p:cNvPr id="6" name="5 CuadroTexto"/>
                <p:cNvSpPr txBox="1">
                  <a:spLocks noRot="1" noChangeAspect="1" noMove="1" noResize="1" noEditPoints="1" noAdjustHandles="1" noChangeArrowheads="1" noChangeShapeType="1" noTextEdit="1"/>
                </p:cNvSpPr>
                <p:nvPr/>
              </p:nvSpPr>
              <p:spPr>
                <a:xfrm>
                  <a:off x="3059832" y="3396536"/>
                  <a:ext cx="3130344" cy="824072"/>
                </a:xfrm>
                <a:prstGeom prst="rect">
                  <a:avLst/>
                </a:prstGeom>
                <a:blipFill rotWithShape="1">
                  <a:blip r:embed="rId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9" name="7 CuadroTexto"/>
                <p:cNvSpPr txBox="1"/>
                <p:nvPr/>
              </p:nvSpPr>
              <p:spPr>
                <a:xfrm>
                  <a:off x="1707444" y="3004890"/>
                  <a:ext cx="1155573" cy="369332"/>
                </a:xfrm>
                <a:prstGeom prst="rect">
                  <a:avLst/>
                </a:prstGeom>
                <a:noFill/>
              </p:spPr>
              <p:txBody>
                <a:bodyPr wrap="none" rtlCol="0">
                  <a:spAutoFit/>
                </a:bodyPr>
                <a:lstStyle/>
                <a:p>
                  <a:pPr fontAlgn="auto">
                    <a:spcBef>
                      <a:spcPts val="0"/>
                    </a:spcBef>
                    <a:spcAft>
                      <a:spcPts val="0"/>
                    </a:spcAft>
                  </a:pPr>
                  <a14:m>
                    <m:oMathPara xmlns:m="http://schemas.openxmlformats.org/officeDocument/2006/math">
                      <m:oMathParaPr>
                        <m:jc m:val="center"/>
                      </m:oMathParaPr>
                      <m:oMath xmlns:m="http://schemas.openxmlformats.org/officeDocument/2006/math">
                        <m:r>
                          <a:rPr lang="es-CO" sz="1800" i="1" smtClean="0">
                            <a:solidFill>
                              <a:srgbClr val="000000"/>
                            </a:solidFill>
                            <a:latin typeface="Cambria Math"/>
                          </a:rPr>
                          <m:t>𝑆𝑢𝑗𝑒𝑡𝑜</m:t>
                        </m:r>
                        <m:r>
                          <a:rPr lang="es-CO" sz="1800" i="1" smtClean="0">
                            <a:solidFill>
                              <a:srgbClr val="000000"/>
                            </a:solidFill>
                            <a:latin typeface="Cambria Math"/>
                          </a:rPr>
                          <m:t> </m:t>
                        </m:r>
                        <m:r>
                          <a:rPr lang="es-CO" sz="1800" i="1" smtClean="0">
                            <a:solidFill>
                              <a:srgbClr val="000000"/>
                            </a:solidFill>
                            <a:latin typeface="Cambria Math"/>
                          </a:rPr>
                          <m:t>𝑎</m:t>
                        </m:r>
                        <m:r>
                          <a:rPr lang="es-CO" sz="1800" i="1" smtClean="0">
                            <a:solidFill>
                              <a:srgbClr val="000000"/>
                            </a:solidFill>
                            <a:latin typeface="Cambria Math"/>
                          </a:rPr>
                          <m:t>:</m:t>
                        </m:r>
                      </m:oMath>
                    </m:oMathPara>
                  </a14:m>
                  <a:endParaRPr lang="es-CO" sz="1800" dirty="0">
                    <a:solidFill>
                      <a:srgbClr val="000000"/>
                    </a:solidFill>
                    <a:latin typeface="Calibri"/>
                  </a:endParaRPr>
                </a:p>
              </p:txBody>
            </p:sp>
          </mc:Choice>
          <mc:Fallback xmlns="">
            <p:sp>
              <p:nvSpPr>
                <p:cNvPr id="8" name="7 CuadroTexto"/>
                <p:cNvSpPr txBox="1">
                  <a:spLocks noRot="1" noChangeAspect="1" noMove="1" noResize="1" noEditPoints="1" noAdjustHandles="1" noChangeArrowheads="1" noChangeShapeType="1" noTextEdit="1"/>
                </p:cNvSpPr>
                <p:nvPr/>
              </p:nvSpPr>
              <p:spPr>
                <a:xfrm>
                  <a:off x="1707444" y="3004890"/>
                  <a:ext cx="1155573" cy="369332"/>
                </a:xfrm>
                <a:prstGeom prst="rect">
                  <a:avLst/>
                </a:prstGeom>
                <a:blipFill rotWithShape="1">
                  <a:blip r:embed="rId5"/>
                  <a:stretch>
                    <a:fillRect b="-11475"/>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0" name="8 CuadroTexto"/>
                <p:cNvSpPr txBox="1"/>
                <p:nvPr/>
              </p:nvSpPr>
              <p:spPr>
                <a:xfrm>
                  <a:off x="3059832" y="2759347"/>
                  <a:ext cx="1948354" cy="391646"/>
                </a:xfrm>
                <a:prstGeom prst="rect">
                  <a:avLst/>
                </a:prstGeom>
                <a:noFill/>
              </p:spPr>
              <p:txBody>
                <a:bodyPr wrap="none" rtlCol="0">
                  <a:spAutoFit/>
                </a:bodyPr>
                <a:lstStyle/>
                <a:p>
                  <a:pPr fontAlgn="auto">
                    <a:spcBef>
                      <a:spcPts val="0"/>
                    </a:spcBef>
                    <a:spcAft>
                      <a:spcPts val="0"/>
                    </a:spcAft>
                  </a:pPr>
                  <a14:m>
                    <m:oMathPara xmlns:m="http://schemas.openxmlformats.org/officeDocument/2006/math">
                      <m:oMathParaPr>
                        <m:jc m:val="center"/>
                      </m:oMathParaPr>
                      <m:oMath xmlns:m="http://schemas.openxmlformats.org/officeDocument/2006/math">
                        <m:sSub>
                          <m:sSubPr>
                            <m:ctrlPr>
                              <a:rPr lang="es-CO" sz="1800" i="1" smtClean="0">
                                <a:solidFill>
                                  <a:srgbClr val="000000"/>
                                </a:solidFill>
                                <a:latin typeface="Cambria Math" panose="02040503050406030204" pitchFamily="18" charset="0"/>
                              </a:rPr>
                            </m:ctrlPr>
                          </m:sSubPr>
                          <m:e>
                            <m:r>
                              <a:rPr lang="es-CO" sz="1800" i="1">
                                <a:solidFill>
                                  <a:srgbClr val="000000"/>
                                </a:solidFill>
                                <a:latin typeface="Cambria Math"/>
                              </a:rPr>
                              <m:t>𝑓</m:t>
                            </m:r>
                          </m:e>
                          <m:sub>
                            <m:r>
                              <a:rPr lang="es-CO" sz="1800" i="1">
                                <a:solidFill>
                                  <a:srgbClr val="000000"/>
                                </a:solidFill>
                                <a:latin typeface="Cambria Math"/>
                              </a:rPr>
                              <m:t>𝑗</m:t>
                            </m:r>
                          </m:sub>
                        </m:sSub>
                        <m:d>
                          <m:dPr>
                            <m:ctrlPr>
                              <a:rPr lang="es-CO" sz="1800" i="1" smtClean="0">
                                <a:solidFill>
                                  <a:srgbClr val="000000"/>
                                </a:solidFill>
                                <a:latin typeface="Cambria Math" panose="02040503050406030204" pitchFamily="18" charset="0"/>
                              </a:rPr>
                            </m:ctrlPr>
                          </m:dPr>
                          <m:e>
                            <m:r>
                              <a:rPr lang="es-CO" sz="1800" b="1" i="1" smtClean="0">
                                <a:solidFill>
                                  <a:srgbClr val="000000"/>
                                </a:solidFill>
                                <a:latin typeface="Cambria Math"/>
                              </a:rPr>
                              <m:t>𝑿</m:t>
                            </m:r>
                          </m:e>
                        </m:d>
                        <m:r>
                          <a:rPr lang="es-CO" sz="1800" i="1" smtClean="0">
                            <a:solidFill>
                              <a:srgbClr val="000000"/>
                            </a:solidFill>
                            <a:latin typeface="Cambria Math"/>
                          </a:rPr>
                          <m:t>𝑝𝑎𝑟𝑎</m:t>
                        </m:r>
                        <m:r>
                          <a:rPr lang="es-CO" sz="1800" i="1" smtClean="0">
                            <a:solidFill>
                              <a:srgbClr val="000000"/>
                            </a:solidFill>
                            <a:latin typeface="Cambria Math"/>
                          </a:rPr>
                          <m:t> </m:t>
                        </m:r>
                        <m:r>
                          <a:rPr lang="es-CO" sz="1800" i="1" smtClean="0">
                            <a:solidFill>
                              <a:srgbClr val="000000"/>
                            </a:solidFill>
                            <a:latin typeface="Cambria Math"/>
                          </a:rPr>
                          <m:t>𝑗</m:t>
                        </m:r>
                        <m:r>
                          <a:rPr lang="es-CO" sz="1800" i="1" smtClean="0">
                            <a:solidFill>
                              <a:srgbClr val="000000"/>
                            </a:solidFill>
                            <a:latin typeface="Cambria Math"/>
                          </a:rPr>
                          <m:t> </m:t>
                        </m:r>
                        <m:r>
                          <a:rPr lang="es-CO" sz="1800" i="1" smtClean="0">
                            <a:solidFill>
                              <a:srgbClr val="000000"/>
                            </a:solidFill>
                            <a:latin typeface="Cambria Math"/>
                          </a:rPr>
                          <m:t>𝑒𝑛</m:t>
                        </m:r>
                        <m:r>
                          <a:rPr lang="es-CO" sz="1800" i="1" smtClean="0">
                            <a:solidFill>
                              <a:srgbClr val="000000"/>
                            </a:solidFill>
                            <a:latin typeface="Cambria Math"/>
                          </a:rPr>
                          <m:t> </m:t>
                        </m:r>
                        <m:r>
                          <a:rPr lang="es-CO" sz="1800" i="1" smtClean="0">
                            <a:solidFill>
                              <a:srgbClr val="000000"/>
                            </a:solidFill>
                            <a:latin typeface="Cambria Math"/>
                          </a:rPr>
                          <m:t>𝐽</m:t>
                        </m:r>
                        <m:r>
                          <a:rPr lang="es-CO" sz="1800" i="1" smtClean="0">
                            <a:solidFill>
                              <a:srgbClr val="000000"/>
                            </a:solidFill>
                            <a:latin typeface="Cambria Math"/>
                          </a:rPr>
                          <m:t>.</m:t>
                        </m:r>
                      </m:oMath>
                    </m:oMathPara>
                  </a14:m>
                  <a:endParaRPr lang="es-CO" sz="1800" dirty="0">
                    <a:solidFill>
                      <a:srgbClr val="000000"/>
                    </a:solidFill>
                    <a:latin typeface="Calibri"/>
                  </a:endParaRPr>
                </a:p>
              </p:txBody>
            </p:sp>
          </mc:Choice>
          <mc:Fallback xmlns="">
            <p:sp>
              <p:nvSpPr>
                <p:cNvPr id="9" name="8 CuadroTexto"/>
                <p:cNvSpPr txBox="1">
                  <a:spLocks noRot="1" noChangeAspect="1" noMove="1" noResize="1" noEditPoints="1" noAdjustHandles="1" noChangeArrowheads="1" noChangeShapeType="1" noTextEdit="1"/>
                </p:cNvSpPr>
                <p:nvPr/>
              </p:nvSpPr>
              <p:spPr>
                <a:xfrm>
                  <a:off x="3059832" y="2759347"/>
                  <a:ext cx="1948354" cy="391646"/>
                </a:xfrm>
                <a:prstGeom prst="rect">
                  <a:avLst/>
                </a:prstGeom>
                <a:blipFill rotWithShape="1">
                  <a:blip r:embed="rId6"/>
                  <a:stretch>
                    <a:fillRect b="-7813"/>
                  </a:stretch>
                </a:blipFill>
              </p:spPr>
              <p:txBody>
                <a:bodyPr/>
                <a:lstStyle/>
                <a:p>
                  <a:r>
                    <a:rPr lang="es-CO">
                      <a:noFill/>
                    </a:rPr>
                    <a:t> </a:t>
                  </a:r>
                </a:p>
              </p:txBody>
            </p:sp>
          </mc:Fallback>
        </mc:AlternateContent>
      </p:grpSp>
    </p:spTree>
    <p:extLst>
      <p:ext uri="{BB962C8B-B14F-4D97-AF65-F5344CB8AC3E}">
        <p14:creationId xmlns:p14="http://schemas.microsoft.com/office/powerpoint/2010/main" val="559022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Qué es la Optimización?</a:t>
            </a:r>
          </a:p>
          <a:p>
            <a:pPr lvl="1"/>
            <a:r>
              <a:rPr lang="es-CO" sz="2400" dirty="0"/>
              <a:t>Modelo básico:</a:t>
            </a:r>
          </a:p>
          <a:p>
            <a:pPr lvl="1"/>
            <a:endParaRPr lang="es-CO" sz="2400" dirty="0"/>
          </a:p>
          <a:p>
            <a:pPr lvl="1"/>
            <a:endParaRPr lang="es-CO" sz="2400" dirty="0"/>
          </a:p>
          <a:p>
            <a:pPr lvl="1"/>
            <a:endParaRPr lang="es-CO" sz="2400" dirty="0"/>
          </a:p>
          <a:p>
            <a:pPr lvl="1"/>
            <a:endParaRPr lang="es-CO" sz="2400" dirty="0"/>
          </a:p>
          <a:p>
            <a:pPr lvl="2"/>
            <a:r>
              <a:rPr lang="es-CO" sz="2000" dirty="0"/>
              <a:t>Donde:</a:t>
            </a:r>
          </a:p>
          <a:p>
            <a:pPr lvl="3"/>
            <a:r>
              <a:rPr lang="es-CO" sz="1600" dirty="0"/>
              <a:t>Al decir “sujeto a” se indica que se deben cumplir ciertas condiciones.</a:t>
            </a:r>
          </a:p>
          <a:p>
            <a:pPr lvl="3"/>
            <a:r>
              <a:rPr lang="es-CO" sz="1600" dirty="0"/>
              <a:t>Estas condiciones se denominan </a:t>
            </a:r>
            <a:r>
              <a:rPr lang="es-CO" sz="1600" b="1" i="1" dirty="0"/>
              <a:t>Restricciones</a:t>
            </a:r>
            <a:r>
              <a:rPr lang="es-CO" sz="1600" dirty="0"/>
              <a:t>.</a:t>
            </a:r>
          </a:p>
          <a:p>
            <a:pPr lvl="3"/>
            <a:r>
              <a:rPr lang="es-CO" sz="1600" dirty="0"/>
              <a:t>El subíndice </a:t>
            </a:r>
            <a:r>
              <a:rPr lang="es-CO" sz="1600" i="1" dirty="0"/>
              <a:t>i</a:t>
            </a:r>
            <a:r>
              <a:rPr lang="es-CO" sz="1600" dirty="0"/>
              <a:t>  indica que pueden haber una o más restricciones.</a:t>
            </a:r>
          </a:p>
          <a:p>
            <a:pPr lvl="3"/>
            <a:endParaRPr lang="es-CO" sz="1600" dirty="0"/>
          </a:p>
          <a:p>
            <a:pPr lvl="3"/>
            <a:endParaRPr lang="es-CO" sz="1600" dirty="0"/>
          </a:p>
          <a:p>
            <a:pPr lvl="3"/>
            <a:endParaRPr lang="es-CO" sz="16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1910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grpSp>
        <p:nvGrpSpPr>
          <p:cNvPr id="6" name="3 Grupo"/>
          <p:cNvGrpSpPr/>
          <p:nvPr/>
        </p:nvGrpSpPr>
        <p:grpSpPr>
          <a:xfrm>
            <a:off x="1803898" y="2551936"/>
            <a:ext cx="3591312" cy="1486664"/>
            <a:chOff x="1706674" y="2364612"/>
            <a:chExt cx="4483502" cy="1855996"/>
          </a:xfrm>
        </p:grpSpPr>
        <mc:AlternateContent xmlns:mc="http://schemas.openxmlformats.org/markup-compatibility/2006" xmlns:a14="http://schemas.microsoft.com/office/drawing/2010/main">
          <mc:Choice Requires="a14">
            <p:sp>
              <p:nvSpPr>
                <p:cNvPr id="7" name="4 CuadroTexto"/>
                <p:cNvSpPr txBox="1"/>
                <p:nvPr/>
              </p:nvSpPr>
              <p:spPr>
                <a:xfrm>
                  <a:off x="1706674" y="2364612"/>
                  <a:ext cx="1308628" cy="369332"/>
                </a:xfrm>
                <a:prstGeom prst="rect">
                  <a:avLst/>
                </a:prstGeom>
                <a:noFill/>
              </p:spPr>
              <p:txBody>
                <a:bodyPr wrap="none" rtlCol="0">
                  <a:spAutoFit/>
                </a:bodyPr>
                <a:lstStyle/>
                <a:p>
                  <a:pPr fontAlgn="auto">
                    <a:spcBef>
                      <a:spcPts val="0"/>
                    </a:spcBef>
                    <a:spcAft>
                      <a:spcPts val="0"/>
                    </a:spcAft>
                  </a:pPr>
                  <a14:m>
                    <m:oMathPara xmlns:m="http://schemas.openxmlformats.org/officeDocument/2006/math">
                      <m:oMathParaPr>
                        <m:jc m:val="center"/>
                      </m:oMathParaPr>
                      <m:oMath xmlns:m="http://schemas.openxmlformats.org/officeDocument/2006/math">
                        <m:r>
                          <a:rPr lang="es-CO" sz="1800" i="1" smtClean="0">
                            <a:solidFill>
                              <a:srgbClr val="000000"/>
                            </a:solidFill>
                            <a:latin typeface="Cambria Math"/>
                          </a:rPr>
                          <m:t>𝑂𝑝𝑡𝑖𝑚𝑖𝑧𝑎𝑟</m:t>
                        </m:r>
                      </m:oMath>
                    </m:oMathPara>
                  </a14:m>
                  <a:endParaRPr lang="es-CO" sz="1800" dirty="0">
                    <a:solidFill>
                      <a:srgbClr val="000000"/>
                    </a:solidFill>
                    <a:latin typeface="Calibri"/>
                  </a:endParaRPr>
                </a:p>
              </p:txBody>
            </p:sp>
          </mc:Choice>
          <mc:Fallback xmlns="">
            <p:sp>
              <p:nvSpPr>
                <p:cNvPr id="5" name="4 CuadroTexto"/>
                <p:cNvSpPr txBox="1">
                  <a:spLocks noRot="1" noChangeAspect="1" noMove="1" noResize="1" noEditPoints="1" noAdjustHandles="1" noChangeArrowheads="1" noChangeShapeType="1" noTextEdit="1"/>
                </p:cNvSpPr>
                <p:nvPr/>
              </p:nvSpPr>
              <p:spPr>
                <a:xfrm>
                  <a:off x="1706674" y="2364612"/>
                  <a:ext cx="1308628" cy="369332"/>
                </a:xfrm>
                <a:prstGeom prst="rect">
                  <a:avLst/>
                </a:prstGeom>
                <a:blipFill rotWithShape="1">
                  <a:blip r:embed="rId3"/>
                  <a:stretch>
                    <a:fillRect b="-13333"/>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8" name="5 CuadroTexto"/>
                <p:cNvSpPr txBox="1"/>
                <p:nvPr/>
              </p:nvSpPr>
              <p:spPr>
                <a:xfrm>
                  <a:off x="3059832" y="3396536"/>
                  <a:ext cx="3130344" cy="824072"/>
                </a:xfrm>
                <a:prstGeom prst="rect">
                  <a:avLst/>
                </a:prstGeom>
                <a:noFill/>
              </p:spPr>
              <p:txBody>
                <a:bodyPr wrap="none" rtlCol="0">
                  <a:spAutoFit/>
                </a:bodyPr>
                <a:lstStyle/>
                <a:p>
                  <a:pPr fontAlgn="auto">
                    <a:spcBef>
                      <a:spcPts val="0"/>
                    </a:spcBef>
                    <a:spcAft>
                      <a:spcPts val="0"/>
                    </a:spcAft>
                  </a:pPr>
                  <a14:m>
                    <m:oMathPara xmlns:m="http://schemas.openxmlformats.org/officeDocument/2006/math">
                      <m:oMathParaPr>
                        <m:jc m:val="centerGroup"/>
                      </m:oMathParaPr>
                      <m:oMath xmlns:m="http://schemas.openxmlformats.org/officeDocument/2006/math">
                        <m:sSub>
                          <m:sSubPr>
                            <m:ctrlPr>
                              <a:rPr lang="es-CO" sz="1800" i="1" smtClean="0">
                                <a:solidFill>
                                  <a:srgbClr val="000000"/>
                                </a:solidFill>
                                <a:latin typeface="Cambria Math" panose="02040503050406030204" pitchFamily="18" charset="0"/>
                              </a:rPr>
                            </m:ctrlPr>
                          </m:sSubPr>
                          <m:e>
                            <m:r>
                              <a:rPr lang="es-CO" sz="1800" i="1" smtClean="0">
                                <a:solidFill>
                                  <a:srgbClr val="000000"/>
                                </a:solidFill>
                                <a:latin typeface="Cambria Math"/>
                              </a:rPr>
                              <m:t>𝑔</m:t>
                            </m:r>
                          </m:e>
                          <m:sub>
                            <m:r>
                              <a:rPr lang="es-CO" sz="1800" i="1" smtClean="0">
                                <a:solidFill>
                                  <a:srgbClr val="000000"/>
                                </a:solidFill>
                                <a:latin typeface="Cambria Math"/>
                              </a:rPr>
                              <m:t>𝑖</m:t>
                            </m:r>
                          </m:sub>
                        </m:sSub>
                        <m:d>
                          <m:dPr>
                            <m:ctrlPr>
                              <a:rPr lang="es-CO" sz="1800" i="1" smtClean="0">
                                <a:solidFill>
                                  <a:srgbClr val="000000"/>
                                </a:solidFill>
                                <a:latin typeface="Cambria Math" panose="02040503050406030204" pitchFamily="18" charset="0"/>
                              </a:rPr>
                            </m:ctrlPr>
                          </m:dPr>
                          <m:e>
                            <m:r>
                              <a:rPr lang="es-CO" sz="1800" b="1" i="1" smtClean="0">
                                <a:solidFill>
                                  <a:srgbClr val="000000"/>
                                </a:solidFill>
                                <a:latin typeface="Cambria Math"/>
                              </a:rPr>
                              <m:t>𝑿</m:t>
                            </m:r>
                          </m:e>
                        </m:d>
                        <m:d>
                          <m:dPr>
                            <m:begChr m:val="{"/>
                            <m:endChr m:val="}"/>
                            <m:ctrlPr>
                              <a:rPr lang="es-CO" sz="1800" i="1" smtClean="0">
                                <a:solidFill>
                                  <a:srgbClr val="000000"/>
                                </a:solidFill>
                                <a:latin typeface="Cambria Math" panose="02040503050406030204" pitchFamily="18" charset="0"/>
                              </a:rPr>
                            </m:ctrlPr>
                          </m:dPr>
                          <m:e>
                            <m:m>
                              <m:mPr>
                                <m:mcs>
                                  <m:mc>
                                    <m:mcPr>
                                      <m:count m:val="1"/>
                                      <m:mcJc m:val="center"/>
                                    </m:mcPr>
                                  </m:mc>
                                </m:mcs>
                                <m:ctrlPr>
                                  <a:rPr lang="es-CO" sz="1800" i="1" smtClean="0">
                                    <a:solidFill>
                                      <a:srgbClr val="000000"/>
                                    </a:solidFill>
                                    <a:latin typeface="Cambria Math" panose="02040503050406030204" pitchFamily="18" charset="0"/>
                                  </a:rPr>
                                </m:ctrlPr>
                              </m:mPr>
                              <m:mr>
                                <m:e>
                                  <m:r>
                                    <m:rPr>
                                      <m:brk m:alnAt="7"/>
                                    </m:rPr>
                                    <a:rPr lang="es-CO" sz="1800" i="1" smtClean="0">
                                      <a:solidFill>
                                        <a:srgbClr val="000000"/>
                                      </a:solidFill>
                                      <a:latin typeface="Cambria Math"/>
                                      <a:ea typeface="Cambria Math"/>
                                    </a:rPr>
                                    <m:t>≥</m:t>
                                  </m:r>
                                </m:e>
                              </m:mr>
                              <m:mr>
                                <m:e>
                                  <m:r>
                                    <a:rPr lang="es-CO" sz="1800" i="1" smtClean="0">
                                      <a:solidFill>
                                        <a:srgbClr val="000000"/>
                                      </a:solidFill>
                                      <a:latin typeface="Cambria Math"/>
                                    </a:rPr>
                                    <m:t>=</m:t>
                                  </m:r>
                                </m:e>
                              </m:mr>
                              <m:mr>
                                <m:e>
                                  <m:r>
                                    <a:rPr lang="es-CO" sz="1800" i="1" smtClean="0">
                                      <a:solidFill>
                                        <a:srgbClr val="000000"/>
                                      </a:solidFill>
                                      <a:latin typeface="Cambria Math"/>
                                      <a:ea typeface="Cambria Math"/>
                                    </a:rPr>
                                    <m:t>≤</m:t>
                                  </m:r>
                                </m:e>
                              </m:mr>
                            </m:m>
                          </m:e>
                        </m:d>
                        <m:sSub>
                          <m:sSubPr>
                            <m:ctrlPr>
                              <a:rPr lang="es-CO" sz="1800" i="1" smtClean="0">
                                <a:solidFill>
                                  <a:srgbClr val="000000"/>
                                </a:solidFill>
                                <a:latin typeface="Cambria Math" panose="02040503050406030204" pitchFamily="18" charset="0"/>
                              </a:rPr>
                            </m:ctrlPr>
                          </m:sSubPr>
                          <m:e>
                            <m:r>
                              <a:rPr lang="es-CO" sz="1800" i="1" smtClean="0">
                                <a:solidFill>
                                  <a:srgbClr val="000000"/>
                                </a:solidFill>
                                <a:latin typeface="Cambria Math"/>
                              </a:rPr>
                              <m:t>𝑏</m:t>
                            </m:r>
                          </m:e>
                          <m:sub>
                            <m:r>
                              <a:rPr lang="es-CO" sz="1800" i="1" smtClean="0">
                                <a:solidFill>
                                  <a:srgbClr val="000000"/>
                                </a:solidFill>
                                <a:latin typeface="Cambria Math"/>
                              </a:rPr>
                              <m:t>𝑖</m:t>
                            </m:r>
                          </m:sub>
                        </m:sSub>
                        <m:r>
                          <a:rPr lang="es-CO" sz="1800" i="1" smtClean="0">
                            <a:solidFill>
                              <a:srgbClr val="000000"/>
                            </a:solidFill>
                            <a:latin typeface="Cambria Math"/>
                          </a:rPr>
                          <m:t> </m:t>
                        </m:r>
                        <m:r>
                          <a:rPr lang="es-CO" sz="1800" i="1" smtClean="0">
                            <a:solidFill>
                              <a:srgbClr val="000000"/>
                            </a:solidFill>
                            <a:latin typeface="Cambria Math"/>
                          </a:rPr>
                          <m:t>𝑝𝑎𝑟𝑎</m:t>
                        </m:r>
                        <m:r>
                          <a:rPr lang="es-CO" sz="1800" i="1" smtClean="0">
                            <a:solidFill>
                              <a:srgbClr val="000000"/>
                            </a:solidFill>
                            <a:latin typeface="Cambria Math"/>
                          </a:rPr>
                          <m:t> </m:t>
                        </m:r>
                        <m:r>
                          <a:rPr lang="es-CO" sz="1800" i="1" smtClean="0">
                            <a:solidFill>
                              <a:srgbClr val="000000"/>
                            </a:solidFill>
                            <a:latin typeface="Cambria Math"/>
                          </a:rPr>
                          <m:t>𝑡𝑜𝑑𝑜</m:t>
                        </m:r>
                        <m:r>
                          <a:rPr lang="es-CO" sz="1800" i="1" smtClean="0">
                            <a:solidFill>
                              <a:srgbClr val="000000"/>
                            </a:solidFill>
                            <a:latin typeface="Cambria Math"/>
                          </a:rPr>
                          <m:t> </m:t>
                        </m:r>
                        <m:r>
                          <a:rPr lang="es-CO" sz="1800" i="1" smtClean="0">
                            <a:solidFill>
                              <a:srgbClr val="000000"/>
                            </a:solidFill>
                            <a:latin typeface="Cambria Math"/>
                          </a:rPr>
                          <m:t>𝑖</m:t>
                        </m:r>
                        <m:r>
                          <a:rPr lang="es-CO" sz="1800" i="1" smtClean="0">
                            <a:solidFill>
                              <a:srgbClr val="000000"/>
                            </a:solidFill>
                            <a:latin typeface="Cambria Math"/>
                          </a:rPr>
                          <m:t> </m:t>
                        </m:r>
                        <m:r>
                          <a:rPr lang="es-CO" sz="1800" i="1" smtClean="0">
                            <a:solidFill>
                              <a:srgbClr val="000000"/>
                            </a:solidFill>
                            <a:latin typeface="Cambria Math"/>
                          </a:rPr>
                          <m:t>𝑒𝑛</m:t>
                        </m:r>
                        <m:r>
                          <a:rPr lang="es-CO" sz="1800" i="1" smtClean="0">
                            <a:solidFill>
                              <a:srgbClr val="000000"/>
                            </a:solidFill>
                            <a:latin typeface="Cambria Math"/>
                          </a:rPr>
                          <m:t> </m:t>
                        </m:r>
                        <m:r>
                          <a:rPr lang="es-CO" sz="1800" i="1" smtClean="0">
                            <a:solidFill>
                              <a:srgbClr val="000000"/>
                            </a:solidFill>
                            <a:latin typeface="Cambria Math"/>
                          </a:rPr>
                          <m:t>𝐼</m:t>
                        </m:r>
                        <m:r>
                          <a:rPr lang="es-CO" sz="1800" i="1" smtClean="0">
                            <a:solidFill>
                              <a:srgbClr val="000000"/>
                            </a:solidFill>
                            <a:latin typeface="Cambria Math"/>
                          </a:rPr>
                          <m:t>.</m:t>
                        </m:r>
                      </m:oMath>
                    </m:oMathPara>
                  </a14:m>
                  <a:endParaRPr lang="es-CO" sz="1800" dirty="0">
                    <a:solidFill>
                      <a:srgbClr val="000000"/>
                    </a:solidFill>
                    <a:latin typeface="Calibri"/>
                  </a:endParaRPr>
                </a:p>
              </p:txBody>
            </p:sp>
          </mc:Choice>
          <mc:Fallback xmlns="">
            <p:sp>
              <p:nvSpPr>
                <p:cNvPr id="6" name="5 CuadroTexto"/>
                <p:cNvSpPr txBox="1">
                  <a:spLocks noRot="1" noChangeAspect="1" noMove="1" noResize="1" noEditPoints="1" noAdjustHandles="1" noChangeArrowheads="1" noChangeShapeType="1" noTextEdit="1"/>
                </p:cNvSpPr>
                <p:nvPr/>
              </p:nvSpPr>
              <p:spPr>
                <a:xfrm>
                  <a:off x="3059832" y="3396536"/>
                  <a:ext cx="3130344" cy="824072"/>
                </a:xfrm>
                <a:prstGeom prst="rect">
                  <a:avLst/>
                </a:prstGeom>
                <a:blipFill rotWithShape="1">
                  <a:blip r:embed="rId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9" name="7 CuadroTexto"/>
                <p:cNvSpPr txBox="1"/>
                <p:nvPr/>
              </p:nvSpPr>
              <p:spPr>
                <a:xfrm>
                  <a:off x="1707444" y="3004890"/>
                  <a:ext cx="1155573" cy="369332"/>
                </a:xfrm>
                <a:prstGeom prst="rect">
                  <a:avLst/>
                </a:prstGeom>
                <a:noFill/>
              </p:spPr>
              <p:txBody>
                <a:bodyPr wrap="none" rtlCol="0">
                  <a:spAutoFit/>
                </a:bodyPr>
                <a:lstStyle/>
                <a:p>
                  <a:pPr fontAlgn="auto">
                    <a:spcBef>
                      <a:spcPts val="0"/>
                    </a:spcBef>
                    <a:spcAft>
                      <a:spcPts val="0"/>
                    </a:spcAft>
                  </a:pPr>
                  <a14:m>
                    <m:oMathPara xmlns:m="http://schemas.openxmlformats.org/officeDocument/2006/math">
                      <m:oMathParaPr>
                        <m:jc m:val="center"/>
                      </m:oMathParaPr>
                      <m:oMath xmlns:m="http://schemas.openxmlformats.org/officeDocument/2006/math">
                        <m:r>
                          <a:rPr lang="es-CO" sz="1800" i="1" smtClean="0">
                            <a:solidFill>
                              <a:srgbClr val="000000"/>
                            </a:solidFill>
                            <a:latin typeface="Cambria Math"/>
                          </a:rPr>
                          <m:t>𝑆𝑢𝑗𝑒𝑡𝑜</m:t>
                        </m:r>
                        <m:r>
                          <a:rPr lang="es-CO" sz="1800" i="1" smtClean="0">
                            <a:solidFill>
                              <a:srgbClr val="000000"/>
                            </a:solidFill>
                            <a:latin typeface="Cambria Math"/>
                          </a:rPr>
                          <m:t> </m:t>
                        </m:r>
                        <m:r>
                          <a:rPr lang="es-CO" sz="1800" i="1" smtClean="0">
                            <a:solidFill>
                              <a:srgbClr val="000000"/>
                            </a:solidFill>
                            <a:latin typeface="Cambria Math"/>
                          </a:rPr>
                          <m:t>𝑎</m:t>
                        </m:r>
                        <m:r>
                          <a:rPr lang="es-CO" sz="1800" i="1" smtClean="0">
                            <a:solidFill>
                              <a:srgbClr val="000000"/>
                            </a:solidFill>
                            <a:latin typeface="Cambria Math"/>
                          </a:rPr>
                          <m:t>:</m:t>
                        </m:r>
                      </m:oMath>
                    </m:oMathPara>
                  </a14:m>
                  <a:endParaRPr lang="es-CO" sz="1800" dirty="0">
                    <a:solidFill>
                      <a:srgbClr val="000000"/>
                    </a:solidFill>
                    <a:latin typeface="Calibri"/>
                  </a:endParaRPr>
                </a:p>
              </p:txBody>
            </p:sp>
          </mc:Choice>
          <mc:Fallback xmlns="">
            <p:sp>
              <p:nvSpPr>
                <p:cNvPr id="8" name="7 CuadroTexto"/>
                <p:cNvSpPr txBox="1">
                  <a:spLocks noRot="1" noChangeAspect="1" noMove="1" noResize="1" noEditPoints="1" noAdjustHandles="1" noChangeArrowheads="1" noChangeShapeType="1" noTextEdit="1"/>
                </p:cNvSpPr>
                <p:nvPr/>
              </p:nvSpPr>
              <p:spPr>
                <a:xfrm>
                  <a:off x="1707444" y="3004890"/>
                  <a:ext cx="1155573" cy="369332"/>
                </a:xfrm>
                <a:prstGeom prst="rect">
                  <a:avLst/>
                </a:prstGeom>
                <a:blipFill rotWithShape="1">
                  <a:blip r:embed="rId5"/>
                  <a:stretch>
                    <a:fillRect b="-11475"/>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0" name="8 CuadroTexto"/>
                <p:cNvSpPr txBox="1"/>
                <p:nvPr/>
              </p:nvSpPr>
              <p:spPr>
                <a:xfrm>
                  <a:off x="3059832" y="2759347"/>
                  <a:ext cx="1948354" cy="391646"/>
                </a:xfrm>
                <a:prstGeom prst="rect">
                  <a:avLst/>
                </a:prstGeom>
                <a:noFill/>
              </p:spPr>
              <p:txBody>
                <a:bodyPr wrap="none" rtlCol="0">
                  <a:spAutoFit/>
                </a:bodyPr>
                <a:lstStyle/>
                <a:p>
                  <a:pPr fontAlgn="auto">
                    <a:spcBef>
                      <a:spcPts val="0"/>
                    </a:spcBef>
                    <a:spcAft>
                      <a:spcPts val="0"/>
                    </a:spcAft>
                  </a:pPr>
                  <a14:m>
                    <m:oMathPara xmlns:m="http://schemas.openxmlformats.org/officeDocument/2006/math">
                      <m:oMathParaPr>
                        <m:jc m:val="center"/>
                      </m:oMathParaPr>
                      <m:oMath xmlns:m="http://schemas.openxmlformats.org/officeDocument/2006/math">
                        <m:sSub>
                          <m:sSubPr>
                            <m:ctrlPr>
                              <a:rPr lang="es-CO" sz="1800" i="1" smtClean="0">
                                <a:solidFill>
                                  <a:srgbClr val="000000"/>
                                </a:solidFill>
                                <a:latin typeface="Cambria Math" panose="02040503050406030204" pitchFamily="18" charset="0"/>
                              </a:rPr>
                            </m:ctrlPr>
                          </m:sSubPr>
                          <m:e>
                            <m:r>
                              <a:rPr lang="es-CO" sz="1800" i="1">
                                <a:solidFill>
                                  <a:srgbClr val="000000"/>
                                </a:solidFill>
                                <a:latin typeface="Cambria Math"/>
                              </a:rPr>
                              <m:t>𝑓</m:t>
                            </m:r>
                          </m:e>
                          <m:sub>
                            <m:r>
                              <a:rPr lang="es-CO" sz="1800" i="1">
                                <a:solidFill>
                                  <a:srgbClr val="000000"/>
                                </a:solidFill>
                                <a:latin typeface="Cambria Math"/>
                              </a:rPr>
                              <m:t>𝑗</m:t>
                            </m:r>
                          </m:sub>
                        </m:sSub>
                        <m:d>
                          <m:dPr>
                            <m:ctrlPr>
                              <a:rPr lang="es-CO" sz="1800" i="1" smtClean="0">
                                <a:solidFill>
                                  <a:srgbClr val="000000"/>
                                </a:solidFill>
                                <a:latin typeface="Cambria Math" panose="02040503050406030204" pitchFamily="18" charset="0"/>
                              </a:rPr>
                            </m:ctrlPr>
                          </m:dPr>
                          <m:e>
                            <m:r>
                              <a:rPr lang="es-CO" sz="1800" b="1" i="1" smtClean="0">
                                <a:solidFill>
                                  <a:srgbClr val="000000"/>
                                </a:solidFill>
                                <a:latin typeface="Cambria Math"/>
                              </a:rPr>
                              <m:t>𝑿</m:t>
                            </m:r>
                          </m:e>
                        </m:d>
                        <m:r>
                          <a:rPr lang="es-CO" sz="1800" i="1" smtClean="0">
                            <a:solidFill>
                              <a:srgbClr val="000000"/>
                            </a:solidFill>
                            <a:latin typeface="Cambria Math"/>
                          </a:rPr>
                          <m:t>𝑝𝑎𝑟𝑎</m:t>
                        </m:r>
                        <m:r>
                          <a:rPr lang="es-CO" sz="1800" i="1" smtClean="0">
                            <a:solidFill>
                              <a:srgbClr val="000000"/>
                            </a:solidFill>
                            <a:latin typeface="Cambria Math"/>
                          </a:rPr>
                          <m:t> </m:t>
                        </m:r>
                        <m:r>
                          <a:rPr lang="es-CO" sz="1800" i="1" smtClean="0">
                            <a:solidFill>
                              <a:srgbClr val="000000"/>
                            </a:solidFill>
                            <a:latin typeface="Cambria Math"/>
                          </a:rPr>
                          <m:t>𝑗</m:t>
                        </m:r>
                        <m:r>
                          <a:rPr lang="es-CO" sz="1800" i="1" smtClean="0">
                            <a:solidFill>
                              <a:srgbClr val="000000"/>
                            </a:solidFill>
                            <a:latin typeface="Cambria Math"/>
                          </a:rPr>
                          <m:t> </m:t>
                        </m:r>
                        <m:r>
                          <a:rPr lang="es-CO" sz="1800" i="1" smtClean="0">
                            <a:solidFill>
                              <a:srgbClr val="000000"/>
                            </a:solidFill>
                            <a:latin typeface="Cambria Math"/>
                          </a:rPr>
                          <m:t>𝑒𝑛</m:t>
                        </m:r>
                        <m:r>
                          <a:rPr lang="es-CO" sz="1800" i="1" smtClean="0">
                            <a:solidFill>
                              <a:srgbClr val="000000"/>
                            </a:solidFill>
                            <a:latin typeface="Cambria Math"/>
                          </a:rPr>
                          <m:t> </m:t>
                        </m:r>
                        <m:r>
                          <a:rPr lang="es-CO" sz="1800" i="1" smtClean="0">
                            <a:solidFill>
                              <a:srgbClr val="000000"/>
                            </a:solidFill>
                            <a:latin typeface="Cambria Math"/>
                          </a:rPr>
                          <m:t>𝐽</m:t>
                        </m:r>
                        <m:r>
                          <a:rPr lang="es-CO" sz="1800" i="1" smtClean="0">
                            <a:solidFill>
                              <a:srgbClr val="000000"/>
                            </a:solidFill>
                            <a:latin typeface="Cambria Math"/>
                          </a:rPr>
                          <m:t>.</m:t>
                        </m:r>
                      </m:oMath>
                    </m:oMathPara>
                  </a14:m>
                  <a:endParaRPr lang="es-CO" sz="1800" dirty="0">
                    <a:solidFill>
                      <a:srgbClr val="000000"/>
                    </a:solidFill>
                    <a:latin typeface="Calibri"/>
                  </a:endParaRPr>
                </a:p>
              </p:txBody>
            </p:sp>
          </mc:Choice>
          <mc:Fallback xmlns="">
            <p:sp>
              <p:nvSpPr>
                <p:cNvPr id="9" name="8 CuadroTexto"/>
                <p:cNvSpPr txBox="1">
                  <a:spLocks noRot="1" noChangeAspect="1" noMove="1" noResize="1" noEditPoints="1" noAdjustHandles="1" noChangeArrowheads="1" noChangeShapeType="1" noTextEdit="1"/>
                </p:cNvSpPr>
                <p:nvPr/>
              </p:nvSpPr>
              <p:spPr>
                <a:xfrm>
                  <a:off x="3059832" y="2759347"/>
                  <a:ext cx="1948354" cy="391646"/>
                </a:xfrm>
                <a:prstGeom prst="rect">
                  <a:avLst/>
                </a:prstGeom>
                <a:blipFill rotWithShape="1">
                  <a:blip r:embed="rId6"/>
                  <a:stretch>
                    <a:fillRect b="-7813"/>
                  </a:stretch>
                </a:blipFill>
              </p:spPr>
              <p:txBody>
                <a:bodyPr/>
                <a:lstStyle/>
                <a:p>
                  <a:r>
                    <a:rPr lang="es-CO">
                      <a:noFill/>
                    </a:rPr>
                    <a:t> </a:t>
                  </a:r>
                </a:p>
              </p:txBody>
            </p:sp>
          </mc:Fallback>
        </mc:AlternateContent>
      </p:grpSp>
    </p:spTree>
    <p:extLst>
      <p:ext uri="{BB962C8B-B14F-4D97-AF65-F5344CB8AC3E}">
        <p14:creationId xmlns:p14="http://schemas.microsoft.com/office/powerpoint/2010/main" val="2182929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Qué es un modelo?</a:t>
            </a:r>
          </a:p>
          <a:p>
            <a:pPr lvl="1"/>
            <a:r>
              <a:rPr lang="es-CO" sz="2400" dirty="0"/>
              <a:t>Definición </a:t>
            </a:r>
            <a:r>
              <a:rPr lang="es-CO" sz="2400" i="1" dirty="0"/>
              <a:t>ajustada al curso</a:t>
            </a:r>
            <a:r>
              <a:rPr lang="es-CO" sz="2400" dirty="0"/>
              <a:t>: Generar una representación matemática de la </a:t>
            </a:r>
            <a:r>
              <a:rPr lang="es-CO" sz="2400" b="1" dirty="0"/>
              <a:t>solución de un problema.</a:t>
            </a:r>
          </a:p>
          <a:p>
            <a:pPr lvl="2"/>
            <a:r>
              <a:rPr lang="es-CO" sz="2000" dirty="0" err="1"/>
              <a:t>Ej</a:t>
            </a:r>
            <a:r>
              <a:rPr lang="es-CO" sz="2000" dirty="0"/>
              <a:t>: hallar el camino mas corto, encontrar la ruta menos costosa para un turista, encontrar las rutas menos costosas para varios domiciliarios.</a:t>
            </a:r>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949712"/>
            <a:ext cx="1533525" cy="1176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4749006"/>
            <a:ext cx="3168650"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4534013"/>
            <a:ext cx="2562225"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42967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Qué es la Optimización?</a:t>
            </a:r>
          </a:p>
          <a:p>
            <a:pPr lvl="1"/>
            <a:r>
              <a:rPr lang="es-CO" sz="2400" dirty="0"/>
              <a:t>Modelo básico:</a:t>
            </a:r>
          </a:p>
          <a:p>
            <a:pPr lvl="1"/>
            <a:endParaRPr lang="es-CO" sz="2400" dirty="0"/>
          </a:p>
          <a:p>
            <a:pPr lvl="1"/>
            <a:endParaRPr lang="es-CO" sz="2400" dirty="0"/>
          </a:p>
          <a:p>
            <a:pPr lvl="1"/>
            <a:endParaRPr lang="es-CO" sz="2400" dirty="0"/>
          </a:p>
          <a:p>
            <a:pPr lvl="1"/>
            <a:endParaRPr lang="es-CO" sz="2400" dirty="0"/>
          </a:p>
          <a:p>
            <a:pPr lvl="2"/>
            <a:r>
              <a:rPr lang="es-CO" sz="2000" dirty="0"/>
              <a:t>Una restricción puede ser:</a:t>
            </a:r>
          </a:p>
          <a:p>
            <a:pPr lvl="3"/>
            <a:r>
              <a:rPr lang="es-CO" sz="1600" dirty="0"/>
              <a:t>Una relación de igualdad (=).</a:t>
            </a:r>
          </a:p>
          <a:p>
            <a:pPr lvl="3"/>
            <a:r>
              <a:rPr lang="es-CO" sz="1600" dirty="0"/>
              <a:t>Una relación de desigualdad (≥,≤).</a:t>
            </a:r>
          </a:p>
          <a:p>
            <a:pPr lvl="3"/>
            <a:r>
              <a:rPr lang="es-CO" sz="1600" b="1" dirty="0"/>
              <a:t>NO</a:t>
            </a:r>
            <a:r>
              <a:rPr lang="es-CO" sz="1600" dirty="0"/>
              <a:t> puede ser una relación de desigualdad </a:t>
            </a:r>
            <a:r>
              <a:rPr lang="es-CO" sz="1600" b="1" dirty="0"/>
              <a:t>ESTRICTA</a:t>
            </a:r>
            <a:r>
              <a:rPr lang="es-CO" sz="1600" dirty="0"/>
              <a:t> (</a:t>
            </a:r>
            <a:r>
              <a:rPr lang="es-CO" sz="1600" dirty="0">
                <a:latin typeface="Times"/>
              </a:rPr>
              <a:t>&gt;, &lt;</a:t>
            </a:r>
            <a:r>
              <a:rPr lang="es-CO" sz="1600" dirty="0"/>
              <a:t>)</a:t>
            </a:r>
          </a:p>
          <a:p>
            <a:pPr lvl="2"/>
            <a:r>
              <a:rPr lang="es-CO" sz="2000" dirty="0"/>
              <a:t>Cada constante 𝑏</a:t>
            </a:r>
            <a:r>
              <a:rPr lang="es-CO" sz="2000" i="1" baseline="-25000" dirty="0"/>
              <a:t>i</a:t>
            </a:r>
            <a:r>
              <a:rPr lang="es-CO" sz="2000" dirty="0"/>
              <a:t> representa el nivel que la función de restricción 𝑔</a:t>
            </a:r>
            <a:r>
              <a:rPr lang="es-CO" sz="2000" i="1" baseline="-25000" dirty="0"/>
              <a:t>i</a:t>
            </a:r>
            <a:r>
              <a:rPr lang="es-CO" sz="2000" dirty="0"/>
              <a:t> (𝑿) correspondiente debe lograr.</a:t>
            </a:r>
          </a:p>
          <a:p>
            <a:pPr lvl="2"/>
            <a:endParaRPr lang="es-CO" dirty="0"/>
          </a:p>
          <a:p>
            <a:pPr lvl="3"/>
            <a:endParaRPr lang="es-CO" sz="1600" dirty="0"/>
          </a:p>
          <a:p>
            <a:pPr lvl="3"/>
            <a:endParaRPr lang="es-CO" sz="1600" dirty="0"/>
          </a:p>
          <a:p>
            <a:pPr lvl="3"/>
            <a:endParaRPr lang="es-CO" sz="16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1910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grpSp>
        <p:nvGrpSpPr>
          <p:cNvPr id="6" name="3 Grupo"/>
          <p:cNvGrpSpPr/>
          <p:nvPr/>
        </p:nvGrpSpPr>
        <p:grpSpPr>
          <a:xfrm>
            <a:off x="1803898" y="2551936"/>
            <a:ext cx="3591312" cy="1486664"/>
            <a:chOff x="1706674" y="2364612"/>
            <a:chExt cx="4483502" cy="1855996"/>
          </a:xfrm>
        </p:grpSpPr>
        <mc:AlternateContent xmlns:mc="http://schemas.openxmlformats.org/markup-compatibility/2006" xmlns:a14="http://schemas.microsoft.com/office/drawing/2010/main">
          <mc:Choice Requires="a14">
            <p:sp>
              <p:nvSpPr>
                <p:cNvPr id="7" name="4 CuadroTexto"/>
                <p:cNvSpPr txBox="1"/>
                <p:nvPr/>
              </p:nvSpPr>
              <p:spPr>
                <a:xfrm>
                  <a:off x="1706674" y="2364612"/>
                  <a:ext cx="1308628" cy="369332"/>
                </a:xfrm>
                <a:prstGeom prst="rect">
                  <a:avLst/>
                </a:prstGeom>
                <a:noFill/>
              </p:spPr>
              <p:txBody>
                <a:bodyPr wrap="none" rtlCol="0">
                  <a:spAutoFit/>
                </a:bodyPr>
                <a:lstStyle/>
                <a:p>
                  <a:pPr fontAlgn="auto">
                    <a:spcBef>
                      <a:spcPts val="0"/>
                    </a:spcBef>
                    <a:spcAft>
                      <a:spcPts val="0"/>
                    </a:spcAft>
                  </a:pPr>
                  <a14:m>
                    <m:oMathPara xmlns:m="http://schemas.openxmlformats.org/officeDocument/2006/math">
                      <m:oMathParaPr>
                        <m:jc m:val="center"/>
                      </m:oMathParaPr>
                      <m:oMath xmlns:m="http://schemas.openxmlformats.org/officeDocument/2006/math">
                        <m:r>
                          <a:rPr lang="es-CO" sz="1800" i="1" smtClean="0">
                            <a:solidFill>
                              <a:srgbClr val="000000"/>
                            </a:solidFill>
                            <a:latin typeface="Cambria Math"/>
                          </a:rPr>
                          <m:t>𝑂𝑝𝑡𝑖𝑚𝑖𝑧𝑎𝑟</m:t>
                        </m:r>
                      </m:oMath>
                    </m:oMathPara>
                  </a14:m>
                  <a:endParaRPr lang="es-CO" sz="1800" dirty="0">
                    <a:solidFill>
                      <a:srgbClr val="000000"/>
                    </a:solidFill>
                    <a:latin typeface="Calibri"/>
                  </a:endParaRPr>
                </a:p>
              </p:txBody>
            </p:sp>
          </mc:Choice>
          <mc:Fallback xmlns="">
            <p:sp>
              <p:nvSpPr>
                <p:cNvPr id="5" name="4 CuadroTexto"/>
                <p:cNvSpPr txBox="1">
                  <a:spLocks noRot="1" noChangeAspect="1" noMove="1" noResize="1" noEditPoints="1" noAdjustHandles="1" noChangeArrowheads="1" noChangeShapeType="1" noTextEdit="1"/>
                </p:cNvSpPr>
                <p:nvPr/>
              </p:nvSpPr>
              <p:spPr>
                <a:xfrm>
                  <a:off x="1706674" y="2364612"/>
                  <a:ext cx="1308628" cy="369332"/>
                </a:xfrm>
                <a:prstGeom prst="rect">
                  <a:avLst/>
                </a:prstGeom>
                <a:blipFill rotWithShape="1">
                  <a:blip r:embed="rId3"/>
                  <a:stretch>
                    <a:fillRect b="-13333"/>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8" name="5 CuadroTexto"/>
                <p:cNvSpPr txBox="1"/>
                <p:nvPr/>
              </p:nvSpPr>
              <p:spPr>
                <a:xfrm>
                  <a:off x="3059832" y="3396536"/>
                  <a:ext cx="3130344" cy="824072"/>
                </a:xfrm>
                <a:prstGeom prst="rect">
                  <a:avLst/>
                </a:prstGeom>
                <a:noFill/>
              </p:spPr>
              <p:txBody>
                <a:bodyPr wrap="none" rtlCol="0">
                  <a:spAutoFit/>
                </a:bodyPr>
                <a:lstStyle/>
                <a:p>
                  <a:pPr fontAlgn="auto">
                    <a:spcBef>
                      <a:spcPts val="0"/>
                    </a:spcBef>
                    <a:spcAft>
                      <a:spcPts val="0"/>
                    </a:spcAft>
                  </a:pPr>
                  <a14:m>
                    <m:oMathPara xmlns:m="http://schemas.openxmlformats.org/officeDocument/2006/math">
                      <m:oMathParaPr>
                        <m:jc m:val="centerGroup"/>
                      </m:oMathParaPr>
                      <m:oMath xmlns:m="http://schemas.openxmlformats.org/officeDocument/2006/math">
                        <m:sSub>
                          <m:sSubPr>
                            <m:ctrlPr>
                              <a:rPr lang="es-CO" sz="1800" i="1" smtClean="0">
                                <a:solidFill>
                                  <a:srgbClr val="000000"/>
                                </a:solidFill>
                                <a:latin typeface="Cambria Math" panose="02040503050406030204" pitchFamily="18" charset="0"/>
                              </a:rPr>
                            </m:ctrlPr>
                          </m:sSubPr>
                          <m:e>
                            <m:r>
                              <a:rPr lang="es-CO" sz="1800" i="1" smtClean="0">
                                <a:solidFill>
                                  <a:srgbClr val="000000"/>
                                </a:solidFill>
                                <a:latin typeface="Cambria Math"/>
                              </a:rPr>
                              <m:t>𝑔</m:t>
                            </m:r>
                          </m:e>
                          <m:sub>
                            <m:r>
                              <a:rPr lang="es-CO" sz="1800" i="1" smtClean="0">
                                <a:solidFill>
                                  <a:srgbClr val="000000"/>
                                </a:solidFill>
                                <a:latin typeface="Cambria Math"/>
                              </a:rPr>
                              <m:t>𝑖</m:t>
                            </m:r>
                          </m:sub>
                        </m:sSub>
                        <m:d>
                          <m:dPr>
                            <m:ctrlPr>
                              <a:rPr lang="es-CO" sz="1800" i="1" smtClean="0">
                                <a:solidFill>
                                  <a:srgbClr val="000000"/>
                                </a:solidFill>
                                <a:latin typeface="Cambria Math" panose="02040503050406030204" pitchFamily="18" charset="0"/>
                              </a:rPr>
                            </m:ctrlPr>
                          </m:dPr>
                          <m:e>
                            <m:r>
                              <a:rPr lang="es-CO" sz="1800" b="1" i="1" smtClean="0">
                                <a:solidFill>
                                  <a:srgbClr val="000000"/>
                                </a:solidFill>
                                <a:latin typeface="Cambria Math"/>
                              </a:rPr>
                              <m:t>𝑿</m:t>
                            </m:r>
                          </m:e>
                        </m:d>
                        <m:d>
                          <m:dPr>
                            <m:begChr m:val="{"/>
                            <m:endChr m:val="}"/>
                            <m:ctrlPr>
                              <a:rPr lang="es-CO" sz="1800" i="1" smtClean="0">
                                <a:solidFill>
                                  <a:srgbClr val="000000"/>
                                </a:solidFill>
                                <a:latin typeface="Cambria Math" panose="02040503050406030204" pitchFamily="18" charset="0"/>
                              </a:rPr>
                            </m:ctrlPr>
                          </m:dPr>
                          <m:e>
                            <m:m>
                              <m:mPr>
                                <m:mcs>
                                  <m:mc>
                                    <m:mcPr>
                                      <m:count m:val="1"/>
                                      <m:mcJc m:val="center"/>
                                    </m:mcPr>
                                  </m:mc>
                                </m:mcs>
                                <m:ctrlPr>
                                  <a:rPr lang="es-CO" sz="1800" i="1" smtClean="0">
                                    <a:solidFill>
                                      <a:srgbClr val="000000"/>
                                    </a:solidFill>
                                    <a:latin typeface="Cambria Math" panose="02040503050406030204" pitchFamily="18" charset="0"/>
                                  </a:rPr>
                                </m:ctrlPr>
                              </m:mPr>
                              <m:mr>
                                <m:e>
                                  <m:r>
                                    <m:rPr>
                                      <m:brk m:alnAt="7"/>
                                    </m:rPr>
                                    <a:rPr lang="es-CO" sz="1800" i="1" smtClean="0">
                                      <a:solidFill>
                                        <a:srgbClr val="000000"/>
                                      </a:solidFill>
                                      <a:latin typeface="Cambria Math"/>
                                      <a:ea typeface="Cambria Math"/>
                                    </a:rPr>
                                    <m:t>≥</m:t>
                                  </m:r>
                                </m:e>
                              </m:mr>
                              <m:mr>
                                <m:e>
                                  <m:r>
                                    <a:rPr lang="es-CO" sz="1800" i="1" smtClean="0">
                                      <a:solidFill>
                                        <a:srgbClr val="000000"/>
                                      </a:solidFill>
                                      <a:latin typeface="Cambria Math"/>
                                    </a:rPr>
                                    <m:t>=</m:t>
                                  </m:r>
                                </m:e>
                              </m:mr>
                              <m:mr>
                                <m:e>
                                  <m:r>
                                    <a:rPr lang="es-CO" sz="1800" i="1" smtClean="0">
                                      <a:solidFill>
                                        <a:srgbClr val="000000"/>
                                      </a:solidFill>
                                      <a:latin typeface="Cambria Math"/>
                                      <a:ea typeface="Cambria Math"/>
                                    </a:rPr>
                                    <m:t>≤</m:t>
                                  </m:r>
                                </m:e>
                              </m:mr>
                            </m:m>
                          </m:e>
                        </m:d>
                        <m:sSub>
                          <m:sSubPr>
                            <m:ctrlPr>
                              <a:rPr lang="es-CO" sz="1800" i="1" smtClean="0">
                                <a:solidFill>
                                  <a:srgbClr val="000000"/>
                                </a:solidFill>
                                <a:latin typeface="Cambria Math" panose="02040503050406030204" pitchFamily="18" charset="0"/>
                              </a:rPr>
                            </m:ctrlPr>
                          </m:sSubPr>
                          <m:e>
                            <m:r>
                              <a:rPr lang="es-CO" sz="1800" i="1" smtClean="0">
                                <a:solidFill>
                                  <a:srgbClr val="000000"/>
                                </a:solidFill>
                                <a:latin typeface="Cambria Math"/>
                              </a:rPr>
                              <m:t>𝑏</m:t>
                            </m:r>
                          </m:e>
                          <m:sub>
                            <m:r>
                              <a:rPr lang="es-CO" sz="1800" i="1" smtClean="0">
                                <a:solidFill>
                                  <a:srgbClr val="000000"/>
                                </a:solidFill>
                                <a:latin typeface="Cambria Math"/>
                              </a:rPr>
                              <m:t>𝑖</m:t>
                            </m:r>
                          </m:sub>
                        </m:sSub>
                        <m:r>
                          <a:rPr lang="es-CO" sz="1800" i="1" smtClean="0">
                            <a:solidFill>
                              <a:srgbClr val="000000"/>
                            </a:solidFill>
                            <a:latin typeface="Cambria Math"/>
                          </a:rPr>
                          <m:t> </m:t>
                        </m:r>
                        <m:r>
                          <a:rPr lang="es-CO" sz="1800" i="1" smtClean="0">
                            <a:solidFill>
                              <a:srgbClr val="000000"/>
                            </a:solidFill>
                            <a:latin typeface="Cambria Math"/>
                          </a:rPr>
                          <m:t>𝑝𝑎𝑟𝑎</m:t>
                        </m:r>
                        <m:r>
                          <a:rPr lang="es-CO" sz="1800" i="1" smtClean="0">
                            <a:solidFill>
                              <a:srgbClr val="000000"/>
                            </a:solidFill>
                            <a:latin typeface="Cambria Math"/>
                          </a:rPr>
                          <m:t> </m:t>
                        </m:r>
                        <m:r>
                          <a:rPr lang="es-CO" sz="1800" i="1" smtClean="0">
                            <a:solidFill>
                              <a:srgbClr val="000000"/>
                            </a:solidFill>
                            <a:latin typeface="Cambria Math"/>
                          </a:rPr>
                          <m:t>𝑡𝑜𝑑𝑜</m:t>
                        </m:r>
                        <m:r>
                          <a:rPr lang="es-CO" sz="1800" i="1" smtClean="0">
                            <a:solidFill>
                              <a:srgbClr val="000000"/>
                            </a:solidFill>
                            <a:latin typeface="Cambria Math"/>
                          </a:rPr>
                          <m:t> </m:t>
                        </m:r>
                        <m:r>
                          <a:rPr lang="es-CO" sz="1800" i="1" smtClean="0">
                            <a:solidFill>
                              <a:srgbClr val="000000"/>
                            </a:solidFill>
                            <a:latin typeface="Cambria Math"/>
                          </a:rPr>
                          <m:t>𝑖</m:t>
                        </m:r>
                        <m:r>
                          <a:rPr lang="es-CO" sz="1800" i="1" smtClean="0">
                            <a:solidFill>
                              <a:srgbClr val="000000"/>
                            </a:solidFill>
                            <a:latin typeface="Cambria Math"/>
                          </a:rPr>
                          <m:t> </m:t>
                        </m:r>
                        <m:r>
                          <a:rPr lang="es-CO" sz="1800" i="1" smtClean="0">
                            <a:solidFill>
                              <a:srgbClr val="000000"/>
                            </a:solidFill>
                            <a:latin typeface="Cambria Math"/>
                          </a:rPr>
                          <m:t>𝑒𝑛</m:t>
                        </m:r>
                        <m:r>
                          <a:rPr lang="es-CO" sz="1800" i="1" smtClean="0">
                            <a:solidFill>
                              <a:srgbClr val="000000"/>
                            </a:solidFill>
                            <a:latin typeface="Cambria Math"/>
                          </a:rPr>
                          <m:t> </m:t>
                        </m:r>
                        <m:r>
                          <a:rPr lang="es-CO" sz="1800" i="1" smtClean="0">
                            <a:solidFill>
                              <a:srgbClr val="000000"/>
                            </a:solidFill>
                            <a:latin typeface="Cambria Math"/>
                          </a:rPr>
                          <m:t>𝐼</m:t>
                        </m:r>
                        <m:r>
                          <a:rPr lang="es-CO" sz="1800" i="1" smtClean="0">
                            <a:solidFill>
                              <a:srgbClr val="000000"/>
                            </a:solidFill>
                            <a:latin typeface="Cambria Math"/>
                          </a:rPr>
                          <m:t>.</m:t>
                        </m:r>
                      </m:oMath>
                    </m:oMathPara>
                  </a14:m>
                  <a:endParaRPr lang="es-CO" sz="1800" dirty="0">
                    <a:solidFill>
                      <a:srgbClr val="000000"/>
                    </a:solidFill>
                    <a:latin typeface="Calibri"/>
                  </a:endParaRPr>
                </a:p>
              </p:txBody>
            </p:sp>
          </mc:Choice>
          <mc:Fallback xmlns="">
            <p:sp>
              <p:nvSpPr>
                <p:cNvPr id="6" name="5 CuadroTexto"/>
                <p:cNvSpPr txBox="1">
                  <a:spLocks noRot="1" noChangeAspect="1" noMove="1" noResize="1" noEditPoints="1" noAdjustHandles="1" noChangeArrowheads="1" noChangeShapeType="1" noTextEdit="1"/>
                </p:cNvSpPr>
                <p:nvPr/>
              </p:nvSpPr>
              <p:spPr>
                <a:xfrm>
                  <a:off x="3059832" y="3396536"/>
                  <a:ext cx="3130344" cy="824072"/>
                </a:xfrm>
                <a:prstGeom prst="rect">
                  <a:avLst/>
                </a:prstGeom>
                <a:blipFill rotWithShape="1">
                  <a:blip r:embed="rId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9" name="7 CuadroTexto"/>
                <p:cNvSpPr txBox="1"/>
                <p:nvPr/>
              </p:nvSpPr>
              <p:spPr>
                <a:xfrm>
                  <a:off x="1707444" y="3004890"/>
                  <a:ext cx="1155573" cy="369332"/>
                </a:xfrm>
                <a:prstGeom prst="rect">
                  <a:avLst/>
                </a:prstGeom>
                <a:noFill/>
              </p:spPr>
              <p:txBody>
                <a:bodyPr wrap="none" rtlCol="0">
                  <a:spAutoFit/>
                </a:bodyPr>
                <a:lstStyle/>
                <a:p>
                  <a:pPr fontAlgn="auto">
                    <a:spcBef>
                      <a:spcPts val="0"/>
                    </a:spcBef>
                    <a:spcAft>
                      <a:spcPts val="0"/>
                    </a:spcAft>
                  </a:pPr>
                  <a14:m>
                    <m:oMathPara xmlns:m="http://schemas.openxmlformats.org/officeDocument/2006/math">
                      <m:oMathParaPr>
                        <m:jc m:val="center"/>
                      </m:oMathParaPr>
                      <m:oMath xmlns:m="http://schemas.openxmlformats.org/officeDocument/2006/math">
                        <m:r>
                          <a:rPr lang="es-CO" sz="1800" i="1" smtClean="0">
                            <a:solidFill>
                              <a:srgbClr val="000000"/>
                            </a:solidFill>
                            <a:latin typeface="Cambria Math"/>
                          </a:rPr>
                          <m:t>𝑆𝑢𝑗𝑒𝑡𝑜</m:t>
                        </m:r>
                        <m:r>
                          <a:rPr lang="es-CO" sz="1800" i="1" smtClean="0">
                            <a:solidFill>
                              <a:srgbClr val="000000"/>
                            </a:solidFill>
                            <a:latin typeface="Cambria Math"/>
                          </a:rPr>
                          <m:t> </m:t>
                        </m:r>
                        <m:r>
                          <a:rPr lang="es-CO" sz="1800" i="1" smtClean="0">
                            <a:solidFill>
                              <a:srgbClr val="000000"/>
                            </a:solidFill>
                            <a:latin typeface="Cambria Math"/>
                          </a:rPr>
                          <m:t>𝑎</m:t>
                        </m:r>
                        <m:r>
                          <a:rPr lang="es-CO" sz="1800" i="1" smtClean="0">
                            <a:solidFill>
                              <a:srgbClr val="000000"/>
                            </a:solidFill>
                            <a:latin typeface="Cambria Math"/>
                          </a:rPr>
                          <m:t>:</m:t>
                        </m:r>
                      </m:oMath>
                    </m:oMathPara>
                  </a14:m>
                  <a:endParaRPr lang="es-CO" sz="1800" dirty="0">
                    <a:solidFill>
                      <a:srgbClr val="000000"/>
                    </a:solidFill>
                    <a:latin typeface="Calibri"/>
                  </a:endParaRPr>
                </a:p>
              </p:txBody>
            </p:sp>
          </mc:Choice>
          <mc:Fallback xmlns="">
            <p:sp>
              <p:nvSpPr>
                <p:cNvPr id="8" name="7 CuadroTexto"/>
                <p:cNvSpPr txBox="1">
                  <a:spLocks noRot="1" noChangeAspect="1" noMove="1" noResize="1" noEditPoints="1" noAdjustHandles="1" noChangeArrowheads="1" noChangeShapeType="1" noTextEdit="1"/>
                </p:cNvSpPr>
                <p:nvPr/>
              </p:nvSpPr>
              <p:spPr>
                <a:xfrm>
                  <a:off x="1707444" y="3004890"/>
                  <a:ext cx="1155573" cy="369332"/>
                </a:xfrm>
                <a:prstGeom prst="rect">
                  <a:avLst/>
                </a:prstGeom>
                <a:blipFill rotWithShape="1">
                  <a:blip r:embed="rId5"/>
                  <a:stretch>
                    <a:fillRect b="-11475"/>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0" name="8 CuadroTexto"/>
                <p:cNvSpPr txBox="1"/>
                <p:nvPr/>
              </p:nvSpPr>
              <p:spPr>
                <a:xfrm>
                  <a:off x="3059832" y="2759347"/>
                  <a:ext cx="1948354" cy="391646"/>
                </a:xfrm>
                <a:prstGeom prst="rect">
                  <a:avLst/>
                </a:prstGeom>
                <a:noFill/>
              </p:spPr>
              <p:txBody>
                <a:bodyPr wrap="none" rtlCol="0">
                  <a:spAutoFit/>
                </a:bodyPr>
                <a:lstStyle/>
                <a:p>
                  <a:pPr fontAlgn="auto">
                    <a:spcBef>
                      <a:spcPts val="0"/>
                    </a:spcBef>
                    <a:spcAft>
                      <a:spcPts val="0"/>
                    </a:spcAft>
                  </a:pPr>
                  <a14:m>
                    <m:oMathPara xmlns:m="http://schemas.openxmlformats.org/officeDocument/2006/math">
                      <m:oMathParaPr>
                        <m:jc m:val="center"/>
                      </m:oMathParaPr>
                      <m:oMath xmlns:m="http://schemas.openxmlformats.org/officeDocument/2006/math">
                        <m:sSub>
                          <m:sSubPr>
                            <m:ctrlPr>
                              <a:rPr lang="es-CO" sz="1800" i="1" smtClean="0">
                                <a:solidFill>
                                  <a:srgbClr val="000000"/>
                                </a:solidFill>
                                <a:latin typeface="Cambria Math" panose="02040503050406030204" pitchFamily="18" charset="0"/>
                              </a:rPr>
                            </m:ctrlPr>
                          </m:sSubPr>
                          <m:e>
                            <m:r>
                              <a:rPr lang="es-CO" sz="1800" i="1">
                                <a:solidFill>
                                  <a:srgbClr val="000000"/>
                                </a:solidFill>
                                <a:latin typeface="Cambria Math"/>
                              </a:rPr>
                              <m:t>𝑓</m:t>
                            </m:r>
                          </m:e>
                          <m:sub>
                            <m:r>
                              <a:rPr lang="es-CO" sz="1800" i="1">
                                <a:solidFill>
                                  <a:srgbClr val="000000"/>
                                </a:solidFill>
                                <a:latin typeface="Cambria Math"/>
                              </a:rPr>
                              <m:t>𝑗</m:t>
                            </m:r>
                          </m:sub>
                        </m:sSub>
                        <m:d>
                          <m:dPr>
                            <m:ctrlPr>
                              <a:rPr lang="es-CO" sz="1800" i="1" smtClean="0">
                                <a:solidFill>
                                  <a:srgbClr val="000000"/>
                                </a:solidFill>
                                <a:latin typeface="Cambria Math" panose="02040503050406030204" pitchFamily="18" charset="0"/>
                              </a:rPr>
                            </m:ctrlPr>
                          </m:dPr>
                          <m:e>
                            <m:r>
                              <a:rPr lang="es-CO" sz="1800" b="1" i="1" smtClean="0">
                                <a:solidFill>
                                  <a:srgbClr val="000000"/>
                                </a:solidFill>
                                <a:latin typeface="Cambria Math"/>
                              </a:rPr>
                              <m:t>𝑿</m:t>
                            </m:r>
                          </m:e>
                        </m:d>
                        <m:r>
                          <a:rPr lang="es-CO" sz="1800" i="1" smtClean="0">
                            <a:solidFill>
                              <a:srgbClr val="000000"/>
                            </a:solidFill>
                            <a:latin typeface="Cambria Math"/>
                          </a:rPr>
                          <m:t>𝑝𝑎𝑟𝑎</m:t>
                        </m:r>
                        <m:r>
                          <a:rPr lang="es-CO" sz="1800" i="1" smtClean="0">
                            <a:solidFill>
                              <a:srgbClr val="000000"/>
                            </a:solidFill>
                            <a:latin typeface="Cambria Math"/>
                          </a:rPr>
                          <m:t> </m:t>
                        </m:r>
                        <m:r>
                          <a:rPr lang="es-CO" sz="1800" i="1" smtClean="0">
                            <a:solidFill>
                              <a:srgbClr val="000000"/>
                            </a:solidFill>
                            <a:latin typeface="Cambria Math"/>
                          </a:rPr>
                          <m:t>𝑗</m:t>
                        </m:r>
                        <m:r>
                          <a:rPr lang="es-CO" sz="1800" i="1" smtClean="0">
                            <a:solidFill>
                              <a:srgbClr val="000000"/>
                            </a:solidFill>
                            <a:latin typeface="Cambria Math"/>
                          </a:rPr>
                          <m:t> </m:t>
                        </m:r>
                        <m:r>
                          <a:rPr lang="es-CO" sz="1800" i="1" smtClean="0">
                            <a:solidFill>
                              <a:srgbClr val="000000"/>
                            </a:solidFill>
                            <a:latin typeface="Cambria Math"/>
                          </a:rPr>
                          <m:t>𝑒𝑛</m:t>
                        </m:r>
                        <m:r>
                          <a:rPr lang="es-CO" sz="1800" i="1" smtClean="0">
                            <a:solidFill>
                              <a:srgbClr val="000000"/>
                            </a:solidFill>
                            <a:latin typeface="Cambria Math"/>
                          </a:rPr>
                          <m:t> </m:t>
                        </m:r>
                        <m:r>
                          <a:rPr lang="es-CO" sz="1800" i="1" smtClean="0">
                            <a:solidFill>
                              <a:srgbClr val="000000"/>
                            </a:solidFill>
                            <a:latin typeface="Cambria Math"/>
                          </a:rPr>
                          <m:t>𝐽</m:t>
                        </m:r>
                        <m:r>
                          <a:rPr lang="es-CO" sz="1800" i="1" smtClean="0">
                            <a:solidFill>
                              <a:srgbClr val="000000"/>
                            </a:solidFill>
                            <a:latin typeface="Cambria Math"/>
                          </a:rPr>
                          <m:t>.</m:t>
                        </m:r>
                      </m:oMath>
                    </m:oMathPara>
                  </a14:m>
                  <a:endParaRPr lang="es-CO" sz="1800" dirty="0">
                    <a:solidFill>
                      <a:srgbClr val="000000"/>
                    </a:solidFill>
                    <a:latin typeface="Calibri"/>
                  </a:endParaRPr>
                </a:p>
              </p:txBody>
            </p:sp>
          </mc:Choice>
          <mc:Fallback xmlns="">
            <p:sp>
              <p:nvSpPr>
                <p:cNvPr id="9" name="8 CuadroTexto"/>
                <p:cNvSpPr txBox="1">
                  <a:spLocks noRot="1" noChangeAspect="1" noMove="1" noResize="1" noEditPoints="1" noAdjustHandles="1" noChangeArrowheads="1" noChangeShapeType="1" noTextEdit="1"/>
                </p:cNvSpPr>
                <p:nvPr/>
              </p:nvSpPr>
              <p:spPr>
                <a:xfrm>
                  <a:off x="3059832" y="2759347"/>
                  <a:ext cx="1948354" cy="391646"/>
                </a:xfrm>
                <a:prstGeom prst="rect">
                  <a:avLst/>
                </a:prstGeom>
                <a:blipFill rotWithShape="1">
                  <a:blip r:embed="rId6"/>
                  <a:stretch>
                    <a:fillRect b="-7813"/>
                  </a:stretch>
                </a:blipFill>
              </p:spPr>
              <p:txBody>
                <a:bodyPr/>
                <a:lstStyle/>
                <a:p>
                  <a:r>
                    <a:rPr lang="es-CO">
                      <a:noFill/>
                    </a:rPr>
                    <a:t> </a:t>
                  </a:r>
                </a:p>
              </p:txBody>
            </p:sp>
          </mc:Fallback>
        </mc:AlternateContent>
      </p:grpSp>
    </p:spTree>
    <p:extLst>
      <p:ext uri="{BB962C8B-B14F-4D97-AF65-F5344CB8AC3E}">
        <p14:creationId xmlns:p14="http://schemas.microsoft.com/office/powerpoint/2010/main" val="2635489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Qué es la Optimización?</a:t>
            </a:r>
          </a:p>
          <a:p>
            <a:pPr lvl="1"/>
            <a:r>
              <a:rPr lang="es-CO" sz="2400" dirty="0"/>
              <a:t>Modelo básico:</a:t>
            </a:r>
          </a:p>
          <a:p>
            <a:pPr lvl="1"/>
            <a:endParaRPr lang="es-CO" sz="2400" dirty="0"/>
          </a:p>
          <a:p>
            <a:pPr lvl="1"/>
            <a:endParaRPr lang="es-CO" sz="2400" dirty="0"/>
          </a:p>
          <a:p>
            <a:pPr lvl="1"/>
            <a:endParaRPr lang="es-CO" sz="2400" dirty="0"/>
          </a:p>
          <a:p>
            <a:pPr lvl="1"/>
            <a:endParaRPr lang="es-CO" sz="2400" dirty="0"/>
          </a:p>
          <a:p>
            <a:pPr marL="800100" lvl="1"/>
            <a:r>
              <a:rPr lang="es-CO" sz="2000" dirty="0"/>
              <a:t>En resumen:</a:t>
            </a:r>
          </a:p>
          <a:p>
            <a:pPr marL="1200150" lvl="2"/>
            <a:r>
              <a:rPr lang="es-CO" sz="1600" dirty="0"/>
              <a:t>El vector solución 𝑿</a:t>
            </a:r>
            <a:r>
              <a:rPr lang="es-CO" sz="1600" i="1" baseline="-25000" dirty="0"/>
              <a:t>0</a:t>
            </a:r>
            <a:r>
              <a:rPr lang="es-CO" sz="1600" dirty="0"/>
              <a:t> debe optimizar cada una de las funciones objetivo 𝑓</a:t>
            </a:r>
            <a:r>
              <a:rPr lang="es-CO" sz="1600" i="1" baseline="-25000" dirty="0"/>
              <a:t>j</a:t>
            </a:r>
            <a:r>
              <a:rPr lang="es-CO" sz="1600" dirty="0"/>
              <a:t> (𝑿) y satisfacer simultáneamente cada relación de restricción.</a:t>
            </a:r>
          </a:p>
          <a:p>
            <a:pPr lvl="2"/>
            <a:endParaRPr lang="es-CO" dirty="0"/>
          </a:p>
          <a:p>
            <a:pPr lvl="3"/>
            <a:endParaRPr lang="es-CO" sz="1600" dirty="0"/>
          </a:p>
          <a:p>
            <a:pPr lvl="3"/>
            <a:endParaRPr lang="es-CO" sz="1600" dirty="0"/>
          </a:p>
          <a:p>
            <a:pPr lvl="3"/>
            <a:endParaRPr lang="es-CO" sz="16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1910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grpSp>
        <p:nvGrpSpPr>
          <p:cNvPr id="6" name="3 Grupo"/>
          <p:cNvGrpSpPr/>
          <p:nvPr/>
        </p:nvGrpSpPr>
        <p:grpSpPr>
          <a:xfrm>
            <a:off x="1803898" y="2551936"/>
            <a:ext cx="3591312" cy="1486664"/>
            <a:chOff x="1706674" y="2364612"/>
            <a:chExt cx="4483502" cy="1855996"/>
          </a:xfrm>
        </p:grpSpPr>
        <mc:AlternateContent xmlns:mc="http://schemas.openxmlformats.org/markup-compatibility/2006" xmlns:a14="http://schemas.microsoft.com/office/drawing/2010/main">
          <mc:Choice Requires="a14">
            <p:sp>
              <p:nvSpPr>
                <p:cNvPr id="7" name="4 CuadroTexto"/>
                <p:cNvSpPr txBox="1"/>
                <p:nvPr/>
              </p:nvSpPr>
              <p:spPr>
                <a:xfrm>
                  <a:off x="1706674" y="2364612"/>
                  <a:ext cx="1308628" cy="369332"/>
                </a:xfrm>
                <a:prstGeom prst="rect">
                  <a:avLst/>
                </a:prstGeom>
                <a:noFill/>
              </p:spPr>
              <p:txBody>
                <a:bodyPr wrap="none" rtlCol="0">
                  <a:spAutoFit/>
                </a:bodyPr>
                <a:lstStyle/>
                <a:p>
                  <a:pPr fontAlgn="auto">
                    <a:spcBef>
                      <a:spcPts val="0"/>
                    </a:spcBef>
                    <a:spcAft>
                      <a:spcPts val="0"/>
                    </a:spcAft>
                  </a:pPr>
                  <a14:m>
                    <m:oMathPara xmlns:m="http://schemas.openxmlformats.org/officeDocument/2006/math">
                      <m:oMathParaPr>
                        <m:jc m:val="center"/>
                      </m:oMathParaPr>
                      <m:oMath xmlns:m="http://schemas.openxmlformats.org/officeDocument/2006/math">
                        <m:r>
                          <a:rPr lang="es-CO" sz="1800" i="1" smtClean="0">
                            <a:solidFill>
                              <a:srgbClr val="000000"/>
                            </a:solidFill>
                            <a:latin typeface="Cambria Math"/>
                          </a:rPr>
                          <m:t>𝑂𝑝𝑡𝑖𝑚𝑖𝑧𝑎𝑟</m:t>
                        </m:r>
                      </m:oMath>
                    </m:oMathPara>
                  </a14:m>
                  <a:endParaRPr lang="es-CO" sz="1800" dirty="0">
                    <a:solidFill>
                      <a:srgbClr val="000000"/>
                    </a:solidFill>
                    <a:latin typeface="Calibri"/>
                  </a:endParaRPr>
                </a:p>
              </p:txBody>
            </p:sp>
          </mc:Choice>
          <mc:Fallback xmlns="">
            <p:sp>
              <p:nvSpPr>
                <p:cNvPr id="5" name="4 CuadroTexto"/>
                <p:cNvSpPr txBox="1">
                  <a:spLocks noRot="1" noChangeAspect="1" noMove="1" noResize="1" noEditPoints="1" noAdjustHandles="1" noChangeArrowheads="1" noChangeShapeType="1" noTextEdit="1"/>
                </p:cNvSpPr>
                <p:nvPr/>
              </p:nvSpPr>
              <p:spPr>
                <a:xfrm>
                  <a:off x="1706674" y="2364612"/>
                  <a:ext cx="1308628" cy="369332"/>
                </a:xfrm>
                <a:prstGeom prst="rect">
                  <a:avLst/>
                </a:prstGeom>
                <a:blipFill rotWithShape="1">
                  <a:blip r:embed="rId3"/>
                  <a:stretch>
                    <a:fillRect b="-13333"/>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8" name="5 CuadroTexto"/>
                <p:cNvSpPr txBox="1"/>
                <p:nvPr/>
              </p:nvSpPr>
              <p:spPr>
                <a:xfrm>
                  <a:off x="3059832" y="3396536"/>
                  <a:ext cx="3130344" cy="824072"/>
                </a:xfrm>
                <a:prstGeom prst="rect">
                  <a:avLst/>
                </a:prstGeom>
                <a:noFill/>
              </p:spPr>
              <p:txBody>
                <a:bodyPr wrap="none" rtlCol="0">
                  <a:spAutoFit/>
                </a:bodyPr>
                <a:lstStyle/>
                <a:p>
                  <a:pPr fontAlgn="auto">
                    <a:spcBef>
                      <a:spcPts val="0"/>
                    </a:spcBef>
                    <a:spcAft>
                      <a:spcPts val="0"/>
                    </a:spcAft>
                  </a:pPr>
                  <a14:m>
                    <m:oMathPara xmlns:m="http://schemas.openxmlformats.org/officeDocument/2006/math">
                      <m:oMathParaPr>
                        <m:jc m:val="centerGroup"/>
                      </m:oMathParaPr>
                      <m:oMath xmlns:m="http://schemas.openxmlformats.org/officeDocument/2006/math">
                        <m:sSub>
                          <m:sSubPr>
                            <m:ctrlPr>
                              <a:rPr lang="es-CO" sz="1800" i="1" smtClean="0">
                                <a:solidFill>
                                  <a:srgbClr val="000000"/>
                                </a:solidFill>
                                <a:latin typeface="Cambria Math" panose="02040503050406030204" pitchFamily="18" charset="0"/>
                              </a:rPr>
                            </m:ctrlPr>
                          </m:sSubPr>
                          <m:e>
                            <m:r>
                              <a:rPr lang="es-CO" sz="1800" i="1" smtClean="0">
                                <a:solidFill>
                                  <a:srgbClr val="000000"/>
                                </a:solidFill>
                                <a:latin typeface="Cambria Math"/>
                              </a:rPr>
                              <m:t>𝑔</m:t>
                            </m:r>
                          </m:e>
                          <m:sub>
                            <m:r>
                              <a:rPr lang="es-CO" sz="1800" i="1" smtClean="0">
                                <a:solidFill>
                                  <a:srgbClr val="000000"/>
                                </a:solidFill>
                                <a:latin typeface="Cambria Math"/>
                              </a:rPr>
                              <m:t>𝑖</m:t>
                            </m:r>
                          </m:sub>
                        </m:sSub>
                        <m:d>
                          <m:dPr>
                            <m:ctrlPr>
                              <a:rPr lang="es-CO" sz="1800" i="1" smtClean="0">
                                <a:solidFill>
                                  <a:srgbClr val="000000"/>
                                </a:solidFill>
                                <a:latin typeface="Cambria Math" panose="02040503050406030204" pitchFamily="18" charset="0"/>
                              </a:rPr>
                            </m:ctrlPr>
                          </m:dPr>
                          <m:e>
                            <m:r>
                              <a:rPr lang="es-CO" sz="1800" b="1" i="1" smtClean="0">
                                <a:solidFill>
                                  <a:srgbClr val="000000"/>
                                </a:solidFill>
                                <a:latin typeface="Cambria Math"/>
                              </a:rPr>
                              <m:t>𝑿</m:t>
                            </m:r>
                          </m:e>
                        </m:d>
                        <m:d>
                          <m:dPr>
                            <m:begChr m:val="{"/>
                            <m:endChr m:val="}"/>
                            <m:ctrlPr>
                              <a:rPr lang="es-CO" sz="1800" i="1" smtClean="0">
                                <a:solidFill>
                                  <a:srgbClr val="000000"/>
                                </a:solidFill>
                                <a:latin typeface="Cambria Math" panose="02040503050406030204" pitchFamily="18" charset="0"/>
                              </a:rPr>
                            </m:ctrlPr>
                          </m:dPr>
                          <m:e>
                            <m:m>
                              <m:mPr>
                                <m:mcs>
                                  <m:mc>
                                    <m:mcPr>
                                      <m:count m:val="1"/>
                                      <m:mcJc m:val="center"/>
                                    </m:mcPr>
                                  </m:mc>
                                </m:mcs>
                                <m:ctrlPr>
                                  <a:rPr lang="es-CO" sz="1800" i="1" smtClean="0">
                                    <a:solidFill>
                                      <a:srgbClr val="000000"/>
                                    </a:solidFill>
                                    <a:latin typeface="Cambria Math" panose="02040503050406030204" pitchFamily="18" charset="0"/>
                                  </a:rPr>
                                </m:ctrlPr>
                              </m:mPr>
                              <m:mr>
                                <m:e>
                                  <m:r>
                                    <m:rPr>
                                      <m:brk m:alnAt="7"/>
                                    </m:rPr>
                                    <a:rPr lang="es-CO" sz="1800" i="1" smtClean="0">
                                      <a:solidFill>
                                        <a:srgbClr val="000000"/>
                                      </a:solidFill>
                                      <a:latin typeface="Cambria Math"/>
                                      <a:ea typeface="Cambria Math"/>
                                    </a:rPr>
                                    <m:t>≥</m:t>
                                  </m:r>
                                </m:e>
                              </m:mr>
                              <m:mr>
                                <m:e>
                                  <m:r>
                                    <a:rPr lang="es-CO" sz="1800" i="1" smtClean="0">
                                      <a:solidFill>
                                        <a:srgbClr val="000000"/>
                                      </a:solidFill>
                                      <a:latin typeface="Cambria Math"/>
                                    </a:rPr>
                                    <m:t>=</m:t>
                                  </m:r>
                                </m:e>
                              </m:mr>
                              <m:mr>
                                <m:e>
                                  <m:r>
                                    <a:rPr lang="es-CO" sz="1800" i="1" smtClean="0">
                                      <a:solidFill>
                                        <a:srgbClr val="000000"/>
                                      </a:solidFill>
                                      <a:latin typeface="Cambria Math"/>
                                      <a:ea typeface="Cambria Math"/>
                                    </a:rPr>
                                    <m:t>≤</m:t>
                                  </m:r>
                                </m:e>
                              </m:mr>
                            </m:m>
                          </m:e>
                        </m:d>
                        <m:sSub>
                          <m:sSubPr>
                            <m:ctrlPr>
                              <a:rPr lang="es-CO" sz="1800" i="1" smtClean="0">
                                <a:solidFill>
                                  <a:srgbClr val="000000"/>
                                </a:solidFill>
                                <a:latin typeface="Cambria Math" panose="02040503050406030204" pitchFamily="18" charset="0"/>
                              </a:rPr>
                            </m:ctrlPr>
                          </m:sSubPr>
                          <m:e>
                            <m:r>
                              <a:rPr lang="es-CO" sz="1800" i="1" smtClean="0">
                                <a:solidFill>
                                  <a:srgbClr val="000000"/>
                                </a:solidFill>
                                <a:latin typeface="Cambria Math"/>
                              </a:rPr>
                              <m:t>𝑏</m:t>
                            </m:r>
                          </m:e>
                          <m:sub>
                            <m:r>
                              <a:rPr lang="es-CO" sz="1800" i="1" smtClean="0">
                                <a:solidFill>
                                  <a:srgbClr val="000000"/>
                                </a:solidFill>
                                <a:latin typeface="Cambria Math"/>
                              </a:rPr>
                              <m:t>𝑖</m:t>
                            </m:r>
                          </m:sub>
                        </m:sSub>
                        <m:r>
                          <a:rPr lang="es-CO" sz="1800" i="1" smtClean="0">
                            <a:solidFill>
                              <a:srgbClr val="000000"/>
                            </a:solidFill>
                            <a:latin typeface="Cambria Math"/>
                          </a:rPr>
                          <m:t> </m:t>
                        </m:r>
                        <m:r>
                          <a:rPr lang="es-CO" sz="1800" i="1" smtClean="0">
                            <a:solidFill>
                              <a:srgbClr val="000000"/>
                            </a:solidFill>
                            <a:latin typeface="Cambria Math"/>
                          </a:rPr>
                          <m:t>𝑝𝑎𝑟𝑎</m:t>
                        </m:r>
                        <m:r>
                          <a:rPr lang="es-CO" sz="1800" i="1" smtClean="0">
                            <a:solidFill>
                              <a:srgbClr val="000000"/>
                            </a:solidFill>
                            <a:latin typeface="Cambria Math"/>
                          </a:rPr>
                          <m:t> </m:t>
                        </m:r>
                        <m:r>
                          <a:rPr lang="es-CO" sz="1800" i="1" smtClean="0">
                            <a:solidFill>
                              <a:srgbClr val="000000"/>
                            </a:solidFill>
                            <a:latin typeface="Cambria Math"/>
                          </a:rPr>
                          <m:t>𝑡𝑜𝑑𝑜</m:t>
                        </m:r>
                        <m:r>
                          <a:rPr lang="es-CO" sz="1800" i="1" smtClean="0">
                            <a:solidFill>
                              <a:srgbClr val="000000"/>
                            </a:solidFill>
                            <a:latin typeface="Cambria Math"/>
                          </a:rPr>
                          <m:t> </m:t>
                        </m:r>
                        <m:r>
                          <a:rPr lang="es-CO" sz="1800" i="1" smtClean="0">
                            <a:solidFill>
                              <a:srgbClr val="000000"/>
                            </a:solidFill>
                            <a:latin typeface="Cambria Math"/>
                          </a:rPr>
                          <m:t>𝑖</m:t>
                        </m:r>
                        <m:r>
                          <a:rPr lang="es-CO" sz="1800" i="1" smtClean="0">
                            <a:solidFill>
                              <a:srgbClr val="000000"/>
                            </a:solidFill>
                            <a:latin typeface="Cambria Math"/>
                          </a:rPr>
                          <m:t> </m:t>
                        </m:r>
                        <m:r>
                          <a:rPr lang="es-CO" sz="1800" i="1" smtClean="0">
                            <a:solidFill>
                              <a:srgbClr val="000000"/>
                            </a:solidFill>
                            <a:latin typeface="Cambria Math"/>
                          </a:rPr>
                          <m:t>𝑒𝑛</m:t>
                        </m:r>
                        <m:r>
                          <a:rPr lang="es-CO" sz="1800" i="1" smtClean="0">
                            <a:solidFill>
                              <a:srgbClr val="000000"/>
                            </a:solidFill>
                            <a:latin typeface="Cambria Math"/>
                          </a:rPr>
                          <m:t> </m:t>
                        </m:r>
                        <m:r>
                          <a:rPr lang="es-CO" sz="1800" i="1" smtClean="0">
                            <a:solidFill>
                              <a:srgbClr val="000000"/>
                            </a:solidFill>
                            <a:latin typeface="Cambria Math"/>
                          </a:rPr>
                          <m:t>𝐼</m:t>
                        </m:r>
                        <m:r>
                          <a:rPr lang="es-CO" sz="1800" i="1" smtClean="0">
                            <a:solidFill>
                              <a:srgbClr val="000000"/>
                            </a:solidFill>
                            <a:latin typeface="Cambria Math"/>
                          </a:rPr>
                          <m:t>.</m:t>
                        </m:r>
                      </m:oMath>
                    </m:oMathPara>
                  </a14:m>
                  <a:endParaRPr lang="es-CO" sz="1800" dirty="0">
                    <a:solidFill>
                      <a:srgbClr val="000000"/>
                    </a:solidFill>
                    <a:latin typeface="Calibri"/>
                  </a:endParaRPr>
                </a:p>
              </p:txBody>
            </p:sp>
          </mc:Choice>
          <mc:Fallback xmlns="">
            <p:sp>
              <p:nvSpPr>
                <p:cNvPr id="6" name="5 CuadroTexto"/>
                <p:cNvSpPr txBox="1">
                  <a:spLocks noRot="1" noChangeAspect="1" noMove="1" noResize="1" noEditPoints="1" noAdjustHandles="1" noChangeArrowheads="1" noChangeShapeType="1" noTextEdit="1"/>
                </p:cNvSpPr>
                <p:nvPr/>
              </p:nvSpPr>
              <p:spPr>
                <a:xfrm>
                  <a:off x="3059832" y="3396536"/>
                  <a:ext cx="3130344" cy="824072"/>
                </a:xfrm>
                <a:prstGeom prst="rect">
                  <a:avLst/>
                </a:prstGeom>
                <a:blipFill rotWithShape="1">
                  <a:blip r:embed="rId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9" name="7 CuadroTexto"/>
                <p:cNvSpPr txBox="1"/>
                <p:nvPr/>
              </p:nvSpPr>
              <p:spPr>
                <a:xfrm>
                  <a:off x="1707444" y="3004890"/>
                  <a:ext cx="1155573" cy="369332"/>
                </a:xfrm>
                <a:prstGeom prst="rect">
                  <a:avLst/>
                </a:prstGeom>
                <a:noFill/>
              </p:spPr>
              <p:txBody>
                <a:bodyPr wrap="none" rtlCol="0">
                  <a:spAutoFit/>
                </a:bodyPr>
                <a:lstStyle/>
                <a:p>
                  <a:pPr fontAlgn="auto">
                    <a:spcBef>
                      <a:spcPts val="0"/>
                    </a:spcBef>
                    <a:spcAft>
                      <a:spcPts val="0"/>
                    </a:spcAft>
                  </a:pPr>
                  <a14:m>
                    <m:oMathPara xmlns:m="http://schemas.openxmlformats.org/officeDocument/2006/math">
                      <m:oMathParaPr>
                        <m:jc m:val="center"/>
                      </m:oMathParaPr>
                      <m:oMath xmlns:m="http://schemas.openxmlformats.org/officeDocument/2006/math">
                        <m:r>
                          <a:rPr lang="es-CO" sz="1800" i="1" smtClean="0">
                            <a:solidFill>
                              <a:srgbClr val="000000"/>
                            </a:solidFill>
                            <a:latin typeface="Cambria Math"/>
                          </a:rPr>
                          <m:t>𝑆𝑢𝑗𝑒𝑡𝑜</m:t>
                        </m:r>
                        <m:r>
                          <a:rPr lang="es-CO" sz="1800" i="1" smtClean="0">
                            <a:solidFill>
                              <a:srgbClr val="000000"/>
                            </a:solidFill>
                            <a:latin typeface="Cambria Math"/>
                          </a:rPr>
                          <m:t> </m:t>
                        </m:r>
                        <m:r>
                          <a:rPr lang="es-CO" sz="1800" i="1" smtClean="0">
                            <a:solidFill>
                              <a:srgbClr val="000000"/>
                            </a:solidFill>
                            <a:latin typeface="Cambria Math"/>
                          </a:rPr>
                          <m:t>𝑎</m:t>
                        </m:r>
                        <m:r>
                          <a:rPr lang="es-CO" sz="1800" i="1" smtClean="0">
                            <a:solidFill>
                              <a:srgbClr val="000000"/>
                            </a:solidFill>
                            <a:latin typeface="Cambria Math"/>
                          </a:rPr>
                          <m:t>:</m:t>
                        </m:r>
                      </m:oMath>
                    </m:oMathPara>
                  </a14:m>
                  <a:endParaRPr lang="es-CO" sz="1800" dirty="0">
                    <a:solidFill>
                      <a:srgbClr val="000000"/>
                    </a:solidFill>
                    <a:latin typeface="Calibri"/>
                  </a:endParaRPr>
                </a:p>
              </p:txBody>
            </p:sp>
          </mc:Choice>
          <mc:Fallback xmlns="">
            <p:sp>
              <p:nvSpPr>
                <p:cNvPr id="8" name="7 CuadroTexto"/>
                <p:cNvSpPr txBox="1">
                  <a:spLocks noRot="1" noChangeAspect="1" noMove="1" noResize="1" noEditPoints="1" noAdjustHandles="1" noChangeArrowheads="1" noChangeShapeType="1" noTextEdit="1"/>
                </p:cNvSpPr>
                <p:nvPr/>
              </p:nvSpPr>
              <p:spPr>
                <a:xfrm>
                  <a:off x="1707444" y="3004890"/>
                  <a:ext cx="1155573" cy="369332"/>
                </a:xfrm>
                <a:prstGeom prst="rect">
                  <a:avLst/>
                </a:prstGeom>
                <a:blipFill rotWithShape="1">
                  <a:blip r:embed="rId5"/>
                  <a:stretch>
                    <a:fillRect b="-11475"/>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0" name="8 CuadroTexto"/>
                <p:cNvSpPr txBox="1"/>
                <p:nvPr/>
              </p:nvSpPr>
              <p:spPr>
                <a:xfrm>
                  <a:off x="3059832" y="2759347"/>
                  <a:ext cx="1948354" cy="391646"/>
                </a:xfrm>
                <a:prstGeom prst="rect">
                  <a:avLst/>
                </a:prstGeom>
                <a:noFill/>
              </p:spPr>
              <p:txBody>
                <a:bodyPr wrap="none" rtlCol="0">
                  <a:spAutoFit/>
                </a:bodyPr>
                <a:lstStyle/>
                <a:p>
                  <a:pPr fontAlgn="auto">
                    <a:spcBef>
                      <a:spcPts val="0"/>
                    </a:spcBef>
                    <a:spcAft>
                      <a:spcPts val="0"/>
                    </a:spcAft>
                  </a:pPr>
                  <a14:m>
                    <m:oMathPara xmlns:m="http://schemas.openxmlformats.org/officeDocument/2006/math">
                      <m:oMathParaPr>
                        <m:jc m:val="center"/>
                      </m:oMathParaPr>
                      <m:oMath xmlns:m="http://schemas.openxmlformats.org/officeDocument/2006/math">
                        <m:sSub>
                          <m:sSubPr>
                            <m:ctrlPr>
                              <a:rPr lang="es-CO" sz="1800" i="1" smtClean="0">
                                <a:solidFill>
                                  <a:srgbClr val="000000"/>
                                </a:solidFill>
                                <a:latin typeface="Cambria Math" panose="02040503050406030204" pitchFamily="18" charset="0"/>
                              </a:rPr>
                            </m:ctrlPr>
                          </m:sSubPr>
                          <m:e>
                            <m:r>
                              <a:rPr lang="es-CO" sz="1800" i="1">
                                <a:solidFill>
                                  <a:srgbClr val="000000"/>
                                </a:solidFill>
                                <a:latin typeface="Cambria Math"/>
                              </a:rPr>
                              <m:t>𝑓</m:t>
                            </m:r>
                          </m:e>
                          <m:sub>
                            <m:r>
                              <a:rPr lang="es-CO" sz="1800" i="1">
                                <a:solidFill>
                                  <a:srgbClr val="000000"/>
                                </a:solidFill>
                                <a:latin typeface="Cambria Math"/>
                              </a:rPr>
                              <m:t>𝑗</m:t>
                            </m:r>
                          </m:sub>
                        </m:sSub>
                        <m:d>
                          <m:dPr>
                            <m:ctrlPr>
                              <a:rPr lang="es-CO" sz="1800" i="1" smtClean="0">
                                <a:solidFill>
                                  <a:srgbClr val="000000"/>
                                </a:solidFill>
                                <a:latin typeface="Cambria Math" panose="02040503050406030204" pitchFamily="18" charset="0"/>
                              </a:rPr>
                            </m:ctrlPr>
                          </m:dPr>
                          <m:e>
                            <m:r>
                              <a:rPr lang="es-CO" sz="1800" b="1" i="1" smtClean="0">
                                <a:solidFill>
                                  <a:srgbClr val="000000"/>
                                </a:solidFill>
                                <a:latin typeface="Cambria Math"/>
                              </a:rPr>
                              <m:t>𝑿</m:t>
                            </m:r>
                          </m:e>
                        </m:d>
                        <m:r>
                          <a:rPr lang="es-CO" sz="1800" i="1" smtClean="0">
                            <a:solidFill>
                              <a:srgbClr val="000000"/>
                            </a:solidFill>
                            <a:latin typeface="Cambria Math"/>
                          </a:rPr>
                          <m:t>𝑝𝑎𝑟𝑎</m:t>
                        </m:r>
                        <m:r>
                          <a:rPr lang="es-CO" sz="1800" i="1" smtClean="0">
                            <a:solidFill>
                              <a:srgbClr val="000000"/>
                            </a:solidFill>
                            <a:latin typeface="Cambria Math"/>
                          </a:rPr>
                          <m:t> </m:t>
                        </m:r>
                        <m:r>
                          <a:rPr lang="es-CO" sz="1800" i="1" smtClean="0">
                            <a:solidFill>
                              <a:srgbClr val="000000"/>
                            </a:solidFill>
                            <a:latin typeface="Cambria Math"/>
                          </a:rPr>
                          <m:t>𝑗</m:t>
                        </m:r>
                        <m:r>
                          <a:rPr lang="es-CO" sz="1800" i="1" smtClean="0">
                            <a:solidFill>
                              <a:srgbClr val="000000"/>
                            </a:solidFill>
                            <a:latin typeface="Cambria Math"/>
                          </a:rPr>
                          <m:t> </m:t>
                        </m:r>
                        <m:r>
                          <a:rPr lang="es-CO" sz="1800" i="1" smtClean="0">
                            <a:solidFill>
                              <a:srgbClr val="000000"/>
                            </a:solidFill>
                            <a:latin typeface="Cambria Math"/>
                          </a:rPr>
                          <m:t>𝑒𝑛</m:t>
                        </m:r>
                        <m:r>
                          <a:rPr lang="es-CO" sz="1800" i="1" smtClean="0">
                            <a:solidFill>
                              <a:srgbClr val="000000"/>
                            </a:solidFill>
                            <a:latin typeface="Cambria Math"/>
                          </a:rPr>
                          <m:t> </m:t>
                        </m:r>
                        <m:r>
                          <a:rPr lang="es-CO" sz="1800" i="1" smtClean="0">
                            <a:solidFill>
                              <a:srgbClr val="000000"/>
                            </a:solidFill>
                            <a:latin typeface="Cambria Math"/>
                          </a:rPr>
                          <m:t>𝐽</m:t>
                        </m:r>
                        <m:r>
                          <a:rPr lang="es-CO" sz="1800" i="1" smtClean="0">
                            <a:solidFill>
                              <a:srgbClr val="000000"/>
                            </a:solidFill>
                            <a:latin typeface="Cambria Math"/>
                          </a:rPr>
                          <m:t>.</m:t>
                        </m:r>
                      </m:oMath>
                    </m:oMathPara>
                  </a14:m>
                  <a:endParaRPr lang="es-CO" sz="1800" dirty="0">
                    <a:solidFill>
                      <a:srgbClr val="000000"/>
                    </a:solidFill>
                    <a:latin typeface="Calibri"/>
                  </a:endParaRPr>
                </a:p>
              </p:txBody>
            </p:sp>
          </mc:Choice>
          <mc:Fallback xmlns="">
            <p:sp>
              <p:nvSpPr>
                <p:cNvPr id="9" name="8 CuadroTexto"/>
                <p:cNvSpPr txBox="1">
                  <a:spLocks noRot="1" noChangeAspect="1" noMove="1" noResize="1" noEditPoints="1" noAdjustHandles="1" noChangeArrowheads="1" noChangeShapeType="1" noTextEdit="1"/>
                </p:cNvSpPr>
                <p:nvPr/>
              </p:nvSpPr>
              <p:spPr>
                <a:xfrm>
                  <a:off x="3059832" y="2759347"/>
                  <a:ext cx="1948354" cy="391646"/>
                </a:xfrm>
                <a:prstGeom prst="rect">
                  <a:avLst/>
                </a:prstGeom>
                <a:blipFill rotWithShape="1">
                  <a:blip r:embed="rId6"/>
                  <a:stretch>
                    <a:fillRect b="-7813"/>
                  </a:stretch>
                </a:blipFill>
              </p:spPr>
              <p:txBody>
                <a:bodyPr/>
                <a:lstStyle/>
                <a:p>
                  <a:r>
                    <a:rPr lang="es-CO">
                      <a:noFill/>
                    </a:rPr>
                    <a:t> </a:t>
                  </a:r>
                </a:p>
              </p:txBody>
            </p:sp>
          </mc:Fallback>
        </mc:AlternateContent>
      </p:grpSp>
    </p:spTree>
    <p:extLst>
      <p:ext uri="{BB962C8B-B14F-4D97-AF65-F5344CB8AC3E}">
        <p14:creationId xmlns:p14="http://schemas.microsoft.com/office/powerpoint/2010/main" val="592595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Qué es la Optimización?</a:t>
            </a:r>
          </a:p>
          <a:p>
            <a:pPr lvl="1"/>
            <a:r>
              <a:rPr lang="es-CO" sz="2400" dirty="0"/>
              <a:t>Ejemplo:</a:t>
            </a:r>
          </a:p>
          <a:p>
            <a:pPr lvl="2"/>
            <a:r>
              <a:rPr lang="es-CO" sz="2000" dirty="0"/>
              <a:t>Tenemos 8 proyectos que retornan una cierta ganancia, por lo cuál deseamos seleccionar la mayor cantidad de proyectos posible que nos generen la mayor ganancia. Sin embargo, tenemos ciertas limitaciones para adquirir los proyectos.</a:t>
            </a:r>
          </a:p>
          <a:p>
            <a:pPr lvl="3"/>
            <a:r>
              <a:rPr lang="es-CO" sz="1800" dirty="0"/>
              <a:t>Nota: no tener en cuenta la inversión que se debe realizar para cada proyecto.</a:t>
            </a:r>
          </a:p>
          <a:p>
            <a:pPr lvl="2"/>
            <a:r>
              <a:rPr lang="es-CO" sz="2000" dirty="0"/>
              <a:t>Parámetros: ganancia </a:t>
            </a:r>
            <a:r>
              <a:rPr lang="es-CO" sz="2000" i="1" dirty="0" err="1"/>
              <a:t>g</a:t>
            </a:r>
            <a:r>
              <a:rPr lang="es-CO" sz="2000" i="1" baseline="-25000" dirty="0" err="1"/>
              <a:t>i</a:t>
            </a:r>
            <a:endParaRPr lang="es-CO" sz="2000" i="1" baseline="-25000" dirty="0"/>
          </a:p>
          <a:p>
            <a:pPr lvl="2"/>
            <a:r>
              <a:rPr lang="es-CO" sz="2000" dirty="0"/>
              <a:t>Tipo de variable : </a:t>
            </a:r>
            <a:r>
              <a:rPr lang="es-CO" sz="2000" i="1" dirty="0"/>
              <a:t>x</a:t>
            </a:r>
            <a:r>
              <a:rPr lang="es-CO" sz="1100" i="1" dirty="0"/>
              <a:t>i</a:t>
            </a:r>
            <a:r>
              <a:rPr lang="es-CO" sz="2000" dirty="0"/>
              <a:t> </a:t>
            </a:r>
          </a:p>
          <a:p>
            <a:pPr lvl="3"/>
            <a:r>
              <a:rPr lang="es-CO" sz="1600" i="1" dirty="0"/>
              <a:t>X</a:t>
            </a:r>
            <a:r>
              <a:rPr lang="es-CO" sz="700" i="1" dirty="0"/>
              <a:t>i </a:t>
            </a:r>
            <a:r>
              <a:rPr lang="es-CO" sz="1600" i="1" dirty="0"/>
              <a:t>=1 </a:t>
            </a:r>
            <a:r>
              <a:rPr lang="es-CO" sz="1600" dirty="0"/>
              <a:t>si escojo el proyecto</a:t>
            </a:r>
            <a:r>
              <a:rPr lang="es-CO" sz="1600" i="1" dirty="0"/>
              <a:t> i</a:t>
            </a:r>
            <a:endParaRPr lang="es-CO" sz="1600" dirty="0"/>
          </a:p>
          <a:p>
            <a:pPr lvl="3"/>
            <a:r>
              <a:rPr lang="es-CO" sz="1600" i="1" dirty="0"/>
              <a:t>X</a:t>
            </a:r>
            <a:r>
              <a:rPr lang="es-CO" sz="700" i="1" dirty="0"/>
              <a:t>i </a:t>
            </a:r>
            <a:r>
              <a:rPr lang="es-CO" sz="1600" i="1" dirty="0"/>
              <a:t>=0 </a:t>
            </a:r>
            <a:r>
              <a:rPr lang="es-CO" sz="1600" dirty="0"/>
              <a:t>si NO escojo el proyecto</a:t>
            </a:r>
            <a:r>
              <a:rPr lang="es-CO" sz="1600" i="1" dirty="0"/>
              <a:t> i</a:t>
            </a:r>
            <a:endParaRPr lang="es-CO" sz="1600" dirty="0"/>
          </a:p>
          <a:p>
            <a:pPr lvl="2"/>
            <a:endParaRPr lang="es-CO" sz="2000" dirty="0"/>
          </a:p>
          <a:p>
            <a:pPr lvl="2"/>
            <a:endParaRPr lang="es-CO" sz="2200" dirty="0"/>
          </a:p>
          <a:p>
            <a:pPr lvl="2"/>
            <a:endParaRPr lang="es-CO" dirty="0"/>
          </a:p>
          <a:p>
            <a:pPr lvl="3"/>
            <a:endParaRPr lang="es-CO" sz="1600" dirty="0"/>
          </a:p>
          <a:p>
            <a:pPr lvl="3"/>
            <a:endParaRPr lang="es-CO" sz="1600" dirty="0"/>
          </a:p>
          <a:p>
            <a:pPr lvl="3"/>
            <a:endParaRPr lang="es-CO" sz="16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1910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542932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Qué es la Optimización?</a:t>
            </a:r>
          </a:p>
          <a:p>
            <a:pPr lvl="1"/>
            <a:r>
              <a:rPr lang="es-CO" sz="2400" dirty="0"/>
              <a:t>Ejemplo:</a:t>
            </a:r>
          </a:p>
          <a:p>
            <a:pPr lvl="2"/>
            <a:r>
              <a:rPr lang="es-CO" sz="2000" dirty="0"/>
              <a:t>Tenemos 8 proyectos que retornan una cierta ganancia, por lo cuál deseamos seleccionar la mayor cantidad de proyectos posible que nos generen la mayor ganancia. Sin embargo, tenemos ciertas limitaciones para adquirir los proyectos.</a:t>
            </a:r>
          </a:p>
          <a:p>
            <a:pPr lvl="3"/>
            <a:r>
              <a:rPr lang="es-CO" sz="1800" dirty="0"/>
              <a:t>Nota: no tener en cuenta la inversión que se debe realizar para cada proyecto.</a:t>
            </a:r>
          </a:p>
          <a:p>
            <a:pPr lvl="2"/>
            <a:r>
              <a:rPr lang="es-CO" sz="2000" dirty="0"/>
              <a:t>Función Objetivo:</a:t>
            </a:r>
          </a:p>
          <a:p>
            <a:pPr lvl="2"/>
            <a:endParaRPr lang="es-CO" sz="2000" dirty="0"/>
          </a:p>
          <a:p>
            <a:pPr lvl="2"/>
            <a:r>
              <a:rPr lang="es-CO" sz="2000" dirty="0"/>
              <a:t>Supongamos que solo podemos escoger 2 proyectos:</a:t>
            </a:r>
          </a:p>
          <a:p>
            <a:pPr lvl="2"/>
            <a:endParaRPr lang="es-CO" sz="2000" dirty="0"/>
          </a:p>
          <a:p>
            <a:pPr lvl="2"/>
            <a:endParaRPr lang="es-CO" sz="2200" dirty="0"/>
          </a:p>
          <a:p>
            <a:pPr lvl="2"/>
            <a:endParaRPr lang="es-CO" dirty="0"/>
          </a:p>
          <a:p>
            <a:pPr lvl="3"/>
            <a:endParaRPr lang="es-CO" sz="1600" dirty="0"/>
          </a:p>
          <a:p>
            <a:pPr lvl="3"/>
            <a:endParaRPr lang="es-CO" sz="1600" dirty="0"/>
          </a:p>
          <a:p>
            <a:pPr lvl="3"/>
            <a:endParaRPr lang="es-CO" sz="16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1910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4283365" y="4572000"/>
                <a:ext cx="1366015" cy="615168"/>
              </a:xfrm>
              <a:prstGeom prst="rect">
                <a:avLst/>
              </a:prstGeom>
              <a:noFill/>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smtClean="0">
                          <a:ln>
                            <a:noFill/>
                          </a:ln>
                          <a:solidFill>
                            <a:schemeClr val="tx1"/>
                          </a:solidFill>
                          <a:effectLst/>
                          <a:uLnTx/>
                          <a:uFillTx/>
                          <a:latin typeface="Cambria Math"/>
                          <a:ea typeface="+mn-ea"/>
                          <a:cs typeface="Arial" pitchFamily="34" charset="0"/>
                        </a:rPr>
                        <m:t>𝑚</m:t>
                      </m:r>
                      <m:r>
                        <a:rPr kumimoji="0" lang="es-ES" sz="1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Arial" pitchFamily="34" charset="0"/>
                        </a:rPr>
                        <m:t>𝑎𝑥</m:t>
                      </m:r>
                      <m:nary>
                        <m:naryPr>
                          <m:chr m:val="∑"/>
                          <m:supHide m:val="on"/>
                          <m:ctrlP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Arial" pitchFamily="34" charset="0"/>
                            </a:rPr>
                          </m:ctrlPr>
                        </m:naryPr>
                        <m:sub>
                          <m:r>
                            <m:rPr>
                              <m:brk m:alnAt="7"/>
                            </m:rPr>
                            <a:rPr kumimoji="0" lang="en-US" sz="1400" b="0" i="1" u="none" strike="noStrike" kern="1200" cap="none" spc="0" normalizeH="0" baseline="0" noProof="0" smtClean="0">
                              <a:ln>
                                <a:noFill/>
                              </a:ln>
                              <a:solidFill>
                                <a:schemeClr val="tx1"/>
                              </a:solidFill>
                              <a:effectLst/>
                              <a:uLnTx/>
                              <a:uFillTx/>
                              <a:latin typeface="Cambria Math"/>
                              <a:ea typeface="+mn-ea"/>
                              <a:cs typeface="Arial" pitchFamily="34" charset="0"/>
                            </a:rPr>
                            <m:t>𝑖</m:t>
                          </m:r>
                        </m:sub>
                        <m:sup/>
                        <m:e>
                          <m:sSub>
                            <m:sSubPr>
                              <m:ctrlP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Arial" pitchFamily="34" charset="0"/>
                                </a:rPr>
                              </m:ctrlPr>
                            </m:sSubPr>
                            <m:e>
                              <m:r>
                                <a:rPr kumimoji="0" lang="en-US" sz="1400" b="0" i="1" u="none" strike="noStrike" kern="1200" cap="none" spc="0" normalizeH="0" baseline="0" noProof="0" smtClean="0">
                                  <a:ln>
                                    <a:noFill/>
                                  </a:ln>
                                  <a:solidFill>
                                    <a:schemeClr val="tx1"/>
                                  </a:solidFill>
                                  <a:effectLst/>
                                  <a:uLnTx/>
                                  <a:uFillTx/>
                                  <a:latin typeface="Cambria Math"/>
                                  <a:ea typeface="+mn-ea"/>
                                  <a:cs typeface="Arial" pitchFamily="34" charset="0"/>
                                </a:rPr>
                                <m:t>𝑔</m:t>
                              </m:r>
                            </m:e>
                            <m:sub>
                              <m:r>
                                <a:rPr kumimoji="0" lang="en-US" sz="1400" b="0" i="1" u="none" strike="noStrike" kern="1200" cap="none" spc="0" normalizeH="0" baseline="0" noProof="0" smtClean="0">
                                  <a:ln>
                                    <a:noFill/>
                                  </a:ln>
                                  <a:solidFill>
                                    <a:schemeClr val="tx1"/>
                                  </a:solidFill>
                                  <a:effectLst/>
                                  <a:uLnTx/>
                                  <a:uFillTx/>
                                  <a:latin typeface="Cambria Math"/>
                                  <a:ea typeface="+mn-ea"/>
                                  <a:cs typeface="Arial" pitchFamily="34" charset="0"/>
                                </a:rPr>
                                <m:t>𝑖</m:t>
                              </m:r>
                            </m:sub>
                          </m:sSub>
                          <m:r>
                            <a:rPr kumimoji="0" lang="en-US" sz="1400" b="0" i="1" u="none" strike="noStrike" kern="1200" cap="none" spc="0" normalizeH="0" baseline="0" noProof="0" smtClean="0">
                              <a:ln>
                                <a:noFill/>
                              </a:ln>
                              <a:solidFill>
                                <a:schemeClr val="tx1"/>
                              </a:solidFill>
                              <a:effectLst/>
                              <a:uLnTx/>
                              <a:uFillTx/>
                              <a:latin typeface="Cambria Math"/>
                              <a:ea typeface="+mn-ea"/>
                              <a:cs typeface="Arial" pitchFamily="34" charset="0"/>
                            </a:rPr>
                            <m:t>∗</m:t>
                          </m:r>
                          <m:sSub>
                            <m:sSubPr>
                              <m:ctrlPr>
                                <a:rPr kumimoji="0" lang="en-US" sz="1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Arial" pitchFamily="34" charset="0"/>
                                </a:rPr>
                              </m:ctrlPr>
                            </m:sSubPr>
                            <m:e>
                              <m:r>
                                <a:rPr kumimoji="0" lang="en-US" sz="1400" b="0" i="1" u="none" strike="noStrike" kern="1200" cap="none" spc="0" normalizeH="0" baseline="0" noProof="0" smtClean="0">
                                  <a:ln>
                                    <a:noFill/>
                                  </a:ln>
                                  <a:solidFill>
                                    <a:schemeClr val="tx1"/>
                                  </a:solidFill>
                                  <a:effectLst/>
                                  <a:uLnTx/>
                                  <a:uFillTx/>
                                  <a:latin typeface="Cambria Math"/>
                                  <a:ea typeface="+mn-ea"/>
                                  <a:cs typeface="Arial" pitchFamily="34" charset="0"/>
                                </a:rPr>
                                <m:t>𝑥</m:t>
                              </m:r>
                            </m:e>
                            <m:sub>
                              <m:r>
                                <a:rPr kumimoji="0" lang="en-US" sz="1400" b="0" i="1" u="none" strike="noStrike" kern="1200" cap="none" spc="0" normalizeH="0" baseline="0" noProof="0" smtClean="0">
                                  <a:ln>
                                    <a:noFill/>
                                  </a:ln>
                                  <a:solidFill>
                                    <a:schemeClr val="tx1"/>
                                  </a:solidFill>
                                  <a:effectLst/>
                                  <a:uLnTx/>
                                  <a:uFillTx/>
                                  <a:latin typeface="Cambria Math"/>
                                  <a:ea typeface="+mn-ea"/>
                                  <a:cs typeface="Arial" pitchFamily="34" charset="0"/>
                                </a:rPr>
                                <m:t>𝑖</m:t>
                              </m:r>
                            </m:sub>
                          </m:sSub>
                        </m:e>
                      </m:nary>
                    </m:oMath>
                  </m:oMathPara>
                </a14:m>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283365" y="4572000"/>
                <a:ext cx="1366015" cy="615168"/>
              </a:xfrm>
              <a:prstGeom prst="rect">
                <a:avLst/>
              </a:prstGeom>
              <a:blipFill>
                <a:blip r:embed="rId3"/>
                <a:stretch>
                  <a:fillRect l="-12946" t="-115842" r="-50000" b="-166337"/>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434590" y="5717977"/>
                <a:ext cx="988989" cy="615168"/>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14:m>
                  <m:oMathPara xmlns:m="http://schemas.openxmlformats.org/officeDocument/2006/math">
                    <m:oMathParaPr>
                      <m:jc m:val="centerGroup"/>
                    </m:oMathParaPr>
                    <m:oMath xmlns:m="http://schemas.openxmlformats.org/officeDocument/2006/math">
                      <m:nary>
                        <m:naryPr>
                          <m:chr m:val="∑"/>
                          <m:supHide m:val="on"/>
                          <m:ctrlP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Arial" pitchFamily="34" charset="0"/>
                            </a:rPr>
                          </m:ctrlPr>
                        </m:naryPr>
                        <m:sub>
                          <m:r>
                            <m:rPr>
                              <m:brk m:alnAt="7"/>
                            </m:rPr>
                            <a:rPr kumimoji="0" lang="en-US" sz="1400" b="0" i="1" u="none" strike="noStrike" kern="1200" cap="none" spc="0" normalizeH="0" baseline="0" noProof="0" smtClean="0">
                              <a:ln>
                                <a:noFill/>
                              </a:ln>
                              <a:solidFill>
                                <a:schemeClr val="tx1"/>
                              </a:solidFill>
                              <a:effectLst/>
                              <a:uLnTx/>
                              <a:uFillTx/>
                              <a:latin typeface="Cambria Math"/>
                              <a:ea typeface="+mn-ea"/>
                              <a:cs typeface="Arial" pitchFamily="34" charset="0"/>
                            </a:rPr>
                            <m:t>𝑖</m:t>
                          </m:r>
                        </m:sub>
                        <m:sup/>
                        <m:e>
                          <m:sSub>
                            <m:sSubPr>
                              <m:ctrlPr>
                                <a:rPr kumimoji="0" lang="en-US" sz="1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Arial" pitchFamily="34" charset="0"/>
                                </a:rPr>
                              </m:ctrlPr>
                            </m:sSubPr>
                            <m:e>
                              <m:r>
                                <a:rPr kumimoji="0" lang="en-US" sz="1400" b="0" i="1" u="none" strike="noStrike" kern="1200" cap="none" spc="0" normalizeH="0" baseline="0" noProof="0" smtClean="0">
                                  <a:ln>
                                    <a:noFill/>
                                  </a:ln>
                                  <a:solidFill>
                                    <a:schemeClr val="tx1"/>
                                  </a:solidFill>
                                  <a:effectLst/>
                                  <a:uLnTx/>
                                  <a:uFillTx/>
                                  <a:latin typeface="Cambria Math"/>
                                  <a:ea typeface="+mn-ea"/>
                                  <a:cs typeface="Arial" pitchFamily="34" charset="0"/>
                                </a:rPr>
                                <m:t>𝑥</m:t>
                              </m:r>
                            </m:e>
                            <m:sub>
                              <m:r>
                                <a:rPr kumimoji="0" lang="en-US" sz="1400" b="0" i="1" u="none" strike="noStrike" kern="1200" cap="none" spc="0" normalizeH="0" baseline="0" noProof="0" smtClean="0">
                                  <a:ln>
                                    <a:noFill/>
                                  </a:ln>
                                  <a:solidFill>
                                    <a:schemeClr val="tx1"/>
                                  </a:solidFill>
                                  <a:effectLst/>
                                  <a:uLnTx/>
                                  <a:uFillTx/>
                                  <a:latin typeface="Cambria Math"/>
                                  <a:ea typeface="+mn-ea"/>
                                  <a:cs typeface="Arial" pitchFamily="34" charset="0"/>
                                </a:rPr>
                                <m:t>𝑖</m:t>
                              </m:r>
                            </m:sub>
                          </m:sSub>
                          <m:r>
                            <a:rPr kumimoji="0" lang="en-US" sz="1400" b="0" i="1" u="none" strike="noStrike" kern="1200" cap="none" spc="0" normalizeH="0" baseline="0" noProof="0" smtClean="0">
                              <a:ln>
                                <a:noFill/>
                              </a:ln>
                              <a:solidFill>
                                <a:schemeClr val="tx1"/>
                              </a:solidFill>
                              <a:effectLst/>
                              <a:uLnTx/>
                              <a:uFillTx/>
                              <a:latin typeface="Cambria Math"/>
                              <a:ea typeface="+mn-ea"/>
                              <a:cs typeface="Arial" pitchFamily="34" charset="0"/>
                            </a:rPr>
                            <m:t>=</m:t>
                          </m:r>
                          <m:r>
                            <a:rPr kumimoji="0" lang="es-CO" sz="1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Arial" pitchFamily="34" charset="0"/>
                            </a:rPr>
                            <m:t>2</m:t>
                          </m:r>
                        </m:e>
                      </m:nary>
                    </m:oMath>
                  </m:oMathPara>
                </a14:m>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434590" y="5717977"/>
                <a:ext cx="988989" cy="615168"/>
              </a:xfrm>
              <a:prstGeom prst="rect">
                <a:avLst/>
              </a:prstGeom>
              <a:blipFill>
                <a:blip r:embed="rId4"/>
                <a:stretch>
                  <a:fillRect l="-55215" t="-115842" r="-61350" b="-166337"/>
                </a:stretch>
              </a:blipFill>
            </p:spPr>
            <p:txBody>
              <a:bodyPr/>
              <a:lstStyle/>
              <a:p>
                <a:r>
                  <a:rPr lang="es-CO">
                    <a:noFill/>
                  </a:rPr>
                  <a:t> </a:t>
                </a:r>
              </a:p>
            </p:txBody>
          </p:sp>
        </mc:Fallback>
      </mc:AlternateContent>
    </p:spTree>
    <p:extLst>
      <p:ext uri="{BB962C8B-B14F-4D97-AF65-F5344CB8AC3E}">
        <p14:creationId xmlns:p14="http://schemas.microsoft.com/office/powerpoint/2010/main" val="2546230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Qué es la Optimización?</a:t>
            </a:r>
          </a:p>
          <a:p>
            <a:pPr lvl="1"/>
            <a:r>
              <a:rPr lang="es-CO" sz="2400" dirty="0"/>
              <a:t>Ejemplo:</a:t>
            </a:r>
          </a:p>
          <a:p>
            <a:pPr lvl="2"/>
            <a:r>
              <a:rPr lang="es-CO" sz="2000" dirty="0"/>
              <a:t>Implementación en GAMS: ver </a:t>
            </a:r>
            <a:r>
              <a:rPr lang="es-CO" sz="2000" dirty="0" err="1"/>
              <a:t>ejProyectos.gms</a:t>
            </a:r>
            <a:endParaRPr lang="es-CO" sz="2000" dirty="0"/>
          </a:p>
          <a:p>
            <a:pPr lvl="2"/>
            <a:endParaRPr lang="es-CO" sz="2000" dirty="0"/>
          </a:p>
          <a:p>
            <a:pPr lvl="2"/>
            <a:endParaRPr lang="es-CO" sz="2200" dirty="0"/>
          </a:p>
          <a:p>
            <a:pPr lvl="2"/>
            <a:endParaRPr lang="es-CO" dirty="0"/>
          </a:p>
          <a:p>
            <a:pPr lvl="3"/>
            <a:endParaRPr lang="es-CO" sz="1600" dirty="0"/>
          </a:p>
          <a:p>
            <a:pPr lvl="3"/>
            <a:endParaRPr lang="es-CO" sz="1600" dirty="0"/>
          </a:p>
          <a:p>
            <a:pPr lvl="3"/>
            <a:endParaRPr lang="es-CO" sz="16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1910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236742"/>
            <a:ext cx="4260559" cy="3316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4692" y="3200400"/>
            <a:ext cx="3610708" cy="401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33400" y="2816423"/>
            <a:ext cx="1290738"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r>
              <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Archivo *.</a:t>
            </a:r>
            <a:r>
              <a:rPr kumimoji="0" lang="es-CO" sz="1400" b="0" i="0" u="none" strike="noStrike" kern="1200" cap="none" spc="0" normalizeH="0" baseline="0" noProof="0" dirty="0" err="1">
                <a:ln>
                  <a:noFill/>
                </a:ln>
                <a:solidFill>
                  <a:schemeClr val="tx1"/>
                </a:solidFill>
                <a:effectLst/>
                <a:uLnTx/>
                <a:uFillTx/>
                <a:latin typeface="Arial" pitchFamily="34" charset="0"/>
                <a:ea typeface="+mn-ea"/>
                <a:cs typeface="Arial" pitchFamily="34" charset="0"/>
              </a:rPr>
              <a:t>gms</a:t>
            </a: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0" name="TextBox 9"/>
          <p:cNvSpPr txBox="1"/>
          <p:nvPr/>
        </p:nvSpPr>
        <p:spPr>
          <a:xfrm>
            <a:off x="6329262" y="2819400"/>
            <a:ext cx="113204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r>
              <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Archivo *.</a:t>
            </a:r>
            <a:r>
              <a:rPr kumimoji="0" lang="es-CO" sz="1400" b="0" i="0" u="none" strike="noStrike" kern="1200" cap="none" spc="0" normalizeH="0" baseline="0" noProof="0" dirty="0" err="1">
                <a:ln>
                  <a:noFill/>
                </a:ln>
                <a:solidFill>
                  <a:schemeClr val="tx1"/>
                </a:solidFill>
                <a:effectLst/>
                <a:uLnTx/>
                <a:uFillTx/>
                <a:latin typeface="Arial" pitchFamily="34" charset="0"/>
                <a:ea typeface="+mn-ea"/>
                <a:cs typeface="Arial" pitchFamily="34" charset="0"/>
              </a:rPr>
              <a:t>lst</a:t>
            </a: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477566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Qué es la Optimización?</a:t>
            </a:r>
          </a:p>
          <a:p>
            <a:pPr lvl="1"/>
            <a:r>
              <a:rPr lang="es-CO" sz="2400" dirty="0"/>
              <a:t>Ejemplo:</a:t>
            </a:r>
          </a:p>
          <a:p>
            <a:pPr lvl="2"/>
            <a:r>
              <a:rPr lang="es-CO" sz="2000" dirty="0"/>
              <a:t>Tenemos 8 proyectos que retornan una cierta ganancia, por lo cuál deseamos seleccionar la mayor cantidad de proyectos posible que nos generen la mayor ganancia. Sin embargo, tenemos ciertas limitaciones para adquirir los proyectos.</a:t>
            </a:r>
          </a:p>
          <a:p>
            <a:pPr lvl="3"/>
            <a:r>
              <a:rPr lang="es-CO" sz="1800" dirty="0"/>
              <a:t>Nota: no tener en cuenta la inversión que se debe realizar para cada proyecto.</a:t>
            </a:r>
          </a:p>
          <a:p>
            <a:pPr lvl="2"/>
            <a:r>
              <a:rPr lang="es-CO" sz="2000" dirty="0">
                <a:solidFill>
                  <a:srgbClr val="FF0000"/>
                </a:solidFill>
              </a:rPr>
              <a:t>Actividad en clase: </a:t>
            </a:r>
          </a:p>
          <a:p>
            <a:pPr lvl="3"/>
            <a:r>
              <a:rPr lang="es-CO" sz="1600" dirty="0"/>
              <a:t>Qué sucede si no tenemos en cuenta la restricción?</a:t>
            </a:r>
          </a:p>
          <a:p>
            <a:pPr lvl="3"/>
            <a:r>
              <a:rPr lang="es-CO" sz="1600" dirty="0"/>
              <a:t>Qué sucede si minimizamos en lugar de maximizar teniendo en cuenta la restricción?</a:t>
            </a:r>
          </a:p>
          <a:p>
            <a:pPr lvl="3"/>
            <a:r>
              <a:rPr lang="es-CO" sz="1600" dirty="0"/>
              <a:t>Qué sucede si minimizamos en vez de maximizar NO teniendo en cuenta la restricción?</a:t>
            </a:r>
          </a:p>
          <a:p>
            <a:pPr lvl="2"/>
            <a:endParaRPr lang="es-CO" sz="2000" dirty="0"/>
          </a:p>
          <a:p>
            <a:pPr lvl="2"/>
            <a:endParaRPr lang="es-CO" sz="2200" dirty="0"/>
          </a:p>
          <a:p>
            <a:pPr lvl="2"/>
            <a:endParaRPr lang="es-CO" dirty="0"/>
          </a:p>
          <a:p>
            <a:pPr lvl="3"/>
            <a:endParaRPr lang="es-CO" sz="1600" dirty="0"/>
          </a:p>
          <a:p>
            <a:pPr lvl="3"/>
            <a:endParaRPr lang="es-CO" sz="1600" dirty="0"/>
          </a:p>
          <a:p>
            <a:pPr lvl="3"/>
            <a:endParaRPr lang="es-CO" sz="16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1910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1346324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Qué es la Optimización?</a:t>
            </a:r>
          </a:p>
          <a:p>
            <a:pPr lvl="1"/>
            <a:r>
              <a:rPr lang="es-CO" sz="2400" dirty="0"/>
              <a:t>Ejemplo:</a:t>
            </a:r>
          </a:p>
          <a:p>
            <a:pPr lvl="2"/>
            <a:r>
              <a:rPr lang="es-CO" sz="2000" dirty="0"/>
              <a:t>Tenemos 8 proyectos que retornan una cierta ganancia, por lo cuál deseamos seleccionar la mayor cantidad de proyectos posible que nos generen la mayor ganancia. Sin embargo, tenemos ciertas limitaciones para adquirir los proyectos.</a:t>
            </a:r>
          </a:p>
          <a:p>
            <a:pPr lvl="3"/>
            <a:r>
              <a:rPr lang="es-CO" sz="1800" dirty="0"/>
              <a:t>Nota: no tener en cuenta la inversión que se debe realizar para cada proyecto.</a:t>
            </a:r>
          </a:p>
          <a:p>
            <a:pPr lvl="2"/>
            <a:r>
              <a:rPr lang="es-CO" sz="2000" dirty="0">
                <a:solidFill>
                  <a:srgbClr val="FF0000"/>
                </a:solidFill>
              </a:rPr>
              <a:t>Actividad en clase:</a:t>
            </a:r>
          </a:p>
          <a:p>
            <a:pPr lvl="3"/>
            <a:r>
              <a:rPr lang="es-CO" sz="1600" dirty="0"/>
              <a:t>Qué sucede si queremos escoger el proyecto con mayor ganancia?</a:t>
            </a:r>
          </a:p>
          <a:p>
            <a:pPr lvl="3"/>
            <a:r>
              <a:rPr lang="es-CO" sz="1600" dirty="0"/>
              <a:t>Qué sucede si queremos escoger el proyecto con menor ganancia?</a:t>
            </a:r>
          </a:p>
          <a:p>
            <a:pPr lvl="3"/>
            <a:r>
              <a:rPr lang="es-CO" sz="1600" dirty="0"/>
              <a:t>Qué sucede si no queremos escoger ningún proyecto?</a:t>
            </a:r>
          </a:p>
          <a:p>
            <a:pPr lvl="2"/>
            <a:endParaRPr lang="es-CO" sz="2200" dirty="0"/>
          </a:p>
          <a:p>
            <a:pPr lvl="2"/>
            <a:endParaRPr lang="es-CO" dirty="0"/>
          </a:p>
          <a:p>
            <a:pPr lvl="3"/>
            <a:endParaRPr lang="es-CO" sz="1600" dirty="0"/>
          </a:p>
          <a:p>
            <a:pPr lvl="3"/>
            <a:endParaRPr lang="es-CO" sz="1600" dirty="0"/>
          </a:p>
          <a:p>
            <a:pPr lvl="3"/>
            <a:endParaRPr lang="es-CO" sz="16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1910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6739279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Qué es la Optimización?</a:t>
            </a:r>
          </a:p>
          <a:p>
            <a:pPr lvl="1"/>
            <a:r>
              <a:rPr lang="es-CO" sz="2400" dirty="0"/>
              <a:t>Ejemplo:</a:t>
            </a:r>
          </a:p>
          <a:p>
            <a:pPr lvl="2"/>
            <a:r>
              <a:rPr lang="es-CO" sz="2000" dirty="0"/>
              <a:t>Implementación en GAMS: ver </a:t>
            </a:r>
            <a:r>
              <a:rPr lang="es-CO" sz="2000" dirty="0" err="1"/>
              <a:t>ejProyectos.gms</a:t>
            </a:r>
            <a:endParaRPr lang="es-CO" sz="2000" dirty="0"/>
          </a:p>
          <a:p>
            <a:pPr lvl="2"/>
            <a:endParaRPr lang="es-CO" sz="2000" dirty="0"/>
          </a:p>
          <a:p>
            <a:pPr lvl="2"/>
            <a:endParaRPr lang="es-CO" sz="2200" dirty="0"/>
          </a:p>
          <a:p>
            <a:pPr lvl="2"/>
            <a:endParaRPr lang="es-CO" dirty="0"/>
          </a:p>
          <a:p>
            <a:pPr lvl="3"/>
            <a:endParaRPr lang="es-CO" sz="1600" dirty="0"/>
          </a:p>
          <a:p>
            <a:pPr lvl="3"/>
            <a:endParaRPr lang="es-CO" sz="1600" dirty="0"/>
          </a:p>
          <a:p>
            <a:pPr lvl="3"/>
            <a:endParaRPr lang="es-CO" sz="16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1910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236742"/>
            <a:ext cx="4260559" cy="3316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4692" y="3200400"/>
            <a:ext cx="3610708" cy="401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33400" y="2816423"/>
            <a:ext cx="1290738"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r>
              <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Archivo *.</a:t>
            </a:r>
            <a:r>
              <a:rPr kumimoji="0" lang="es-CO" sz="1400" b="0" i="0" u="none" strike="noStrike" kern="1200" cap="none" spc="0" normalizeH="0" baseline="0" noProof="0" dirty="0" err="1">
                <a:ln>
                  <a:noFill/>
                </a:ln>
                <a:solidFill>
                  <a:schemeClr val="tx1"/>
                </a:solidFill>
                <a:effectLst/>
                <a:uLnTx/>
                <a:uFillTx/>
                <a:latin typeface="Arial" pitchFamily="34" charset="0"/>
                <a:ea typeface="+mn-ea"/>
                <a:cs typeface="Arial" pitchFamily="34" charset="0"/>
              </a:rPr>
              <a:t>gms</a:t>
            </a: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0" name="TextBox 9"/>
          <p:cNvSpPr txBox="1"/>
          <p:nvPr/>
        </p:nvSpPr>
        <p:spPr>
          <a:xfrm>
            <a:off x="6329262" y="2819400"/>
            <a:ext cx="113204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r>
              <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Archivo *.</a:t>
            </a:r>
            <a:r>
              <a:rPr kumimoji="0" lang="es-CO" sz="1400" b="0" i="0" u="none" strike="noStrike" kern="1200" cap="none" spc="0" normalizeH="0" baseline="0" noProof="0" dirty="0" err="1">
                <a:ln>
                  <a:noFill/>
                </a:ln>
                <a:solidFill>
                  <a:schemeClr val="tx1"/>
                </a:solidFill>
                <a:effectLst/>
                <a:uLnTx/>
                <a:uFillTx/>
                <a:latin typeface="Arial" pitchFamily="34" charset="0"/>
                <a:ea typeface="+mn-ea"/>
                <a:cs typeface="Arial" pitchFamily="34" charset="0"/>
              </a:rPr>
              <a:t>lst</a:t>
            </a: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8382096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Actividades de la clase</a:t>
            </a:r>
          </a:p>
        </p:txBody>
      </p:sp>
      <p:sp>
        <p:nvSpPr>
          <p:cNvPr id="2" name="Content Placeholder 1"/>
          <p:cNvSpPr>
            <a:spLocks noGrp="1"/>
          </p:cNvSpPr>
          <p:nvPr>
            <p:ph idx="1"/>
          </p:nvPr>
        </p:nvSpPr>
        <p:spPr/>
        <p:txBody>
          <a:bodyPr/>
          <a:lstStyle/>
          <a:p>
            <a:r>
              <a:rPr lang="es-CO" sz="2000" dirty="0"/>
              <a:t>Continuar con el tema del Cap1. Modelado</a:t>
            </a:r>
          </a:p>
          <a:p>
            <a:endParaRPr lang="es-CO" sz="2000" dirty="0"/>
          </a:p>
          <a:p>
            <a:r>
              <a:rPr lang="es-CO" sz="2000" dirty="0"/>
              <a:t>Realizar el quiz de la clase anterior (Quiz 1):</a:t>
            </a:r>
          </a:p>
          <a:p>
            <a:pPr lvl="1"/>
            <a:r>
              <a:rPr lang="es-CO" sz="1800" dirty="0">
                <a:hlinkClick r:id="rId3"/>
              </a:rPr>
              <a:t>https://forms.gle/gzNLCsErgGd9h8CV6</a:t>
            </a:r>
            <a:endParaRPr lang="es-CO" sz="1600" dirty="0"/>
          </a:p>
          <a:p>
            <a:endParaRPr lang="es-CO" sz="2000" dirty="0"/>
          </a:p>
          <a:p>
            <a:r>
              <a:rPr lang="es-CO" sz="2000" dirty="0"/>
              <a:t>Realizar el siguiente </a:t>
            </a:r>
            <a:r>
              <a:rPr lang="es-CO" sz="2000" dirty="0" err="1"/>
              <a:t>quiz</a:t>
            </a:r>
            <a:r>
              <a:rPr lang="es-CO" sz="2000" dirty="0"/>
              <a:t> (</a:t>
            </a:r>
            <a:r>
              <a:rPr lang="es-CO" sz="2000" dirty="0" err="1"/>
              <a:t>Quiz</a:t>
            </a:r>
            <a:r>
              <a:rPr lang="es-CO" sz="2000" dirty="0"/>
              <a:t> 2):</a:t>
            </a:r>
          </a:p>
          <a:p>
            <a:pPr lvl="1"/>
            <a:r>
              <a:rPr lang="es-CO" sz="1800" dirty="0">
                <a:hlinkClick r:id="rId4"/>
              </a:rPr>
              <a:t>https://forms.gle/2v5dMkJUXfqc3n1n7</a:t>
            </a:r>
            <a:endParaRPr lang="es-CO" sz="1800" dirty="0"/>
          </a:p>
          <a:p>
            <a:pPr marL="0" indent="0">
              <a:buNone/>
            </a:pPr>
            <a:endParaRPr lang="es-CO" sz="2000" dirty="0"/>
          </a:p>
          <a:p>
            <a:r>
              <a:rPr lang="es-CO" sz="2000" dirty="0"/>
              <a:t>Actividad con miras al proyecto final (no entregable): </a:t>
            </a:r>
          </a:p>
          <a:p>
            <a:pPr lvl="1"/>
            <a:r>
              <a:rPr lang="es-CO" sz="1600" dirty="0"/>
              <a:t>Encontrar al menos un trabajo/tarea de otra materia que hayan cursado que sea un potencial caso a resolver con modelos matemáticos de optimización. Por ejemplo: identificar si es posible identificar minimizaciones/maximizaciones de recursos.</a:t>
            </a:r>
          </a:p>
          <a:p>
            <a:pPr lvl="1"/>
            <a:endParaRPr lang="es-CO" sz="1600" dirty="0"/>
          </a:p>
          <a:p>
            <a:pPr marL="457200" lvl="1" indent="0">
              <a:buNone/>
            </a:pPr>
            <a:endParaRPr lang="es-CO" sz="1800" dirty="0"/>
          </a:p>
          <a:p>
            <a:pPr lvl="1"/>
            <a:endParaRPr lang="es-CO" sz="2000" dirty="0"/>
          </a:p>
          <a:p>
            <a:pPr lvl="2"/>
            <a:endParaRPr lang="es-CO" sz="2200" dirty="0"/>
          </a:p>
          <a:p>
            <a:pPr lvl="2"/>
            <a:endParaRPr lang="es-CO" dirty="0"/>
          </a:p>
          <a:p>
            <a:pPr lvl="3"/>
            <a:endParaRPr lang="es-CO" sz="1600" dirty="0"/>
          </a:p>
          <a:p>
            <a:pPr lvl="3"/>
            <a:endParaRPr lang="es-CO" sz="1600" dirty="0"/>
          </a:p>
          <a:p>
            <a:pPr lvl="3"/>
            <a:endParaRPr lang="es-CO" sz="16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1910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7777932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s-CO" sz="2800" dirty="0"/>
                  <a:t>Objetivo al proponer un modelo matemático:</a:t>
                </a:r>
              </a:p>
              <a:p>
                <a:pPr lvl="1"/>
                <a:endParaRPr lang="es-CO" sz="2000" dirty="0"/>
              </a:p>
              <a:p>
                <a:pPr lvl="1"/>
                <a:r>
                  <a:rPr lang="es-CO" sz="2000" dirty="0"/>
                  <a:t>Que el modelo matemático sea genérico, es decir:</a:t>
                </a:r>
              </a:p>
              <a:p>
                <a:pPr lvl="2"/>
                <a:r>
                  <a:rPr lang="es-CO" sz="1800" dirty="0"/>
                  <a:t>Función objetivo </a:t>
                </a:r>
                <a:r>
                  <a:rPr lang="es-CO" sz="1800" dirty="0">
                    <a:sym typeface="Wingdings" panose="05000000000000000000" pitchFamily="2" charset="2"/>
                  </a:rPr>
                  <a:t> genérica</a:t>
                </a:r>
              </a:p>
              <a:p>
                <a:pPr lvl="2"/>
                <a:r>
                  <a:rPr lang="es-CO" sz="1800" dirty="0">
                    <a:sym typeface="Wingdings" panose="05000000000000000000" pitchFamily="2" charset="2"/>
                  </a:rPr>
                  <a:t>Restricciones  genéricas</a:t>
                </a:r>
              </a:p>
              <a:p>
                <a:pPr lvl="1"/>
                <a:endParaRPr lang="es-CO" sz="2000" dirty="0">
                  <a:sym typeface="Wingdings" panose="05000000000000000000" pitchFamily="2" charset="2"/>
                </a:endParaRPr>
              </a:p>
              <a:p>
                <a:pPr lvl="1"/>
                <a:r>
                  <a:rPr lang="es-CO" sz="2000" dirty="0">
                    <a:sym typeface="Wingdings" panose="05000000000000000000" pitchFamily="2" charset="2"/>
                  </a:rPr>
                  <a:t>Ejemplo de expresión matemática NO genérica:</a:t>
                </a:r>
              </a:p>
              <a:p>
                <a:pPr marL="914400" lvl="2" indent="0">
                  <a:buNone/>
                </a:pPr>
                <a:r>
                  <a:rPr lang="es-CO" sz="1800" dirty="0"/>
                  <a:t>              </a:t>
                </a:r>
              </a:p>
              <a:p>
                <a:pPr marL="914400" lvl="2" indent="0">
                  <a:buNone/>
                </a:pPr>
                <a:r>
                  <a:rPr lang="es-CO" sz="1800" dirty="0"/>
                  <a:t>                  x</a:t>
                </a:r>
                <a:r>
                  <a:rPr lang="es-CO" sz="1800" baseline="-25000" dirty="0"/>
                  <a:t>1 </a:t>
                </a:r>
                <a:r>
                  <a:rPr lang="es-CO" sz="1800" dirty="0"/>
                  <a:t>+ x</a:t>
                </a:r>
                <a:r>
                  <a:rPr lang="es-CO" sz="1800" baseline="-25000" dirty="0"/>
                  <a:t>2 </a:t>
                </a:r>
                <a:r>
                  <a:rPr lang="es-CO" sz="1800" dirty="0"/>
                  <a:t>+ x</a:t>
                </a:r>
                <a:r>
                  <a:rPr lang="es-CO" sz="1800" baseline="-25000" dirty="0"/>
                  <a:t>3 </a:t>
                </a:r>
                <a:r>
                  <a:rPr lang="es-CO" sz="1800" dirty="0"/>
                  <a:t>+ x</a:t>
                </a:r>
                <a:r>
                  <a:rPr lang="es-CO" sz="1800" baseline="-25000" dirty="0"/>
                  <a:t>4 </a:t>
                </a:r>
                <a:r>
                  <a:rPr lang="es-CO" sz="1800" dirty="0"/>
                  <a:t>+ x</a:t>
                </a:r>
                <a:r>
                  <a:rPr lang="es-CO" sz="1800" baseline="-25000" dirty="0"/>
                  <a:t>5 </a:t>
                </a:r>
                <a:r>
                  <a:rPr lang="es-CO" sz="1800" dirty="0"/>
                  <a:t>+ x</a:t>
                </a:r>
                <a:r>
                  <a:rPr lang="es-CO" sz="1800" baseline="-25000" dirty="0"/>
                  <a:t>6 </a:t>
                </a:r>
                <a:r>
                  <a:rPr lang="es-CO" sz="1800" dirty="0"/>
                  <a:t>+ x</a:t>
                </a:r>
                <a:r>
                  <a:rPr lang="es-CO" sz="1800" baseline="-25000" dirty="0"/>
                  <a:t>7 </a:t>
                </a:r>
                <a:r>
                  <a:rPr lang="es-CO" sz="1800" dirty="0"/>
                  <a:t>+ x</a:t>
                </a:r>
                <a:r>
                  <a:rPr lang="es-CO" sz="1800" baseline="-25000" dirty="0"/>
                  <a:t>8 </a:t>
                </a:r>
                <a:r>
                  <a:rPr lang="es-CO" sz="1800" dirty="0"/>
                  <a:t>= 2</a:t>
                </a:r>
              </a:p>
              <a:p>
                <a:pPr lvl="1"/>
                <a:endParaRPr lang="es-CO" sz="2000" dirty="0"/>
              </a:p>
              <a:p>
                <a:pPr lvl="1"/>
                <a:r>
                  <a:rPr lang="es-CO" sz="2000" dirty="0"/>
                  <a:t>Ejemplo de expresión matemática genérica:</a:t>
                </a:r>
              </a:p>
              <a:p>
                <a:pPr marL="457200" lvl="1" indent="0">
                  <a:buNone/>
                </a:pPr>
                <a14:m>
                  <m:oMathPara xmlns:m="http://schemas.openxmlformats.org/officeDocument/2006/math">
                    <m:oMathParaPr>
                      <m:jc m:val="centerGroup"/>
                    </m:oMathParaPr>
                    <m:oMath xmlns:m="http://schemas.openxmlformats.org/officeDocument/2006/math">
                      <m:nary>
                        <m:naryPr>
                          <m:chr m:val="∑"/>
                          <m:ctrlPr>
                            <a:rPr lang="es-CO" sz="2000" i="1" smtClean="0">
                              <a:latin typeface="Cambria Math" panose="02040503050406030204" pitchFamily="18" charset="0"/>
                            </a:rPr>
                          </m:ctrlPr>
                        </m:naryPr>
                        <m:sub>
                          <m:r>
                            <m:rPr>
                              <m:brk m:alnAt="23"/>
                            </m:rPr>
                            <a:rPr lang="es-CO" sz="2000" b="0" i="1" smtClean="0">
                              <a:latin typeface="Cambria Math" panose="02040503050406030204" pitchFamily="18" charset="0"/>
                            </a:rPr>
                            <m:t>𝑖</m:t>
                          </m:r>
                          <m:r>
                            <a:rPr lang="es-CO" sz="2000" b="0" i="1" smtClean="0">
                              <a:latin typeface="Cambria Math" panose="02040503050406030204" pitchFamily="18" charset="0"/>
                            </a:rPr>
                            <m:t>=1</m:t>
                          </m:r>
                        </m:sub>
                        <m:sup>
                          <m:r>
                            <a:rPr lang="es-CO" sz="2000" i="1">
                              <a:latin typeface="Cambria Math" panose="02040503050406030204" pitchFamily="18" charset="0"/>
                            </a:rPr>
                            <m:t>8</m:t>
                          </m:r>
                        </m:sup>
                        <m:e>
                          <m:sSub>
                            <m:sSubPr>
                              <m:ctrlPr>
                                <a:rPr lang="es-CO" sz="2000" i="1" smtClean="0">
                                  <a:latin typeface="Cambria Math" panose="02040503050406030204" pitchFamily="18" charset="0"/>
                                </a:rPr>
                              </m:ctrlPr>
                            </m:sSubPr>
                            <m:e>
                              <m:r>
                                <a:rPr lang="es-CO" sz="2000" b="0" i="1" smtClean="0">
                                  <a:latin typeface="Cambria Math" panose="02040503050406030204" pitchFamily="18" charset="0"/>
                                </a:rPr>
                                <m:t>𝑥</m:t>
                              </m:r>
                            </m:e>
                            <m:sub>
                              <m:r>
                                <a:rPr lang="es-CO" sz="2000" b="0" i="1" smtClean="0">
                                  <a:latin typeface="Cambria Math" panose="02040503050406030204" pitchFamily="18" charset="0"/>
                                </a:rPr>
                                <m:t>𝑖</m:t>
                              </m:r>
                            </m:sub>
                          </m:sSub>
                          <m:r>
                            <a:rPr lang="es-CO" sz="2000" b="0" i="1" smtClean="0">
                              <a:latin typeface="Cambria Math" panose="02040503050406030204" pitchFamily="18" charset="0"/>
                            </a:rPr>
                            <m:t>=2</m:t>
                          </m:r>
                        </m:e>
                      </m:nary>
                    </m:oMath>
                  </m:oMathPara>
                </a14:m>
                <a:endParaRPr lang="es-CO" sz="2000" dirty="0"/>
              </a:p>
              <a:p>
                <a:pPr lvl="2"/>
                <a:endParaRPr lang="es-CO" sz="2000" dirty="0"/>
              </a:p>
              <a:p>
                <a:pPr lvl="2"/>
                <a:endParaRPr lang="es-CO" sz="2000" dirty="0"/>
              </a:p>
              <a:p>
                <a:pPr lvl="2"/>
                <a:endParaRPr lang="es-CO" sz="2000" dirty="0"/>
              </a:p>
              <a:p>
                <a:pPr lvl="2"/>
                <a:endParaRPr lang="es-CO" sz="2000" dirty="0"/>
              </a:p>
              <a:p>
                <a:pPr lvl="2"/>
                <a:endParaRPr lang="es-CO" sz="2200" dirty="0"/>
              </a:p>
              <a:p>
                <a:pPr lvl="3"/>
                <a:endParaRPr lang="es-CO" sz="1600" dirty="0"/>
              </a:p>
              <a:p>
                <a:pPr lvl="3"/>
                <a:endParaRPr lang="es-CO" sz="1600" dirty="0"/>
              </a:p>
              <a:p>
                <a:pPr lvl="3"/>
                <a:endParaRPr lang="es-CO" sz="16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l="-1333" t="-1284"/>
                </a:stretch>
              </a:blipFill>
            </p:spPr>
            <p:txBody>
              <a:bodyPr/>
              <a:lstStyle/>
              <a:p>
                <a:r>
                  <a:rPr lang="es-CO">
                    <a:noFill/>
                  </a:rPr>
                  <a:t> </a:t>
                </a:r>
              </a:p>
            </p:txBody>
          </p:sp>
        </mc:Fallback>
      </mc:AlternateContent>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157971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s-CO" dirty="0"/>
              <a:t>Qué es un modelo?</a:t>
            </a:r>
          </a:p>
          <a:p>
            <a:pPr lvl="1"/>
            <a:r>
              <a:rPr lang="es-CO" sz="2000" dirty="0"/>
              <a:t>Otras aplicaciones: </a:t>
            </a:r>
          </a:p>
          <a:p>
            <a:endParaRPr lang="es-CO" dirty="0"/>
          </a:p>
          <a:p>
            <a:endParaRPr lang="es-CO" dirty="0"/>
          </a:p>
          <a:p>
            <a:endParaRPr lang="es-CO" dirty="0"/>
          </a:p>
          <a:p>
            <a:endParaRPr lang="es-CO" dirty="0"/>
          </a:p>
          <a:p>
            <a:endParaRPr lang="es-CO" dirty="0"/>
          </a:p>
          <a:p>
            <a:endParaRPr lang="es-CO" dirty="0"/>
          </a:p>
          <a:p>
            <a:endParaRPr lang="es-CO" dirty="0"/>
          </a:p>
          <a:p>
            <a:endParaRPr lang="es-CO" dirty="0"/>
          </a:p>
          <a:p>
            <a:endParaRPr lang="es-CO" dirty="0"/>
          </a:p>
          <a:p>
            <a:endParaRPr lang="es-CO" dirty="0"/>
          </a:p>
          <a:p>
            <a:endParaRPr lang="es-CO" dirty="0"/>
          </a:p>
          <a:p>
            <a:pPr lvl="2"/>
            <a:endParaRPr lang="es-CO" dirty="0"/>
          </a:p>
          <a:p>
            <a:pPr lvl="2"/>
            <a:endParaRPr lang="es-CO" dirty="0"/>
          </a:p>
          <a:p>
            <a:pPr lvl="2"/>
            <a:endParaRPr lang="es-CO" dirty="0"/>
          </a:p>
        </p:txBody>
      </p:sp>
      <p:sp>
        <p:nvSpPr>
          <p:cNvPr id="4" name="Title 3"/>
          <p:cNvSpPr>
            <a:spLocks noGrp="1"/>
          </p:cNvSpPr>
          <p:nvPr>
            <p:ph type="title"/>
          </p:nvPr>
        </p:nvSpPr>
        <p:spPr/>
        <p:txBody>
          <a:bodyPr/>
          <a:lstStyle/>
          <a:p>
            <a:r>
              <a:rPr lang="es-CO"/>
              <a:t>Introducción</a:t>
            </a:r>
            <a:endParaRPr lang="es-CO"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5887" y="2854581"/>
            <a:ext cx="3821113" cy="2112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4119" y="3048000"/>
            <a:ext cx="2119313" cy="112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265" y="3175000"/>
            <a:ext cx="2426642" cy="244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933610" y="2612571"/>
            <a:ext cx="1041952"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r>
              <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Transporte</a:t>
            </a:r>
          </a:p>
        </p:txBody>
      </p:sp>
      <p:sp>
        <p:nvSpPr>
          <p:cNvPr id="11" name="TextBox 10"/>
          <p:cNvSpPr txBox="1"/>
          <p:nvPr/>
        </p:nvSpPr>
        <p:spPr>
          <a:xfrm>
            <a:off x="4063448" y="2590800"/>
            <a:ext cx="979755"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r>
              <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Cobertura</a:t>
            </a:r>
          </a:p>
        </p:txBody>
      </p:sp>
      <p:sp>
        <p:nvSpPr>
          <p:cNvPr id="12" name="TextBox 11"/>
          <p:cNvSpPr txBox="1"/>
          <p:nvPr/>
        </p:nvSpPr>
        <p:spPr>
          <a:xfrm>
            <a:off x="7010400" y="2590800"/>
            <a:ext cx="1487908" cy="566309"/>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r>
              <a:rPr lang="es-CO" sz="1400" dirty="0">
                <a:latin typeface="Arial" pitchFamily="34" charset="0"/>
                <a:cs typeface="Arial" pitchFamily="34" charset="0"/>
              </a:rPr>
              <a:t>Árbol de mínimo</a:t>
            </a:r>
          </a:p>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r>
              <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recubrimiento</a:t>
            </a:r>
          </a:p>
        </p:txBody>
      </p:sp>
    </p:spTree>
    <p:extLst>
      <p:ext uri="{BB962C8B-B14F-4D97-AF65-F5344CB8AC3E}">
        <p14:creationId xmlns:p14="http://schemas.microsoft.com/office/powerpoint/2010/main" val="13115598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Ventajas de un modelo matemático genérico:</a:t>
            </a:r>
          </a:p>
          <a:p>
            <a:pPr lvl="1"/>
            <a:endParaRPr lang="es-CO" sz="2000" dirty="0"/>
          </a:p>
          <a:p>
            <a:pPr lvl="1"/>
            <a:r>
              <a:rPr lang="es-CO" sz="2000" dirty="0"/>
              <a:t>Fácil escalamiento a escenarios mas complejos</a:t>
            </a:r>
          </a:p>
          <a:p>
            <a:pPr lvl="2"/>
            <a:r>
              <a:rPr lang="es-CO" sz="1600" dirty="0"/>
              <a:t>Solo se modificarían los parámetros pero no la función objetivo ni las restricciones.</a:t>
            </a:r>
          </a:p>
          <a:p>
            <a:pPr lvl="1"/>
            <a:endParaRPr lang="es-CO" sz="2000" dirty="0"/>
          </a:p>
          <a:p>
            <a:pPr lvl="1"/>
            <a:r>
              <a:rPr lang="es-CO" sz="2000" dirty="0"/>
              <a:t>Legibilidad</a:t>
            </a:r>
          </a:p>
          <a:p>
            <a:pPr lvl="2"/>
            <a:r>
              <a:rPr lang="es-CO" sz="1600" dirty="0"/>
              <a:t>Código mas comprensible.</a:t>
            </a:r>
          </a:p>
          <a:p>
            <a:pPr lvl="2"/>
            <a:endParaRPr lang="es-CO" sz="2000" dirty="0"/>
          </a:p>
          <a:p>
            <a:pPr lvl="2"/>
            <a:endParaRPr lang="es-CO" sz="2000" dirty="0"/>
          </a:p>
          <a:p>
            <a:pPr lvl="2"/>
            <a:endParaRPr lang="es-CO" sz="2000" dirty="0"/>
          </a:p>
          <a:p>
            <a:pPr lvl="2"/>
            <a:endParaRPr lang="es-CO" sz="2200" dirty="0"/>
          </a:p>
          <a:p>
            <a:pPr lvl="3"/>
            <a:endParaRPr lang="es-CO" sz="1600" dirty="0"/>
          </a:p>
          <a:p>
            <a:pPr lvl="3"/>
            <a:endParaRPr lang="es-CO" sz="1600" dirty="0"/>
          </a:p>
          <a:p>
            <a:pPr lvl="3"/>
            <a:endParaRPr lang="es-CO" sz="16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9685515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NOTA: sin embargo, para proponer el modelo matemático genérico se recomienda primero obtener el modelo matemático NO genérico.</a:t>
            </a:r>
          </a:p>
          <a:p>
            <a:pPr lvl="1"/>
            <a:r>
              <a:rPr lang="es-CO" sz="2400" dirty="0"/>
              <a:t>Aplicar esta recomendación si:</a:t>
            </a:r>
          </a:p>
          <a:p>
            <a:pPr lvl="2"/>
            <a:r>
              <a:rPr lang="es-CO" sz="2000" dirty="0"/>
              <a:t>El problema es muy complejo o</a:t>
            </a:r>
          </a:p>
          <a:p>
            <a:pPr lvl="2"/>
            <a:r>
              <a:rPr lang="es-CO" sz="2000" dirty="0"/>
              <a:t>Si no son fácilmente deducibles las expresiones genéricas.</a:t>
            </a:r>
          </a:p>
          <a:p>
            <a:pPr lvl="2"/>
            <a:endParaRPr lang="es-CO" sz="2000" dirty="0"/>
          </a:p>
          <a:p>
            <a:pPr marL="457200" lvl="1" indent="0">
              <a:buNone/>
            </a:pPr>
            <a:endParaRPr lang="es-CO" sz="1600" dirty="0"/>
          </a:p>
          <a:p>
            <a:pPr lvl="2"/>
            <a:endParaRPr lang="es-CO" sz="2000" dirty="0"/>
          </a:p>
          <a:p>
            <a:pPr lvl="2"/>
            <a:endParaRPr lang="es-CO" sz="2000" dirty="0"/>
          </a:p>
          <a:p>
            <a:pPr lvl="2"/>
            <a:endParaRPr lang="es-CO" sz="2000" dirty="0"/>
          </a:p>
          <a:p>
            <a:pPr lvl="2"/>
            <a:endParaRPr lang="es-CO" sz="2000" dirty="0"/>
          </a:p>
          <a:p>
            <a:pPr lvl="2"/>
            <a:endParaRPr lang="es-CO" sz="2200" dirty="0"/>
          </a:p>
          <a:p>
            <a:pPr lvl="3"/>
            <a:endParaRPr lang="es-CO" sz="1600" dirty="0"/>
          </a:p>
          <a:p>
            <a:pPr lvl="3"/>
            <a:endParaRPr lang="es-CO" sz="1600" dirty="0"/>
          </a:p>
          <a:p>
            <a:pPr lvl="3"/>
            <a:endParaRPr lang="es-CO" sz="16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1267941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s-CO" sz="2800" dirty="0"/>
                  <a:t>Herramientas matemáticas básicas para generalizar modelos matemáticos:</a:t>
                </a:r>
              </a:p>
              <a:p>
                <a:pPr lvl="1"/>
                <a:r>
                  <a:rPr lang="es-CO" sz="2000" dirty="0"/>
                  <a:t>Pasos para expresar matemáticamente un modelo matemático de optimización:</a:t>
                </a:r>
              </a:p>
              <a:p>
                <a:pPr lvl="2"/>
                <a:r>
                  <a:rPr lang="es-CO" sz="1600" dirty="0"/>
                  <a:t>Defino los conjuntos:</a:t>
                </a:r>
              </a:p>
              <a:p>
                <a:pPr lvl="3"/>
                <a:r>
                  <a:rPr lang="es-CO" sz="1600" dirty="0"/>
                  <a:t>N={1, 2, 3, 4} donde N es el conjunto de nodos</a:t>
                </a:r>
              </a:p>
              <a:p>
                <a:pPr lvl="2"/>
                <a:r>
                  <a:rPr lang="es-CO" sz="1600" dirty="0"/>
                  <a:t>Defino los índices y conjuntos a usar:</a:t>
                </a:r>
              </a:p>
              <a:p>
                <a:pPr lvl="3"/>
                <a:r>
                  <a:rPr lang="es-CO" sz="1600" dirty="0"/>
                  <a:t>i ∈ N</a:t>
                </a:r>
              </a:p>
              <a:p>
                <a:pPr lvl="3"/>
                <a:r>
                  <a:rPr lang="es-CO" sz="1600" dirty="0" err="1"/>
                  <a:t>i,j</a:t>
                </a:r>
                <a:r>
                  <a:rPr lang="es-CO" sz="1600" dirty="0"/>
                  <a:t> ∈ N</a:t>
                </a:r>
              </a:p>
              <a:p>
                <a:pPr lvl="2"/>
                <a:r>
                  <a:rPr lang="es-CO" sz="1600" dirty="0"/>
                  <a:t>Defino la variable de decisión:</a:t>
                </a:r>
              </a:p>
              <a:p>
                <a:pPr lvl="3"/>
                <a14:m>
                  <m:oMath xmlns:m="http://schemas.openxmlformats.org/officeDocument/2006/math">
                    <m:sSub>
                      <m:sSubPr>
                        <m:ctrlPr>
                          <a:rPr lang="es-CO" sz="1200" i="1" smtClean="0">
                            <a:latin typeface="Cambria Math" panose="02040503050406030204" pitchFamily="18" charset="0"/>
                          </a:rPr>
                        </m:ctrlPr>
                      </m:sSubPr>
                      <m:e>
                        <m:r>
                          <a:rPr lang="es-CO" sz="1200" b="0" i="1" smtClean="0">
                            <a:latin typeface="Cambria Math"/>
                          </a:rPr>
                          <m:t>𝑋</m:t>
                        </m:r>
                      </m:e>
                      <m:sub>
                        <m:r>
                          <a:rPr lang="es-CO" sz="1200" b="0" i="1" smtClean="0">
                            <a:latin typeface="Cambria Math"/>
                          </a:rPr>
                          <m:t>𝑖𝑗</m:t>
                        </m:r>
                      </m:sub>
                    </m:sSub>
                  </m:oMath>
                </a14:m>
                <a:r>
                  <a:rPr lang="es-CO" sz="1200" dirty="0"/>
                  <a:t> ∈ {0,1} o ∈ Re</a:t>
                </a:r>
                <a:r>
                  <a:rPr lang="es-CO" sz="1200" baseline="30000" dirty="0"/>
                  <a:t>+</a:t>
                </a:r>
                <a:r>
                  <a:rPr lang="es-CO" sz="1200" dirty="0"/>
                  <a:t> o ∈ Z</a:t>
                </a:r>
                <a:r>
                  <a:rPr lang="es-CO" sz="1200" baseline="30000" dirty="0"/>
                  <a:t>+</a:t>
                </a:r>
              </a:p>
              <a:p>
                <a:pPr lvl="2"/>
                <a:r>
                  <a:rPr lang="es-CO" sz="1600" dirty="0"/>
                  <a:t>Defino la función objetivo y defino las restricciones</a:t>
                </a:r>
              </a:p>
              <a:p>
                <a:pPr lvl="2"/>
                <a:endParaRPr lang="es-CO" sz="2000" dirty="0"/>
              </a:p>
              <a:p>
                <a:pPr lvl="2"/>
                <a:endParaRPr lang="es-CO" sz="2000" dirty="0"/>
              </a:p>
              <a:p>
                <a:pPr lvl="2"/>
                <a:endParaRPr lang="es-CO" sz="2000" dirty="0"/>
              </a:p>
              <a:p>
                <a:pPr lvl="2"/>
                <a:endParaRPr lang="es-CO" sz="2000" dirty="0"/>
              </a:p>
              <a:p>
                <a:pPr lvl="2"/>
                <a:endParaRPr lang="es-CO" sz="2000" dirty="0"/>
              </a:p>
              <a:p>
                <a:pPr lvl="2"/>
                <a:endParaRPr lang="es-CO" sz="2200" dirty="0"/>
              </a:p>
              <a:p>
                <a:pPr lvl="3"/>
                <a:endParaRPr lang="es-CO" sz="1600" dirty="0"/>
              </a:p>
              <a:p>
                <a:pPr lvl="3"/>
                <a:endParaRPr lang="es-CO" sz="1600" dirty="0"/>
              </a:p>
              <a:p>
                <a:pPr lvl="3"/>
                <a:endParaRPr lang="es-CO" sz="16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l="-1333" t="-1284"/>
                </a:stretch>
              </a:blipFill>
            </p:spPr>
            <p:txBody>
              <a:bodyPr/>
              <a:lstStyle/>
              <a:p>
                <a:r>
                  <a:rPr lang="es-CO">
                    <a:noFill/>
                  </a:rPr>
                  <a:t> </a:t>
                </a:r>
              </a:p>
            </p:txBody>
          </p:sp>
        </mc:Fallback>
      </mc:AlternateContent>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8394085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Herramientas matemáticas básicas para generalizar modelos matemáticos:</a:t>
            </a:r>
          </a:p>
          <a:p>
            <a:pPr lvl="1"/>
            <a:r>
              <a:rPr lang="es-CO" sz="2000" dirty="0"/>
              <a:t>Pasos para expresar matemáticamente un modelo matemático de optimización:</a:t>
            </a:r>
          </a:p>
          <a:p>
            <a:pPr lvl="3"/>
            <a:r>
              <a:rPr lang="es-CO" sz="1200" dirty="0"/>
              <a:t>Sumatoria:</a:t>
            </a:r>
          </a:p>
          <a:p>
            <a:pPr lvl="3"/>
            <a:endParaRPr lang="es-CO" sz="1200" dirty="0"/>
          </a:p>
          <a:p>
            <a:pPr lvl="3"/>
            <a:endParaRPr lang="es-CO" sz="1200" dirty="0"/>
          </a:p>
          <a:p>
            <a:pPr lvl="3"/>
            <a:endParaRPr lang="es-CO" sz="1200" dirty="0"/>
          </a:p>
          <a:p>
            <a:pPr lvl="3"/>
            <a:endParaRPr lang="es-CO" sz="1200" dirty="0"/>
          </a:p>
          <a:p>
            <a:pPr lvl="3"/>
            <a:endParaRPr lang="es-CO" sz="1200" dirty="0"/>
          </a:p>
          <a:p>
            <a:pPr lvl="3"/>
            <a:r>
              <a:rPr lang="es-CO" sz="1200" dirty="0"/>
              <a:t>‘Para todo:</a:t>
            </a:r>
          </a:p>
          <a:p>
            <a:pPr lvl="2"/>
            <a:endParaRPr lang="es-CO" sz="2000" dirty="0"/>
          </a:p>
          <a:p>
            <a:pPr lvl="2"/>
            <a:endParaRPr lang="es-CO" sz="2000" dirty="0"/>
          </a:p>
          <a:p>
            <a:pPr lvl="2"/>
            <a:endParaRPr lang="es-CO" sz="2000" dirty="0"/>
          </a:p>
          <a:p>
            <a:pPr lvl="2"/>
            <a:endParaRPr lang="es-CO" sz="2000" dirty="0"/>
          </a:p>
          <a:p>
            <a:pPr lvl="2"/>
            <a:endParaRPr lang="es-CO" sz="2000" dirty="0"/>
          </a:p>
          <a:p>
            <a:pPr lvl="2"/>
            <a:endParaRPr lang="es-CO" sz="2200" dirty="0"/>
          </a:p>
          <a:p>
            <a:pPr lvl="3"/>
            <a:endParaRPr lang="es-CO" sz="1600" dirty="0"/>
          </a:p>
          <a:p>
            <a:pPr lvl="3"/>
            <a:endParaRPr lang="es-CO" sz="1600" dirty="0"/>
          </a:p>
          <a:p>
            <a:pPr lvl="3"/>
            <a:endParaRPr lang="es-CO" sz="16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2655" y="3200400"/>
            <a:ext cx="1557545" cy="1082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2400" y="4572000"/>
            <a:ext cx="1206990" cy="148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26872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Herramientas matemáticas básicas para generalizar modelos matemáticos:</a:t>
            </a:r>
          </a:p>
          <a:p>
            <a:pPr lvl="1"/>
            <a:r>
              <a:rPr lang="es-CO" sz="2000" dirty="0"/>
              <a:t>Pasos para expresar matemáticamente un modelo matemático de optimización:</a:t>
            </a:r>
          </a:p>
          <a:p>
            <a:pPr lvl="2"/>
            <a:r>
              <a:rPr lang="es-CO" sz="1600" dirty="0"/>
              <a:t>Defino la función objetivo y defino las restricciones</a:t>
            </a:r>
          </a:p>
          <a:p>
            <a:pPr lvl="3"/>
            <a:r>
              <a:rPr lang="es-CO" sz="1200" dirty="0"/>
              <a:t>Doble Sumatoria:</a:t>
            </a:r>
          </a:p>
          <a:p>
            <a:pPr lvl="3"/>
            <a:endParaRPr lang="es-CO" sz="1200" dirty="0"/>
          </a:p>
          <a:p>
            <a:pPr lvl="3"/>
            <a:endParaRPr lang="es-CO" sz="1200" dirty="0"/>
          </a:p>
          <a:p>
            <a:pPr lvl="3"/>
            <a:endParaRPr lang="es-CO" sz="1200" dirty="0"/>
          </a:p>
          <a:p>
            <a:pPr lvl="3"/>
            <a:endParaRPr lang="es-CO" sz="1200" dirty="0"/>
          </a:p>
          <a:p>
            <a:pPr lvl="3"/>
            <a:endParaRPr lang="es-CO" sz="1200" dirty="0"/>
          </a:p>
          <a:p>
            <a:pPr marL="1371600" lvl="3" indent="0">
              <a:buNone/>
            </a:pPr>
            <a:endParaRPr lang="es-CO" sz="1200" dirty="0"/>
          </a:p>
          <a:p>
            <a:pPr lvl="2"/>
            <a:endParaRPr lang="es-CO" sz="2000" dirty="0"/>
          </a:p>
          <a:p>
            <a:pPr lvl="2"/>
            <a:endParaRPr lang="es-CO" sz="2000" dirty="0"/>
          </a:p>
          <a:p>
            <a:pPr lvl="2"/>
            <a:endParaRPr lang="es-CO" sz="2000" dirty="0"/>
          </a:p>
          <a:p>
            <a:pPr lvl="2"/>
            <a:endParaRPr lang="es-CO" sz="2000" dirty="0"/>
          </a:p>
          <a:p>
            <a:pPr lvl="2"/>
            <a:endParaRPr lang="es-CO" sz="2000" dirty="0"/>
          </a:p>
          <a:p>
            <a:pPr lvl="2"/>
            <a:endParaRPr lang="es-CO" sz="2200" dirty="0"/>
          </a:p>
          <a:p>
            <a:pPr lvl="3"/>
            <a:endParaRPr lang="es-CO" sz="1600" dirty="0"/>
          </a:p>
          <a:p>
            <a:pPr lvl="3"/>
            <a:endParaRPr lang="es-CO" sz="1600" dirty="0"/>
          </a:p>
          <a:p>
            <a:pPr lvl="3"/>
            <a:endParaRPr lang="es-CO" sz="16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3700854"/>
            <a:ext cx="2746374" cy="2699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37276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Herramientas matemáticas básicas para generalizar modelos matemáticos:</a:t>
            </a:r>
          </a:p>
          <a:p>
            <a:pPr lvl="1"/>
            <a:r>
              <a:rPr lang="es-CO" sz="2000" dirty="0"/>
              <a:t>Pasos para expresar matemáticamente un modelo matemático de optimización:</a:t>
            </a:r>
          </a:p>
          <a:p>
            <a:pPr lvl="2"/>
            <a:r>
              <a:rPr lang="es-CO" sz="1600" dirty="0"/>
              <a:t>Defino la función objetivo y defino las restricciones</a:t>
            </a:r>
          </a:p>
          <a:p>
            <a:pPr lvl="3"/>
            <a:r>
              <a:rPr lang="es-CO" sz="1200" dirty="0"/>
              <a:t>‘Para todo’ y ‘tal que’:</a:t>
            </a:r>
          </a:p>
          <a:p>
            <a:pPr lvl="3"/>
            <a:endParaRPr lang="es-CO" sz="1200" dirty="0"/>
          </a:p>
          <a:p>
            <a:pPr lvl="3"/>
            <a:endParaRPr lang="es-CO" sz="1200" dirty="0"/>
          </a:p>
          <a:p>
            <a:pPr lvl="3"/>
            <a:endParaRPr lang="es-CO" sz="1200" dirty="0"/>
          </a:p>
          <a:p>
            <a:pPr lvl="3"/>
            <a:endParaRPr lang="es-CO" sz="1200" dirty="0"/>
          </a:p>
          <a:p>
            <a:pPr lvl="3"/>
            <a:endParaRPr lang="es-CO" sz="1200" dirty="0"/>
          </a:p>
          <a:p>
            <a:pPr lvl="3"/>
            <a:r>
              <a:rPr lang="es-CO" sz="1200" dirty="0"/>
              <a:t>Sumatoria y ‘tal que’:</a:t>
            </a:r>
          </a:p>
          <a:p>
            <a:pPr lvl="3"/>
            <a:endParaRPr lang="es-CO" sz="1200" dirty="0"/>
          </a:p>
          <a:p>
            <a:pPr lvl="3"/>
            <a:endParaRPr lang="es-CO" sz="1200" dirty="0"/>
          </a:p>
          <a:p>
            <a:pPr lvl="3"/>
            <a:endParaRPr lang="es-CO" sz="1200" dirty="0"/>
          </a:p>
          <a:p>
            <a:pPr lvl="3"/>
            <a:endParaRPr lang="es-CO" sz="1200" dirty="0"/>
          </a:p>
          <a:p>
            <a:pPr lvl="3"/>
            <a:endParaRPr lang="es-CO" sz="1200" dirty="0"/>
          </a:p>
          <a:p>
            <a:pPr marL="1371600" lvl="3" indent="0">
              <a:buNone/>
            </a:pPr>
            <a:endParaRPr lang="es-CO" sz="1200" dirty="0"/>
          </a:p>
          <a:p>
            <a:pPr lvl="2"/>
            <a:endParaRPr lang="es-CO" sz="2000" dirty="0"/>
          </a:p>
          <a:p>
            <a:pPr lvl="2"/>
            <a:endParaRPr lang="es-CO" sz="2000" dirty="0"/>
          </a:p>
          <a:p>
            <a:pPr lvl="2"/>
            <a:endParaRPr lang="es-CO" sz="2000" dirty="0"/>
          </a:p>
          <a:p>
            <a:pPr lvl="2"/>
            <a:endParaRPr lang="es-CO" sz="2000" dirty="0"/>
          </a:p>
          <a:p>
            <a:pPr lvl="2"/>
            <a:endParaRPr lang="es-CO" sz="2000" dirty="0"/>
          </a:p>
          <a:p>
            <a:pPr lvl="2"/>
            <a:endParaRPr lang="es-CO" sz="2200" dirty="0"/>
          </a:p>
          <a:p>
            <a:pPr lvl="3"/>
            <a:endParaRPr lang="es-CO" sz="1600" dirty="0"/>
          </a:p>
          <a:p>
            <a:pPr lvl="3"/>
            <a:endParaRPr lang="es-CO" sz="1600" dirty="0"/>
          </a:p>
          <a:p>
            <a:pPr lvl="3"/>
            <a:endParaRPr lang="es-CO" sz="16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1837" y="3657600"/>
            <a:ext cx="1975040"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5029200"/>
            <a:ext cx="2051239" cy="1356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04786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Herramientas matemáticas básicas para generalizar modelos matemáticos:</a:t>
            </a:r>
          </a:p>
          <a:p>
            <a:pPr lvl="1"/>
            <a:r>
              <a:rPr lang="es-CO" sz="2000" dirty="0"/>
              <a:t>Pasos para expresar matemáticamente un modelo matemático de optimización:</a:t>
            </a:r>
          </a:p>
          <a:p>
            <a:pPr lvl="2"/>
            <a:r>
              <a:rPr lang="es-CO" sz="1600" dirty="0"/>
              <a:t>Defino la función objetivo y defino las restricciones</a:t>
            </a:r>
          </a:p>
          <a:p>
            <a:pPr lvl="3"/>
            <a:r>
              <a:rPr lang="es-CO" sz="1200" dirty="0"/>
              <a:t>Sumatoria, ‘Para todo’ y ‘tal que’:</a:t>
            </a:r>
          </a:p>
          <a:p>
            <a:pPr lvl="3"/>
            <a:endParaRPr lang="es-CO" sz="1200" dirty="0"/>
          </a:p>
          <a:p>
            <a:pPr lvl="3"/>
            <a:endParaRPr lang="es-CO" sz="1200" dirty="0"/>
          </a:p>
          <a:p>
            <a:pPr lvl="3"/>
            <a:endParaRPr lang="es-CO" sz="1200" dirty="0"/>
          </a:p>
          <a:p>
            <a:pPr lvl="3"/>
            <a:endParaRPr lang="es-CO" sz="1200" dirty="0"/>
          </a:p>
          <a:p>
            <a:pPr lvl="3"/>
            <a:endParaRPr lang="es-CO" sz="1200" dirty="0"/>
          </a:p>
          <a:p>
            <a:pPr lvl="3"/>
            <a:endParaRPr lang="es-CO" sz="1200" dirty="0"/>
          </a:p>
          <a:p>
            <a:pPr lvl="3"/>
            <a:endParaRPr lang="es-CO" sz="1200" dirty="0"/>
          </a:p>
          <a:p>
            <a:pPr lvl="3"/>
            <a:endParaRPr lang="es-CO" sz="1200" dirty="0"/>
          </a:p>
          <a:p>
            <a:pPr lvl="3"/>
            <a:endParaRPr lang="es-CO" sz="1200" dirty="0"/>
          </a:p>
          <a:p>
            <a:pPr lvl="3"/>
            <a:endParaRPr lang="es-CO" sz="1200" dirty="0"/>
          </a:p>
          <a:p>
            <a:pPr marL="1371600" lvl="3" indent="0">
              <a:buNone/>
            </a:pPr>
            <a:endParaRPr lang="es-CO" sz="1200" dirty="0"/>
          </a:p>
          <a:p>
            <a:pPr lvl="2"/>
            <a:endParaRPr lang="es-CO" sz="2000" dirty="0"/>
          </a:p>
          <a:p>
            <a:pPr lvl="2"/>
            <a:endParaRPr lang="es-CO" sz="2000" dirty="0"/>
          </a:p>
          <a:p>
            <a:pPr lvl="2"/>
            <a:endParaRPr lang="es-CO" sz="2000" dirty="0"/>
          </a:p>
          <a:p>
            <a:pPr lvl="2"/>
            <a:endParaRPr lang="es-CO" sz="2000" dirty="0"/>
          </a:p>
          <a:p>
            <a:pPr lvl="2"/>
            <a:endParaRPr lang="es-CO" sz="2000" dirty="0"/>
          </a:p>
          <a:p>
            <a:pPr lvl="2"/>
            <a:endParaRPr lang="es-CO" sz="2200" dirty="0"/>
          </a:p>
          <a:p>
            <a:pPr lvl="3"/>
            <a:endParaRPr lang="es-CO" sz="1600" dirty="0"/>
          </a:p>
          <a:p>
            <a:pPr lvl="3"/>
            <a:endParaRPr lang="es-CO" sz="1600" dirty="0"/>
          </a:p>
          <a:p>
            <a:pPr lvl="3"/>
            <a:endParaRPr lang="es-CO" sz="16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3657600"/>
            <a:ext cx="2543175" cy="1396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07864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s-CO" sz="2800" dirty="0"/>
                  <a:t>Herramientas matemáticas básicas para generalizar modelos matemáticos:</a:t>
                </a:r>
              </a:p>
              <a:p>
                <a:pPr lvl="1"/>
                <a:r>
                  <a:rPr lang="es-CO" sz="2000" dirty="0"/>
                  <a:t>Pasos para expresar matemáticamente un modelo matemático de optimización:</a:t>
                </a:r>
              </a:p>
              <a:p>
                <a:pPr lvl="2"/>
                <a:r>
                  <a:rPr lang="es-CO" sz="1600" dirty="0"/>
                  <a:t>Ejercicio 1:</a:t>
                </a:r>
              </a:p>
              <a:p>
                <a:pPr lvl="3"/>
                <a:r>
                  <a:rPr lang="es-CO" sz="1200" dirty="0"/>
                  <a:t>N={1,2,3,4,5,6,7,8,9,10}</a:t>
                </a:r>
              </a:p>
              <a:p>
                <a:pPr lvl="3"/>
                <a:r>
                  <a:rPr lang="es-CO" sz="1200" dirty="0"/>
                  <a:t>X</a:t>
                </a:r>
                <a:r>
                  <a:rPr lang="es-CO" sz="1200" baseline="-25000" dirty="0"/>
                  <a:t>2</a:t>
                </a:r>
                <a:r>
                  <a:rPr lang="es-CO" sz="1200" dirty="0"/>
                  <a:t> + X</a:t>
                </a:r>
                <a:r>
                  <a:rPr lang="es-CO" sz="1200" baseline="-25000" dirty="0"/>
                  <a:t>4</a:t>
                </a:r>
                <a:r>
                  <a:rPr lang="es-CO" sz="1200" dirty="0"/>
                  <a:t> + X</a:t>
                </a:r>
                <a:r>
                  <a:rPr lang="es-CO" sz="1200" baseline="-25000" dirty="0"/>
                  <a:t>6</a:t>
                </a:r>
                <a:r>
                  <a:rPr lang="es-CO" sz="1200" dirty="0"/>
                  <a:t> + X</a:t>
                </a:r>
                <a:r>
                  <a:rPr lang="es-CO" sz="1200" baseline="-25000" dirty="0"/>
                  <a:t>8</a:t>
                </a:r>
                <a:r>
                  <a:rPr lang="es-CO" sz="1200" dirty="0"/>
                  <a:t> + X</a:t>
                </a:r>
                <a:r>
                  <a:rPr lang="es-CO" sz="1200" baseline="-25000" dirty="0"/>
                  <a:t>10</a:t>
                </a:r>
                <a:r>
                  <a:rPr lang="es-CO" sz="1200" dirty="0"/>
                  <a:t> = 1</a:t>
                </a:r>
              </a:p>
              <a:p>
                <a:pPr lvl="3"/>
                <a:r>
                  <a:rPr lang="es-CO" sz="1200" dirty="0"/>
                  <a:t>Cómo sería la expresión genérica?</a:t>
                </a:r>
              </a:p>
              <a:p>
                <a:pPr lvl="2"/>
                <a:r>
                  <a:rPr lang="es-CO" sz="1600" dirty="0"/>
                  <a:t>Ejercicio 2:</a:t>
                </a:r>
              </a:p>
              <a:p>
                <a:pPr lvl="3"/>
                <a:r>
                  <a:rPr lang="es-CO" sz="1200" dirty="0"/>
                  <a:t>N={1,2,3}</a:t>
                </a:r>
              </a:p>
              <a:p>
                <a:pPr lvl="3"/>
                <a:r>
                  <a:rPr lang="es-CO" sz="1200" dirty="0"/>
                  <a:t>Cómo sería la expansión de </a:t>
                </a:r>
                <a14:m>
                  <m:oMath xmlns:m="http://schemas.openxmlformats.org/officeDocument/2006/math">
                    <m:nary>
                      <m:naryPr>
                        <m:chr m:val="∑"/>
                        <m:supHide m:val="on"/>
                        <m:ctrlPr>
                          <a:rPr lang="es-CO" sz="1200" i="1" smtClean="0">
                            <a:latin typeface="Cambria Math" panose="02040503050406030204" pitchFamily="18" charset="0"/>
                          </a:rPr>
                        </m:ctrlPr>
                      </m:naryPr>
                      <m:sub>
                        <m:r>
                          <m:rPr>
                            <m:brk m:alnAt="7"/>
                          </m:rPr>
                          <a:rPr lang="es-CO" sz="1200" b="0" i="1" smtClean="0">
                            <a:latin typeface="Cambria Math"/>
                          </a:rPr>
                          <m:t>𝑖</m:t>
                        </m:r>
                        <m:r>
                          <a:rPr lang="es-CO" sz="1200" b="0" i="1" smtClean="0">
                            <a:latin typeface="Cambria Math"/>
                          </a:rPr>
                          <m:t>∈</m:t>
                        </m:r>
                        <m:r>
                          <a:rPr lang="es-CO" sz="1200" b="0" i="1" smtClean="0">
                            <a:latin typeface="Cambria Math"/>
                          </a:rPr>
                          <m:t>𝑁</m:t>
                        </m:r>
                      </m:sub>
                      <m:sup/>
                      <m:e>
                        <m:nary>
                          <m:naryPr>
                            <m:chr m:val="∑"/>
                            <m:supHide m:val="on"/>
                            <m:ctrlPr>
                              <a:rPr lang="es-CO" sz="1200" i="1" smtClean="0">
                                <a:latin typeface="Cambria Math" panose="02040503050406030204" pitchFamily="18" charset="0"/>
                              </a:rPr>
                            </m:ctrlPr>
                          </m:naryPr>
                          <m:sub>
                            <m:r>
                              <m:rPr>
                                <m:brk m:alnAt="7"/>
                              </m:rPr>
                              <a:rPr lang="es-CO" sz="1200" b="0" i="1" smtClean="0">
                                <a:latin typeface="Cambria Math"/>
                              </a:rPr>
                              <m:t>𝑗</m:t>
                            </m:r>
                            <m:r>
                              <a:rPr lang="es-CO" sz="1200" b="0" i="1" smtClean="0">
                                <a:latin typeface="Cambria Math"/>
                              </a:rPr>
                              <m:t>∈</m:t>
                            </m:r>
                            <m:r>
                              <a:rPr lang="es-CO" sz="1200" b="0" i="1" smtClean="0">
                                <a:latin typeface="Cambria Math"/>
                              </a:rPr>
                              <m:t>𝑁</m:t>
                            </m:r>
                          </m:sub>
                          <m:sup/>
                          <m:e>
                            <m:nary>
                              <m:naryPr>
                                <m:chr m:val="∑"/>
                                <m:supHide m:val="on"/>
                                <m:ctrlPr>
                                  <a:rPr lang="es-CO" sz="1200" i="1" smtClean="0">
                                    <a:latin typeface="Cambria Math" panose="02040503050406030204" pitchFamily="18" charset="0"/>
                                  </a:rPr>
                                </m:ctrlPr>
                              </m:naryPr>
                              <m:sub>
                                <m:r>
                                  <m:rPr>
                                    <m:brk m:alnAt="7"/>
                                  </m:rPr>
                                  <a:rPr lang="es-CO" sz="1200" b="0" i="1" smtClean="0">
                                    <a:latin typeface="Cambria Math"/>
                                  </a:rPr>
                                  <m:t>𝑘</m:t>
                                </m:r>
                                <m:r>
                                  <a:rPr lang="es-CO" sz="1200" b="0" i="1" smtClean="0">
                                    <a:latin typeface="Cambria Math"/>
                                  </a:rPr>
                                  <m:t>∈</m:t>
                                </m:r>
                                <m:r>
                                  <a:rPr lang="es-CO" sz="1200" b="0" i="1" smtClean="0">
                                    <a:latin typeface="Cambria Math"/>
                                  </a:rPr>
                                  <m:t>𝑁</m:t>
                                </m:r>
                              </m:sub>
                              <m:sup/>
                              <m:e>
                                <m:sSub>
                                  <m:sSubPr>
                                    <m:ctrlPr>
                                      <a:rPr lang="es-CO" sz="1200" i="1" smtClean="0">
                                        <a:latin typeface="Cambria Math" panose="02040503050406030204" pitchFamily="18" charset="0"/>
                                      </a:rPr>
                                    </m:ctrlPr>
                                  </m:sSubPr>
                                  <m:e>
                                    <m:r>
                                      <a:rPr lang="es-CO" sz="1200" b="0" i="1" smtClean="0">
                                        <a:latin typeface="Cambria Math"/>
                                      </a:rPr>
                                      <m:t>𝑋</m:t>
                                    </m:r>
                                  </m:e>
                                  <m:sub>
                                    <m:r>
                                      <a:rPr lang="es-CO" sz="1200" b="0" i="1" smtClean="0">
                                        <a:latin typeface="Cambria Math"/>
                                      </a:rPr>
                                      <m:t>𝑖𝑗𝑘</m:t>
                                    </m:r>
                                  </m:sub>
                                </m:sSub>
                              </m:e>
                            </m:nary>
                          </m:e>
                        </m:nary>
                      </m:e>
                    </m:nary>
                    <m:r>
                      <a:rPr lang="es-CO" sz="1200" b="0" i="1" smtClean="0">
                        <a:latin typeface="Cambria Math"/>
                      </a:rPr>
                      <m:t>=1?</m:t>
                    </m:r>
                  </m:oMath>
                </a14:m>
                <a:endParaRPr lang="es-CO" sz="1200" b="0" dirty="0"/>
              </a:p>
              <a:p>
                <a:pPr lvl="3"/>
                <a:endParaRPr lang="es-CO" sz="1200" dirty="0"/>
              </a:p>
              <a:p>
                <a:pPr lvl="3"/>
                <a:endParaRPr lang="es-CO" sz="1200" dirty="0"/>
              </a:p>
              <a:p>
                <a:pPr lvl="3"/>
                <a:endParaRPr lang="es-CO" sz="1200" dirty="0"/>
              </a:p>
              <a:p>
                <a:pPr lvl="3"/>
                <a:endParaRPr lang="es-CO" sz="1200" dirty="0"/>
              </a:p>
              <a:p>
                <a:pPr lvl="3"/>
                <a:endParaRPr lang="es-CO" sz="1200" dirty="0"/>
              </a:p>
              <a:p>
                <a:pPr lvl="3"/>
                <a:endParaRPr lang="es-CO" sz="1200" dirty="0"/>
              </a:p>
              <a:p>
                <a:pPr lvl="3"/>
                <a:endParaRPr lang="es-CO" sz="1200" dirty="0"/>
              </a:p>
              <a:p>
                <a:pPr lvl="3"/>
                <a:endParaRPr lang="es-CO" sz="1200" dirty="0"/>
              </a:p>
              <a:p>
                <a:pPr lvl="3"/>
                <a:endParaRPr lang="es-CO" sz="1200" dirty="0"/>
              </a:p>
              <a:p>
                <a:pPr lvl="3"/>
                <a:endParaRPr lang="es-CO" sz="1200" dirty="0"/>
              </a:p>
              <a:p>
                <a:pPr lvl="3"/>
                <a:endParaRPr lang="es-CO" sz="1200" dirty="0"/>
              </a:p>
              <a:p>
                <a:pPr marL="1371600" lvl="3" indent="0">
                  <a:buNone/>
                </a:pPr>
                <a:endParaRPr lang="es-CO" sz="1200" dirty="0"/>
              </a:p>
              <a:p>
                <a:pPr lvl="2"/>
                <a:endParaRPr lang="es-CO" sz="2000" dirty="0"/>
              </a:p>
              <a:p>
                <a:pPr lvl="2"/>
                <a:endParaRPr lang="es-CO" sz="2000" dirty="0"/>
              </a:p>
              <a:p>
                <a:pPr lvl="2"/>
                <a:endParaRPr lang="es-CO" sz="2000" dirty="0"/>
              </a:p>
              <a:p>
                <a:pPr lvl="2"/>
                <a:endParaRPr lang="es-CO" sz="2000" dirty="0"/>
              </a:p>
              <a:p>
                <a:pPr lvl="2"/>
                <a:endParaRPr lang="es-CO" sz="2000" dirty="0"/>
              </a:p>
              <a:p>
                <a:pPr lvl="2"/>
                <a:endParaRPr lang="es-CO" sz="2200" dirty="0"/>
              </a:p>
              <a:p>
                <a:pPr lvl="3"/>
                <a:endParaRPr lang="es-CO" sz="1600" dirty="0"/>
              </a:p>
              <a:p>
                <a:pPr lvl="3"/>
                <a:endParaRPr lang="es-CO" sz="1600" dirty="0"/>
              </a:p>
              <a:p>
                <a:pPr lvl="3"/>
                <a:endParaRPr lang="es-CO" sz="16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3"/>
                <a:stretch>
                  <a:fillRect l="-1333" t="-1167" b="-148541"/>
                </a:stretch>
              </a:blipFill>
            </p:spPr>
            <p:txBody>
              <a:bodyPr/>
              <a:lstStyle/>
              <a:p>
                <a:r>
                  <a:rPr lang="es-CO">
                    <a:noFill/>
                  </a:rPr>
                  <a:t> </a:t>
                </a:r>
              </a:p>
            </p:txBody>
          </p:sp>
        </mc:Fallback>
      </mc:AlternateContent>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0948774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800" dirty="0" err="1">
                <a:solidFill>
                  <a:srgbClr val="FF0000"/>
                </a:solidFill>
              </a:rPr>
              <a:t>Actividad</a:t>
            </a:r>
            <a:r>
              <a:rPr lang="en-US" sz="2800" dirty="0">
                <a:solidFill>
                  <a:srgbClr val="FF0000"/>
                </a:solidFill>
              </a:rPr>
              <a:t> en </a:t>
            </a:r>
            <a:r>
              <a:rPr lang="en-US" sz="2800" dirty="0" err="1">
                <a:solidFill>
                  <a:srgbClr val="FF0000"/>
                </a:solidFill>
              </a:rPr>
              <a:t>clase</a:t>
            </a:r>
            <a:r>
              <a:rPr lang="en-US" sz="2800" dirty="0">
                <a:solidFill>
                  <a:srgbClr val="FF0000"/>
                </a:solidFill>
              </a:rPr>
              <a:t>:</a:t>
            </a:r>
          </a:p>
          <a:p>
            <a:pPr lvl="1"/>
            <a:r>
              <a:rPr lang="en-US" sz="2400" dirty="0" err="1"/>
              <a:t>Generalizar</a:t>
            </a:r>
            <a:r>
              <a:rPr lang="en-US" sz="2400" dirty="0"/>
              <a:t> las </a:t>
            </a:r>
            <a:r>
              <a:rPr lang="en-US" sz="2400" dirty="0" err="1"/>
              <a:t>siguientes</a:t>
            </a:r>
            <a:r>
              <a:rPr lang="en-US" sz="2400" dirty="0"/>
              <a:t> </a:t>
            </a:r>
            <a:r>
              <a:rPr lang="en-US" sz="2400" dirty="0" err="1"/>
              <a:t>restricciones</a:t>
            </a:r>
            <a:r>
              <a:rPr lang="en-US" sz="2400" dirty="0"/>
              <a:t>: </a:t>
            </a:r>
            <a:r>
              <a:rPr lang="en-US" sz="2400" dirty="0" err="1"/>
              <a:t>Convertir</a:t>
            </a:r>
            <a:r>
              <a:rPr lang="en-US" sz="2400" dirty="0"/>
              <a:t> </a:t>
            </a:r>
            <a:r>
              <a:rPr lang="en-US" sz="2400" dirty="0" err="1"/>
              <a:t>cada</a:t>
            </a:r>
            <a:r>
              <a:rPr lang="en-US" sz="2400" dirty="0"/>
              <a:t> </a:t>
            </a:r>
            <a:r>
              <a:rPr lang="en-US" sz="2400" dirty="0" err="1"/>
              <a:t>caso</a:t>
            </a:r>
            <a:r>
              <a:rPr lang="en-US" sz="2400" dirty="0"/>
              <a:t> </a:t>
            </a:r>
            <a:r>
              <a:rPr lang="en-US" sz="2400" dirty="0" err="1"/>
              <a:t>en</a:t>
            </a:r>
            <a:r>
              <a:rPr lang="en-US" sz="2400" dirty="0"/>
              <a:t> una </a:t>
            </a:r>
            <a:r>
              <a:rPr lang="en-US" sz="2400" dirty="0" err="1"/>
              <a:t>única</a:t>
            </a:r>
            <a:r>
              <a:rPr lang="en-US" sz="2400" dirty="0"/>
              <a:t> </a:t>
            </a:r>
            <a:r>
              <a:rPr lang="en-US" sz="2400" dirty="0" err="1"/>
              <a:t>restricción</a:t>
            </a:r>
            <a:r>
              <a:rPr lang="en-US" sz="2400" dirty="0"/>
              <a:t>.</a:t>
            </a:r>
          </a:p>
          <a:p>
            <a:pPr lvl="2"/>
            <a:r>
              <a:rPr lang="en-US" sz="2000" dirty="0"/>
              <a:t>Caso 1:</a:t>
            </a:r>
          </a:p>
          <a:p>
            <a:pPr lvl="2"/>
            <a:endParaRPr lang="en-US" sz="2000" dirty="0"/>
          </a:p>
          <a:p>
            <a:pPr lvl="2"/>
            <a:endParaRPr lang="en-US" sz="2000" dirty="0"/>
          </a:p>
          <a:p>
            <a:pPr lvl="2"/>
            <a:endParaRPr lang="en-US" sz="2000" dirty="0"/>
          </a:p>
          <a:p>
            <a:pPr lvl="2"/>
            <a:r>
              <a:rPr lang="en-US" sz="2000" dirty="0"/>
              <a:t>Caso 2:</a:t>
            </a:r>
          </a:p>
          <a:p>
            <a:pPr lvl="2"/>
            <a:endParaRPr lang="en-US" sz="2000" dirty="0"/>
          </a:p>
          <a:p>
            <a:pPr lvl="2"/>
            <a:endParaRPr lang="en-US" sz="2000" dirty="0"/>
          </a:p>
          <a:p>
            <a:pPr lvl="2"/>
            <a:r>
              <a:rPr lang="en-US" sz="2000" dirty="0"/>
              <a:t>Caso 3: </a:t>
            </a:r>
          </a:p>
          <a:p>
            <a:pPr lvl="3"/>
            <a:endParaRPr lang="en-US" sz="1600" dirty="0"/>
          </a:p>
          <a:p>
            <a:pPr lvl="3"/>
            <a:endParaRPr lang="en-US" sz="1600" dirty="0"/>
          </a:p>
          <a:p>
            <a:pPr marL="1371600" lvl="3" indent="0">
              <a:buNone/>
            </a:pPr>
            <a:endParaRPr lang="en-US" sz="1600" dirty="0"/>
          </a:p>
          <a:p>
            <a:pPr lvl="3"/>
            <a:endParaRPr lang="en-US" sz="1200" dirty="0"/>
          </a:p>
          <a:p>
            <a:pPr lvl="3"/>
            <a:endParaRPr lang="en-US" sz="1200" dirty="0"/>
          </a:p>
          <a:p>
            <a:pPr lvl="3"/>
            <a:endParaRPr lang="en-US" sz="1200" dirty="0"/>
          </a:p>
          <a:p>
            <a:pPr lvl="3"/>
            <a:endParaRPr lang="en-US" sz="1200" dirty="0"/>
          </a:p>
        </p:txBody>
      </p:sp>
      <p:sp>
        <p:nvSpPr>
          <p:cNvPr id="4" name="Title 3"/>
          <p:cNvSpPr>
            <a:spLocks noGrp="1"/>
          </p:cNvSpPr>
          <p:nvPr>
            <p:ph type="title"/>
          </p:nvPr>
        </p:nvSpPr>
        <p:spPr/>
        <p:txBody>
          <a:bodyPr/>
          <a:lstStyle/>
          <a:p>
            <a:r>
              <a:rPr lang="en-US" dirty="0" err="1"/>
              <a:t>Introducción</a:t>
            </a:r>
            <a:endParaRPr lang="es-CO" dirty="0"/>
          </a:p>
        </p:txBody>
      </p:sp>
      <p:pic>
        <p:nvPicPr>
          <p:cNvPr id="2" name="Imagen 1">
            <a:extLst>
              <a:ext uri="{FF2B5EF4-FFF2-40B4-BE49-F238E27FC236}">
                <a16:creationId xmlns:a16="http://schemas.microsoft.com/office/drawing/2014/main" id="{1F384BE1-82B1-4E5D-A290-234DFF38A997}"/>
              </a:ext>
            </a:extLst>
          </p:cNvPr>
          <p:cNvPicPr>
            <a:picLocks noChangeAspect="1"/>
          </p:cNvPicPr>
          <p:nvPr/>
        </p:nvPicPr>
        <p:blipFill>
          <a:blip r:embed="rId2"/>
          <a:stretch>
            <a:fillRect/>
          </a:stretch>
        </p:blipFill>
        <p:spPr>
          <a:xfrm>
            <a:off x="2350872" y="3200400"/>
            <a:ext cx="1459128" cy="990600"/>
          </a:xfrm>
          <a:prstGeom prst="rect">
            <a:avLst/>
          </a:prstGeom>
        </p:spPr>
      </p:pic>
      <p:pic>
        <p:nvPicPr>
          <p:cNvPr id="3" name="Imagen 2">
            <a:extLst>
              <a:ext uri="{FF2B5EF4-FFF2-40B4-BE49-F238E27FC236}">
                <a16:creationId xmlns:a16="http://schemas.microsoft.com/office/drawing/2014/main" id="{28665CDF-5759-4DC7-BF7C-093E8D892EC3}"/>
              </a:ext>
            </a:extLst>
          </p:cNvPr>
          <p:cNvPicPr>
            <a:picLocks noChangeAspect="1"/>
          </p:cNvPicPr>
          <p:nvPr/>
        </p:nvPicPr>
        <p:blipFill>
          <a:blip r:embed="rId3"/>
          <a:stretch>
            <a:fillRect/>
          </a:stretch>
        </p:blipFill>
        <p:spPr>
          <a:xfrm>
            <a:off x="2383808" y="4695988"/>
            <a:ext cx="1490966" cy="496988"/>
          </a:xfrm>
          <a:prstGeom prst="rect">
            <a:avLst/>
          </a:prstGeom>
        </p:spPr>
      </p:pic>
      <p:pic>
        <p:nvPicPr>
          <p:cNvPr id="6" name="Imagen 5">
            <a:extLst>
              <a:ext uri="{FF2B5EF4-FFF2-40B4-BE49-F238E27FC236}">
                <a16:creationId xmlns:a16="http://schemas.microsoft.com/office/drawing/2014/main" id="{ED987121-09D0-43E0-B68F-AB266EE9B781}"/>
              </a:ext>
            </a:extLst>
          </p:cNvPr>
          <p:cNvPicPr>
            <a:picLocks noChangeAspect="1"/>
          </p:cNvPicPr>
          <p:nvPr/>
        </p:nvPicPr>
        <p:blipFill>
          <a:blip r:embed="rId4"/>
          <a:stretch>
            <a:fillRect/>
          </a:stretch>
        </p:blipFill>
        <p:spPr>
          <a:xfrm>
            <a:off x="3125879" y="5361768"/>
            <a:ext cx="1128299" cy="1020841"/>
          </a:xfrm>
          <a:prstGeom prst="rect">
            <a:avLst/>
          </a:prstGeom>
        </p:spPr>
      </p:pic>
    </p:spTree>
    <p:extLst>
      <p:ext uri="{BB962C8B-B14F-4D97-AF65-F5344CB8AC3E}">
        <p14:creationId xmlns:p14="http://schemas.microsoft.com/office/powerpoint/2010/main" val="2796683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800" dirty="0" err="1">
                <a:solidFill>
                  <a:srgbClr val="FF0000"/>
                </a:solidFill>
              </a:rPr>
              <a:t>Actividad</a:t>
            </a:r>
            <a:r>
              <a:rPr lang="en-US" sz="2800" dirty="0">
                <a:solidFill>
                  <a:srgbClr val="FF0000"/>
                </a:solidFill>
              </a:rPr>
              <a:t> en </a:t>
            </a:r>
            <a:r>
              <a:rPr lang="en-US" sz="2800" dirty="0" err="1">
                <a:solidFill>
                  <a:srgbClr val="FF0000"/>
                </a:solidFill>
              </a:rPr>
              <a:t>clase</a:t>
            </a:r>
            <a:r>
              <a:rPr lang="en-US" sz="2800" dirty="0">
                <a:solidFill>
                  <a:srgbClr val="FF0000"/>
                </a:solidFill>
              </a:rPr>
              <a:t>:</a:t>
            </a:r>
          </a:p>
          <a:p>
            <a:pPr lvl="1"/>
            <a:r>
              <a:rPr lang="en-US" sz="2400" dirty="0" err="1"/>
              <a:t>Generalizar</a:t>
            </a:r>
            <a:r>
              <a:rPr lang="en-US" sz="2400" dirty="0"/>
              <a:t> las </a:t>
            </a:r>
            <a:r>
              <a:rPr lang="en-US" sz="2400" dirty="0" err="1"/>
              <a:t>siguientes</a:t>
            </a:r>
            <a:r>
              <a:rPr lang="en-US" sz="2400" dirty="0"/>
              <a:t> </a:t>
            </a:r>
            <a:r>
              <a:rPr lang="en-US" sz="2400" dirty="0" err="1"/>
              <a:t>restricciones</a:t>
            </a:r>
            <a:r>
              <a:rPr lang="en-US" sz="2400" dirty="0"/>
              <a:t>: </a:t>
            </a:r>
            <a:r>
              <a:rPr lang="en-US" sz="2400" dirty="0" err="1"/>
              <a:t>Convertir</a:t>
            </a:r>
            <a:r>
              <a:rPr lang="en-US" sz="2400" dirty="0"/>
              <a:t> </a:t>
            </a:r>
            <a:r>
              <a:rPr lang="en-US" sz="2400" dirty="0" err="1"/>
              <a:t>cada</a:t>
            </a:r>
            <a:r>
              <a:rPr lang="en-US" sz="2400" dirty="0"/>
              <a:t> </a:t>
            </a:r>
            <a:r>
              <a:rPr lang="en-US" sz="2400" dirty="0" err="1"/>
              <a:t>caso</a:t>
            </a:r>
            <a:r>
              <a:rPr lang="en-US" sz="2400" dirty="0"/>
              <a:t> </a:t>
            </a:r>
            <a:r>
              <a:rPr lang="en-US" sz="2400" dirty="0" err="1"/>
              <a:t>en</a:t>
            </a:r>
            <a:r>
              <a:rPr lang="en-US" sz="2400" dirty="0"/>
              <a:t> una </a:t>
            </a:r>
            <a:r>
              <a:rPr lang="en-US" sz="2400" dirty="0" err="1"/>
              <a:t>única</a:t>
            </a:r>
            <a:r>
              <a:rPr lang="en-US" sz="2400" dirty="0"/>
              <a:t> </a:t>
            </a:r>
            <a:r>
              <a:rPr lang="en-US" sz="2400" dirty="0" err="1"/>
              <a:t>restricción</a:t>
            </a:r>
            <a:r>
              <a:rPr lang="en-US" sz="2400" dirty="0"/>
              <a:t>.</a:t>
            </a:r>
          </a:p>
          <a:p>
            <a:pPr lvl="2"/>
            <a:r>
              <a:rPr lang="en-US" sz="2000" dirty="0"/>
              <a:t>Caso 4: </a:t>
            </a:r>
          </a:p>
          <a:p>
            <a:pPr lvl="3"/>
            <a:endParaRPr lang="en-US" sz="1600" dirty="0"/>
          </a:p>
          <a:p>
            <a:pPr lvl="3"/>
            <a:endParaRPr lang="en-US" sz="1600" dirty="0"/>
          </a:p>
          <a:p>
            <a:pPr lvl="3"/>
            <a:endParaRPr lang="en-US" sz="1600" dirty="0"/>
          </a:p>
          <a:p>
            <a:pPr marL="1371600" lvl="3" indent="0">
              <a:buNone/>
            </a:pPr>
            <a:endParaRPr lang="en-US" sz="1600" dirty="0"/>
          </a:p>
          <a:p>
            <a:pPr lvl="2"/>
            <a:r>
              <a:rPr lang="en-US" sz="2000" dirty="0"/>
              <a:t>Caso 5: </a:t>
            </a:r>
            <a:r>
              <a:rPr lang="es-CO" sz="2000" dirty="0"/>
              <a:t>Teniendo en cuenta un conjunto N={1,2,3,4,5} y dadas las siguientes restricciones:</a:t>
            </a:r>
          </a:p>
          <a:p>
            <a:pPr lvl="3"/>
            <a:endParaRPr lang="es-CO" sz="1600" dirty="0"/>
          </a:p>
          <a:p>
            <a:pPr lvl="3"/>
            <a:endParaRPr lang="es-CO" sz="1600" dirty="0"/>
          </a:p>
          <a:p>
            <a:pPr lvl="3"/>
            <a:endParaRPr lang="en-US" sz="1600" dirty="0"/>
          </a:p>
          <a:p>
            <a:pPr marL="914400" lvl="2" indent="0">
              <a:buNone/>
            </a:pPr>
            <a:r>
              <a:rPr lang="en-US" sz="2000" dirty="0"/>
              <a:t>    </a:t>
            </a:r>
            <a:r>
              <a:rPr lang="en-US" sz="2000" dirty="0" err="1"/>
              <a:t>Convertir</a:t>
            </a:r>
            <a:r>
              <a:rPr lang="en-US" sz="2000" dirty="0"/>
              <a:t> en una </a:t>
            </a:r>
            <a:r>
              <a:rPr lang="en-US" sz="2000" dirty="0" err="1"/>
              <a:t>única</a:t>
            </a:r>
            <a:r>
              <a:rPr lang="en-US" sz="2000" dirty="0"/>
              <a:t> </a:t>
            </a:r>
            <a:r>
              <a:rPr lang="en-US" sz="2000" dirty="0" err="1"/>
              <a:t>restricción</a:t>
            </a:r>
            <a:r>
              <a:rPr lang="en-US" sz="2000" dirty="0"/>
              <a:t> las </a:t>
            </a:r>
            <a:r>
              <a:rPr lang="en-US" sz="2000" dirty="0" err="1"/>
              <a:t>anteriores</a:t>
            </a:r>
            <a:r>
              <a:rPr lang="en-US" sz="2000" dirty="0"/>
              <a:t> </a:t>
            </a:r>
            <a:r>
              <a:rPr lang="en-US" sz="2000" dirty="0" err="1"/>
              <a:t>restricciones</a:t>
            </a:r>
            <a:r>
              <a:rPr lang="en-US" sz="2000" dirty="0"/>
              <a:t>.</a:t>
            </a:r>
          </a:p>
          <a:p>
            <a:pPr lvl="3"/>
            <a:endParaRPr lang="en-US" sz="1600" dirty="0"/>
          </a:p>
          <a:p>
            <a:pPr lvl="3"/>
            <a:endParaRPr lang="en-US" sz="1200" dirty="0"/>
          </a:p>
          <a:p>
            <a:pPr lvl="3"/>
            <a:endParaRPr lang="en-US" sz="1200" dirty="0"/>
          </a:p>
          <a:p>
            <a:pPr lvl="3"/>
            <a:endParaRPr lang="en-US" sz="1200" dirty="0"/>
          </a:p>
          <a:p>
            <a:pPr lvl="3"/>
            <a:endParaRPr lang="en-US" sz="1200" dirty="0"/>
          </a:p>
        </p:txBody>
      </p:sp>
      <p:sp>
        <p:nvSpPr>
          <p:cNvPr id="4" name="Title 3"/>
          <p:cNvSpPr>
            <a:spLocks noGrp="1"/>
          </p:cNvSpPr>
          <p:nvPr>
            <p:ph type="title"/>
          </p:nvPr>
        </p:nvSpPr>
        <p:spPr/>
        <p:txBody>
          <a:bodyPr/>
          <a:lstStyle/>
          <a:p>
            <a:r>
              <a:rPr lang="en-US" dirty="0" err="1"/>
              <a:t>Introducción</a:t>
            </a:r>
            <a:endParaRPr lang="es-CO"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137803"/>
            <a:ext cx="1890932" cy="1191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0275" y="5024839"/>
            <a:ext cx="608743" cy="696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6881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Tipos de modelos</a:t>
            </a:r>
          </a:p>
          <a:p>
            <a:pPr lvl="1"/>
            <a:r>
              <a:rPr lang="es-CO" sz="2400" dirty="0"/>
              <a:t>Físico</a:t>
            </a:r>
          </a:p>
          <a:p>
            <a:pPr marL="914400" lvl="2" indent="0">
              <a:buNone/>
            </a:pPr>
            <a:endParaRPr lang="es-CO" sz="2000" dirty="0"/>
          </a:p>
          <a:p>
            <a:pPr lvl="1"/>
            <a:endParaRPr lang="es-CO" sz="2400" dirty="0"/>
          </a:p>
          <a:p>
            <a:pPr lvl="1"/>
            <a:endParaRPr lang="es-CO" sz="2400" dirty="0"/>
          </a:p>
          <a:p>
            <a:pPr lvl="1"/>
            <a:endParaRPr lang="es-CO" sz="2400" dirty="0"/>
          </a:p>
          <a:p>
            <a:pPr lvl="1"/>
            <a:endParaRPr lang="es-CO" sz="2400" dirty="0"/>
          </a:p>
          <a:p>
            <a:pPr lvl="1"/>
            <a:r>
              <a:rPr lang="es-CO" sz="2400" dirty="0"/>
              <a:t>Matemático</a:t>
            </a:r>
          </a:p>
          <a:p>
            <a:pPr lvl="2"/>
            <a:endParaRPr lang="es-CO" sz="20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529076"/>
            <a:ext cx="2057400" cy="1357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2529076"/>
            <a:ext cx="2272854" cy="1357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417315" y="3959423"/>
            <a:ext cx="880369"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r>
              <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Maqueta</a:t>
            </a:r>
          </a:p>
        </p:txBody>
      </p:sp>
      <p:sp>
        <p:nvSpPr>
          <p:cNvPr id="9" name="TextBox 8"/>
          <p:cNvSpPr txBox="1"/>
          <p:nvPr/>
        </p:nvSpPr>
        <p:spPr>
          <a:xfrm>
            <a:off x="4417102" y="3962400"/>
            <a:ext cx="2601994" cy="566309"/>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r>
              <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Modelo Hidráulico de la bahía </a:t>
            </a:r>
          </a:p>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r>
              <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de San Francisco</a:t>
            </a:r>
          </a:p>
        </p:txBody>
      </p:sp>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5475" y="5029200"/>
            <a:ext cx="1076325"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6019800"/>
            <a:ext cx="218122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1910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6" name="TextBox 5"/>
          <p:cNvSpPr txBox="1"/>
          <p:nvPr/>
        </p:nvSpPr>
        <p:spPr>
          <a:xfrm>
            <a:off x="4055455" y="5280933"/>
            <a:ext cx="3001143" cy="566309"/>
          </a:xfrm>
          <a:prstGeom prst="rect">
            <a:avLst/>
          </a:prstGeom>
        </p:spPr>
        <p:txBody>
          <a:bodyPr wrap="none" rtlCol="0">
            <a:spAutoFit/>
          </a:bodyPr>
          <a:lstStyle/>
          <a:p>
            <a:pPr>
              <a:spcBef>
                <a:spcPct val="20000"/>
              </a:spcBef>
            </a:pPr>
            <a:r>
              <a:rPr lang="es-CO" sz="1400" dirty="0">
                <a:latin typeface="Arial" pitchFamily="34" charset="0"/>
                <a:cs typeface="Arial" pitchFamily="34" charset="0"/>
              </a:rPr>
              <a:t>Ecuación del movimiento rectilíneo </a:t>
            </a:r>
          </a:p>
          <a:p>
            <a:pPr>
              <a:spcBef>
                <a:spcPct val="20000"/>
              </a:spcBef>
            </a:pPr>
            <a:r>
              <a:rPr lang="es-CO" sz="1400" dirty="0">
                <a:latin typeface="Arial" pitchFamily="34" charset="0"/>
                <a:cs typeface="Arial" pitchFamily="34" charset="0"/>
              </a:rPr>
              <a:t>uniformemente acelerado</a:t>
            </a: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0333161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800" dirty="0" err="1">
                <a:solidFill>
                  <a:srgbClr val="FF0000"/>
                </a:solidFill>
              </a:rPr>
              <a:t>Actividad</a:t>
            </a:r>
            <a:r>
              <a:rPr lang="en-US" sz="2800" dirty="0">
                <a:solidFill>
                  <a:srgbClr val="FF0000"/>
                </a:solidFill>
              </a:rPr>
              <a:t> </a:t>
            </a:r>
            <a:r>
              <a:rPr lang="en-US" sz="2800" dirty="0" err="1">
                <a:solidFill>
                  <a:srgbClr val="FF0000"/>
                </a:solidFill>
              </a:rPr>
              <a:t>en</a:t>
            </a:r>
            <a:r>
              <a:rPr lang="en-US" sz="2800" dirty="0">
                <a:solidFill>
                  <a:srgbClr val="FF0000"/>
                </a:solidFill>
              </a:rPr>
              <a:t> casa:</a:t>
            </a:r>
          </a:p>
          <a:p>
            <a:pPr lvl="1"/>
            <a:r>
              <a:rPr lang="en-US" sz="2400" dirty="0"/>
              <a:t>Caso 6: </a:t>
            </a:r>
            <a:r>
              <a:rPr lang="es-ES" sz="2400" dirty="0"/>
              <a:t>Teniendo en cuenta un conjunto N={1,2,3} y dadas las siguientes  seis restricciones:</a:t>
            </a:r>
          </a:p>
          <a:p>
            <a:pPr lvl="2"/>
            <a:endParaRPr lang="es-ES" sz="2000" dirty="0"/>
          </a:p>
          <a:p>
            <a:pPr marL="914400" lvl="2" indent="0">
              <a:buNone/>
            </a:pPr>
            <a:r>
              <a:rPr lang="es-ES" sz="2000" dirty="0"/>
              <a:t>X11 = 1; X12 = 1; X13 = 1</a:t>
            </a:r>
          </a:p>
          <a:p>
            <a:pPr marL="914400" lvl="2" indent="0">
              <a:buNone/>
            </a:pPr>
            <a:r>
              <a:rPr lang="es-ES" sz="2000" dirty="0"/>
              <a:t>X31 = 1; X32 = 1; X33 = 1</a:t>
            </a:r>
          </a:p>
          <a:p>
            <a:pPr lvl="2"/>
            <a:endParaRPr lang="es-ES" sz="2000" dirty="0"/>
          </a:p>
          <a:p>
            <a:pPr marL="914400" lvl="2" indent="0">
              <a:buNone/>
            </a:pPr>
            <a:r>
              <a:rPr lang="es-ES" dirty="0"/>
              <a:t>Proponga una restricción que generalice las anteriores seis restricciones.</a:t>
            </a:r>
            <a:endParaRPr lang="en-US" sz="1800" dirty="0"/>
          </a:p>
          <a:p>
            <a:pPr lvl="3"/>
            <a:endParaRPr lang="en-US" sz="1200" dirty="0"/>
          </a:p>
          <a:p>
            <a:pPr lvl="3"/>
            <a:endParaRPr lang="en-US" sz="1200" dirty="0"/>
          </a:p>
          <a:p>
            <a:pPr lvl="3"/>
            <a:endParaRPr lang="en-US" sz="1200" dirty="0"/>
          </a:p>
          <a:p>
            <a:pPr lvl="3"/>
            <a:endParaRPr lang="en-US" sz="1200" dirty="0"/>
          </a:p>
        </p:txBody>
      </p:sp>
      <p:sp>
        <p:nvSpPr>
          <p:cNvPr id="4" name="Title 3"/>
          <p:cNvSpPr>
            <a:spLocks noGrp="1"/>
          </p:cNvSpPr>
          <p:nvPr>
            <p:ph type="title"/>
          </p:nvPr>
        </p:nvSpPr>
        <p:spPr/>
        <p:txBody>
          <a:bodyPr/>
          <a:lstStyle/>
          <a:p>
            <a:r>
              <a:rPr lang="en-US" dirty="0" err="1"/>
              <a:t>Introducción</a:t>
            </a:r>
            <a:endParaRPr lang="es-CO" dirty="0"/>
          </a:p>
        </p:txBody>
      </p:sp>
    </p:spTree>
    <p:extLst>
      <p:ext uri="{BB962C8B-B14F-4D97-AF65-F5344CB8AC3E}">
        <p14:creationId xmlns:p14="http://schemas.microsoft.com/office/powerpoint/2010/main" val="12750356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800" dirty="0" err="1">
                <a:solidFill>
                  <a:srgbClr val="FF0000"/>
                </a:solidFill>
              </a:rPr>
              <a:t>Actividad</a:t>
            </a:r>
            <a:r>
              <a:rPr lang="en-US" sz="2800" dirty="0">
                <a:solidFill>
                  <a:srgbClr val="FF0000"/>
                </a:solidFill>
              </a:rPr>
              <a:t> </a:t>
            </a:r>
            <a:r>
              <a:rPr lang="en-US" sz="2800" dirty="0" err="1">
                <a:solidFill>
                  <a:srgbClr val="FF0000"/>
                </a:solidFill>
              </a:rPr>
              <a:t>en</a:t>
            </a:r>
            <a:r>
              <a:rPr lang="en-US" sz="2800" dirty="0">
                <a:solidFill>
                  <a:srgbClr val="FF0000"/>
                </a:solidFill>
              </a:rPr>
              <a:t> casa:</a:t>
            </a:r>
          </a:p>
          <a:p>
            <a:pPr lvl="1"/>
            <a:r>
              <a:rPr lang="en-US" sz="2400" dirty="0"/>
              <a:t>Caso 7: </a:t>
            </a:r>
            <a:r>
              <a:rPr lang="es-ES" sz="2400" dirty="0"/>
              <a:t>Teniendo en cuenta un conjunto N={1,2,3} y dadas las siguientes  tres restricciones:</a:t>
            </a:r>
          </a:p>
          <a:p>
            <a:pPr marL="914400" lvl="2" indent="0">
              <a:buNone/>
            </a:pPr>
            <a:endParaRPr lang="es-ES" sz="2000" dirty="0"/>
          </a:p>
          <a:p>
            <a:pPr marL="914400" lvl="2" indent="0">
              <a:buNone/>
            </a:pPr>
            <a:r>
              <a:rPr lang="es-ES" sz="2000" dirty="0"/>
              <a:t>X11 =1</a:t>
            </a:r>
          </a:p>
          <a:p>
            <a:pPr marL="914400" lvl="2" indent="0">
              <a:buNone/>
            </a:pPr>
            <a:r>
              <a:rPr lang="es-ES" sz="2000" dirty="0"/>
              <a:t>X21 + X22 =1</a:t>
            </a:r>
          </a:p>
          <a:p>
            <a:pPr marL="914400" lvl="2" indent="0">
              <a:buNone/>
            </a:pPr>
            <a:r>
              <a:rPr lang="es-ES" sz="2000" dirty="0"/>
              <a:t>X31 + X32 + X33 =1</a:t>
            </a:r>
          </a:p>
          <a:p>
            <a:pPr marL="914400" lvl="2" indent="0">
              <a:buNone/>
            </a:pPr>
            <a:endParaRPr lang="es-ES" sz="2000" dirty="0"/>
          </a:p>
          <a:p>
            <a:pPr marL="914400" lvl="2" indent="0">
              <a:buNone/>
            </a:pPr>
            <a:r>
              <a:rPr lang="es-ES" dirty="0"/>
              <a:t>Proponga una restricción que generalice las anteriores tres restricciones.</a:t>
            </a:r>
            <a:endParaRPr lang="en-US" sz="1800" dirty="0"/>
          </a:p>
          <a:p>
            <a:pPr lvl="3"/>
            <a:endParaRPr lang="en-US" sz="1200" dirty="0"/>
          </a:p>
          <a:p>
            <a:pPr lvl="3"/>
            <a:endParaRPr lang="en-US" sz="1200" dirty="0"/>
          </a:p>
          <a:p>
            <a:pPr lvl="3"/>
            <a:endParaRPr lang="en-US" sz="1200" dirty="0"/>
          </a:p>
          <a:p>
            <a:pPr lvl="3"/>
            <a:endParaRPr lang="en-US" sz="1200" dirty="0"/>
          </a:p>
        </p:txBody>
      </p:sp>
      <p:sp>
        <p:nvSpPr>
          <p:cNvPr id="4" name="Title 3"/>
          <p:cNvSpPr>
            <a:spLocks noGrp="1"/>
          </p:cNvSpPr>
          <p:nvPr>
            <p:ph type="title"/>
          </p:nvPr>
        </p:nvSpPr>
        <p:spPr/>
        <p:txBody>
          <a:bodyPr/>
          <a:lstStyle/>
          <a:p>
            <a:r>
              <a:rPr lang="en-US" dirty="0" err="1"/>
              <a:t>Introducción</a:t>
            </a:r>
            <a:endParaRPr lang="es-CO" dirty="0"/>
          </a:p>
        </p:txBody>
      </p:sp>
    </p:spTree>
    <p:extLst>
      <p:ext uri="{BB962C8B-B14F-4D97-AF65-F5344CB8AC3E}">
        <p14:creationId xmlns:p14="http://schemas.microsoft.com/office/powerpoint/2010/main" val="10395944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Actividades de la clase</a:t>
            </a:r>
          </a:p>
        </p:txBody>
      </p:sp>
      <p:sp>
        <p:nvSpPr>
          <p:cNvPr id="2" name="Content Placeholder 1"/>
          <p:cNvSpPr>
            <a:spLocks noGrp="1"/>
          </p:cNvSpPr>
          <p:nvPr>
            <p:ph idx="1"/>
          </p:nvPr>
        </p:nvSpPr>
        <p:spPr/>
        <p:txBody>
          <a:bodyPr/>
          <a:lstStyle/>
          <a:p>
            <a:r>
              <a:rPr lang="es-CO" sz="2000" dirty="0"/>
              <a:t>Continuar con el tema del Cap1. Modelado</a:t>
            </a:r>
          </a:p>
          <a:p>
            <a:pPr marL="0" indent="0">
              <a:buNone/>
            </a:pPr>
            <a:endParaRPr lang="es-CO" sz="2000" dirty="0"/>
          </a:p>
          <a:p>
            <a:r>
              <a:rPr lang="es-CO" sz="2000" dirty="0"/>
              <a:t>Realizar el siguiente quiz (Quiz 3):</a:t>
            </a:r>
          </a:p>
          <a:p>
            <a:pPr lvl="1"/>
            <a:r>
              <a:rPr lang="es-CO" sz="1800" dirty="0">
                <a:hlinkClick r:id="rId3"/>
              </a:rPr>
              <a:t>https://forms.gle/oE7Hn2PqBVKn5B2w5</a:t>
            </a:r>
            <a:endParaRPr lang="es-CO" sz="1800" dirty="0"/>
          </a:p>
          <a:p>
            <a:pPr marL="0" indent="0">
              <a:buNone/>
            </a:pPr>
            <a:endParaRPr lang="es-CO" sz="2000" dirty="0"/>
          </a:p>
          <a:p>
            <a:r>
              <a:rPr lang="es-CO" sz="2000" dirty="0"/>
              <a:t>Actividad con miras al proyecto final (no entregable): </a:t>
            </a:r>
          </a:p>
          <a:p>
            <a:pPr lvl="1"/>
            <a:r>
              <a:rPr lang="es-CO" sz="1600" dirty="0"/>
              <a:t>Encontrar al menos un trabajo/tarea de otra materia que hayan cursado que sea un potencial caso a resolver con modelos matemáticos de optimización. Por ejemplo: identificar si es posible identificar minimizaciones/maximizaciones de recursos.</a:t>
            </a:r>
          </a:p>
          <a:p>
            <a:pPr lvl="1"/>
            <a:endParaRPr lang="es-CO" sz="1600" dirty="0"/>
          </a:p>
          <a:p>
            <a:pPr marL="457200" lvl="1" indent="0">
              <a:buNone/>
            </a:pPr>
            <a:endParaRPr lang="es-CO" sz="1800" dirty="0"/>
          </a:p>
          <a:p>
            <a:pPr lvl="1"/>
            <a:endParaRPr lang="es-CO" sz="2000" dirty="0"/>
          </a:p>
          <a:p>
            <a:pPr lvl="2"/>
            <a:endParaRPr lang="es-CO" sz="2200" dirty="0"/>
          </a:p>
          <a:p>
            <a:pPr lvl="2"/>
            <a:endParaRPr lang="es-CO" dirty="0"/>
          </a:p>
          <a:p>
            <a:pPr lvl="3"/>
            <a:endParaRPr lang="es-CO" sz="1600" dirty="0"/>
          </a:p>
          <a:p>
            <a:pPr lvl="3"/>
            <a:endParaRPr lang="es-CO" sz="1600" dirty="0"/>
          </a:p>
          <a:p>
            <a:pPr lvl="3"/>
            <a:endParaRPr lang="es-CO" sz="16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1910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0298308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Construcción de modelos de Optimización</a:t>
            </a:r>
          </a:p>
          <a:p>
            <a:pPr lvl="1"/>
            <a:r>
              <a:rPr lang="es-CO" sz="2400" dirty="0"/>
              <a:t>Tipos de problemas:</a:t>
            </a:r>
          </a:p>
          <a:p>
            <a:pPr lvl="2"/>
            <a:r>
              <a:rPr lang="es-CO" sz="2000" dirty="0"/>
              <a:t>En cuales nos centraremos en el curso?</a:t>
            </a:r>
            <a:endParaRPr lang="es-CO" sz="2400" dirty="0"/>
          </a:p>
          <a:p>
            <a:pPr lvl="3"/>
            <a:r>
              <a:rPr lang="es-CO" sz="1600" b="1" dirty="0"/>
              <a:t>Linear </a:t>
            </a:r>
            <a:r>
              <a:rPr lang="es-CO" sz="1600" b="1" dirty="0" err="1"/>
              <a:t>Programming</a:t>
            </a:r>
            <a:r>
              <a:rPr lang="es-CO" sz="1600" b="1" dirty="0"/>
              <a:t> (LP)</a:t>
            </a:r>
            <a:r>
              <a:rPr lang="es-CO" sz="1600" dirty="0"/>
              <a:t>: las expresiones matemáticas son lineales.</a:t>
            </a:r>
          </a:p>
          <a:p>
            <a:pPr lvl="4"/>
            <a:r>
              <a:rPr lang="es-CO" sz="1600" dirty="0"/>
              <a:t>Valores que puede tomar la variable: Números Reales</a:t>
            </a:r>
            <a:endParaRPr lang="es-CO" sz="2400" dirty="0"/>
          </a:p>
          <a:p>
            <a:pPr lvl="3"/>
            <a:r>
              <a:rPr lang="es-CO" sz="1600" b="1" dirty="0" err="1"/>
              <a:t>Mixed-Integer</a:t>
            </a:r>
            <a:r>
              <a:rPr lang="es-CO" sz="1600" b="1" dirty="0"/>
              <a:t> </a:t>
            </a:r>
            <a:r>
              <a:rPr lang="es-CO" sz="1600" b="1" dirty="0" err="1"/>
              <a:t>Programming</a:t>
            </a:r>
            <a:r>
              <a:rPr lang="es-CO" sz="1600" b="1" dirty="0"/>
              <a:t> (MIP)</a:t>
            </a:r>
            <a:r>
              <a:rPr lang="es-CO" sz="1600" dirty="0"/>
              <a:t>: las expresiones matemáticas son lineales.</a:t>
            </a:r>
          </a:p>
          <a:p>
            <a:pPr lvl="4"/>
            <a:r>
              <a:rPr lang="es-CO" sz="1600" dirty="0"/>
              <a:t>Valores que puede tomar la variable: de todas las variables al menos una es entera o binaria. </a:t>
            </a:r>
            <a:endParaRPr lang="es-CO" sz="2400" dirty="0"/>
          </a:p>
          <a:p>
            <a:pPr lvl="3"/>
            <a:r>
              <a:rPr lang="es-CO" sz="1600" b="1" dirty="0"/>
              <a:t>Non-Linear </a:t>
            </a:r>
            <a:r>
              <a:rPr lang="es-CO" sz="1600" b="1" dirty="0" err="1"/>
              <a:t>Programming</a:t>
            </a:r>
            <a:r>
              <a:rPr lang="es-CO" sz="1600" b="1" dirty="0"/>
              <a:t> (NLP)</a:t>
            </a:r>
            <a:r>
              <a:rPr lang="es-CO" sz="1600" dirty="0"/>
              <a:t>: igual a LP pero con ecuaciones no lineales.</a:t>
            </a:r>
          </a:p>
          <a:p>
            <a:pPr lvl="3"/>
            <a:r>
              <a:rPr lang="es-CO" sz="1600" b="1" dirty="0" err="1"/>
              <a:t>Mixed-Integer</a:t>
            </a:r>
            <a:r>
              <a:rPr lang="es-CO" sz="1600" b="1" dirty="0"/>
              <a:t> Non-Linear </a:t>
            </a:r>
            <a:r>
              <a:rPr lang="es-CO" sz="1600" b="1" dirty="0" err="1"/>
              <a:t>Programming</a:t>
            </a:r>
            <a:r>
              <a:rPr lang="es-CO" sz="1600" b="1" dirty="0"/>
              <a:t> (MINLP)</a:t>
            </a:r>
            <a:r>
              <a:rPr lang="es-CO" sz="1600" dirty="0"/>
              <a:t>: igual a MIP pero con ecuaciones no lineales.</a:t>
            </a:r>
          </a:p>
          <a:p>
            <a:pPr lvl="3"/>
            <a:endParaRPr lang="es-CO" sz="1600" dirty="0"/>
          </a:p>
          <a:p>
            <a:pPr lvl="3"/>
            <a:endParaRPr lang="es-CO" sz="16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5129073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Construcción de modelos de Optimización</a:t>
            </a:r>
          </a:p>
          <a:p>
            <a:pPr lvl="1"/>
            <a:r>
              <a:rPr lang="es-CO" sz="2400" dirty="0"/>
              <a:t>Tipos de problemas:</a:t>
            </a:r>
          </a:p>
          <a:p>
            <a:pPr lvl="3"/>
            <a:endParaRPr lang="es-CO" sz="16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588" y="2441575"/>
            <a:ext cx="220027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750" y="2441575"/>
            <a:ext cx="2457450"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7974" y="2339975"/>
            <a:ext cx="2409825"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8594" y="4475995"/>
            <a:ext cx="2257425"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29050" y="4437063"/>
            <a:ext cx="2495550"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9"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53200" y="4486275"/>
            <a:ext cx="2590800"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23893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Construcción de modelos de Optimización</a:t>
            </a:r>
          </a:p>
          <a:p>
            <a:pPr lvl="1"/>
            <a:r>
              <a:rPr lang="es-CO" sz="2400" dirty="0"/>
              <a:t>Tipos de problemas:</a:t>
            </a:r>
          </a:p>
          <a:p>
            <a:pPr lvl="2"/>
            <a:r>
              <a:rPr lang="es-CO" dirty="0"/>
              <a:t>Cuales son más fáciles de modelar?</a:t>
            </a:r>
          </a:p>
          <a:p>
            <a:pPr lvl="3"/>
            <a:r>
              <a:rPr lang="es-CO" b="1" dirty="0"/>
              <a:t>MIP</a:t>
            </a:r>
            <a:r>
              <a:rPr lang="es-CO" dirty="0"/>
              <a:t>: consisten en decidir si se selecciona o no una variable que satisfaga un problema determinado. Son los mas intuitivos.</a:t>
            </a:r>
          </a:p>
          <a:p>
            <a:pPr lvl="2"/>
            <a:endParaRPr lang="es-CO" dirty="0"/>
          </a:p>
          <a:p>
            <a:pPr lvl="3"/>
            <a:r>
              <a:rPr lang="es-CO" b="1" dirty="0"/>
              <a:t>LP</a:t>
            </a:r>
            <a:r>
              <a:rPr lang="es-CO" dirty="0"/>
              <a:t>: consisten en encontrar cantidades que deben tomar las variables para satisfacer los requerimientos del problema. Son menos intuitivos que los MIP.</a:t>
            </a:r>
          </a:p>
          <a:p>
            <a:pPr lvl="2"/>
            <a:endParaRPr lang="es-CO" dirty="0"/>
          </a:p>
          <a:p>
            <a:pPr lvl="3"/>
            <a:r>
              <a:rPr lang="es-CO" b="1" dirty="0"/>
              <a:t>NLP</a:t>
            </a:r>
            <a:r>
              <a:rPr lang="es-CO" dirty="0"/>
              <a:t> y </a:t>
            </a:r>
            <a:r>
              <a:rPr lang="es-CO" b="1" dirty="0"/>
              <a:t>MINLP</a:t>
            </a:r>
            <a:r>
              <a:rPr lang="es-CO" dirty="0"/>
              <a:t>: son los mas difíciles ya que es necesario encontrar expresiones matemáticas no lineales que satisfagan el problema.</a:t>
            </a:r>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0354128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Construcción de modelos de Optimización</a:t>
            </a:r>
          </a:p>
          <a:p>
            <a:pPr lvl="1"/>
            <a:r>
              <a:rPr lang="es-CO" sz="2400" dirty="0"/>
              <a:t>Posibles mensajes que nos puede arrojar un optimizador al intentar solucionar un modelo matemático:</a:t>
            </a:r>
          </a:p>
          <a:p>
            <a:pPr lvl="2"/>
            <a:r>
              <a:rPr lang="es-CO" sz="2000" dirty="0"/>
              <a:t>Errores de sintaxis</a:t>
            </a:r>
          </a:p>
          <a:p>
            <a:pPr lvl="2"/>
            <a:r>
              <a:rPr lang="es-CO" sz="2000" i="1" dirty="0" err="1"/>
              <a:t>Solved</a:t>
            </a:r>
            <a:r>
              <a:rPr lang="es-CO" sz="2000" i="1" dirty="0"/>
              <a:t> </a:t>
            </a:r>
            <a:r>
              <a:rPr lang="es-CO" sz="2000" i="1" dirty="0" err="1"/>
              <a:t>to</a:t>
            </a:r>
            <a:r>
              <a:rPr lang="es-CO" sz="2000" i="1" dirty="0"/>
              <a:t> </a:t>
            </a:r>
            <a:r>
              <a:rPr lang="es-CO" sz="2000" i="1" dirty="0" err="1"/>
              <a:t>Optimality</a:t>
            </a:r>
            <a:r>
              <a:rPr lang="es-CO" sz="2000" i="1" dirty="0"/>
              <a:t>: </a:t>
            </a:r>
            <a:r>
              <a:rPr lang="es-CO" sz="2000" dirty="0" err="1"/>
              <a:t>fué</a:t>
            </a:r>
            <a:r>
              <a:rPr lang="es-CO" sz="2000" dirty="0"/>
              <a:t> posible encontrar el óptimo del modelo matemático.</a:t>
            </a:r>
          </a:p>
          <a:p>
            <a:pPr lvl="2"/>
            <a:r>
              <a:rPr lang="es-CO" sz="2000" i="1" dirty="0" err="1"/>
              <a:t>Unbounded</a:t>
            </a:r>
            <a:r>
              <a:rPr lang="es-CO" sz="2000" i="1" dirty="0"/>
              <a:t>: </a:t>
            </a:r>
            <a:r>
              <a:rPr lang="es-CO" sz="2000" dirty="0"/>
              <a:t>para encontrar el óptimo las variables deben tomar valores de +infinito o -infinito.</a:t>
            </a:r>
          </a:p>
          <a:p>
            <a:pPr lvl="2"/>
            <a:r>
              <a:rPr lang="es-CO" sz="2000" i="1" dirty="0" err="1"/>
              <a:t>Infeasible</a:t>
            </a:r>
            <a:r>
              <a:rPr lang="es-CO" sz="2000" i="1" dirty="0"/>
              <a:t>: </a:t>
            </a:r>
            <a:r>
              <a:rPr lang="es-CO" sz="2000" dirty="0"/>
              <a:t>existe al menos una restricción que no puede cumplirse.</a:t>
            </a:r>
          </a:p>
          <a:p>
            <a:pPr lvl="2"/>
            <a:endParaRPr lang="es-CO" sz="2000" dirty="0"/>
          </a:p>
          <a:p>
            <a:pPr lvl="2"/>
            <a:endParaRPr lang="es-CO" sz="2000" dirty="0"/>
          </a:p>
          <a:p>
            <a:pPr lvl="2"/>
            <a:endParaRPr lang="es-CO" sz="2000" dirty="0"/>
          </a:p>
          <a:p>
            <a:pPr lvl="2"/>
            <a:endParaRPr lang="es-CO" sz="2000" dirty="0"/>
          </a:p>
          <a:p>
            <a:pPr marL="914400" lvl="2" indent="0">
              <a:buNone/>
            </a:pPr>
            <a:endParaRPr lang="es-CO" sz="2000" dirty="0"/>
          </a:p>
          <a:p>
            <a:pPr lvl="2"/>
            <a:endParaRPr lang="es-CO" sz="2000" dirty="0"/>
          </a:p>
          <a:p>
            <a:pPr lvl="2"/>
            <a:endParaRPr lang="es-CO" sz="2000" dirty="0"/>
          </a:p>
          <a:p>
            <a:pPr lvl="2"/>
            <a:endParaRPr lang="es-CO" sz="2000" dirty="0"/>
          </a:p>
          <a:p>
            <a:pPr lvl="2"/>
            <a:endParaRPr lang="es-CO" sz="2000" dirty="0"/>
          </a:p>
          <a:p>
            <a:pPr marL="1371600" lvl="3" indent="0">
              <a:buNone/>
            </a:pPr>
            <a:endParaRPr lang="es-CO" sz="1600" dirty="0"/>
          </a:p>
          <a:p>
            <a:pPr lvl="3"/>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9559501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Construcción de modelos de Optimización</a:t>
            </a:r>
          </a:p>
          <a:p>
            <a:pPr lvl="1"/>
            <a:r>
              <a:rPr lang="es-CO" sz="2400" dirty="0"/>
              <a:t>Ejemplo de problema LP:</a:t>
            </a:r>
          </a:p>
          <a:p>
            <a:pPr lvl="2"/>
            <a:r>
              <a:rPr lang="es-CO" sz="2000" dirty="0"/>
              <a:t>Problema de la Dieta: De la lista de alimentos mostrada en la tabla, una persona desea seleccionar la cantidad de alimentos de cada tipo que estén acorde a una alimentación sana de acuerdo a lo establecido por la OMS, la cual recomienda lo siguiente para un hombre de 70kg:</a:t>
            </a:r>
          </a:p>
          <a:p>
            <a:pPr lvl="3"/>
            <a:r>
              <a:rPr lang="es-CO" sz="1600" dirty="0"/>
              <a:t>Se recomienda una ingesta mínima de 63 gr de proteínas diarias.</a:t>
            </a:r>
          </a:p>
          <a:p>
            <a:pPr lvl="3"/>
            <a:r>
              <a:rPr lang="es-CO" sz="1600" dirty="0"/>
              <a:t>Se recomienda una ingesta máxima de 50 gr de grasas diarias.</a:t>
            </a:r>
          </a:p>
          <a:p>
            <a:pPr lvl="3"/>
            <a:r>
              <a:rPr lang="es-CO" sz="1600" dirty="0"/>
              <a:t>Se recomienda una ingesta máxima de 25 gr de azucares diarios.</a:t>
            </a:r>
          </a:p>
          <a:p>
            <a:pPr lvl="3"/>
            <a:r>
              <a:rPr lang="es-CO" sz="1600" dirty="0"/>
              <a:t>Se recomienda una ingesta máxima de 200 gr de carbohidratos diarios.</a:t>
            </a:r>
          </a:p>
          <a:p>
            <a:pPr lvl="3"/>
            <a:r>
              <a:rPr lang="es-CO" sz="1600" dirty="0"/>
              <a:t>Una persona de 70kg necesita de energía al menos 1500 Cal por día para ejercer sus funciones laborales diarias</a:t>
            </a:r>
          </a:p>
          <a:p>
            <a:pPr lvl="3"/>
            <a:r>
              <a:rPr lang="es-CO" sz="1600" dirty="0"/>
              <a:t>Diseñe un modelo de programación lineal que encuentre la cantidad de cada tipo de alimento que satisfaga los requerimientos nutricionales diarios a un mínimo costo.</a:t>
            </a:r>
          </a:p>
          <a:p>
            <a:pPr lvl="3"/>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0562400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Construcción de modelos de Optimización</a:t>
            </a:r>
          </a:p>
          <a:p>
            <a:pPr lvl="1"/>
            <a:r>
              <a:rPr lang="es-CO" sz="2400" dirty="0"/>
              <a:t>Ejemplo de problema LP:</a:t>
            </a:r>
          </a:p>
          <a:p>
            <a:pPr lvl="2"/>
            <a:r>
              <a:rPr lang="es-CO" sz="2000" dirty="0"/>
              <a:t>Problema de la Dieta: </a:t>
            </a:r>
          </a:p>
          <a:p>
            <a:pPr lvl="3"/>
            <a:r>
              <a:rPr lang="es-CO" sz="1600" dirty="0"/>
              <a:t>Se recomienda una ingesta mínima de 63 gr de proteínas diarias.</a:t>
            </a:r>
          </a:p>
          <a:p>
            <a:pPr lvl="3"/>
            <a:r>
              <a:rPr lang="es-CO" sz="1600" dirty="0"/>
              <a:t>Se recomienda una ingesta máxima de 50 gr de grasas diarias.</a:t>
            </a:r>
          </a:p>
          <a:p>
            <a:pPr lvl="3"/>
            <a:r>
              <a:rPr lang="es-CO" sz="1600" dirty="0"/>
              <a:t>Se recomienda una ingesta máxima de 25 gr de azucares diarios.</a:t>
            </a:r>
          </a:p>
          <a:p>
            <a:pPr lvl="3"/>
            <a:r>
              <a:rPr lang="es-CO" sz="1600" dirty="0"/>
              <a:t>Se recomienda una ingesta máxima de 200 gr de carbohidratos diarios.</a:t>
            </a:r>
          </a:p>
          <a:p>
            <a:pPr lvl="3"/>
            <a:r>
              <a:rPr lang="es-CO" sz="1600" dirty="0"/>
              <a:t>Una persona de 70kg necesita de energía mínimo 1500 Cal por día para ejercer sus funciones laborales diarias</a:t>
            </a:r>
          </a:p>
          <a:p>
            <a:pPr lvl="3"/>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786312"/>
            <a:ext cx="5915025"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48982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Construcción de modelos de Optimización</a:t>
            </a:r>
          </a:p>
          <a:p>
            <a:pPr lvl="1"/>
            <a:r>
              <a:rPr lang="es-CO" sz="2400" dirty="0"/>
              <a:t>Ejemplo de problema LP:</a:t>
            </a:r>
          </a:p>
          <a:p>
            <a:pPr lvl="2"/>
            <a:r>
              <a:rPr lang="es-CO" sz="2000" dirty="0"/>
              <a:t>Problema de la Dieta: </a:t>
            </a:r>
          </a:p>
          <a:p>
            <a:pPr lvl="2"/>
            <a:endParaRPr lang="es-CO" sz="2000" dirty="0"/>
          </a:p>
          <a:p>
            <a:pPr lvl="2"/>
            <a:endParaRPr lang="es-CO" sz="2000" dirty="0"/>
          </a:p>
          <a:p>
            <a:pPr lvl="2"/>
            <a:endParaRPr lang="es-CO" sz="2000" dirty="0"/>
          </a:p>
          <a:p>
            <a:pPr lvl="2"/>
            <a:endParaRPr lang="es-CO" sz="2000" dirty="0"/>
          </a:p>
          <a:p>
            <a:pPr lvl="3"/>
            <a:endParaRPr lang="es-CO" sz="1600" dirty="0"/>
          </a:p>
          <a:p>
            <a:pPr lvl="3"/>
            <a:r>
              <a:rPr lang="es-CO" sz="1600" dirty="0"/>
              <a:t>Variables: C, A, L, P ∈ Re</a:t>
            </a:r>
            <a:r>
              <a:rPr lang="es-CO" sz="1600" baseline="30000" dirty="0"/>
              <a:t>+</a:t>
            </a:r>
            <a:endParaRPr lang="es-CO" sz="1600" dirty="0"/>
          </a:p>
          <a:p>
            <a:pPr lvl="3"/>
            <a:r>
              <a:rPr lang="es-CO" sz="1600" dirty="0"/>
              <a:t>Función Objetivo: min(3000*C + 1000*A + 600*L + 700*P)</a:t>
            </a:r>
          </a:p>
          <a:p>
            <a:pPr lvl="3"/>
            <a:r>
              <a:rPr lang="es-CO" sz="1600" dirty="0"/>
              <a:t>Restricciones:</a:t>
            </a:r>
          </a:p>
          <a:p>
            <a:pPr marL="1828800" lvl="4" indent="0">
              <a:buNone/>
            </a:pPr>
            <a:r>
              <a:rPr lang="pt-BR" sz="1200" dirty="0"/>
              <a:t>287*C + 204*A + 146*L + 245*P &gt;=1500		%Calorias</a:t>
            </a:r>
          </a:p>
          <a:p>
            <a:pPr marL="1828800" lvl="4" indent="0">
              <a:buNone/>
            </a:pPr>
            <a:r>
              <a:rPr lang="pt-BR" sz="1200" dirty="0"/>
              <a:t>26*C + 4.2*A + 8*L + 6*P &gt;=63		%Proteinas</a:t>
            </a:r>
          </a:p>
          <a:p>
            <a:pPr marL="1828800" lvl="4" indent="0">
              <a:buNone/>
            </a:pPr>
            <a:r>
              <a:rPr lang="pt-BR" sz="1200" dirty="0"/>
              <a:t>0*C + 0.01*A + 13*L + 25*P &lt;=25		%Azucares </a:t>
            </a:r>
          </a:p>
          <a:p>
            <a:pPr marL="1828800" lvl="4" indent="0">
              <a:buNone/>
            </a:pPr>
            <a:r>
              <a:rPr lang="pt-BR" sz="1200" dirty="0"/>
              <a:t>19.3*C + 0.5*A + 8*L + 0.8*P &lt;=50		%Grasas</a:t>
            </a:r>
          </a:p>
          <a:p>
            <a:pPr marL="1828800" lvl="4" indent="0">
              <a:buNone/>
            </a:pPr>
            <a:r>
              <a:rPr lang="pt-BR" sz="1200" dirty="0"/>
              <a:t>0*C + 44.1*A + 11*L + 55*P &lt;=200		%Carbohidratos</a:t>
            </a:r>
            <a:endParaRPr lang="es-CO" sz="1200" dirty="0"/>
          </a:p>
          <a:p>
            <a:pPr lvl="2"/>
            <a:endParaRPr lang="es-CO" sz="2000" dirty="0"/>
          </a:p>
          <a:p>
            <a:pPr lvl="2"/>
            <a:endParaRPr lang="es-CO" sz="2000" dirty="0"/>
          </a:p>
          <a:p>
            <a:pPr lvl="2"/>
            <a:endParaRPr lang="es-CO" sz="2000" dirty="0"/>
          </a:p>
          <a:p>
            <a:pPr lvl="2"/>
            <a:endParaRPr lang="es-CO" sz="2000" dirty="0"/>
          </a:p>
          <a:p>
            <a:pPr lvl="2"/>
            <a:endParaRPr lang="es-CO" sz="2000" dirty="0"/>
          </a:p>
          <a:p>
            <a:pPr marL="914400" lvl="2" indent="0">
              <a:buNone/>
            </a:pPr>
            <a:endParaRPr lang="es-CO" sz="2000" dirty="0"/>
          </a:p>
          <a:p>
            <a:pPr lvl="2"/>
            <a:endParaRPr lang="es-CO" sz="2000" dirty="0"/>
          </a:p>
          <a:p>
            <a:pPr lvl="2"/>
            <a:endParaRPr lang="es-CO" sz="2000" dirty="0"/>
          </a:p>
          <a:p>
            <a:pPr lvl="2"/>
            <a:endParaRPr lang="es-CO" sz="2000" dirty="0"/>
          </a:p>
          <a:p>
            <a:pPr lvl="2"/>
            <a:endParaRPr lang="es-CO" sz="2000" dirty="0"/>
          </a:p>
          <a:p>
            <a:pPr marL="1371600" lvl="3" indent="0">
              <a:buNone/>
            </a:pPr>
            <a:endParaRPr lang="es-CO" sz="1600" dirty="0"/>
          </a:p>
          <a:p>
            <a:pPr lvl="3"/>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943225"/>
            <a:ext cx="5915025"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2518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Tipos de modelos</a:t>
            </a:r>
          </a:p>
          <a:p>
            <a:pPr lvl="1"/>
            <a:r>
              <a:rPr lang="es-CO" sz="2400" dirty="0"/>
              <a:t>Físico</a:t>
            </a:r>
          </a:p>
          <a:p>
            <a:pPr lvl="1"/>
            <a:r>
              <a:rPr lang="es-CO" sz="2400" dirty="0"/>
              <a:t>Matemático</a:t>
            </a:r>
          </a:p>
          <a:p>
            <a:pPr lvl="2"/>
            <a:r>
              <a:rPr lang="es-CO" sz="2000" dirty="0"/>
              <a:t>Determinístico</a:t>
            </a:r>
          </a:p>
          <a:p>
            <a:pPr marL="914400" lvl="2" indent="0">
              <a:buNone/>
            </a:pPr>
            <a:endParaRPr lang="es-CO" sz="2000" dirty="0"/>
          </a:p>
          <a:p>
            <a:pPr marL="914400" lvl="2" indent="0">
              <a:buNone/>
            </a:pPr>
            <a:endParaRPr lang="es-CO" sz="2000" dirty="0"/>
          </a:p>
          <a:p>
            <a:pPr lvl="2"/>
            <a:r>
              <a:rPr lang="es-CO" sz="2000" dirty="0"/>
              <a:t>Estocástico</a:t>
            </a:r>
          </a:p>
          <a:p>
            <a:pPr lvl="2"/>
            <a:endParaRPr lang="es-CO" sz="20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1910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7465" y="3462270"/>
            <a:ext cx="794336" cy="302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090263" y="3426023"/>
            <a:ext cx="1896673"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r>
              <a:rPr lang="es-CO" sz="1400" dirty="0">
                <a:latin typeface="Arial" pitchFamily="34" charset="0"/>
                <a:cs typeface="Arial" pitchFamily="34" charset="0"/>
              </a:rPr>
              <a:t>Ecuación matemática</a:t>
            </a: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0009" y="4419600"/>
            <a:ext cx="681037"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3124200" y="4570273"/>
            <a:ext cx="2153154"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r>
              <a:rPr lang="es-CO" sz="1400" dirty="0">
                <a:latin typeface="Arial" pitchFamily="34" charset="0"/>
                <a:cs typeface="Arial" pitchFamily="34" charset="0"/>
              </a:rPr>
              <a:t>Lanzamiento de un dado</a:t>
            </a: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Rectangle 7"/>
          <p:cNvSpPr/>
          <p:nvPr/>
        </p:nvSpPr>
        <p:spPr>
          <a:xfrm>
            <a:off x="5410200" y="3351696"/>
            <a:ext cx="2895600" cy="523220"/>
          </a:xfrm>
          <a:prstGeom prst="rect">
            <a:avLst/>
          </a:prstGeom>
        </p:spPr>
        <p:txBody>
          <a:bodyPr wrap="square">
            <a:spAutoFit/>
          </a:bodyPr>
          <a:lstStyle/>
          <a:p>
            <a:r>
              <a:rPr lang="es-CO" sz="1400" dirty="0">
                <a:latin typeface="Arial"/>
              </a:rPr>
              <a:t>Si los resultados de un modelo pueden predecirse con certeza.</a:t>
            </a:r>
          </a:p>
        </p:txBody>
      </p:sp>
      <p:sp>
        <p:nvSpPr>
          <p:cNvPr id="10" name="Rectangle 9"/>
          <p:cNvSpPr/>
          <p:nvPr/>
        </p:nvSpPr>
        <p:spPr>
          <a:xfrm>
            <a:off x="5410200" y="4358390"/>
            <a:ext cx="2590800" cy="738664"/>
          </a:xfrm>
          <a:prstGeom prst="rect">
            <a:avLst/>
          </a:prstGeom>
        </p:spPr>
        <p:txBody>
          <a:bodyPr wrap="square">
            <a:spAutoFit/>
          </a:bodyPr>
          <a:lstStyle/>
          <a:p>
            <a:r>
              <a:rPr lang="es-CO" sz="1400" dirty="0">
                <a:latin typeface="Arial"/>
              </a:rPr>
              <a:t>Si repeticiones con la misma entrada pueden producir resultados distintos </a:t>
            </a:r>
          </a:p>
        </p:txBody>
      </p:sp>
    </p:spTree>
    <p:extLst>
      <p:ext uri="{BB962C8B-B14F-4D97-AF65-F5344CB8AC3E}">
        <p14:creationId xmlns:p14="http://schemas.microsoft.com/office/powerpoint/2010/main" val="12061093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Construcción de modelos de Optimización</a:t>
            </a:r>
          </a:p>
          <a:p>
            <a:pPr lvl="1"/>
            <a:r>
              <a:rPr lang="es-CO" sz="2400" dirty="0"/>
              <a:t>Ejemplo de problema LP:</a:t>
            </a:r>
          </a:p>
          <a:p>
            <a:pPr lvl="2"/>
            <a:r>
              <a:rPr lang="es-CO" sz="2000" dirty="0"/>
              <a:t>Problema de la Dieta: </a:t>
            </a:r>
            <a:endParaRPr lang="es-CO" sz="1600" dirty="0"/>
          </a:p>
          <a:p>
            <a:pPr lvl="3"/>
            <a:r>
              <a:rPr lang="es-CO" sz="1600" dirty="0"/>
              <a:t>Implementación en GAMS: ver </a:t>
            </a:r>
            <a:r>
              <a:rPr lang="es-CO" sz="1600" dirty="0" err="1"/>
              <a:t>ejDieta.gms</a:t>
            </a:r>
            <a:endParaRPr lang="es-CO" sz="1200" dirty="0"/>
          </a:p>
          <a:p>
            <a:pPr lvl="2"/>
            <a:endParaRPr lang="es-CO" sz="2000" dirty="0"/>
          </a:p>
          <a:p>
            <a:pPr lvl="2"/>
            <a:endParaRPr lang="es-CO" sz="2000" dirty="0"/>
          </a:p>
          <a:p>
            <a:pPr lvl="2"/>
            <a:endParaRPr lang="es-CO" sz="2000" dirty="0"/>
          </a:p>
          <a:p>
            <a:pPr lvl="2"/>
            <a:endParaRPr lang="es-CO" sz="2000" dirty="0"/>
          </a:p>
          <a:p>
            <a:pPr lvl="2"/>
            <a:endParaRPr lang="es-CO" sz="2000" dirty="0"/>
          </a:p>
          <a:p>
            <a:pPr marL="914400" lvl="2" indent="0">
              <a:buNone/>
            </a:pPr>
            <a:endParaRPr lang="es-CO" sz="2000" dirty="0"/>
          </a:p>
          <a:p>
            <a:pPr lvl="2"/>
            <a:endParaRPr lang="es-CO" sz="2000" dirty="0"/>
          </a:p>
          <a:p>
            <a:pPr lvl="2"/>
            <a:endParaRPr lang="es-CO" sz="2000" dirty="0"/>
          </a:p>
          <a:p>
            <a:pPr lvl="2"/>
            <a:endParaRPr lang="es-CO" sz="2000" dirty="0"/>
          </a:p>
          <a:p>
            <a:pPr lvl="2"/>
            <a:endParaRPr lang="es-CO" sz="2000" dirty="0"/>
          </a:p>
          <a:p>
            <a:pPr marL="1371600" lvl="3" indent="0">
              <a:buNone/>
            </a:pPr>
            <a:endParaRPr lang="es-CO" sz="1600" dirty="0"/>
          </a:p>
          <a:p>
            <a:pPr lvl="3"/>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3566013"/>
            <a:ext cx="4495800" cy="16716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0356" y="3200400"/>
            <a:ext cx="4241244" cy="3276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11319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Construcción de modelos de Optimización</a:t>
            </a:r>
          </a:p>
          <a:p>
            <a:pPr lvl="1"/>
            <a:r>
              <a:rPr lang="es-CO" sz="2400" dirty="0"/>
              <a:t>Ejemplo de problema LP:</a:t>
            </a:r>
          </a:p>
          <a:p>
            <a:pPr lvl="2"/>
            <a:r>
              <a:rPr lang="es-CO" sz="2000" dirty="0"/>
              <a:t>Problema de la Dieta: </a:t>
            </a:r>
            <a:endParaRPr lang="es-CO" sz="1600" dirty="0"/>
          </a:p>
          <a:p>
            <a:pPr lvl="3"/>
            <a:r>
              <a:rPr lang="es-CO" sz="1600" dirty="0"/>
              <a:t>Implementación en GAMS</a:t>
            </a:r>
            <a:endParaRPr lang="es-CO" sz="1200" dirty="0"/>
          </a:p>
          <a:p>
            <a:pPr lvl="2"/>
            <a:endParaRPr lang="es-CO" sz="2000" dirty="0"/>
          </a:p>
          <a:p>
            <a:pPr lvl="2"/>
            <a:endParaRPr lang="es-CO" sz="2000" dirty="0"/>
          </a:p>
          <a:p>
            <a:pPr lvl="2"/>
            <a:endParaRPr lang="es-CO" sz="2000" dirty="0"/>
          </a:p>
          <a:p>
            <a:pPr lvl="2"/>
            <a:endParaRPr lang="es-CO" sz="2000" dirty="0"/>
          </a:p>
          <a:p>
            <a:pPr lvl="2"/>
            <a:endParaRPr lang="es-CO" sz="2000" dirty="0"/>
          </a:p>
          <a:p>
            <a:pPr marL="914400" lvl="2" indent="0">
              <a:buNone/>
            </a:pPr>
            <a:endParaRPr lang="es-CO" sz="2000" dirty="0"/>
          </a:p>
          <a:p>
            <a:pPr lvl="2"/>
            <a:endParaRPr lang="es-CO" sz="2000" dirty="0"/>
          </a:p>
          <a:p>
            <a:pPr lvl="2"/>
            <a:endParaRPr lang="es-CO" sz="2000" dirty="0"/>
          </a:p>
          <a:p>
            <a:pPr lvl="2"/>
            <a:endParaRPr lang="es-CO" sz="2000" dirty="0"/>
          </a:p>
          <a:p>
            <a:pPr lvl="2"/>
            <a:endParaRPr lang="es-CO" sz="2000" dirty="0"/>
          </a:p>
          <a:p>
            <a:pPr marL="1371600" lvl="3" indent="0">
              <a:buNone/>
            </a:pPr>
            <a:endParaRPr lang="es-CO" sz="1600" dirty="0"/>
          </a:p>
          <a:p>
            <a:pPr lvl="3"/>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3566013"/>
            <a:ext cx="4495800" cy="16716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3538318"/>
            <a:ext cx="2400300" cy="12763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61258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Construcción de modelos de Optimización</a:t>
            </a:r>
          </a:p>
          <a:p>
            <a:pPr lvl="1"/>
            <a:r>
              <a:rPr lang="es-CO" sz="2400" dirty="0"/>
              <a:t>Ejemplo de problema LP:</a:t>
            </a:r>
          </a:p>
          <a:p>
            <a:pPr lvl="2"/>
            <a:r>
              <a:rPr lang="es-CO" sz="2000" dirty="0"/>
              <a:t>Problema de la Dieta: </a:t>
            </a:r>
            <a:endParaRPr lang="es-CO" sz="1600" dirty="0"/>
          </a:p>
          <a:p>
            <a:pPr lvl="3"/>
            <a:r>
              <a:rPr lang="es-CO" sz="1600" dirty="0"/>
              <a:t>Implementación en GAMS:</a:t>
            </a:r>
            <a:endParaRPr lang="es-CO" sz="1200" dirty="0"/>
          </a:p>
          <a:p>
            <a:pPr lvl="2"/>
            <a:endParaRPr lang="es-CO" sz="2000" dirty="0"/>
          </a:p>
          <a:p>
            <a:pPr lvl="2"/>
            <a:endParaRPr lang="es-CO" sz="2000" dirty="0"/>
          </a:p>
          <a:p>
            <a:pPr lvl="2"/>
            <a:endParaRPr lang="es-CO" sz="2000" dirty="0"/>
          </a:p>
          <a:p>
            <a:pPr lvl="2"/>
            <a:endParaRPr lang="es-CO" sz="2000" dirty="0"/>
          </a:p>
          <a:p>
            <a:pPr lvl="2"/>
            <a:endParaRPr lang="es-CO" sz="2000" dirty="0"/>
          </a:p>
          <a:p>
            <a:pPr marL="914400" lvl="2" indent="0">
              <a:buNone/>
            </a:pPr>
            <a:endParaRPr lang="es-CO" sz="2000" dirty="0"/>
          </a:p>
          <a:p>
            <a:pPr lvl="2"/>
            <a:endParaRPr lang="es-CO" sz="2000" dirty="0"/>
          </a:p>
          <a:p>
            <a:pPr lvl="2"/>
            <a:endParaRPr lang="es-CO" sz="2000" dirty="0"/>
          </a:p>
          <a:p>
            <a:pPr lvl="2"/>
            <a:endParaRPr lang="es-CO" sz="2000" dirty="0"/>
          </a:p>
          <a:p>
            <a:pPr lvl="2"/>
            <a:endParaRPr lang="es-CO" sz="2000" dirty="0"/>
          </a:p>
          <a:p>
            <a:pPr marL="1371600" lvl="3" indent="0">
              <a:buNone/>
            </a:pPr>
            <a:endParaRPr lang="es-CO" sz="1600" dirty="0"/>
          </a:p>
          <a:p>
            <a:pPr lvl="3"/>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8738" y="3733800"/>
            <a:ext cx="4039062" cy="11371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3200400"/>
            <a:ext cx="4495800" cy="16716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 y="5229225"/>
            <a:ext cx="5915025"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64795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Construcción de modelos de Optimización</a:t>
            </a:r>
          </a:p>
          <a:p>
            <a:pPr lvl="1"/>
            <a:r>
              <a:rPr lang="es-CO" sz="2400" dirty="0"/>
              <a:t>Ejemplo de problema LP:</a:t>
            </a:r>
          </a:p>
          <a:p>
            <a:pPr lvl="2"/>
            <a:r>
              <a:rPr lang="es-CO" sz="2000" dirty="0"/>
              <a:t>Problema de la Dieta: </a:t>
            </a:r>
            <a:endParaRPr lang="es-CO" sz="1600" dirty="0"/>
          </a:p>
          <a:p>
            <a:pPr lvl="3"/>
            <a:r>
              <a:rPr lang="es-CO" sz="1600" dirty="0">
                <a:solidFill>
                  <a:srgbClr val="FF0000"/>
                </a:solidFill>
              </a:rPr>
              <a:t>Actividad en clase:</a:t>
            </a:r>
          </a:p>
          <a:p>
            <a:pPr lvl="4"/>
            <a:r>
              <a:rPr lang="es-CO" sz="1600" dirty="0"/>
              <a:t>De acuerdo al resultado, cuantos gramos de carne y pan, y cuantas tazas de arroz y leche deberíamos ingerir? </a:t>
            </a:r>
          </a:p>
          <a:p>
            <a:pPr lvl="4"/>
            <a:r>
              <a:rPr lang="es-CO" sz="1600" dirty="0"/>
              <a:t>Qué sucede si mínimo queremos 3 porciones de carne diarios?</a:t>
            </a:r>
          </a:p>
          <a:p>
            <a:pPr lvl="5"/>
            <a:r>
              <a:rPr lang="es-CO" sz="1200" dirty="0">
                <a:latin typeface="Arial"/>
              </a:rPr>
              <a:t>Cumplimos con los requerimientos de la dieta?</a:t>
            </a:r>
          </a:p>
          <a:p>
            <a:pPr lvl="4"/>
            <a:r>
              <a:rPr lang="es-CO" sz="1600" dirty="0"/>
              <a:t>Qué sucede si mínimo queremos 2 porciones de carne diarios?</a:t>
            </a:r>
          </a:p>
          <a:p>
            <a:pPr lvl="5"/>
            <a:r>
              <a:rPr lang="es-CO" sz="1200" dirty="0">
                <a:latin typeface="Arial"/>
              </a:rPr>
              <a:t>Cumplimos con los requerimientos de la dieta?</a:t>
            </a:r>
          </a:p>
          <a:p>
            <a:pPr lvl="4"/>
            <a:r>
              <a:rPr lang="es-CO" sz="1200" dirty="0">
                <a:latin typeface="Arial"/>
              </a:rPr>
              <a:t>Cómo cambia el modelo si queremos que los resultados sean porciones enteras? Es decir, que por ejemplo C=4 y NO C=4.23?</a:t>
            </a:r>
          </a:p>
          <a:p>
            <a:pPr lvl="4"/>
            <a:r>
              <a:rPr lang="es-CO" sz="1600" dirty="0"/>
              <a:t>Cómo cambia el modelo matemático su tuviéramos muchos mas tipos de alimentos?</a:t>
            </a:r>
          </a:p>
          <a:p>
            <a:pPr lvl="5"/>
            <a:r>
              <a:rPr lang="es-CO" sz="1200" dirty="0">
                <a:latin typeface="Arial"/>
              </a:rPr>
              <a:t>Convertir el modelo matemático anterior a un modelo matemático genérico (</a:t>
            </a:r>
            <a:r>
              <a:rPr lang="es-CO" sz="1200" b="1" dirty="0">
                <a:latin typeface="Arial"/>
              </a:rPr>
              <a:t>Taller 1</a:t>
            </a:r>
            <a:r>
              <a:rPr lang="es-CO" sz="1200" dirty="0">
                <a:latin typeface="Arial"/>
              </a:rPr>
              <a:t>). Entrega: Miércoles 7 de septiembre hasta la medianoche.</a:t>
            </a:r>
          </a:p>
          <a:p>
            <a:pPr lvl="2"/>
            <a:endParaRPr lang="es-CO" sz="2000" dirty="0"/>
          </a:p>
          <a:p>
            <a:pPr lvl="2"/>
            <a:endParaRPr lang="es-CO" sz="2000" dirty="0"/>
          </a:p>
          <a:p>
            <a:pPr lvl="2"/>
            <a:endParaRPr lang="es-CO" sz="2000" dirty="0"/>
          </a:p>
          <a:p>
            <a:pPr lvl="2"/>
            <a:endParaRPr lang="es-CO" sz="2000" dirty="0"/>
          </a:p>
          <a:p>
            <a:pPr lvl="2"/>
            <a:endParaRPr lang="es-CO" sz="2000" dirty="0"/>
          </a:p>
          <a:p>
            <a:pPr marL="914400" lvl="2" indent="0">
              <a:buNone/>
            </a:pPr>
            <a:endParaRPr lang="es-CO" sz="2000" dirty="0"/>
          </a:p>
          <a:p>
            <a:pPr lvl="2"/>
            <a:endParaRPr lang="es-CO" sz="2000" dirty="0"/>
          </a:p>
          <a:p>
            <a:pPr lvl="2"/>
            <a:endParaRPr lang="es-CO" sz="2000" dirty="0"/>
          </a:p>
          <a:p>
            <a:pPr lvl="2"/>
            <a:endParaRPr lang="es-CO" sz="2000" dirty="0"/>
          </a:p>
          <a:p>
            <a:pPr lvl="2"/>
            <a:endParaRPr lang="es-CO" sz="2000" dirty="0"/>
          </a:p>
          <a:p>
            <a:pPr marL="1371600" lvl="3" indent="0">
              <a:buNone/>
            </a:pPr>
            <a:endParaRPr lang="es-CO" sz="1600" dirty="0"/>
          </a:p>
          <a:p>
            <a:pPr lvl="3"/>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8987482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Construcción de modelos de Optimización</a:t>
            </a:r>
          </a:p>
          <a:p>
            <a:pPr lvl="1"/>
            <a:r>
              <a:rPr lang="es-CO" sz="2400" dirty="0"/>
              <a:t>Ejemplo de problema LP:</a:t>
            </a:r>
          </a:p>
          <a:p>
            <a:pPr lvl="2"/>
            <a:endParaRPr lang="es-CO" sz="2000" dirty="0"/>
          </a:p>
          <a:p>
            <a:pPr lvl="2"/>
            <a:endParaRPr lang="es-CO" sz="2000" dirty="0"/>
          </a:p>
          <a:p>
            <a:pPr lvl="2"/>
            <a:endParaRPr lang="es-CO" sz="2000" dirty="0"/>
          </a:p>
          <a:p>
            <a:pPr lvl="2"/>
            <a:endParaRPr lang="es-CO" sz="2000" dirty="0"/>
          </a:p>
          <a:p>
            <a:pPr marL="914400" lvl="2" indent="0">
              <a:buNone/>
            </a:pPr>
            <a:endParaRPr lang="es-CO" sz="2000" dirty="0"/>
          </a:p>
          <a:p>
            <a:pPr lvl="2"/>
            <a:endParaRPr lang="es-CO" sz="2000" dirty="0"/>
          </a:p>
          <a:p>
            <a:pPr lvl="2"/>
            <a:endParaRPr lang="es-CO" sz="2000" dirty="0"/>
          </a:p>
          <a:p>
            <a:pPr lvl="2"/>
            <a:endParaRPr lang="es-CO" sz="2000" dirty="0"/>
          </a:p>
          <a:p>
            <a:pPr lvl="2"/>
            <a:endParaRPr lang="es-CO" sz="2000" dirty="0"/>
          </a:p>
          <a:p>
            <a:pPr marL="1371600" lvl="3" indent="0">
              <a:buNone/>
            </a:pPr>
            <a:endParaRPr lang="es-CO" sz="1600" dirty="0"/>
          </a:p>
          <a:p>
            <a:pPr lvl="3"/>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60" y="2438400"/>
            <a:ext cx="5381625"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03466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Construcción de modelos de Optimización</a:t>
            </a:r>
          </a:p>
          <a:p>
            <a:pPr lvl="1"/>
            <a:r>
              <a:rPr lang="es-CO" sz="2400" dirty="0"/>
              <a:t>Ejemplo de problema LP:</a:t>
            </a:r>
          </a:p>
          <a:p>
            <a:pPr lvl="2"/>
            <a:r>
              <a:rPr lang="es-CO" sz="2000" dirty="0"/>
              <a:t>Modelamiento de las variables de decisión</a:t>
            </a:r>
          </a:p>
          <a:p>
            <a:pPr lvl="2"/>
            <a:endParaRPr lang="es-CO" sz="2000" dirty="0"/>
          </a:p>
          <a:p>
            <a:pPr lvl="2"/>
            <a:endParaRPr lang="es-CO" sz="2000" dirty="0"/>
          </a:p>
          <a:p>
            <a:pPr lvl="2"/>
            <a:endParaRPr lang="es-CO" sz="2000" dirty="0"/>
          </a:p>
          <a:p>
            <a:pPr lvl="2"/>
            <a:endParaRPr lang="es-CO" sz="2000" dirty="0"/>
          </a:p>
          <a:p>
            <a:pPr marL="914400" lvl="2" indent="0">
              <a:buNone/>
            </a:pPr>
            <a:endParaRPr lang="es-CO" sz="2000" dirty="0"/>
          </a:p>
          <a:p>
            <a:pPr lvl="2"/>
            <a:endParaRPr lang="es-CO" sz="2000" dirty="0"/>
          </a:p>
          <a:p>
            <a:pPr lvl="2"/>
            <a:endParaRPr lang="es-CO" sz="2000" dirty="0"/>
          </a:p>
          <a:p>
            <a:pPr lvl="2"/>
            <a:endParaRPr lang="es-CO" sz="2000" dirty="0"/>
          </a:p>
          <a:p>
            <a:pPr lvl="2"/>
            <a:endParaRPr lang="es-CO" sz="2000" dirty="0"/>
          </a:p>
          <a:p>
            <a:pPr marL="1371600" lvl="3" indent="0">
              <a:buNone/>
            </a:pPr>
            <a:endParaRPr lang="es-CO" sz="1600" dirty="0"/>
          </a:p>
          <a:p>
            <a:pPr lvl="3"/>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947987"/>
            <a:ext cx="3816350" cy="307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0050" y="2846387"/>
            <a:ext cx="4857750" cy="355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210050" y="3172264"/>
            <a:ext cx="447675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7273798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Construcción de modelos de Optimización</a:t>
            </a:r>
          </a:p>
          <a:p>
            <a:pPr lvl="1"/>
            <a:r>
              <a:rPr lang="es-CO" sz="2400" dirty="0"/>
              <a:t>Ejemplo de problema LP:</a:t>
            </a:r>
          </a:p>
          <a:p>
            <a:pPr lvl="2"/>
            <a:r>
              <a:rPr lang="es-CO" sz="2000" dirty="0"/>
              <a:t>Modelamiento de la función objetivo</a:t>
            </a:r>
          </a:p>
          <a:p>
            <a:pPr lvl="2"/>
            <a:endParaRPr lang="es-CO" sz="2000" dirty="0"/>
          </a:p>
          <a:p>
            <a:pPr lvl="2"/>
            <a:endParaRPr lang="es-CO" sz="2000" dirty="0"/>
          </a:p>
          <a:p>
            <a:pPr lvl="2"/>
            <a:endParaRPr lang="es-CO" sz="2000" dirty="0"/>
          </a:p>
          <a:p>
            <a:pPr marL="914400" lvl="2" indent="0">
              <a:buNone/>
            </a:pPr>
            <a:endParaRPr lang="es-CO" sz="2000" dirty="0"/>
          </a:p>
          <a:p>
            <a:pPr lvl="2"/>
            <a:endParaRPr lang="es-CO" sz="2000" dirty="0"/>
          </a:p>
          <a:p>
            <a:pPr lvl="2"/>
            <a:endParaRPr lang="es-CO" sz="2000" dirty="0"/>
          </a:p>
          <a:p>
            <a:pPr lvl="2"/>
            <a:endParaRPr lang="es-CO" sz="2000" dirty="0"/>
          </a:p>
          <a:p>
            <a:pPr lvl="2"/>
            <a:endParaRPr lang="es-CO" sz="2000" dirty="0"/>
          </a:p>
          <a:p>
            <a:pPr marL="1371600" lvl="3" indent="0">
              <a:buNone/>
            </a:pPr>
            <a:endParaRPr lang="es-CO" sz="1600" dirty="0"/>
          </a:p>
          <a:p>
            <a:pPr lvl="3"/>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0050" y="2846387"/>
            <a:ext cx="4857750" cy="355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210050" y="6019800"/>
            <a:ext cx="485775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901950"/>
            <a:ext cx="3816350" cy="365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62381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Construcción de modelos de Optimización</a:t>
            </a:r>
          </a:p>
          <a:p>
            <a:pPr lvl="1"/>
            <a:r>
              <a:rPr lang="es-CO" sz="2400" dirty="0"/>
              <a:t>Ejemplo de problema LP:</a:t>
            </a:r>
          </a:p>
          <a:p>
            <a:pPr lvl="1"/>
            <a:r>
              <a:rPr lang="es-CO" sz="2000" dirty="0"/>
              <a:t>Modelamiento de la función objetivo</a:t>
            </a:r>
          </a:p>
          <a:p>
            <a:pPr lvl="2"/>
            <a:endParaRPr lang="es-CO" sz="2000" dirty="0"/>
          </a:p>
          <a:p>
            <a:pPr lvl="2"/>
            <a:endParaRPr lang="es-CO" sz="2000" dirty="0"/>
          </a:p>
          <a:p>
            <a:pPr lvl="2"/>
            <a:endParaRPr lang="es-CO" sz="2000" dirty="0"/>
          </a:p>
          <a:p>
            <a:pPr marL="914400" lvl="2" indent="0">
              <a:buNone/>
            </a:pPr>
            <a:endParaRPr lang="es-CO" sz="2000" dirty="0"/>
          </a:p>
          <a:p>
            <a:pPr lvl="2"/>
            <a:endParaRPr lang="es-CO" sz="2000" dirty="0"/>
          </a:p>
          <a:p>
            <a:pPr lvl="2"/>
            <a:endParaRPr lang="es-CO" sz="2000" dirty="0"/>
          </a:p>
          <a:p>
            <a:pPr lvl="2"/>
            <a:endParaRPr lang="es-CO" sz="2000" dirty="0"/>
          </a:p>
          <a:p>
            <a:pPr lvl="2"/>
            <a:endParaRPr lang="es-CO" sz="2000" dirty="0"/>
          </a:p>
          <a:p>
            <a:pPr marL="1371600" lvl="3" indent="0">
              <a:buNone/>
            </a:pPr>
            <a:endParaRPr lang="es-CO" sz="1600" dirty="0"/>
          </a:p>
          <a:p>
            <a:pPr lvl="3"/>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057424"/>
            <a:ext cx="3124200" cy="2285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867399" y="2438400"/>
            <a:ext cx="3124201" cy="5481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901950"/>
            <a:ext cx="3816350" cy="365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3925" y="4446587"/>
            <a:ext cx="4257675" cy="233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78599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Construcción de modelos de Optimización</a:t>
            </a:r>
          </a:p>
          <a:p>
            <a:pPr lvl="1"/>
            <a:r>
              <a:rPr lang="es-CO" sz="2400" dirty="0"/>
              <a:t>Ejemplo de problema LP:</a:t>
            </a:r>
          </a:p>
          <a:p>
            <a:pPr lvl="1"/>
            <a:r>
              <a:rPr lang="es-CO" sz="2000" dirty="0"/>
              <a:t>Modelamiento de la función objetivo</a:t>
            </a:r>
          </a:p>
          <a:p>
            <a:pPr lvl="2"/>
            <a:endParaRPr lang="es-CO" sz="2000" dirty="0"/>
          </a:p>
          <a:p>
            <a:pPr lvl="2"/>
            <a:endParaRPr lang="es-CO" sz="2000" dirty="0"/>
          </a:p>
          <a:p>
            <a:pPr lvl="2"/>
            <a:endParaRPr lang="es-CO" sz="2000" dirty="0"/>
          </a:p>
          <a:p>
            <a:pPr marL="914400" lvl="2" indent="0">
              <a:buNone/>
            </a:pPr>
            <a:endParaRPr lang="es-CO" sz="2000" dirty="0"/>
          </a:p>
          <a:p>
            <a:pPr lvl="2"/>
            <a:endParaRPr lang="es-CO" sz="2000" dirty="0"/>
          </a:p>
          <a:p>
            <a:pPr lvl="2"/>
            <a:endParaRPr lang="es-CO" sz="2000" dirty="0"/>
          </a:p>
          <a:p>
            <a:pPr lvl="2"/>
            <a:endParaRPr lang="es-CO" sz="2000" dirty="0"/>
          </a:p>
          <a:p>
            <a:pPr lvl="2"/>
            <a:endParaRPr lang="es-CO" sz="2000" dirty="0"/>
          </a:p>
          <a:p>
            <a:pPr marL="1371600" lvl="3" indent="0">
              <a:buNone/>
            </a:pPr>
            <a:endParaRPr lang="es-CO" sz="1600" dirty="0"/>
          </a:p>
          <a:p>
            <a:pPr lvl="3"/>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057424"/>
            <a:ext cx="3124200" cy="2285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867399" y="2438400"/>
            <a:ext cx="3124201" cy="5481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981" y="2901950"/>
            <a:ext cx="3816350" cy="365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6325" y="4621213"/>
            <a:ext cx="4257675" cy="185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72225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Construcción de modelos de Optimización</a:t>
            </a:r>
          </a:p>
          <a:p>
            <a:pPr lvl="1"/>
            <a:r>
              <a:rPr lang="es-CO" sz="2400" dirty="0"/>
              <a:t>Ejemplo de problema LP:</a:t>
            </a:r>
          </a:p>
          <a:p>
            <a:pPr lvl="1"/>
            <a:r>
              <a:rPr lang="es-CO" sz="2000" dirty="0"/>
              <a:t>Modelamiento de las restricciones</a:t>
            </a:r>
          </a:p>
          <a:p>
            <a:pPr lvl="2"/>
            <a:endParaRPr lang="es-CO" sz="2000" dirty="0"/>
          </a:p>
          <a:p>
            <a:pPr lvl="2"/>
            <a:endParaRPr lang="es-CO" sz="2000" dirty="0"/>
          </a:p>
          <a:p>
            <a:pPr lvl="2"/>
            <a:endParaRPr lang="es-CO" sz="2000" dirty="0"/>
          </a:p>
          <a:p>
            <a:pPr marL="914400" lvl="2" indent="0">
              <a:buNone/>
            </a:pPr>
            <a:endParaRPr lang="es-CO" sz="2000" dirty="0"/>
          </a:p>
          <a:p>
            <a:pPr lvl="2"/>
            <a:endParaRPr lang="es-CO" sz="2000" dirty="0"/>
          </a:p>
          <a:p>
            <a:pPr lvl="2"/>
            <a:endParaRPr lang="es-CO" sz="2000" dirty="0"/>
          </a:p>
          <a:p>
            <a:pPr lvl="2"/>
            <a:endParaRPr lang="es-CO" sz="2000" dirty="0"/>
          </a:p>
          <a:p>
            <a:pPr lvl="2"/>
            <a:endParaRPr lang="es-CO" sz="2000" dirty="0"/>
          </a:p>
          <a:p>
            <a:pPr marL="1371600" lvl="3" indent="0">
              <a:buNone/>
            </a:pPr>
            <a:endParaRPr lang="es-CO" sz="1600" dirty="0"/>
          </a:p>
          <a:p>
            <a:pPr lvl="3"/>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057424"/>
            <a:ext cx="3124200" cy="2285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867399" y="2991056"/>
            <a:ext cx="3124201" cy="8951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628900"/>
            <a:ext cx="3816350"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6325" y="4746625"/>
            <a:ext cx="4257675" cy="150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9884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Tipos de modelos</a:t>
            </a:r>
          </a:p>
          <a:p>
            <a:pPr lvl="1"/>
            <a:r>
              <a:rPr lang="es-CO" sz="2400" dirty="0"/>
              <a:t>Físico</a:t>
            </a:r>
          </a:p>
          <a:p>
            <a:pPr lvl="1"/>
            <a:r>
              <a:rPr lang="es-CO" sz="2400" dirty="0"/>
              <a:t>Matemático</a:t>
            </a:r>
          </a:p>
          <a:p>
            <a:pPr lvl="2"/>
            <a:r>
              <a:rPr lang="es-CO" sz="2000" dirty="0"/>
              <a:t>Determinístico</a:t>
            </a:r>
          </a:p>
          <a:p>
            <a:pPr marL="914400" lvl="2" indent="0">
              <a:buNone/>
            </a:pPr>
            <a:endParaRPr lang="es-CO" sz="2000" dirty="0"/>
          </a:p>
          <a:p>
            <a:pPr marL="914400" lvl="2" indent="0">
              <a:buNone/>
            </a:pPr>
            <a:endParaRPr lang="es-CO" sz="2000" dirty="0"/>
          </a:p>
          <a:p>
            <a:pPr marL="914400" lvl="2" indent="0">
              <a:buNone/>
            </a:pPr>
            <a:endParaRPr lang="es-CO" sz="2000" dirty="0"/>
          </a:p>
          <a:p>
            <a:pPr marL="914400" lvl="2" indent="0">
              <a:buNone/>
            </a:pPr>
            <a:endParaRPr lang="es-CO" sz="2000" dirty="0"/>
          </a:p>
          <a:p>
            <a:pPr lvl="2"/>
            <a:r>
              <a:rPr lang="es-CO" sz="2000" dirty="0"/>
              <a:t>Estocástico</a:t>
            </a:r>
          </a:p>
          <a:p>
            <a:pPr lvl="2"/>
            <a:endParaRPr lang="es-CO" sz="20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1910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3" name="Rectangle 2"/>
          <p:cNvSpPr/>
          <p:nvPr/>
        </p:nvSpPr>
        <p:spPr>
          <a:xfrm>
            <a:off x="5562600" y="5325389"/>
            <a:ext cx="2710869" cy="738664"/>
          </a:xfrm>
          <a:prstGeom prst="rect">
            <a:avLst/>
          </a:prstGeom>
        </p:spPr>
        <p:txBody>
          <a:bodyPr wrap="square">
            <a:spAutoFit/>
          </a:bodyPr>
          <a:lstStyle/>
          <a:p>
            <a:r>
              <a:rPr lang="es-CO" sz="1400" dirty="0">
                <a:latin typeface="Arial"/>
              </a:rPr>
              <a:t>Trayectoria de una persona ebria (inspira método </a:t>
            </a:r>
            <a:r>
              <a:rPr lang="es-CO" sz="1400" i="1" dirty="0" err="1">
                <a:latin typeface="Arial"/>
              </a:rPr>
              <a:t>Random</a:t>
            </a:r>
            <a:r>
              <a:rPr lang="es-CO" sz="1400" i="1" dirty="0">
                <a:latin typeface="Arial"/>
              </a:rPr>
              <a:t> </a:t>
            </a:r>
            <a:r>
              <a:rPr lang="es-CO" sz="1400" i="1" dirty="0" err="1">
                <a:latin typeface="Arial"/>
              </a:rPr>
              <a:t>Walk</a:t>
            </a:r>
            <a:r>
              <a:rPr lang="es-CO" sz="1400" dirty="0">
                <a:latin typeface="Arial"/>
              </a:rPr>
              <a:t>)</a:t>
            </a:r>
          </a:p>
        </p:txBody>
      </p:sp>
      <p:sp>
        <p:nvSpPr>
          <p:cNvPr id="6" name="Rectangle 5"/>
          <p:cNvSpPr/>
          <p:nvPr/>
        </p:nvSpPr>
        <p:spPr>
          <a:xfrm>
            <a:off x="5562600" y="3581400"/>
            <a:ext cx="3001780" cy="523220"/>
          </a:xfrm>
          <a:prstGeom prst="rect">
            <a:avLst/>
          </a:prstGeom>
        </p:spPr>
        <p:txBody>
          <a:bodyPr wrap="square">
            <a:spAutoFit/>
          </a:bodyPr>
          <a:lstStyle/>
          <a:p>
            <a:r>
              <a:rPr lang="es-CO" sz="1400" dirty="0">
                <a:latin typeface="Arial"/>
              </a:rPr>
              <a:t>Trayectoria de un proyectil en función del tiempo.</a:t>
            </a:r>
          </a:p>
        </p:txBody>
      </p:sp>
      <p:pic>
        <p:nvPicPr>
          <p:cNvPr id="307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9537" y="3135778"/>
            <a:ext cx="1262063" cy="141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800" y="5018867"/>
            <a:ext cx="2176562" cy="1398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30152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Construcción de modelos de Optimización</a:t>
            </a:r>
          </a:p>
          <a:p>
            <a:pPr lvl="1"/>
            <a:r>
              <a:rPr lang="es-CO" sz="2400" dirty="0"/>
              <a:t>Ejemplo de problema LP:</a:t>
            </a:r>
          </a:p>
          <a:p>
            <a:pPr lvl="1"/>
            <a:r>
              <a:rPr lang="es-CO" sz="2000" dirty="0"/>
              <a:t>Modelamiento de las restricciones</a:t>
            </a:r>
          </a:p>
          <a:p>
            <a:pPr lvl="2"/>
            <a:endParaRPr lang="es-CO" sz="2000" dirty="0"/>
          </a:p>
          <a:p>
            <a:pPr lvl="2"/>
            <a:endParaRPr lang="es-CO" sz="2000" dirty="0"/>
          </a:p>
          <a:p>
            <a:pPr lvl="2"/>
            <a:endParaRPr lang="es-CO" sz="2000" dirty="0"/>
          </a:p>
          <a:p>
            <a:pPr marL="914400" lvl="2" indent="0">
              <a:buNone/>
            </a:pPr>
            <a:endParaRPr lang="es-CO" sz="2000" dirty="0"/>
          </a:p>
          <a:p>
            <a:pPr lvl="2"/>
            <a:endParaRPr lang="es-CO" sz="2000" dirty="0"/>
          </a:p>
          <a:p>
            <a:pPr lvl="2"/>
            <a:endParaRPr lang="es-CO" sz="2000" dirty="0"/>
          </a:p>
          <a:p>
            <a:pPr lvl="2"/>
            <a:endParaRPr lang="es-CO" sz="2000" dirty="0"/>
          </a:p>
          <a:p>
            <a:pPr lvl="2"/>
            <a:endParaRPr lang="es-CO" sz="2000" dirty="0"/>
          </a:p>
          <a:p>
            <a:pPr marL="1371600" lvl="3" indent="0">
              <a:buNone/>
            </a:pPr>
            <a:endParaRPr lang="es-CO" sz="1600" dirty="0"/>
          </a:p>
          <a:p>
            <a:pPr lvl="3"/>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057424"/>
            <a:ext cx="3124200" cy="2285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867399" y="2991056"/>
            <a:ext cx="3124201" cy="8951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628900"/>
            <a:ext cx="3816350"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6325" y="4670425"/>
            <a:ext cx="4257675" cy="150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79221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Construcción de modelos de Optimización</a:t>
            </a:r>
          </a:p>
          <a:p>
            <a:pPr lvl="1"/>
            <a:r>
              <a:rPr lang="es-CO" sz="2400" dirty="0"/>
              <a:t>Ejemplo de problema LP:</a:t>
            </a:r>
          </a:p>
          <a:p>
            <a:pPr lvl="1"/>
            <a:r>
              <a:rPr lang="es-CO" sz="2000" dirty="0"/>
              <a:t>Modelamiento de las restricciones</a:t>
            </a:r>
          </a:p>
          <a:p>
            <a:pPr lvl="2"/>
            <a:endParaRPr lang="es-CO" sz="2000" dirty="0"/>
          </a:p>
          <a:p>
            <a:pPr lvl="2"/>
            <a:endParaRPr lang="es-CO" sz="2000" dirty="0"/>
          </a:p>
          <a:p>
            <a:pPr lvl="2"/>
            <a:endParaRPr lang="es-CO" sz="2000" dirty="0"/>
          </a:p>
          <a:p>
            <a:pPr marL="914400" lvl="2" indent="0">
              <a:buNone/>
            </a:pPr>
            <a:endParaRPr lang="es-CO" sz="2000" dirty="0"/>
          </a:p>
          <a:p>
            <a:pPr lvl="2"/>
            <a:endParaRPr lang="es-CO" sz="2000" dirty="0"/>
          </a:p>
          <a:p>
            <a:pPr lvl="2"/>
            <a:endParaRPr lang="es-CO" sz="2000" dirty="0"/>
          </a:p>
          <a:p>
            <a:pPr lvl="2"/>
            <a:endParaRPr lang="es-CO" sz="2000" dirty="0"/>
          </a:p>
          <a:p>
            <a:pPr lvl="2"/>
            <a:endParaRPr lang="es-CO" sz="2000" dirty="0"/>
          </a:p>
          <a:p>
            <a:pPr marL="1371600" lvl="3" indent="0">
              <a:buNone/>
            </a:pPr>
            <a:endParaRPr lang="es-CO" sz="1600" dirty="0"/>
          </a:p>
          <a:p>
            <a:pPr lvl="3"/>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057424"/>
            <a:ext cx="3124200" cy="2285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867399" y="2991056"/>
            <a:ext cx="3124201" cy="8951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628900"/>
            <a:ext cx="3816350"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6325" y="4876800"/>
            <a:ext cx="4257675"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67117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Construcción de modelos de Optimización</a:t>
            </a:r>
          </a:p>
          <a:p>
            <a:pPr lvl="1"/>
            <a:r>
              <a:rPr lang="es-CO" sz="2400" dirty="0"/>
              <a:t>Ejemplo de problema LP:</a:t>
            </a:r>
          </a:p>
          <a:p>
            <a:pPr lvl="1"/>
            <a:r>
              <a:rPr lang="es-CO" sz="2000" dirty="0"/>
              <a:t>Modelamiento matemático completo:</a:t>
            </a:r>
          </a:p>
          <a:p>
            <a:pPr lvl="1"/>
            <a:endParaRPr lang="es-CO" sz="2000" dirty="0"/>
          </a:p>
          <a:p>
            <a:pPr marL="0" indent="0">
              <a:buNone/>
            </a:pPr>
            <a:r>
              <a:rPr lang="es-CO" sz="1600" i="1" dirty="0"/>
              <a:t>	</a:t>
            </a:r>
            <a:r>
              <a:rPr lang="es-CO" sz="1600" i="1" dirty="0" err="1"/>
              <a:t>max</a:t>
            </a:r>
            <a:r>
              <a:rPr lang="es-CO" sz="1600" i="1" dirty="0"/>
              <a:t>(3x</a:t>
            </a:r>
            <a:r>
              <a:rPr lang="es-CO" sz="1600" i="1" baseline="-25000" dirty="0"/>
              <a:t>1</a:t>
            </a:r>
            <a:r>
              <a:rPr lang="es-CO" sz="1600" i="1" dirty="0"/>
              <a:t> + 2x</a:t>
            </a:r>
            <a:r>
              <a:rPr lang="es-CO" sz="1600" i="1" baseline="-25000" dirty="0"/>
              <a:t>2</a:t>
            </a:r>
            <a:r>
              <a:rPr lang="es-CO" sz="1600" i="1" dirty="0"/>
              <a:t>)</a:t>
            </a:r>
          </a:p>
          <a:p>
            <a:pPr marL="0" indent="0">
              <a:buNone/>
            </a:pPr>
            <a:r>
              <a:rPr lang="es-CO" sz="1600" i="1" dirty="0"/>
              <a:t>	</a:t>
            </a:r>
            <a:r>
              <a:rPr lang="es-CO" sz="1600" i="1" dirty="0" err="1"/>
              <a:t>s.a</a:t>
            </a:r>
            <a:r>
              <a:rPr lang="es-CO" sz="1600" i="1" dirty="0"/>
              <a:t>:</a:t>
            </a:r>
          </a:p>
          <a:p>
            <a:pPr marL="0" indent="0">
              <a:buNone/>
            </a:pPr>
            <a:r>
              <a:rPr lang="es-CO" sz="1600" i="1" dirty="0"/>
              <a:t>	2x</a:t>
            </a:r>
            <a:r>
              <a:rPr lang="es-CO" sz="1600" i="1" baseline="-25000" dirty="0"/>
              <a:t>1</a:t>
            </a:r>
            <a:r>
              <a:rPr lang="es-CO" sz="1600" i="1" dirty="0"/>
              <a:t> + x</a:t>
            </a:r>
            <a:r>
              <a:rPr lang="es-CO" sz="1600" i="1" baseline="-25000" dirty="0"/>
              <a:t>2</a:t>
            </a:r>
            <a:r>
              <a:rPr lang="es-CO" sz="1600" i="1" dirty="0"/>
              <a:t> ≤100</a:t>
            </a:r>
          </a:p>
          <a:p>
            <a:pPr marL="0" indent="0">
              <a:buNone/>
            </a:pPr>
            <a:r>
              <a:rPr lang="es-CO" sz="1600" i="1" dirty="0"/>
              <a:t>	x</a:t>
            </a:r>
            <a:r>
              <a:rPr lang="es-CO" sz="1600" i="1" baseline="-25000" dirty="0"/>
              <a:t>1</a:t>
            </a:r>
            <a:r>
              <a:rPr lang="es-CO" sz="1600" i="1" dirty="0"/>
              <a:t> + x</a:t>
            </a:r>
            <a:r>
              <a:rPr lang="es-CO" sz="1600" i="1" baseline="-25000" dirty="0"/>
              <a:t>2</a:t>
            </a:r>
            <a:r>
              <a:rPr lang="es-CO" sz="1600" i="1" dirty="0"/>
              <a:t> ≤ 80</a:t>
            </a:r>
          </a:p>
          <a:p>
            <a:pPr marL="0" indent="0">
              <a:buNone/>
            </a:pPr>
            <a:r>
              <a:rPr lang="es-CO" sz="1600" i="1" dirty="0"/>
              <a:t>	x</a:t>
            </a:r>
            <a:r>
              <a:rPr lang="es-CO" sz="1600" i="1" baseline="-25000" dirty="0"/>
              <a:t>1</a:t>
            </a:r>
            <a:r>
              <a:rPr lang="es-CO" sz="1600" i="1" dirty="0"/>
              <a:t> ≤ 40</a:t>
            </a:r>
          </a:p>
          <a:p>
            <a:pPr marL="0" indent="0">
              <a:buNone/>
            </a:pPr>
            <a:r>
              <a:rPr lang="es-CO" sz="1600" i="1" dirty="0"/>
              <a:t>	x</a:t>
            </a:r>
            <a:r>
              <a:rPr lang="es-CO" sz="1600" i="1" baseline="-25000" dirty="0"/>
              <a:t>1</a:t>
            </a:r>
            <a:r>
              <a:rPr lang="es-CO" sz="1600" i="1" dirty="0"/>
              <a:t> ≥ 0</a:t>
            </a:r>
          </a:p>
          <a:p>
            <a:pPr marL="0" indent="0">
              <a:buNone/>
            </a:pPr>
            <a:r>
              <a:rPr lang="es-CO" sz="1600" i="1" dirty="0"/>
              <a:t>	x</a:t>
            </a:r>
            <a:r>
              <a:rPr lang="es-CO" sz="1600" i="1" baseline="-25000" dirty="0"/>
              <a:t>2</a:t>
            </a:r>
            <a:r>
              <a:rPr lang="es-CO" sz="1600" i="1" dirty="0"/>
              <a:t> ≥ 0</a:t>
            </a:r>
          </a:p>
          <a:p>
            <a:pPr marL="0" indent="0">
              <a:buNone/>
            </a:pPr>
            <a:endParaRPr lang="es-CO" sz="1600" i="1" dirty="0"/>
          </a:p>
          <a:p>
            <a:pPr marL="0" indent="0">
              <a:buNone/>
            </a:pPr>
            <a:endParaRPr lang="es-CO" sz="2400" dirty="0"/>
          </a:p>
          <a:p>
            <a:pPr marL="0" indent="0">
              <a:buNone/>
            </a:pPr>
            <a:endParaRPr lang="es-CO" sz="2400" dirty="0"/>
          </a:p>
          <a:p>
            <a:pPr lvl="2"/>
            <a:endParaRPr lang="es-CO" sz="2000" dirty="0"/>
          </a:p>
          <a:p>
            <a:pPr lvl="2"/>
            <a:endParaRPr lang="es-CO" sz="2000" dirty="0"/>
          </a:p>
          <a:p>
            <a:pPr lvl="2"/>
            <a:endParaRPr lang="es-CO" sz="2000" dirty="0"/>
          </a:p>
          <a:p>
            <a:pPr marL="914400" lvl="2" indent="0">
              <a:buNone/>
            </a:pPr>
            <a:endParaRPr lang="es-CO" sz="2000" dirty="0"/>
          </a:p>
          <a:p>
            <a:pPr lvl="2"/>
            <a:endParaRPr lang="es-CO" sz="2000" dirty="0"/>
          </a:p>
          <a:p>
            <a:pPr lvl="2"/>
            <a:endParaRPr lang="es-CO" sz="2000" dirty="0"/>
          </a:p>
          <a:p>
            <a:pPr lvl="2"/>
            <a:endParaRPr lang="es-CO" sz="2000" dirty="0"/>
          </a:p>
          <a:p>
            <a:pPr lvl="2"/>
            <a:endParaRPr lang="es-CO" sz="2000" dirty="0"/>
          </a:p>
          <a:p>
            <a:pPr marL="1371600" lvl="3" indent="0">
              <a:buNone/>
            </a:pPr>
            <a:endParaRPr lang="es-CO" sz="1600" dirty="0"/>
          </a:p>
          <a:p>
            <a:pPr lvl="3"/>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3513" y="2805113"/>
            <a:ext cx="5018087" cy="367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68844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Construcción de modelos de Optimización</a:t>
            </a:r>
          </a:p>
          <a:p>
            <a:pPr lvl="1"/>
            <a:r>
              <a:rPr lang="es-CO" sz="2400" dirty="0"/>
              <a:t>Ejemplo de problema LP:</a:t>
            </a:r>
          </a:p>
          <a:p>
            <a:pPr lvl="1"/>
            <a:r>
              <a:rPr lang="es-CO" sz="2000" dirty="0"/>
              <a:t>Modelamiento matemático en GAMS: ver </a:t>
            </a:r>
            <a:r>
              <a:rPr lang="es-CO" sz="2000" dirty="0" err="1"/>
              <a:t>woodcarving.gms</a:t>
            </a:r>
            <a:endParaRPr lang="es-CO" sz="2000" dirty="0"/>
          </a:p>
          <a:p>
            <a:pPr lvl="1"/>
            <a:endParaRPr lang="es-CO" sz="2000" dirty="0"/>
          </a:p>
          <a:p>
            <a:pPr marL="0" indent="0">
              <a:buNone/>
            </a:pPr>
            <a:r>
              <a:rPr lang="es-CO" sz="1600" i="1" dirty="0"/>
              <a:t>        </a:t>
            </a:r>
            <a:r>
              <a:rPr lang="es-CO" sz="1600" i="1" dirty="0" err="1"/>
              <a:t>max</a:t>
            </a:r>
            <a:r>
              <a:rPr lang="es-CO" sz="1600" i="1" dirty="0"/>
              <a:t>(3x</a:t>
            </a:r>
            <a:r>
              <a:rPr lang="es-CO" sz="1600" i="1" baseline="-25000" dirty="0"/>
              <a:t>1</a:t>
            </a:r>
            <a:r>
              <a:rPr lang="es-CO" sz="1600" i="1" dirty="0"/>
              <a:t> + 2x</a:t>
            </a:r>
            <a:r>
              <a:rPr lang="es-CO" sz="1600" i="1" baseline="-25000" dirty="0"/>
              <a:t>2</a:t>
            </a:r>
            <a:r>
              <a:rPr lang="es-CO" sz="1600" i="1" dirty="0"/>
              <a:t>)</a:t>
            </a:r>
          </a:p>
          <a:p>
            <a:pPr marL="0" indent="0">
              <a:buNone/>
            </a:pPr>
            <a:r>
              <a:rPr lang="es-CO" sz="1600" i="1" dirty="0"/>
              <a:t>        </a:t>
            </a:r>
            <a:r>
              <a:rPr lang="es-CO" sz="1600" i="1" dirty="0" err="1"/>
              <a:t>s.a</a:t>
            </a:r>
            <a:r>
              <a:rPr lang="es-CO" sz="1600" i="1" dirty="0"/>
              <a:t>:</a:t>
            </a:r>
          </a:p>
          <a:p>
            <a:pPr marL="0" indent="0">
              <a:buNone/>
            </a:pPr>
            <a:r>
              <a:rPr lang="es-CO" sz="1600" i="1" dirty="0"/>
              <a:t>        2x</a:t>
            </a:r>
            <a:r>
              <a:rPr lang="es-CO" sz="1600" i="1" baseline="-25000" dirty="0"/>
              <a:t>1</a:t>
            </a:r>
            <a:r>
              <a:rPr lang="es-CO" sz="1600" i="1" dirty="0"/>
              <a:t> + x</a:t>
            </a:r>
            <a:r>
              <a:rPr lang="es-CO" sz="1600" i="1" baseline="-25000" dirty="0"/>
              <a:t>2</a:t>
            </a:r>
            <a:r>
              <a:rPr lang="es-CO" sz="1600" i="1" dirty="0"/>
              <a:t> ≤100</a:t>
            </a:r>
          </a:p>
          <a:p>
            <a:pPr marL="0" indent="0">
              <a:buNone/>
            </a:pPr>
            <a:r>
              <a:rPr lang="es-CO" sz="1600" i="1" dirty="0"/>
              <a:t>        x</a:t>
            </a:r>
            <a:r>
              <a:rPr lang="es-CO" sz="1600" i="1" baseline="-25000" dirty="0"/>
              <a:t>1</a:t>
            </a:r>
            <a:r>
              <a:rPr lang="es-CO" sz="1600" i="1" dirty="0"/>
              <a:t> + x</a:t>
            </a:r>
            <a:r>
              <a:rPr lang="es-CO" sz="1600" i="1" baseline="-25000" dirty="0"/>
              <a:t>2</a:t>
            </a:r>
            <a:r>
              <a:rPr lang="es-CO" sz="1600" i="1" dirty="0"/>
              <a:t> </a:t>
            </a:r>
            <a:r>
              <a:rPr lang="es-CO" sz="1600" i="1"/>
              <a:t>≤ 80</a:t>
            </a:r>
            <a:endParaRPr lang="es-CO" sz="1600" i="1" dirty="0"/>
          </a:p>
          <a:p>
            <a:pPr marL="0" indent="0">
              <a:buNone/>
            </a:pPr>
            <a:r>
              <a:rPr lang="es-CO" sz="1600" i="1" dirty="0"/>
              <a:t>        x</a:t>
            </a:r>
            <a:r>
              <a:rPr lang="es-CO" sz="1600" i="1" baseline="-25000" dirty="0"/>
              <a:t>1</a:t>
            </a:r>
            <a:r>
              <a:rPr lang="es-CO" sz="1600" i="1" dirty="0"/>
              <a:t> ≤ 40</a:t>
            </a:r>
          </a:p>
          <a:p>
            <a:pPr marL="0" indent="0">
              <a:buNone/>
            </a:pPr>
            <a:r>
              <a:rPr lang="es-CO" sz="1600" i="1" dirty="0"/>
              <a:t>        x</a:t>
            </a:r>
            <a:r>
              <a:rPr lang="es-CO" sz="1600" i="1" baseline="-25000" dirty="0"/>
              <a:t>1</a:t>
            </a:r>
            <a:r>
              <a:rPr lang="es-CO" sz="1600" i="1" dirty="0"/>
              <a:t> ≥ 0</a:t>
            </a:r>
          </a:p>
          <a:p>
            <a:pPr marL="0" indent="0">
              <a:buNone/>
            </a:pPr>
            <a:r>
              <a:rPr lang="es-CO" sz="1600" i="1" dirty="0"/>
              <a:t>        x</a:t>
            </a:r>
            <a:r>
              <a:rPr lang="es-CO" sz="1600" i="1" baseline="-25000" dirty="0"/>
              <a:t>2</a:t>
            </a:r>
            <a:r>
              <a:rPr lang="es-CO" sz="1600" i="1" dirty="0"/>
              <a:t> ≥ 0</a:t>
            </a:r>
          </a:p>
          <a:p>
            <a:pPr marL="0" indent="0">
              <a:buNone/>
            </a:pPr>
            <a:endParaRPr lang="es-CO" sz="1600" i="1" dirty="0"/>
          </a:p>
          <a:p>
            <a:pPr marL="0" indent="0">
              <a:buNone/>
            </a:pPr>
            <a:endParaRPr lang="es-CO" sz="2400" dirty="0"/>
          </a:p>
          <a:p>
            <a:pPr marL="0" indent="0">
              <a:buNone/>
            </a:pPr>
            <a:endParaRPr lang="es-CO" sz="2400" dirty="0"/>
          </a:p>
          <a:p>
            <a:pPr lvl="2"/>
            <a:endParaRPr lang="es-CO" sz="2000" dirty="0"/>
          </a:p>
          <a:p>
            <a:pPr lvl="2"/>
            <a:endParaRPr lang="es-CO" sz="2000" dirty="0"/>
          </a:p>
          <a:p>
            <a:pPr lvl="2"/>
            <a:endParaRPr lang="es-CO" sz="2000" dirty="0"/>
          </a:p>
          <a:p>
            <a:pPr marL="914400" lvl="2" indent="0">
              <a:buNone/>
            </a:pPr>
            <a:endParaRPr lang="es-CO" sz="2000" dirty="0"/>
          </a:p>
          <a:p>
            <a:pPr lvl="2"/>
            <a:endParaRPr lang="es-CO" sz="2000" dirty="0"/>
          </a:p>
          <a:p>
            <a:pPr lvl="2"/>
            <a:endParaRPr lang="es-CO" sz="2000" dirty="0"/>
          </a:p>
          <a:p>
            <a:pPr lvl="2"/>
            <a:endParaRPr lang="es-CO" sz="2000" dirty="0"/>
          </a:p>
          <a:p>
            <a:pPr lvl="2"/>
            <a:endParaRPr lang="es-CO" sz="2000" dirty="0"/>
          </a:p>
          <a:p>
            <a:pPr marL="1371600" lvl="3" indent="0">
              <a:buNone/>
            </a:pPr>
            <a:endParaRPr lang="es-CO" sz="1600" dirty="0"/>
          </a:p>
          <a:p>
            <a:pPr lvl="3"/>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3571" y="5276170"/>
            <a:ext cx="2613279" cy="1042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Imagen 5">
            <a:extLst>
              <a:ext uri="{FF2B5EF4-FFF2-40B4-BE49-F238E27FC236}">
                <a16:creationId xmlns:a16="http://schemas.microsoft.com/office/drawing/2014/main" id="{4CE354F2-45C4-459A-9C76-ED77E2B99296}"/>
              </a:ext>
            </a:extLst>
          </p:cNvPr>
          <p:cNvPicPr>
            <a:picLocks noChangeAspect="1"/>
          </p:cNvPicPr>
          <p:nvPr/>
        </p:nvPicPr>
        <p:blipFill>
          <a:blip r:embed="rId4"/>
          <a:stretch>
            <a:fillRect/>
          </a:stretch>
        </p:blipFill>
        <p:spPr>
          <a:xfrm>
            <a:off x="2838208" y="2908160"/>
            <a:ext cx="3467584" cy="3410426"/>
          </a:xfrm>
          <a:prstGeom prst="rect">
            <a:avLst/>
          </a:prstGeom>
        </p:spPr>
      </p:pic>
    </p:spTree>
    <p:extLst>
      <p:ext uri="{BB962C8B-B14F-4D97-AF65-F5344CB8AC3E}">
        <p14:creationId xmlns:p14="http://schemas.microsoft.com/office/powerpoint/2010/main" val="24790664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Construcción de modelos de Optimización</a:t>
            </a:r>
          </a:p>
          <a:p>
            <a:pPr lvl="1"/>
            <a:r>
              <a:rPr lang="es-CO" sz="2400" dirty="0"/>
              <a:t>Ejemplo de problema LP:</a:t>
            </a:r>
          </a:p>
          <a:p>
            <a:pPr lvl="1"/>
            <a:r>
              <a:rPr lang="es-CO" sz="2000" dirty="0"/>
              <a:t>Modelamiento matemático en GAMS:</a:t>
            </a:r>
          </a:p>
          <a:p>
            <a:pPr lvl="1"/>
            <a:endParaRPr lang="es-CO" sz="2000" dirty="0"/>
          </a:p>
          <a:p>
            <a:pPr marL="0" indent="0">
              <a:buNone/>
            </a:pPr>
            <a:r>
              <a:rPr lang="es-CO" sz="1600" i="1" dirty="0"/>
              <a:t>        </a:t>
            </a:r>
            <a:r>
              <a:rPr lang="es-CO" sz="1600" i="1" dirty="0" err="1"/>
              <a:t>max</a:t>
            </a:r>
            <a:r>
              <a:rPr lang="es-CO" sz="1600" i="1" dirty="0"/>
              <a:t>(3x</a:t>
            </a:r>
            <a:r>
              <a:rPr lang="es-CO" sz="1600" i="1" baseline="-25000" dirty="0"/>
              <a:t>1</a:t>
            </a:r>
            <a:r>
              <a:rPr lang="es-CO" sz="1600" i="1" dirty="0"/>
              <a:t> + 2x</a:t>
            </a:r>
            <a:r>
              <a:rPr lang="es-CO" sz="1600" i="1" baseline="-25000" dirty="0"/>
              <a:t>2</a:t>
            </a:r>
            <a:r>
              <a:rPr lang="es-CO" sz="1600" i="1" dirty="0"/>
              <a:t>)</a:t>
            </a:r>
          </a:p>
          <a:p>
            <a:pPr marL="0" indent="0">
              <a:buNone/>
            </a:pPr>
            <a:r>
              <a:rPr lang="es-CO" sz="1600" i="1" dirty="0"/>
              <a:t>        </a:t>
            </a:r>
            <a:r>
              <a:rPr lang="es-CO" sz="1600" i="1" dirty="0" err="1"/>
              <a:t>s.a</a:t>
            </a:r>
            <a:r>
              <a:rPr lang="es-CO" sz="1600" i="1" dirty="0"/>
              <a:t>:</a:t>
            </a:r>
          </a:p>
          <a:p>
            <a:pPr marL="0" indent="0">
              <a:buNone/>
            </a:pPr>
            <a:r>
              <a:rPr lang="es-CO" sz="1600" i="1" dirty="0"/>
              <a:t>        2x</a:t>
            </a:r>
            <a:r>
              <a:rPr lang="es-CO" sz="1600" i="1" baseline="-25000" dirty="0"/>
              <a:t>1</a:t>
            </a:r>
            <a:r>
              <a:rPr lang="es-CO" sz="1600" i="1" dirty="0"/>
              <a:t> + x</a:t>
            </a:r>
            <a:r>
              <a:rPr lang="es-CO" sz="1600" i="1" baseline="-25000" dirty="0"/>
              <a:t>2</a:t>
            </a:r>
            <a:r>
              <a:rPr lang="es-CO" sz="1600" i="1" dirty="0"/>
              <a:t> ≤100</a:t>
            </a:r>
          </a:p>
          <a:p>
            <a:pPr marL="0" indent="0">
              <a:buNone/>
            </a:pPr>
            <a:r>
              <a:rPr lang="es-CO" sz="1600" i="1" dirty="0"/>
              <a:t>        x</a:t>
            </a:r>
            <a:r>
              <a:rPr lang="es-CO" sz="1600" i="1" baseline="-25000" dirty="0"/>
              <a:t>1</a:t>
            </a:r>
            <a:r>
              <a:rPr lang="es-CO" sz="1600" i="1" dirty="0"/>
              <a:t> + x</a:t>
            </a:r>
            <a:r>
              <a:rPr lang="es-CO" sz="1600" i="1" baseline="-25000" dirty="0"/>
              <a:t>2</a:t>
            </a:r>
            <a:r>
              <a:rPr lang="es-CO" sz="1600" i="1" dirty="0"/>
              <a:t> ≤ 80</a:t>
            </a:r>
          </a:p>
          <a:p>
            <a:pPr marL="0" indent="0">
              <a:buNone/>
            </a:pPr>
            <a:r>
              <a:rPr lang="es-CO" sz="1600" i="1" dirty="0"/>
              <a:t>        x</a:t>
            </a:r>
            <a:r>
              <a:rPr lang="es-CO" sz="1600" i="1" baseline="-25000" dirty="0"/>
              <a:t>1</a:t>
            </a:r>
            <a:r>
              <a:rPr lang="es-CO" sz="1600" i="1" dirty="0"/>
              <a:t> ≤ 40</a:t>
            </a:r>
          </a:p>
          <a:p>
            <a:pPr marL="0" indent="0">
              <a:buNone/>
            </a:pPr>
            <a:r>
              <a:rPr lang="es-CO" sz="1600" i="1" dirty="0"/>
              <a:t>        x</a:t>
            </a:r>
            <a:r>
              <a:rPr lang="es-CO" sz="1600" i="1" baseline="-25000" dirty="0"/>
              <a:t>1</a:t>
            </a:r>
            <a:r>
              <a:rPr lang="es-CO" sz="1600" i="1" dirty="0"/>
              <a:t> ≥ 0</a:t>
            </a:r>
          </a:p>
          <a:p>
            <a:pPr marL="0" indent="0">
              <a:buNone/>
            </a:pPr>
            <a:r>
              <a:rPr lang="es-CO" sz="1600" i="1" dirty="0"/>
              <a:t>        x</a:t>
            </a:r>
            <a:r>
              <a:rPr lang="es-CO" sz="1600" i="1" baseline="-25000" dirty="0"/>
              <a:t>2</a:t>
            </a:r>
            <a:r>
              <a:rPr lang="es-CO" sz="1600" i="1" dirty="0"/>
              <a:t> ≥ 0</a:t>
            </a:r>
          </a:p>
          <a:p>
            <a:pPr marL="0" indent="0">
              <a:buNone/>
            </a:pPr>
            <a:endParaRPr lang="es-CO" sz="1600" i="1" dirty="0"/>
          </a:p>
          <a:p>
            <a:pPr marL="0" indent="0">
              <a:buNone/>
            </a:pPr>
            <a:endParaRPr lang="es-CO" sz="2400" dirty="0"/>
          </a:p>
          <a:p>
            <a:pPr marL="0" indent="0">
              <a:buNone/>
            </a:pPr>
            <a:endParaRPr lang="es-CO" sz="2400" dirty="0"/>
          </a:p>
          <a:p>
            <a:pPr lvl="2"/>
            <a:endParaRPr lang="es-CO" sz="2000" dirty="0"/>
          </a:p>
          <a:p>
            <a:pPr lvl="2"/>
            <a:endParaRPr lang="es-CO" sz="2000" dirty="0"/>
          </a:p>
          <a:p>
            <a:pPr lvl="2"/>
            <a:endParaRPr lang="es-CO" sz="2000" dirty="0"/>
          </a:p>
          <a:p>
            <a:pPr marL="914400" lvl="2" indent="0">
              <a:buNone/>
            </a:pPr>
            <a:endParaRPr lang="es-CO" sz="2000" dirty="0"/>
          </a:p>
          <a:p>
            <a:pPr lvl="2"/>
            <a:endParaRPr lang="es-CO" sz="2000" dirty="0"/>
          </a:p>
          <a:p>
            <a:pPr lvl="2"/>
            <a:endParaRPr lang="es-CO" sz="2000" dirty="0"/>
          </a:p>
          <a:p>
            <a:pPr lvl="2"/>
            <a:endParaRPr lang="es-CO" sz="2000" dirty="0"/>
          </a:p>
          <a:p>
            <a:pPr lvl="2"/>
            <a:endParaRPr lang="es-CO" sz="2000" dirty="0"/>
          </a:p>
          <a:p>
            <a:pPr marL="1371600" lvl="3" indent="0">
              <a:buNone/>
            </a:pPr>
            <a:endParaRPr lang="es-CO" sz="1600" dirty="0"/>
          </a:p>
          <a:p>
            <a:pPr lvl="3"/>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3495675"/>
            <a:ext cx="5343525" cy="847725"/>
          </a:xfrm>
          <a:prstGeom prst="rect">
            <a:avLst/>
          </a:prstGeom>
          <a:solidFill>
            <a:schemeClr val="tx1"/>
          </a:solidFill>
          <a:ln>
            <a:solidFill>
              <a:schemeClr val="tx1"/>
            </a:solidFill>
          </a:ln>
          <a:effectLst/>
        </p:spPr>
      </p:pic>
    </p:spTree>
    <p:extLst>
      <p:ext uri="{BB962C8B-B14F-4D97-AF65-F5344CB8AC3E}">
        <p14:creationId xmlns:p14="http://schemas.microsoft.com/office/powerpoint/2010/main" val="1071796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Construcción de modelos de Optimización</a:t>
            </a:r>
          </a:p>
          <a:p>
            <a:pPr lvl="1"/>
            <a:r>
              <a:rPr lang="es-CO" sz="2400" dirty="0"/>
              <a:t>Ejemplo de problema LP:</a:t>
            </a:r>
          </a:p>
          <a:p>
            <a:pPr lvl="1"/>
            <a:r>
              <a:rPr lang="es-CO" sz="2000" dirty="0">
                <a:solidFill>
                  <a:srgbClr val="FF0000"/>
                </a:solidFill>
              </a:rPr>
              <a:t>Actividad en casa:</a:t>
            </a:r>
          </a:p>
          <a:p>
            <a:pPr lvl="2"/>
            <a:r>
              <a:rPr lang="es-CO" sz="1600" dirty="0"/>
              <a:t>Qué sucede si maximizamos sin tener en cuenta las restricciones?</a:t>
            </a:r>
          </a:p>
          <a:p>
            <a:pPr lvl="2"/>
            <a:r>
              <a:rPr lang="es-CO" sz="1600" dirty="0"/>
              <a:t>Qué sucede si minimizamos sin tener en cuenta las restricciones?</a:t>
            </a:r>
          </a:p>
          <a:p>
            <a:pPr lvl="2"/>
            <a:r>
              <a:rPr lang="es-CO" sz="1600" dirty="0"/>
              <a:t>Qué sucede si maximizamos y todas las restricciones las ponemos con el operador mayor o igual (&gt;=)?</a:t>
            </a:r>
          </a:p>
          <a:p>
            <a:pPr lvl="2"/>
            <a:r>
              <a:rPr lang="es-CO" sz="1600" dirty="0"/>
              <a:t>Qué sucede si en la 2da restricción ponemos -80?</a:t>
            </a:r>
          </a:p>
          <a:p>
            <a:pPr lvl="1"/>
            <a:endParaRPr lang="es-CO" sz="2000" dirty="0"/>
          </a:p>
          <a:p>
            <a:pPr marL="0" indent="0">
              <a:buNone/>
            </a:pPr>
            <a:r>
              <a:rPr lang="es-CO" sz="1600" i="1" dirty="0"/>
              <a:t>	</a:t>
            </a:r>
            <a:r>
              <a:rPr lang="es-CO" sz="1600" i="1" dirty="0" err="1"/>
              <a:t>max</a:t>
            </a:r>
            <a:r>
              <a:rPr lang="es-CO" sz="1600" i="1" dirty="0"/>
              <a:t>(3x</a:t>
            </a:r>
            <a:r>
              <a:rPr lang="es-CO" sz="1600" i="1" baseline="-25000" dirty="0"/>
              <a:t>1</a:t>
            </a:r>
            <a:r>
              <a:rPr lang="es-CO" sz="1600" i="1" dirty="0"/>
              <a:t> + 2x</a:t>
            </a:r>
            <a:r>
              <a:rPr lang="es-CO" sz="1600" i="1" baseline="-25000" dirty="0"/>
              <a:t>2</a:t>
            </a:r>
            <a:r>
              <a:rPr lang="es-CO" sz="1600" i="1" dirty="0"/>
              <a:t>)</a:t>
            </a:r>
          </a:p>
          <a:p>
            <a:pPr marL="0" indent="0">
              <a:buNone/>
            </a:pPr>
            <a:r>
              <a:rPr lang="es-CO" sz="1600" i="1" dirty="0"/>
              <a:t>	</a:t>
            </a:r>
            <a:r>
              <a:rPr lang="es-CO" sz="1600" i="1" dirty="0" err="1"/>
              <a:t>s.a</a:t>
            </a:r>
            <a:r>
              <a:rPr lang="es-CO" sz="1600" i="1" dirty="0"/>
              <a:t>:</a:t>
            </a:r>
          </a:p>
          <a:p>
            <a:pPr marL="0" indent="0">
              <a:buNone/>
            </a:pPr>
            <a:r>
              <a:rPr lang="es-CO" sz="1600" i="1" dirty="0"/>
              <a:t>	2x</a:t>
            </a:r>
            <a:r>
              <a:rPr lang="es-CO" sz="1600" i="1" baseline="-25000" dirty="0"/>
              <a:t>1</a:t>
            </a:r>
            <a:r>
              <a:rPr lang="es-CO" sz="1600" i="1" dirty="0"/>
              <a:t> + x</a:t>
            </a:r>
            <a:r>
              <a:rPr lang="es-CO" sz="1600" i="1" baseline="-25000" dirty="0"/>
              <a:t>2</a:t>
            </a:r>
            <a:r>
              <a:rPr lang="es-CO" sz="1600" i="1" dirty="0"/>
              <a:t> ≤100</a:t>
            </a:r>
          </a:p>
          <a:p>
            <a:pPr marL="0" indent="0">
              <a:buNone/>
            </a:pPr>
            <a:r>
              <a:rPr lang="es-CO" sz="1600" i="1" dirty="0"/>
              <a:t>	x</a:t>
            </a:r>
            <a:r>
              <a:rPr lang="es-CO" sz="1600" i="1" baseline="-25000" dirty="0"/>
              <a:t>1</a:t>
            </a:r>
            <a:r>
              <a:rPr lang="es-CO" sz="1600" i="1" dirty="0"/>
              <a:t> + x</a:t>
            </a:r>
            <a:r>
              <a:rPr lang="es-CO" sz="1600" i="1" baseline="-25000" dirty="0"/>
              <a:t>2</a:t>
            </a:r>
            <a:r>
              <a:rPr lang="es-CO" sz="1600" i="1" dirty="0"/>
              <a:t> ≤ 80</a:t>
            </a:r>
          </a:p>
          <a:p>
            <a:pPr marL="0" indent="0">
              <a:buNone/>
            </a:pPr>
            <a:r>
              <a:rPr lang="es-CO" sz="1600" i="1" dirty="0"/>
              <a:t>	x</a:t>
            </a:r>
            <a:r>
              <a:rPr lang="es-CO" sz="1600" i="1" baseline="-25000" dirty="0"/>
              <a:t>1</a:t>
            </a:r>
            <a:r>
              <a:rPr lang="es-CO" sz="1600" i="1" dirty="0"/>
              <a:t> ≤ 40</a:t>
            </a:r>
          </a:p>
          <a:p>
            <a:pPr marL="0" indent="0">
              <a:buNone/>
            </a:pPr>
            <a:r>
              <a:rPr lang="es-CO" sz="1600" i="1" dirty="0"/>
              <a:t>	x</a:t>
            </a:r>
            <a:r>
              <a:rPr lang="es-CO" sz="1600" i="1" baseline="-25000" dirty="0"/>
              <a:t>1</a:t>
            </a:r>
            <a:r>
              <a:rPr lang="es-CO" sz="1600" i="1" dirty="0"/>
              <a:t> ≥ 0</a:t>
            </a:r>
          </a:p>
          <a:p>
            <a:pPr marL="0" indent="0">
              <a:buNone/>
            </a:pPr>
            <a:r>
              <a:rPr lang="es-CO" sz="1600" i="1" dirty="0"/>
              <a:t>	x</a:t>
            </a:r>
            <a:r>
              <a:rPr lang="es-CO" sz="1600" i="1" baseline="-25000" dirty="0"/>
              <a:t>2</a:t>
            </a:r>
            <a:r>
              <a:rPr lang="es-CO" sz="1600" i="1" dirty="0"/>
              <a:t> ≥ 0</a:t>
            </a:r>
          </a:p>
          <a:p>
            <a:pPr marL="0" indent="0">
              <a:buNone/>
            </a:pPr>
            <a:endParaRPr lang="es-CO" sz="1600" i="1" dirty="0"/>
          </a:p>
          <a:p>
            <a:pPr marL="0" indent="0">
              <a:buNone/>
            </a:pPr>
            <a:endParaRPr lang="es-CO" sz="2400" dirty="0"/>
          </a:p>
          <a:p>
            <a:pPr marL="0" indent="0">
              <a:buNone/>
            </a:pPr>
            <a:endParaRPr lang="es-CO" sz="2400" dirty="0"/>
          </a:p>
          <a:p>
            <a:pPr lvl="2"/>
            <a:endParaRPr lang="es-CO" sz="2000" dirty="0"/>
          </a:p>
          <a:p>
            <a:pPr lvl="2"/>
            <a:endParaRPr lang="es-CO" sz="2000" dirty="0"/>
          </a:p>
          <a:p>
            <a:pPr lvl="2"/>
            <a:endParaRPr lang="es-CO" sz="2000" dirty="0"/>
          </a:p>
          <a:p>
            <a:pPr marL="914400" lvl="2" indent="0">
              <a:buNone/>
            </a:pPr>
            <a:endParaRPr lang="es-CO" sz="2000" dirty="0"/>
          </a:p>
          <a:p>
            <a:pPr lvl="2"/>
            <a:endParaRPr lang="es-CO" sz="2000" dirty="0"/>
          </a:p>
          <a:p>
            <a:pPr lvl="2"/>
            <a:endParaRPr lang="es-CO" sz="2000" dirty="0"/>
          </a:p>
          <a:p>
            <a:pPr lvl="2"/>
            <a:endParaRPr lang="es-CO" sz="2000" dirty="0"/>
          </a:p>
          <a:p>
            <a:pPr lvl="2"/>
            <a:endParaRPr lang="es-CO" sz="2000" dirty="0"/>
          </a:p>
          <a:p>
            <a:pPr marL="1371600" lvl="3" indent="0">
              <a:buNone/>
            </a:pPr>
            <a:endParaRPr lang="es-CO" sz="1600" dirty="0"/>
          </a:p>
          <a:p>
            <a:pPr lvl="3"/>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4101129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Actividades de la clase</a:t>
            </a:r>
          </a:p>
        </p:txBody>
      </p:sp>
      <p:sp>
        <p:nvSpPr>
          <p:cNvPr id="2" name="Content Placeholder 1"/>
          <p:cNvSpPr>
            <a:spLocks noGrp="1"/>
          </p:cNvSpPr>
          <p:nvPr>
            <p:ph idx="1"/>
          </p:nvPr>
        </p:nvSpPr>
        <p:spPr/>
        <p:txBody>
          <a:bodyPr/>
          <a:lstStyle/>
          <a:p>
            <a:r>
              <a:rPr lang="es-CO" sz="2000" dirty="0"/>
              <a:t>Continuar con el tema del Cap1. Modelado</a:t>
            </a:r>
          </a:p>
          <a:p>
            <a:pPr marL="0" indent="0">
              <a:buNone/>
            </a:pPr>
            <a:endParaRPr lang="es-CO" sz="2000" dirty="0"/>
          </a:p>
          <a:p>
            <a:r>
              <a:rPr lang="es-CO" sz="2000" dirty="0"/>
              <a:t>Realizar el siguiente quiz (Quiz 4):</a:t>
            </a:r>
          </a:p>
          <a:p>
            <a:pPr lvl="1"/>
            <a:r>
              <a:rPr lang="es-CO" sz="1800" dirty="0">
                <a:hlinkClick r:id="rId3"/>
              </a:rPr>
              <a:t>https://forms.gle/tLUptqwk53WDYPPH9</a:t>
            </a:r>
            <a:endParaRPr lang="es-CO" sz="1800" dirty="0"/>
          </a:p>
          <a:p>
            <a:pPr marL="0" indent="0">
              <a:buNone/>
            </a:pPr>
            <a:endParaRPr lang="es-CO" sz="2000" dirty="0"/>
          </a:p>
          <a:p>
            <a:r>
              <a:rPr lang="es-CO" sz="2000" dirty="0"/>
              <a:t>Examen 1: lunes 12 de septiembre</a:t>
            </a:r>
          </a:p>
          <a:p>
            <a:pPr lvl="1"/>
            <a:r>
              <a:rPr lang="es-CO" sz="1600" dirty="0"/>
              <a:t>El examen es virtual (no hay que venir a clase presencial).</a:t>
            </a:r>
          </a:p>
          <a:p>
            <a:pPr lvl="1"/>
            <a:r>
              <a:rPr lang="es-CO" sz="1600" dirty="0"/>
              <a:t>El examen es cerrado (preguntas de selección múltiple con única respuesta).</a:t>
            </a:r>
          </a:p>
          <a:p>
            <a:pPr lvl="1"/>
            <a:endParaRPr lang="es-CO" sz="1200" dirty="0"/>
          </a:p>
          <a:p>
            <a:pPr marL="457200" lvl="1" indent="0">
              <a:buNone/>
            </a:pPr>
            <a:endParaRPr lang="es-CO" sz="1800" dirty="0"/>
          </a:p>
          <a:p>
            <a:pPr lvl="1"/>
            <a:endParaRPr lang="es-CO" sz="2000" dirty="0"/>
          </a:p>
          <a:p>
            <a:pPr lvl="2"/>
            <a:endParaRPr lang="es-CO" sz="2200" dirty="0"/>
          </a:p>
          <a:p>
            <a:pPr lvl="2"/>
            <a:endParaRPr lang="es-CO" dirty="0"/>
          </a:p>
          <a:p>
            <a:pPr lvl="3"/>
            <a:endParaRPr lang="es-CO" sz="1600" dirty="0"/>
          </a:p>
          <a:p>
            <a:pPr lvl="3"/>
            <a:endParaRPr lang="es-CO" sz="1600" dirty="0"/>
          </a:p>
          <a:p>
            <a:pPr lvl="3"/>
            <a:endParaRPr lang="es-CO" sz="16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1910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9283132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Construcción de modelos de Optimización</a:t>
            </a:r>
          </a:p>
          <a:p>
            <a:pPr lvl="1"/>
            <a:r>
              <a:rPr lang="es-CO" sz="2000" dirty="0"/>
              <a:t>Tip: Manejo de las unidades dimensionales</a:t>
            </a:r>
          </a:p>
          <a:p>
            <a:pPr lvl="2"/>
            <a:r>
              <a:rPr lang="es-CO" sz="1600" dirty="0"/>
              <a:t>Caso de </a:t>
            </a:r>
            <a:r>
              <a:rPr lang="es-CO" sz="1600" dirty="0" err="1"/>
              <a:t>Woodcarving</a:t>
            </a:r>
            <a:r>
              <a:rPr lang="es-CO" sz="1600" dirty="0"/>
              <a:t>.</a:t>
            </a:r>
          </a:p>
          <a:p>
            <a:pPr marL="0" indent="0">
              <a:buNone/>
            </a:pPr>
            <a:r>
              <a:rPr lang="es-CO" sz="1600" i="1" dirty="0"/>
              <a:t>	</a:t>
            </a:r>
            <a:endParaRPr lang="es-CO" sz="2400" dirty="0"/>
          </a:p>
          <a:p>
            <a:pPr marL="0" indent="0">
              <a:buNone/>
            </a:pPr>
            <a:endParaRPr lang="es-CO" sz="2400" dirty="0"/>
          </a:p>
          <a:p>
            <a:pPr lvl="2"/>
            <a:endParaRPr lang="es-CO" sz="2000" dirty="0"/>
          </a:p>
          <a:p>
            <a:pPr lvl="2"/>
            <a:endParaRPr lang="es-CO" sz="2000" dirty="0"/>
          </a:p>
          <a:p>
            <a:pPr lvl="2"/>
            <a:endParaRPr lang="es-CO" sz="2000" dirty="0"/>
          </a:p>
          <a:p>
            <a:pPr marL="914400" lvl="2" indent="0">
              <a:buNone/>
            </a:pPr>
            <a:endParaRPr lang="es-CO" sz="2000" dirty="0"/>
          </a:p>
          <a:p>
            <a:pPr lvl="2"/>
            <a:endParaRPr lang="es-CO" sz="2000" dirty="0"/>
          </a:p>
          <a:p>
            <a:pPr lvl="2"/>
            <a:endParaRPr lang="es-CO" sz="2000" dirty="0"/>
          </a:p>
          <a:p>
            <a:pPr lvl="2"/>
            <a:endParaRPr lang="es-CO" sz="2000" dirty="0"/>
          </a:p>
          <a:p>
            <a:pPr lvl="2"/>
            <a:endParaRPr lang="es-CO" sz="2000" dirty="0"/>
          </a:p>
          <a:p>
            <a:pPr marL="1371600" lvl="3" indent="0">
              <a:buNone/>
            </a:pPr>
            <a:endParaRPr lang="es-CO" sz="1600" dirty="0"/>
          </a:p>
          <a:p>
            <a:pPr lvl="3"/>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820359"/>
            <a:ext cx="4762500" cy="3428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2290004"/>
            <a:ext cx="3733800" cy="1399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1360" y="3676170"/>
            <a:ext cx="3641488" cy="1353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732" y="5181600"/>
            <a:ext cx="3671316" cy="1307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23870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Construcción de modelos de Optimización</a:t>
            </a:r>
          </a:p>
          <a:p>
            <a:pPr lvl="1"/>
            <a:r>
              <a:rPr lang="es-CO" sz="2000" dirty="0"/>
              <a:t>Manejo de las unidades dimensionales:</a:t>
            </a:r>
          </a:p>
          <a:p>
            <a:pPr lvl="2"/>
            <a:r>
              <a:rPr lang="es-CO" sz="1600" dirty="0"/>
              <a:t>Función objetivo: </a:t>
            </a:r>
          </a:p>
          <a:p>
            <a:pPr lvl="3"/>
            <a:r>
              <a:rPr lang="es-CO" sz="1200" dirty="0" err="1"/>
              <a:t>Ej</a:t>
            </a:r>
            <a:r>
              <a:rPr lang="es-CO" sz="1200" dirty="0"/>
              <a:t>: minimizar costo, maximizar ganancias, minimizar distancia, minimizar retardo</a:t>
            </a:r>
          </a:p>
          <a:p>
            <a:pPr lvl="3"/>
            <a:r>
              <a:rPr lang="es-CO" sz="1200" dirty="0"/>
              <a:t>Luego de «cancelar» unidades dimensionales, la unidad dimensional resultante debería ser la que buscamos optimizar.</a:t>
            </a:r>
          </a:p>
          <a:p>
            <a:pPr marL="0" indent="0">
              <a:buNone/>
            </a:pPr>
            <a:r>
              <a:rPr lang="es-CO" sz="1600" i="1" dirty="0"/>
              <a:t>	</a:t>
            </a:r>
            <a:endParaRPr lang="es-CO" sz="2400" dirty="0"/>
          </a:p>
          <a:p>
            <a:pPr marL="0" indent="0">
              <a:buNone/>
            </a:pPr>
            <a:endParaRPr lang="es-CO" sz="2400" dirty="0"/>
          </a:p>
          <a:p>
            <a:pPr lvl="2"/>
            <a:endParaRPr lang="es-CO" sz="2000" dirty="0"/>
          </a:p>
          <a:p>
            <a:pPr lvl="2"/>
            <a:endParaRPr lang="es-CO" sz="2000" dirty="0"/>
          </a:p>
          <a:p>
            <a:pPr lvl="2"/>
            <a:endParaRPr lang="es-CO" sz="2000" dirty="0"/>
          </a:p>
          <a:p>
            <a:pPr marL="914400" lvl="2" indent="0">
              <a:buNone/>
            </a:pPr>
            <a:endParaRPr lang="es-CO" sz="2000" dirty="0"/>
          </a:p>
          <a:p>
            <a:pPr lvl="2"/>
            <a:endParaRPr lang="es-CO" sz="2000" dirty="0"/>
          </a:p>
          <a:p>
            <a:pPr lvl="2"/>
            <a:endParaRPr lang="es-CO" sz="2000" dirty="0"/>
          </a:p>
          <a:p>
            <a:pPr lvl="2"/>
            <a:endParaRPr lang="es-CO" sz="2000" dirty="0"/>
          </a:p>
          <a:p>
            <a:pPr lvl="2"/>
            <a:endParaRPr lang="es-CO" sz="2000" dirty="0"/>
          </a:p>
          <a:p>
            <a:pPr marL="1371600" lvl="3" indent="0">
              <a:buNone/>
            </a:pPr>
            <a:endParaRPr lang="es-CO" sz="1600" dirty="0"/>
          </a:p>
          <a:p>
            <a:pPr lvl="3"/>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038600" y="6339107"/>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429000"/>
            <a:ext cx="2897176"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a:off x="4400550" y="3700682"/>
            <a:ext cx="10096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3552086"/>
            <a:ext cx="2194678" cy="1349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Arrow Connector 8"/>
          <p:cNvCxnSpPr/>
          <p:nvPr/>
        </p:nvCxnSpPr>
        <p:spPr>
          <a:xfrm>
            <a:off x="4400550" y="3853082"/>
            <a:ext cx="1085850" cy="12538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486400" y="4953000"/>
            <a:ext cx="1955985"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r>
              <a:rPr kumimoji="0" lang="en-US" sz="1400" b="0" i="0" u="none" strike="noStrike" kern="1200" cap="none" spc="0" normalizeH="0" baseline="0" noProof="0" dirty="0" err="1">
                <a:ln>
                  <a:noFill/>
                </a:ln>
                <a:solidFill>
                  <a:schemeClr val="tx1"/>
                </a:solidFill>
                <a:effectLst/>
                <a:uLnTx/>
                <a:uFillTx/>
                <a:latin typeface="Arial" pitchFamily="34" charset="0"/>
                <a:ea typeface="+mn-ea"/>
                <a:cs typeface="Arial" pitchFamily="34" charset="0"/>
              </a:rPr>
              <a:t>Unidad</a:t>
            </a:r>
            <a:r>
              <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 dimensional:</a:t>
            </a:r>
            <a:r>
              <a:rPr kumimoji="0" lang="en-US" sz="1400" b="0" i="0" u="none" strike="noStrike" kern="1200" cap="none" spc="0" normalizeH="0" noProof="0" dirty="0">
                <a:ln>
                  <a:noFill/>
                </a:ln>
                <a:solidFill>
                  <a:schemeClr val="tx1"/>
                </a:solidFill>
                <a:effectLst/>
                <a:uLnTx/>
                <a:uFillTx/>
                <a:latin typeface="Arial" pitchFamily="34" charset="0"/>
                <a:ea typeface="+mn-ea"/>
                <a:cs typeface="Arial" pitchFamily="34" charset="0"/>
              </a:rPr>
              <a:t> $</a:t>
            </a: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cxnSp>
        <p:nvCxnSpPr>
          <p:cNvPr id="11" name="Straight Arrow Connector 10"/>
          <p:cNvCxnSpPr/>
          <p:nvPr/>
        </p:nvCxnSpPr>
        <p:spPr>
          <a:xfrm>
            <a:off x="4267200" y="3853082"/>
            <a:ext cx="638175" cy="15571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5376" y="5410200"/>
            <a:ext cx="3321916" cy="1084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31151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Construcción de modelos de Optimización</a:t>
            </a:r>
          </a:p>
          <a:p>
            <a:pPr lvl="1"/>
            <a:r>
              <a:rPr lang="es-CO" sz="2000" dirty="0"/>
              <a:t>Manejo de las unidades dimensionales:</a:t>
            </a:r>
          </a:p>
          <a:p>
            <a:pPr lvl="2"/>
            <a:r>
              <a:rPr lang="es-CO" sz="1600" dirty="0"/>
              <a:t>Restricciones: </a:t>
            </a:r>
          </a:p>
          <a:p>
            <a:pPr lvl="3"/>
            <a:r>
              <a:rPr lang="es-CO" sz="1200" dirty="0"/>
              <a:t>Las unidades dimensionales en cada lado de la expresión matemática deben coincidir.</a:t>
            </a:r>
          </a:p>
          <a:p>
            <a:pPr marL="0" indent="0">
              <a:buNone/>
            </a:pPr>
            <a:r>
              <a:rPr lang="es-CO" sz="1600" i="1" dirty="0"/>
              <a:t>	</a:t>
            </a:r>
            <a:endParaRPr lang="es-CO" sz="2400" dirty="0"/>
          </a:p>
          <a:p>
            <a:pPr marL="0" indent="0">
              <a:buNone/>
            </a:pPr>
            <a:endParaRPr lang="es-CO" sz="2400" dirty="0"/>
          </a:p>
          <a:p>
            <a:pPr lvl="2"/>
            <a:endParaRPr lang="es-CO" sz="2000" dirty="0"/>
          </a:p>
          <a:p>
            <a:pPr lvl="2"/>
            <a:endParaRPr lang="es-CO" sz="2000" dirty="0"/>
          </a:p>
          <a:p>
            <a:pPr lvl="2"/>
            <a:endParaRPr lang="es-CO" sz="2000" dirty="0"/>
          </a:p>
          <a:p>
            <a:pPr marL="914400" lvl="2" indent="0">
              <a:buNone/>
            </a:pPr>
            <a:endParaRPr lang="es-CO" sz="2000" dirty="0"/>
          </a:p>
          <a:p>
            <a:pPr lvl="2"/>
            <a:endParaRPr lang="es-CO" sz="2000" dirty="0"/>
          </a:p>
          <a:p>
            <a:pPr lvl="2"/>
            <a:endParaRPr lang="es-CO" sz="2000" dirty="0"/>
          </a:p>
          <a:p>
            <a:pPr lvl="2"/>
            <a:endParaRPr lang="es-CO" sz="2000" dirty="0"/>
          </a:p>
          <a:p>
            <a:pPr lvl="2"/>
            <a:endParaRPr lang="es-CO" sz="2000" dirty="0"/>
          </a:p>
          <a:p>
            <a:pPr marL="1371600" lvl="3" indent="0">
              <a:buNone/>
            </a:pPr>
            <a:endParaRPr lang="es-CO" sz="1600" dirty="0"/>
          </a:p>
          <a:p>
            <a:pPr lvl="3"/>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105150"/>
            <a:ext cx="3409950"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5107672" y="3431272"/>
            <a:ext cx="3999813" cy="1083374"/>
          </a:xfrm>
          <a:prstGeom prst="rect">
            <a:avLst/>
          </a:prstGeom>
        </p:spPr>
        <p:txBody>
          <a:bodyPr wrap="none" rtlCol="0">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a:t>
            </a:r>
            <a:r>
              <a:rPr kumimoji="0" lang="en-US" sz="1400" b="0" i="0" u="none" strike="noStrike" kern="1200" cap="none" spc="0" normalizeH="0" baseline="0" noProof="0" dirty="0" err="1">
                <a:ln>
                  <a:noFill/>
                </a:ln>
                <a:solidFill>
                  <a:schemeClr val="tx1"/>
                </a:solidFill>
                <a:effectLst/>
                <a:uLnTx/>
                <a:uFillTx/>
                <a:latin typeface="Arial" pitchFamily="34" charset="0"/>
                <a:ea typeface="+mn-ea"/>
                <a:cs typeface="Arial" pitchFamily="34" charset="0"/>
              </a:rPr>
              <a:t>Unidad</a:t>
            </a:r>
            <a:r>
              <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 dimensional 1] = [</a:t>
            </a:r>
            <a:r>
              <a:rPr kumimoji="0" lang="en-US" sz="1400" b="0" i="0" u="none" strike="noStrike" kern="1200" cap="none" spc="0" normalizeH="0" baseline="0" noProof="0" dirty="0" err="1">
                <a:ln>
                  <a:noFill/>
                </a:ln>
                <a:solidFill>
                  <a:schemeClr val="tx1"/>
                </a:solidFill>
                <a:effectLst/>
                <a:uLnTx/>
                <a:uFillTx/>
                <a:latin typeface="Arial" pitchFamily="34" charset="0"/>
                <a:ea typeface="+mn-ea"/>
                <a:cs typeface="Arial" pitchFamily="34" charset="0"/>
              </a:rPr>
              <a:t>unidad</a:t>
            </a:r>
            <a:r>
              <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 dimensional 2]</a:t>
            </a:r>
          </a:p>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lang="en-US" sz="1400" dirty="0">
                <a:latin typeface="Arial" pitchFamily="34" charset="0"/>
                <a:cs typeface="Arial" pitchFamily="34" charset="0"/>
              </a:rPr>
              <a:t>[$]=[$]</a:t>
            </a:r>
          </a:p>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a:t>
            </a:r>
            <a:r>
              <a:rPr kumimoji="0" lang="en-US" sz="1400" b="0" i="0" u="none" strike="noStrike" kern="1200" cap="none" spc="0" normalizeH="0" baseline="0" noProof="0" dirty="0" err="1">
                <a:ln>
                  <a:noFill/>
                </a:ln>
                <a:solidFill>
                  <a:schemeClr val="tx1"/>
                </a:solidFill>
                <a:effectLst/>
                <a:uLnTx/>
                <a:uFillTx/>
                <a:latin typeface="Arial" pitchFamily="34" charset="0"/>
                <a:ea typeface="+mn-ea"/>
                <a:cs typeface="Arial" pitchFamily="34" charset="0"/>
              </a:rPr>
              <a:t>dias</a:t>
            </a:r>
            <a:r>
              <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a:t>
            </a:r>
            <a:r>
              <a:rPr kumimoji="0" lang="en-US" sz="1400" b="0" i="0" u="none" strike="noStrike" kern="1200" cap="none" spc="0" normalizeH="0" baseline="0" noProof="0" dirty="0" err="1">
                <a:ln>
                  <a:noFill/>
                </a:ln>
                <a:solidFill>
                  <a:schemeClr val="tx1"/>
                </a:solidFill>
                <a:effectLst/>
                <a:uLnTx/>
                <a:uFillTx/>
                <a:latin typeface="Arial" pitchFamily="34" charset="0"/>
                <a:ea typeface="+mn-ea"/>
                <a:cs typeface="Arial" pitchFamily="34" charset="0"/>
              </a:rPr>
              <a:t>dias</a:t>
            </a:r>
            <a:r>
              <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a:t>
            </a:r>
          </a:p>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lang="en-US" sz="1400" noProof="0" dirty="0">
                <a:latin typeface="Arial" pitchFamily="34" charset="0"/>
                <a:cs typeface="Arial" pitchFamily="34" charset="0"/>
              </a:rPr>
              <a:t>[</a:t>
            </a:r>
            <a:r>
              <a:rPr lang="en-US" sz="1400" noProof="0" dirty="0" err="1">
                <a:latin typeface="Arial" pitchFamily="34" charset="0"/>
                <a:cs typeface="Arial" pitchFamily="34" charset="0"/>
              </a:rPr>
              <a:t>aviones</a:t>
            </a:r>
            <a:r>
              <a:rPr lang="en-US" sz="1400" noProof="0" dirty="0">
                <a:latin typeface="Arial" pitchFamily="34" charset="0"/>
                <a:cs typeface="Arial" pitchFamily="34" charset="0"/>
              </a:rPr>
              <a:t>]=[</a:t>
            </a:r>
            <a:r>
              <a:rPr lang="en-US" sz="1400" noProof="0" dirty="0" err="1">
                <a:latin typeface="Arial" pitchFamily="34" charset="0"/>
                <a:cs typeface="Arial" pitchFamily="34" charset="0"/>
              </a:rPr>
              <a:t>aviones</a:t>
            </a:r>
            <a:r>
              <a:rPr lang="en-US" sz="1400" noProof="0" dirty="0">
                <a:latin typeface="Arial" pitchFamily="34" charset="0"/>
                <a:cs typeface="Arial" pitchFamily="34" charset="0"/>
              </a:rPr>
              <a:t>]</a:t>
            </a: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277706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Tipos de modelos</a:t>
            </a:r>
          </a:p>
          <a:p>
            <a:pPr lvl="1"/>
            <a:r>
              <a:rPr lang="es-CO" sz="2400" dirty="0"/>
              <a:t>Físico</a:t>
            </a:r>
          </a:p>
          <a:p>
            <a:pPr lvl="1"/>
            <a:r>
              <a:rPr lang="es-CO" sz="2400" dirty="0"/>
              <a:t>Matemático</a:t>
            </a:r>
          </a:p>
          <a:p>
            <a:pPr lvl="2"/>
            <a:r>
              <a:rPr lang="es-CO" sz="2000" dirty="0"/>
              <a:t>Determinístico</a:t>
            </a:r>
          </a:p>
          <a:p>
            <a:pPr lvl="3"/>
            <a:r>
              <a:rPr lang="es-CO" sz="1600" dirty="0"/>
              <a:t>Estático</a:t>
            </a:r>
          </a:p>
          <a:p>
            <a:pPr lvl="3"/>
            <a:r>
              <a:rPr lang="es-CO" sz="1600" dirty="0"/>
              <a:t>Dinámico</a:t>
            </a:r>
            <a:endParaRPr lang="es-CO" sz="2000" dirty="0"/>
          </a:p>
          <a:p>
            <a:pPr lvl="2"/>
            <a:endParaRPr lang="es-CO" sz="2000" dirty="0"/>
          </a:p>
          <a:p>
            <a:pPr lvl="2"/>
            <a:endParaRPr lang="es-CO" sz="2000" dirty="0"/>
          </a:p>
          <a:p>
            <a:pPr lvl="2"/>
            <a:r>
              <a:rPr lang="es-CO" sz="2000" dirty="0"/>
              <a:t>Estocástico</a:t>
            </a:r>
          </a:p>
          <a:p>
            <a:pPr lvl="3"/>
            <a:r>
              <a:rPr lang="es-CO" sz="1600" dirty="0"/>
              <a:t>Estático: lanzamiento de un dado.</a:t>
            </a:r>
          </a:p>
          <a:p>
            <a:pPr lvl="3"/>
            <a:r>
              <a:rPr lang="es-CO" sz="1600" dirty="0"/>
              <a:t>Dinámico: número de pasajeros a las 7am y a las 10am.</a:t>
            </a:r>
          </a:p>
          <a:p>
            <a:pPr lvl="2"/>
            <a:endParaRPr lang="es-CO" sz="20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306989" y="44958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5589" y="1752600"/>
            <a:ext cx="879475" cy="107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678589" y="1981200"/>
            <a:ext cx="2560316" cy="566309"/>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r>
              <a:rPr kumimoji="0" lang="es-CO" sz="14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Estático</a:t>
            </a:r>
            <a:r>
              <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 presión en un punto</a:t>
            </a:r>
          </a:p>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r>
              <a:rPr lang="es-CO" sz="1400" dirty="0">
                <a:latin typeface="Arial" pitchFamily="34" charset="0"/>
                <a:cs typeface="Arial" pitchFamily="34" charset="0"/>
              </a:rPr>
              <a:t>en un tanque de agua.</a:t>
            </a: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6989" y="2992222"/>
            <a:ext cx="1905000" cy="1427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6147781" y="3352800"/>
            <a:ext cx="3148619" cy="566309"/>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r>
              <a:rPr kumimoji="0" lang="es-CO" sz="14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Dinámico</a:t>
            </a:r>
            <a:r>
              <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 presión en un punto</a:t>
            </a:r>
          </a:p>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r>
              <a:rPr lang="es-CO" sz="1400" dirty="0">
                <a:latin typeface="Arial" pitchFamily="34" charset="0"/>
                <a:cs typeface="Arial" pitchFamily="34" charset="0"/>
              </a:rPr>
              <a:t>en un tanque de agua con un orificio.</a:t>
            </a: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99645703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Construcción de un modelo matemático</a:t>
            </a:r>
          </a:p>
          <a:p>
            <a:pPr lvl="1"/>
            <a:r>
              <a:rPr lang="es-CO" sz="2400" dirty="0"/>
              <a:t>Modelo matemático (no genérico) del camino de mínimo costo:</a:t>
            </a:r>
          </a:p>
          <a:p>
            <a:pPr lvl="2"/>
            <a:r>
              <a:rPr lang="es-CO" sz="2000" dirty="0"/>
              <a:t>Objetivo: encontrar la ruta de mínimo costo entre el nodo 1 y el nodo 4.</a:t>
            </a:r>
          </a:p>
          <a:p>
            <a:pPr lvl="2"/>
            <a:r>
              <a:rPr lang="es-CO" sz="2000" dirty="0"/>
              <a:t>Características de la red:</a:t>
            </a:r>
          </a:p>
          <a:p>
            <a:pPr lvl="3"/>
            <a:r>
              <a:rPr lang="es-CO" sz="1600" dirty="0"/>
              <a:t>Grafo dirigido.</a:t>
            </a:r>
          </a:p>
          <a:p>
            <a:pPr lvl="3"/>
            <a:r>
              <a:rPr lang="es-CO" sz="1600" dirty="0"/>
              <a:t>Solo hay un nodo fuente y un nodo destino.</a:t>
            </a:r>
          </a:p>
          <a:p>
            <a:pPr lvl="3"/>
            <a:r>
              <a:rPr lang="es-CO" sz="1600" dirty="0"/>
              <a:t>Solo se debe encontrar una ruta</a:t>
            </a:r>
          </a:p>
          <a:p>
            <a:pPr marL="1371600" lvl="3" indent="0">
              <a:buNone/>
            </a:pPr>
            <a:r>
              <a:rPr lang="es-CO" sz="1600" dirty="0"/>
              <a:t>de mínimo costo.</a:t>
            </a:r>
          </a:p>
          <a:p>
            <a:pPr lvl="2"/>
            <a:endParaRPr lang="es-CO" sz="2000" dirty="0"/>
          </a:p>
          <a:p>
            <a:pPr lvl="2"/>
            <a:endParaRPr lang="es-CO" sz="2200" dirty="0"/>
          </a:p>
          <a:p>
            <a:pPr lvl="2"/>
            <a:endParaRPr lang="es-CO" dirty="0"/>
          </a:p>
          <a:p>
            <a:pPr lvl="3"/>
            <a:endParaRPr lang="es-CO" sz="1600" dirty="0"/>
          </a:p>
          <a:p>
            <a:pPr lvl="3"/>
            <a:endParaRPr lang="es-CO" sz="1600" dirty="0"/>
          </a:p>
          <a:p>
            <a:pPr lvl="3"/>
            <a:endParaRPr lang="es-CO" sz="16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4313" y="4800600"/>
            <a:ext cx="3773487" cy="1721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257625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Construcción de un modelo matemático</a:t>
            </a:r>
          </a:p>
          <a:p>
            <a:pPr lvl="1"/>
            <a:r>
              <a:rPr lang="es-CO" sz="2400" dirty="0"/>
              <a:t>Modelo matemático (no genérico) del camino de mínimo costo:</a:t>
            </a:r>
          </a:p>
          <a:p>
            <a:pPr lvl="2"/>
            <a:r>
              <a:rPr lang="es-CO" sz="2200" dirty="0"/>
              <a:t>Conjuntos y variables</a:t>
            </a:r>
          </a:p>
          <a:p>
            <a:pPr lvl="2"/>
            <a:endParaRPr lang="es-CO" dirty="0"/>
          </a:p>
          <a:p>
            <a:pPr lvl="3"/>
            <a:endParaRPr lang="es-CO" sz="1600" dirty="0"/>
          </a:p>
          <a:p>
            <a:pPr lvl="3"/>
            <a:endParaRPr lang="es-CO" sz="1600" dirty="0"/>
          </a:p>
          <a:p>
            <a:pPr lvl="3"/>
            <a:endParaRPr lang="es-CO" sz="16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3537" y="5195454"/>
            <a:ext cx="2328863" cy="1129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4066599"/>
            <a:ext cx="2036555" cy="886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4303" y="3998209"/>
            <a:ext cx="3763897" cy="1716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55152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Construcción de un modelo matemático</a:t>
            </a:r>
          </a:p>
          <a:p>
            <a:pPr lvl="1"/>
            <a:r>
              <a:rPr lang="es-CO" sz="2400" dirty="0"/>
              <a:t>Modelo matemático (no genérico) del camino de mínimo costo:</a:t>
            </a:r>
          </a:p>
          <a:p>
            <a:pPr lvl="1"/>
            <a:endParaRPr lang="es-CO" sz="2400" dirty="0"/>
          </a:p>
          <a:p>
            <a:pPr lvl="1"/>
            <a:endParaRPr lang="es-CO" sz="2400" dirty="0"/>
          </a:p>
          <a:p>
            <a:pPr lvl="1"/>
            <a:endParaRPr lang="es-CO" sz="2400" dirty="0"/>
          </a:p>
          <a:p>
            <a:pPr lvl="1"/>
            <a:endParaRPr lang="es-CO" sz="2400" dirty="0"/>
          </a:p>
          <a:p>
            <a:pPr marL="457200" lvl="1" indent="0">
              <a:buNone/>
            </a:pPr>
            <a:endParaRPr lang="es-CO" sz="2400" dirty="0"/>
          </a:p>
          <a:p>
            <a:pPr lvl="1"/>
            <a:r>
              <a:rPr lang="es-CO" sz="2400" dirty="0"/>
              <a:t>Función Objetivo:</a:t>
            </a:r>
          </a:p>
          <a:p>
            <a:pPr lvl="2"/>
            <a:endParaRPr lang="es-CO" sz="2200" dirty="0"/>
          </a:p>
          <a:p>
            <a:pPr lvl="2"/>
            <a:endParaRPr lang="es-CO" dirty="0"/>
          </a:p>
          <a:p>
            <a:pPr lvl="3"/>
            <a:endParaRPr lang="es-CO" sz="1600" dirty="0"/>
          </a:p>
          <a:p>
            <a:pPr lvl="3"/>
            <a:endParaRPr lang="es-CO" sz="1600" dirty="0"/>
          </a:p>
          <a:p>
            <a:pPr lvl="3"/>
            <a:endParaRPr lang="es-CO" sz="16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0637" y="3810000"/>
            <a:ext cx="2317963" cy="1124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7703" y="3617209"/>
            <a:ext cx="3763897" cy="1716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1410" y="5900738"/>
            <a:ext cx="3613150" cy="4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14785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Construcción de un modelo matemático</a:t>
            </a:r>
          </a:p>
          <a:p>
            <a:pPr lvl="1"/>
            <a:r>
              <a:rPr lang="es-CO" sz="2400" dirty="0"/>
              <a:t>Modelo matemático (no genérico) del camino de mínimo costo:</a:t>
            </a:r>
          </a:p>
          <a:p>
            <a:pPr lvl="1"/>
            <a:endParaRPr lang="es-CO" sz="2400" dirty="0"/>
          </a:p>
          <a:p>
            <a:pPr lvl="1"/>
            <a:endParaRPr lang="es-CO" sz="2400" dirty="0"/>
          </a:p>
          <a:p>
            <a:pPr marL="457200" lvl="1" indent="0">
              <a:buNone/>
            </a:pPr>
            <a:endParaRPr lang="es-CO" sz="2400" dirty="0"/>
          </a:p>
          <a:p>
            <a:pPr lvl="1"/>
            <a:r>
              <a:rPr lang="es-CO" sz="2400" dirty="0"/>
              <a:t>Restricciones:</a:t>
            </a:r>
          </a:p>
          <a:p>
            <a:pPr lvl="2"/>
            <a:endParaRPr lang="es-CO" sz="2200" dirty="0"/>
          </a:p>
          <a:p>
            <a:pPr lvl="2"/>
            <a:endParaRPr lang="es-CO" dirty="0"/>
          </a:p>
          <a:p>
            <a:pPr lvl="3"/>
            <a:endParaRPr lang="es-CO" sz="1600" dirty="0"/>
          </a:p>
          <a:p>
            <a:pPr lvl="3"/>
            <a:endParaRPr lang="es-CO" sz="1600" dirty="0"/>
          </a:p>
          <a:p>
            <a:pPr lvl="3"/>
            <a:endParaRPr lang="es-CO" sz="16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819400"/>
            <a:ext cx="2317963" cy="1124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5303" y="3845809"/>
            <a:ext cx="3763897" cy="1716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9429" y="5029200"/>
            <a:ext cx="2700283"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ángulo 2">
            <a:extLst>
              <a:ext uri="{FF2B5EF4-FFF2-40B4-BE49-F238E27FC236}">
                <a16:creationId xmlns:a16="http://schemas.microsoft.com/office/drawing/2014/main" id="{A3818BFA-3E7F-430C-8875-B7312EED4455}"/>
              </a:ext>
            </a:extLst>
          </p:cNvPr>
          <p:cNvSpPr/>
          <p:nvPr/>
        </p:nvSpPr>
        <p:spPr>
          <a:xfrm>
            <a:off x="1620408" y="5334000"/>
            <a:ext cx="2789303"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6096518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Construcción de un modelo matemático</a:t>
            </a:r>
          </a:p>
          <a:p>
            <a:pPr lvl="1"/>
            <a:r>
              <a:rPr lang="es-CO" sz="2400" dirty="0"/>
              <a:t>Modelo matemático (no genérico) del camino de mínimo costo:</a:t>
            </a:r>
          </a:p>
          <a:p>
            <a:pPr lvl="1"/>
            <a:endParaRPr lang="es-CO" sz="2400" dirty="0"/>
          </a:p>
          <a:p>
            <a:pPr lvl="1"/>
            <a:endParaRPr lang="es-CO" sz="2400" dirty="0"/>
          </a:p>
          <a:p>
            <a:pPr marL="457200" lvl="1" indent="0">
              <a:buNone/>
            </a:pPr>
            <a:endParaRPr lang="es-CO" sz="2400" dirty="0"/>
          </a:p>
          <a:p>
            <a:pPr lvl="1"/>
            <a:r>
              <a:rPr lang="es-CO" sz="2400" dirty="0"/>
              <a:t>Restricciones:</a:t>
            </a:r>
          </a:p>
          <a:p>
            <a:pPr lvl="2"/>
            <a:endParaRPr lang="es-CO" sz="2200" dirty="0"/>
          </a:p>
          <a:p>
            <a:pPr lvl="2"/>
            <a:endParaRPr lang="es-CO" dirty="0"/>
          </a:p>
          <a:p>
            <a:pPr lvl="3"/>
            <a:endParaRPr lang="es-CO" sz="1600" dirty="0"/>
          </a:p>
          <a:p>
            <a:pPr lvl="3"/>
            <a:endParaRPr lang="es-CO" sz="1600" dirty="0"/>
          </a:p>
          <a:p>
            <a:pPr lvl="3"/>
            <a:endParaRPr lang="es-CO" sz="16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819400"/>
            <a:ext cx="2317963" cy="1124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5303" y="3845809"/>
            <a:ext cx="3763897" cy="1716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9429" y="5029200"/>
            <a:ext cx="2700283"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186248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a:xfrm>
            <a:off x="857250" y="1386161"/>
            <a:ext cx="8229600" cy="5223991"/>
          </a:xfrm>
        </p:spPr>
        <p:txBody>
          <a:bodyPr/>
          <a:lstStyle/>
          <a:p>
            <a:r>
              <a:rPr lang="es-CO" sz="2800" dirty="0"/>
              <a:t>Construcción de un modelo matemático</a:t>
            </a:r>
          </a:p>
          <a:p>
            <a:pPr lvl="1"/>
            <a:r>
              <a:rPr lang="es-CO" sz="2400" dirty="0"/>
              <a:t>Modelo matemático (genérico) del camino de mínimo costo:</a:t>
            </a:r>
          </a:p>
          <a:p>
            <a:pPr lvl="1"/>
            <a:endParaRPr lang="es-CO" sz="2400" dirty="0"/>
          </a:p>
          <a:p>
            <a:pPr lvl="1"/>
            <a:endParaRPr lang="es-CO" sz="2400" dirty="0"/>
          </a:p>
          <a:p>
            <a:pPr marL="457200" lvl="1" indent="0">
              <a:buNone/>
            </a:pPr>
            <a:endParaRPr lang="es-CO" sz="2400" dirty="0"/>
          </a:p>
          <a:p>
            <a:pPr lvl="1"/>
            <a:r>
              <a:rPr lang="es-CO" sz="2400" dirty="0"/>
              <a:t>Expresión nodo origen:</a:t>
            </a:r>
          </a:p>
          <a:p>
            <a:pPr lvl="2"/>
            <a:endParaRPr lang="es-CO" sz="2200" dirty="0"/>
          </a:p>
          <a:p>
            <a:pPr lvl="2"/>
            <a:endParaRPr lang="es-CO" dirty="0"/>
          </a:p>
          <a:p>
            <a:pPr lvl="3"/>
            <a:endParaRPr lang="es-CO" sz="1600" dirty="0"/>
          </a:p>
          <a:p>
            <a:pPr lvl="3"/>
            <a:endParaRPr lang="es-CO" sz="1600" dirty="0"/>
          </a:p>
          <a:p>
            <a:pPr lvl="3"/>
            <a:endParaRPr lang="es-CO" sz="16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4218" y="2796413"/>
            <a:ext cx="2317963" cy="1124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3048000"/>
            <a:ext cx="3886200" cy="177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3402" y="4953000"/>
            <a:ext cx="1011198" cy="1253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5066230"/>
            <a:ext cx="2212394" cy="953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18926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Construcción de un modelo matemático</a:t>
            </a:r>
          </a:p>
          <a:p>
            <a:pPr lvl="1"/>
            <a:r>
              <a:rPr lang="es-CO" sz="2400" dirty="0"/>
              <a:t>Modelo matemático (genérico) del camino de mínimo costo:</a:t>
            </a:r>
          </a:p>
          <a:p>
            <a:pPr lvl="1"/>
            <a:endParaRPr lang="es-CO" sz="2400" dirty="0"/>
          </a:p>
          <a:p>
            <a:pPr lvl="1"/>
            <a:endParaRPr lang="es-CO" sz="2400" dirty="0"/>
          </a:p>
          <a:p>
            <a:pPr marL="457200" lvl="1" indent="0">
              <a:buNone/>
            </a:pPr>
            <a:endParaRPr lang="es-CO" sz="2400" dirty="0"/>
          </a:p>
          <a:p>
            <a:pPr lvl="1"/>
            <a:r>
              <a:rPr lang="es-CO" sz="2400" dirty="0"/>
              <a:t>Expresión nodo destino:</a:t>
            </a:r>
          </a:p>
          <a:p>
            <a:pPr lvl="2"/>
            <a:endParaRPr lang="es-CO" sz="2200" dirty="0"/>
          </a:p>
          <a:p>
            <a:pPr lvl="2"/>
            <a:endParaRPr lang="es-CO" dirty="0"/>
          </a:p>
          <a:p>
            <a:pPr lvl="3"/>
            <a:endParaRPr lang="es-CO" sz="1600" dirty="0"/>
          </a:p>
          <a:p>
            <a:pPr lvl="3"/>
            <a:endParaRPr lang="es-CO" sz="1600" dirty="0"/>
          </a:p>
          <a:p>
            <a:pPr lvl="3"/>
            <a:endParaRPr lang="es-CO" sz="16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9751" y="2972434"/>
            <a:ext cx="2317963" cy="1124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3048000"/>
            <a:ext cx="3886200" cy="177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5328" y="5105996"/>
            <a:ext cx="138340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4838" y="5253038"/>
            <a:ext cx="2635250"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823741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Construcción de un modelo matemático</a:t>
            </a:r>
          </a:p>
          <a:p>
            <a:pPr lvl="1"/>
            <a:r>
              <a:rPr lang="es-CO" sz="2400" dirty="0"/>
              <a:t>Modelo matemático (genérico) del camino de mínimo costo:</a:t>
            </a:r>
          </a:p>
          <a:p>
            <a:pPr lvl="2"/>
            <a:r>
              <a:rPr lang="es-CO" sz="2000" dirty="0"/>
              <a:t>Expresión nodo intermedio:</a:t>
            </a:r>
          </a:p>
          <a:p>
            <a:pPr lvl="2"/>
            <a:endParaRPr lang="es-CO" sz="2200" dirty="0"/>
          </a:p>
          <a:p>
            <a:pPr lvl="2"/>
            <a:endParaRPr lang="es-CO" dirty="0"/>
          </a:p>
          <a:p>
            <a:pPr lvl="3"/>
            <a:endParaRPr lang="es-CO" sz="1600" dirty="0"/>
          </a:p>
          <a:p>
            <a:pPr lvl="3"/>
            <a:endParaRPr lang="es-CO" sz="1600" dirty="0"/>
          </a:p>
          <a:p>
            <a:pPr lvl="3"/>
            <a:endParaRPr lang="es-CO" sz="16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048000"/>
            <a:ext cx="3886200" cy="177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3625" y="3618069"/>
            <a:ext cx="2085975" cy="2782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967843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Construcción de un modelo matemático</a:t>
            </a:r>
          </a:p>
          <a:p>
            <a:pPr lvl="1"/>
            <a:r>
              <a:rPr lang="es-CO" sz="2400" dirty="0"/>
              <a:t>Modelo matemático (genérico) del camino de mínimo costo:</a:t>
            </a:r>
          </a:p>
          <a:p>
            <a:pPr lvl="2"/>
            <a:r>
              <a:rPr lang="es-CO" sz="2000" dirty="0"/>
              <a:t>Expresión nodo intermedio:</a:t>
            </a:r>
          </a:p>
          <a:p>
            <a:pPr lvl="2"/>
            <a:endParaRPr lang="es-CO" sz="2200" dirty="0"/>
          </a:p>
          <a:p>
            <a:pPr lvl="2"/>
            <a:endParaRPr lang="es-CO" dirty="0"/>
          </a:p>
          <a:p>
            <a:pPr lvl="3"/>
            <a:endParaRPr lang="es-CO" sz="1600" dirty="0"/>
          </a:p>
          <a:p>
            <a:pPr lvl="3"/>
            <a:endParaRPr lang="es-CO" sz="1600" dirty="0"/>
          </a:p>
          <a:p>
            <a:pPr lvl="3"/>
            <a:endParaRPr lang="es-CO" sz="16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048000"/>
            <a:ext cx="3886200" cy="177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5226" y="3581400"/>
            <a:ext cx="266417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5410200"/>
            <a:ext cx="106749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4975" y="5105400"/>
            <a:ext cx="3324225" cy="1174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74976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Construcción de un modelo matemático</a:t>
            </a:r>
          </a:p>
          <a:p>
            <a:pPr lvl="1"/>
            <a:r>
              <a:rPr lang="es-CO" sz="2400" dirty="0"/>
              <a:t>Modelo matemático (genérico) del camino de mínimo costo:</a:t>
            </a:r>
          </a:p>
          <a:p>
            <a:pPr lvl="2"/>
            <a:r>
              <a:rPr lang="es-CO" sz="2000" dirty="0"/>
              <a:t>Todas las restricciones:</a:t>
            </a:r>
          </a:p>
          <a:p>
            <a:pPr lvl="2"/>
            <a:endParaRPr lang="es-CO" sz="2200" dirty="0"/>
          </a:p>
          <a:p>
            <a:pPr lvl="2"/>
            <a:endParaRPr lang="es-CO" dirty="0"/>
          </a:p>
          <a:p>
            <a:pPr lvl="3"/>
            <a:endParaRPr lang="es-CO" sz="1600" dirty="0"/>
          </a:p>
          <a:p>
            <a:pPr lvl="3"/>
            <a:endParaRPr lang="es-CO" sz="1600" dirty="0"/>
          </a:p>
          <a:p>
            <a:pPr lvl="3"/>
            <a:endParaRPr lang="es-CO" sz="16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048000"/>
            <a:ext cx="3886200" cy="177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1476" y="3581400"/>
            <a:ext cx="2005013"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5332" y="4630295"/>
            <a:ext cx="2014537"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5559425"/>
            <a:ext cx="2952750" cy="104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0850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Actividades de la clase</a:t>
            </a:r>
          </a:p>
        </p:txBody>
      </p:sp>
      <p:sp>
        <p:nvSpPr>
          <p:cNvPr id="2" name="Content Placeholder 1"/>
          <p:cNvSpPr>
            <a:spLocks noGrp="1"/>
          </p:cNvSpPr>
          <p:nvPr>
            <p:ph idx="1"/>
          </p:nvPr>
        </p:nvSpPr>
        <p:spPr/>
        <p:txBody>
          <a:bodyPr/>
          <a:lstStyle/>
          <a:p>
            <a:r>
              <a:rPr lang="es-CO" sz="2000" dirty="0" err="1"/>
              <a:t>Info</a:t>
            </a:r>
            <a:r>
              <a:rPr lang="es-CO" sz="2000" dirty="0"/>
              <a:t> sobre instalación de GAMS y </a:t>
            </a:r>
            <a:r>
              <a:rPr lang="es-CO" sz="2000" dirty="0" err="1"/>
              <a:t>Pyomo</a:t>
            </a:r>
            <a:r>
              <a:rPr lang="es-CO" sz="2000" dirty="0"/>
              <a:t>.</a:t>
            </a:r>
          </a:p>
          <a:p>
            <a:endParaRPr lang="es-CO" sz="2000" dirty="0"/>
          </a:p>
          <a:p>
            <a:r>
              <a:rPr lang="es-CO" sz="2000" dirty="0"/>
              <a:t>Cap1. Modelado</a:t>
            </a:r>
          </a:p>
          <a:p>
            <a:endParaRPr lang="es-CO" sz="2000" dirty="0"/>
          </a:p>
          <a:p>
            <a:r>
              <a:rPr lang="es-CO" sz="2000" dirty="0"/>
              <a:t>Realizar el siguiente quiz:</a:t>
            </a:r>
          </a:p>
          <a:p>
            <a:pPr lvl="1"/>
            <a:r>
              <a:rPr lang="es-CO" sz="1800" dirty="0">
                <a:hlinkClick r:id="rId3"/>
              </a:rPr>
              <a:t>https://forms.gle/gzNLCsErgGd9h8CV6</a:t>
            </a:r>
            <a:endParaRPr lang="es-CO" sz="1800" dirty="0"/>
          </a:p>
          <a:p>
            <a:pPr marL="0" indent="0">
              <a:buNone/>
            </a:pPr>
            <a:endParaRPr lang="es-CO" sz="2000" dirty="0"/>
          </a:p>
          <a:p>
            <a:r>
              <a:rPr lang="es-CO" sz="2000" dirty="0"/>
              <a:t>Actividad en clase con miras al proyecto del curso (no entregable): </a:t>
            </a:r>
          </a:p>
          <a:p>
            <a:pPr lvl="1"/>
            <a:r>
              <a:rPr lang="es-CO" sz="1600" dirty="0"/>
              <a:t>Encontrar al menos un trabajo/tarea de otra materia que hayan cursado que sea un potencial caso a resolver con modelos matemáticos de optimización. Por ejemplo: identificar si es posible identificar minimizaciones/maximizaciones de recursos.</a:t>
            </a:r>
          </a:p>
          <a:p>
            <a:pPr lvl="1"/>
            <a:endParaRPr lang="es-CO" sz="1600" dirty="0"/>
          </a:p>
          <a:p>
            <a:pPr marL="457200" lvl="1" indent="0">
              <a:buNone/>
            </a:pPr>
            <a:endParaRPr lang="es-CO" sz="1800" dirty="0"/>
          </a:p>
          <a:p>
            <a:pPr lvl="1"/>
            <a:endParaRPr lang="es-CO" sz="2000" dirty="0"/>
          </a:p>
          <a:p>
            <a:pPr lvl="2"/>
            <a:endParaRPr lang="es-CO" sz="2200" dirty="0"/>
          </a:p>
          <a:p>
            <a:pPr lvl="2"/>
            <a:endParaRPr lang="es-CO" dirty="0"/>
          </a:p>
          <a:p>
            <a:pPr lvl="3"/>
            <a:endParaRPr lang="es-CO" sz="1600" dirty="0"/>
          </a:p>
          <a:p>
            <a:pPr lvl="3"/>
            <a:endParaRPr lang="es-CO" sz="1600" dirty="0"/>
          </a:p>
          <a:p>
            <a:pPr lvl="3"/>
            <a:endParaRPr lang="es-CO" sz="16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1910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95137284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Construcción de un modelo matemático</a:t>
            </a:r>
          </a:p>
          <a:p>
            <a:pPr lvl="1"/>
            <a:r>
              <a:rPr lang="es-CO" sz="2400" dirty="0"/>
              <a:t>Modelo matemático (genérico) del camino de mínimo costo:</a:t>
            </a:r>
          </a:p>
          <a:p>
            <a:pPr lvl="2"/>
            <a:r>
              <a:rPr lang="es-CO" sz="2000" dirty="0"/>
              <a:t>Modelo completo:</a:t>
            </a:r>
          </a:p>
          <a:p>
            <a:pPr lvl="2"/>
            <a:endParaRPr lang="es-CO" sz="2200" dirty="0"/>
          </a:p>
          <a:p>
            <a:pPr lvl="2"/>
            <a:endParaRPr lang="es-CO" dirty="0"/>
          </a:p>
          <a:p>
            <a:pPr lvl="3"/>
            <a:endParaRPr lang="es-CO" sz="1600" dirty="0"/>
          </a:p>
          <a:p>
            <a:pPr lvl="3"/>
            <a:endParaRPr lang="es-CO" sz="1600" dirty="0"/>
          </a:p>
          <a:p>
            <a:pPr lvl="3"/>
            <a:endParaRPr lang="es-CO" sz="16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048000"/>
            <a:ext cx="3886200" cy="177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5196483"/>
            <a:ext cx="2952750" cy="104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5332" y="3684588"/>
            <a:ext cx="2520950" cy="1039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4724400"/>
            <a:ext cx="2005013"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0237" y="5616575"/>
            <a:ext cx="2014537"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941836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Construcción de un modelo matemático</a:t>
            </a:r>
          </a:p>
          <a:p>
            <a:pPr lvl="1"/>
            <a:r>
              <a:rPr lang="es-CO" sz="2400" dirty="0"/>
              <a:t>Modelo matemático del camino de mínimo costo:</a:t>
            </a:r>
          </a:p>
          <a:p>
            <a:pPr lvl="2"/>
            <a:r>
              <a:rPr lang="es-CO" sz="2000" dirty="0"/>
              <a:t>Solución del modelo usando GAMS:</a:t>
            </a:r>
          </a:p>
          <a:p>
            <a:pPr lvl="3"/>
            <a:r>
              <a:rPr lang="es-CO" sz="1600" dirty="0"/>
              <a:t>Ver </a:t>
            </a:r>
            <a:r>
              <a:rPr lang="es-CO" sz="1600" dirty="0" err="1"/>
              <a:t>ejCaminoCostoMinimo.gms</a:t>
            </a:r>
            <a:endParaRPr lang="es-CO" sz="1600" dirty="0"/>
          </a:p>
          <a:p>
            <a:pPr lvl="2"/>
            <a:endParaRPr lang="es-CO" sz="2200" dirty="0"/>
          </a:p>
          <a:p>
            <a:pPr lvl="2"/>
            <a:endParaRPr lang="es-CO" dirty="0"/>
          </a:p>
          <a:p>
            <a:pPr lvl="3"/>
            <a:endParaRPr lang="es-CO" sz="1600" dirty="0"/>
          </a:p>
          <a:p>
            <a:pPr lvl="3"/>
            <a:endParaRPr lang="es-CO" sz="1600" dirty="0"/>
          </a:p>
          <a:p>
            <a:pPr lvl="3"/>
            <a:endParaRPr lang="es-CO" sz="16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3693896"/>
            <a:ext cx="3035300" cy="2325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1398971" y="3242605"/>
            <a:ext cx="4011229" cy="3200400"/>
            <a:chOff x="1300382" y="1470025"/>
            <a:chExt cx="6538693" cy="5216964"/>
          </a:xfrm>
        </p:grpSpPr>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4925" y="1470025"/>
              <a:ext cx="6534150"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0382" y="5382064"/>
              <a:ext cx="651510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34516690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Construcción de un modelo matemático</a:t>
            </a:r>
          </a:p>
          <a:p>
            <a:pPr lvl="1"/>
            <a:r>
              <a:rPr lang="es-CO" sz="2400" dirty="0"/>
              <a:t>Modelo matemático del camino de mínimo costo:</a:t>
            </a:r>
          </a:p>
          <a:p>
            <a:pPr lvl="2"/>
            <a:r>
              <a:rPr lang="es-CO" sz="2000" dirty="0"/>
              <a:t>Solución del modelo usando GAMS:</a:t>
            </a:r>
          </a:p>
          <a:p>
            <a:pPr lvl="2"/>
            <a:endParaRPr lang="es-CO" sz="2200" dirty="0"/>
          </a:p>
          <a:p>
            <a:pPr lvl="2"/>
            <a:endParaRPr lang="es-CO" dirty="0"/>
          </a:p>
          <a:p>
            <a:pPr lvl="3"/>
            <a:endParaRPr lang="es-CO" sz="1600" dirty="0"/>
          </a:p>
          <a:p>
            <a:pPr lvl="3"/>
            <a:endParaRPr lang="es-CO" sz="1600" dirty="0"/>
          </a:p>
          <a:p>
            <a:pPr lvl="3"/>
            <a:endParaRPr lang="es-CO" sz="16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3693896"/>
            <a:ext cx="3035300" cy="2325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810000"/>
            <a:ext cx="481965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286000" y="3458803"/>
            <a:ext cx="113204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r>
              <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Archivo *.</a:t>
            </a:r>
            <a:r>
              <a:rPr kumimoji="0" lang="es-CO" sz="1400" b="0" i="0" u="none" strike="noStrike" kern="1200" cap="none" spc="0" normalizeH="0" baseline="0" noProof="0" dirty="0" err="1">
                <a:ln>
                  <a:noFill/>
                </a:ln>
                <a:solidFill>
                  <a:schemeClr val="tx1"/>
                </a:solidFill>
                <a:effectLst/>
                <a:uLnTx/>
                <a:uFillTx/>
                <a:latin typeface="Arial" pitchFamily="34" charset="0"/>
                <a:ea typeface="+mn-ea"/>
                <a:cs typeface="Arial" pitchFamily="34" charset="0"/>
              </a:rPr>
              <a:t>lst</a:t>
            </a: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94312273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Construcción de un modelo matemático</a:t>
            </a:r>
          </a:p>
          <a:p>
            <a:pPr lvl="1"/>
            <a:r>
              <a:rPr lang="es-CO" sz="2400" dirty="0"/>
              <a:t>Modelo matemático del camino de mínimo costo:</a:t>
            </a:r>
          </a:p>
          <a:p>
            <a:pPr lvl="2"/>
            <a:r>
              <a:rPr lang="es-CO" sz="2200" dirty="0">
                <a:solidFill>
                  <a:srgbClr val="FF0000"/>
                </a:solidFill>
              </a:rPr>
              <a:t>Actividad en clase:</a:t>
            </a:r>
          </a:p>
          <a:p>
            <a:pPr lvl="3"/>
            <a:r>
              <a:rPr lang="es-CO" sz="1800" dirty="0"/>
              <a:t>Qué sucede si ya no hay enlace entre los nodos (2,5) y los nodos (4,5) ?</a:t>
            </a:r>
          </a:p>
          <a:p>
            <a:pPr lvl="3"/>
            <a:r>
              <a:rPr lang="es-CO" sz="1800" dirty="0"/>
              <a:t>Qué sucede si queremos encontrar la ruta de mínimo costo que vaya desde el nodo 5 hasta el nodo 3?</a:t>
            </a:r>
          </a:p>
          <a:p>
            <a:pPr lvl="3"/>
            <a:r>
              <a:rPr lang="es-CO" sz="1800" dirty="0"/>
              <a:t>Qué sucede si no tenemos en cuenta las restricciones?</a:t>
            </a:r>
          </a:p>
          <a:p>
            <a:pPr lvl="3"/>
            <a:r>
              <a:rPr lang="es-CO" sz="1800" dirty="0"/>
              <a:t>Qué sucede si maximizamos sin considerar las restricciones?</a:t>
            </a:r>
          </a:p>
          <a:p>
            <a:pPr lvl="3"/>
            <a:r>
              <a:rPr lang="es-CO" sz="1800" dirty="0"/>
              <a:t>Qué debemos hacer para que la red sea no dirigida?</a:t>
            </a:r>
          </a:p>
          <a:p>
            <a:pPr lvl="3"/>
            <a:r>
              <a:rPr lang="es-CO" sz="1800" dirty="0"/>
              <a:t>Teniendo en cuenta una red no dirigida, qué sucede si queremos encontrar la ruta de mínimo costo entre el nodo 5 hasta el nodo 3?</a:t>
            </a:r>
          </a:p>
          <a:p>
            <a:pPr lvl="2"/>
            <a:endParaRPr lang="es-CO" dirty="0"/>
          </a:p>
          <a:p>
            <a:pPr lvl="3"/>
            <a:endParaRPr lang="es-CO" sz="1600" dirty="0"/>
          </a:p>
          <a:p>
            <a:pPr lvl="3"/>
            <a:endParaRPr lang="es-CO" sz="1600" dirty="0"/>
          </a:p>
          <a:p>
            <a:pPr lvl="3"/>
            <a:endParaRPr lang="es-CO" sz="16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8718093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s-CO" sz="2800" dirty="0"/>
              <a:t>Construcción de un modelo matemático</a:t>
            </a:r>
          </a:p>
          <a:p>
            <a:pPr lvl="1"/>
            <a:r>
              <a:rPr lang="es-CO" sz="2400" dirty="0"/>
              <a:t>Modelo matemático del camino del mínimo número de saltos:</a:t>
            </a:r>
            <a:endParaRPr lang="es-CO" dirty="0"/>
          </a:p>
          <a:p>
            <a:pPr marL="457200" lvl="1" indent="0">
              <a:buNone/>
            </a:pPr>
            <a:endParaRPr lang="es-CO" sz="2400" dirty="0"/>
          </a:p>
          <a:p>
            <a:endParaRPr lang="es-CO" dirty="0"/>
          </a:p>
        </p:txBody>
      </p:sp>
      <p:sp>
        <p:nvSpPr>
          <p:cNvPr id="4" name="Title 3"/>
          <p:cNvSpPr>
            <a:spLocks noGrp="1"/>
          </p:cNvSpPr>
          <p:nvPr>
            <p:ph type="title"/>
          </p:nvPr>
        </p:nvSpPr>
        <p:spPr/>
        <p:txBody>
          <a:bodyPr/>
          <a:lstStyle/>
          <a:p>
            <a:r>
              <a:rPr lang="es-CO" dirty="0"/>
              <a:t>Introducción</a:t>
            </a:r>
            <a:endParaRPr lang="es-CO" b="1" dirty="0"/>
          </a:p>
        </p:txBody>
      </p:sp>
      <p:sp>
        <p:nvSpPr>
          <p:cNvPr id="8" name="Oval 3"/>
          <p:cNvSpPr>
            <a:spLocks noChangeArrowheads="1"/>
          </p:cNvSpPr>
          <p:nvPr/>
        </p:nvSpPr>
        <p:spPr bwMode="auto">
          <a:xfrm>
            <a:off x="76200" y="3954462"/>
            <a:ext cx="503238" cy="431800"/>
          </a:xfrm>
          <a:prstGeom prst="ellipse">
            <a:avLst/>
          </a:prstGeom>
          <a:solidFill>
            <a:schemeClr val="bg1"/>
          </a:solidFill>
          <a:ln w="12700">
            <a:solidFill>
              <a:schemeClr val="tx1"/>
            </a:solidFill>
            <a:round/>
            <a:headEnd type="none" w="sm" len="sm"/>
            <a:tailEnd type="none" w="sm" len="sm"/>
          </a:ln>
          <a:effec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600" b="1" dirty="0">
                <a:latin typeface="Arial" charset="0"/>
              </a:rPr>
              <a:t>1</a:t>
            </a:r>
          </a:p>
        </p:txBody>
      </p:sp>
      <p:sp>
        <p:nvSpPr>
          <p:cNvPr id="9" name="Oval 4"/>
          <p:cNvSpPr>
            <a:spLocks noChangeArrowheads="1"/>
          </p:cNvSpPr>
          <p:nvPr/>
        </p:nvSpPr>
        <p:spPr bwMode="auto">
          <a:xfrm>
            <a:off x="2236788" y="3162300"/>
            <a:ext cx="503237" cy="431800"/>
          </a:xfrm>
          <a:prstGeom prst="ellipse">
            <a:avLst/>
          </a:prstGeom>
          <a:solidFill>
            <a:schemeClr val="bg1"/>
          </a:solidFill>
          <a:ln w="12700">
            <a:solidFill>
              <a:schemeClr val="tx1"/>
            </a:solidFill>
            <a:round/>
            <a:headEnd type="none" w="sm" len="sm"/>
            <a:tailEnd type="none" w="sm" len="sm"/>
          </a:ln>
          <a:effec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600" b="1" dirty="0">
                <a:latin typeface="Arial" charset="0"/>
              </a:rPr>
              <a:t>2</a:t>
            </a:r>
          </a:p>
        </p:txBody>
      </p:sp>
      <p:sp>
        <p:nvSpPr>
          <p:cNvPr id="10" name="Oval 5"/>
          <p:cNvSpPr>
            <a:spLocks noChangeArrowheads="1"/>
          </p:cNvSpPr>
          <p:nvPr/>
        </p:nvSpPr>
        <p:spPr bwMode="auto">
          <a:xfrm>
            <a:off x="1371600" y="4673600"/>
            <a:ext cx="503238" cy="431800"/>
          </a:xfrm>
          <a:prstGeom prst="ellipse">
            <a:avLst/>
          </a:prstGeom>
          <a:solidFill>
            <a:schemeClr val="bg1"/>
          </a:solidFill>
          <a:ln w="12700">
            <a:solidFill>
              <a:schemeClr val="tx1"/>
            </a:solidFill>
            <a:round/>
            <a:headEnd type="none" w="sm" len="sm"/>
            <a:tailEnd type="none" w="sm" len="sm"/>
          </a:ln>
          <a:effec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600" b="1" dirty="0">
                <a:latin typeface="Arial" charset="0"/>
              </a:rPr>
              <a:t>3</a:t>
            </a:r>
          </a:p>
        </p:txBody>
      </p:sp>
      <p:sp>
        <p:nvSpPr>
          <p:cNvPr id="11" name="Oval 6"/>
          <p:cNvSpPr>
            <a:spLocks noChangeArrowheads="1"/>
          </p:cNvSpPr>
          <p:nvPr/>
        </p:nvSpPr>
        <p:spPr bwMode="auto">
          <a:xfrm>
            <a:off x="4324350" y="4025900"/>
            <a:ext cx="503238" cy="431800"/>
          </a:xfrm>
          <a:prstGeom prst="ellipse">
            <a:avLst/>
          </a:prstGeom>
          <a:solidFill>
            <a:schemeClr val="bg1"/>
          </a:solidFill>
          <a:ln w="12700">
            <a:solidFill>
              <a:schemeClr val="tx1"/>
            </a:solidFill>
            <a:round/>
            <a:headEnd type="none" w="sm" len="sm"/>
            <a:tailEnd type="none" w="sm" len="sm"/>
          </a:ln>
          <a:effec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600" b="1" dirty="0">
                <a:latin typeface="Arial" charset="0"/>
              </a:rPr>
              <a:t>5</a:t>
            </a:r>
          </a:p>
        </p:txBody>
      </p:sp>
      <p:sp>
        <p:nvSpPr>
          <p:cNvPr id="12" name="Line 7"/>
          <p:cNvSpPr>
            <a:spLocks noChangeShapeType="1"/>
          </p:cNvSpPr>
          <p:nvPr/>
        </p:nvSpPr>
        <p:spPr bwMode="auto">
          <a:xfrm flipV="1">
            <a:off x="508000" y="3451225"/>
            <a:ext cx="1727200" cy="6477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p>
        </p:txBody>
      </p:sp>
      <p:sp>
        <p:nvSpPr>
          <p:cNvPr id="13" name="Line 8"/>
          <p:cNvSpPr>
            <a:spLocks noChangeShapeType="1"/>
          </p:cNvSpPr>
          <p:nvPr/>
        </p:nvSpPr>
        <p:spPr bwMode="auto">
          <a:xfrm>
            <a:off x="2740025" y="3451225"/>
            <a:ext cx="1584325" cy="719137"/>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p>
        </p:txBody>
      </p:sp>
      <p:sp>
        <p:nvSpPr>
          <p:cNvPr id="14" name="Text Box 9"/>
          <p:cNvSpPr txBox="1">
            <a:spLocks noChangeArrowheads="1"/>
          </p:cNvSpPr>
          <p:nvPr/>
        </p:nvSpPr>
        <p:spPr bwMode="auto">
          <a:xfrm>
            <a:off x="919163" y="3278187"/>
            <a:ext cx="474662"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s-CO" altLang="es-CO" sz="1600" b="1">
                <a:latin typeface="Arial" charset="0"/>
              </a:rPr>
              <a:t>X</a:t>
            </a:r>
            <a:r>
              <a:rPr lang="es-CO" altLang="es-CO" sz="1600" b="1" baseline="-25000">
                <a:latin typeface="Arial" charset="0"/>
              </a:rPr>
              <a:t>12</a:t>
            </a:r>
          </a:p>
        </p:txBody>
      </p:sp>
      <p:sp>
        <p:nvSpPr>
          <p:cNvPr id="15" name="Text Box 10"/>
          <p:cNvSpPr txBox="1">
            <a:spLocks noChangeArrowheads="1"/>
          </p:cNvSpPr>
          <p:nvPr/>
        </p:nvSpPr>
        <p:spPr bwMode="auto">
          <a:xfrm>
            <a:off x="723900" y="4746625"/>
            <a:ext cx="474663"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s-CO" altLang="es-CO" sz="1600" b="1">
                <a:latin typeface="Arial" charset="0"/>
              </a:rPr>
              <a:t>X</a:t>
            </a:r>
            <a:r>
              <a:rPr lang="es-CO" altLang="es-CO" sz="1600" b="1" baseline="-25000">
                <a:latin typeface="Arial" charset="0"/>
              </a:rPr>
              <a:t>13</a:t>
            </a:r>
          </a:p>
        </p:txBody>
      </p:sp>
      <p:sp>
        <p:nvSpPr>
          <p:cNvPr id="16" name="Text Box 11"/>
          <p:cNvSpPr txBox="1">
            <a:spLocks noChangeArrowheads="1"/>
          </p:cNvSpPr>
          <p:nvPr/>
        </p:nvSpPr>
        <p:spPr bwMode="auto">
          <a:xfrm>
            <a:off x="3417888" y="3330575"/>
            <a:ext cx="474662"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s-CO" altLang="es-CO" sz="1600" b="1">
                <a:latin typeface="Arial" charset="0"/>
              </a:rPr>
              <a:t>X</a:t>
            </a:r>
            <a:r>
              <a:rPr lang="es-CO" altLang="es-CO" sz="1600" b="1" baseline="-25000">
                <a:latin typeface="Arial" charset="0"/>
              </a:rPr>
              <a:t>25</a:t>
            </a:r>
          </a:p>
        </p:txBody>
      </p:sp>
      <p:sp>
        <p:nvSpPr>
          <p:cNvPr id="17" name="Text Box 12"/>
          <p:cNvSpPr txBox="1">
            <a:spLocks noChangeArrowheads="1"/>
          </p:cNvSpPr>
          <p:nvPr/>
        </p:nvSpPr>
        <p:spPr bwMode="auto">
          <a:xfrm>
            <a:off x="3705225" y="4746625"/>
            <a:ext cx="474663"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s-CO" altLang="es-CO" sz="1600" b="1">
                <a:latin typeface="Arial" charset="0"/>
              </a:rPr>
              <a:t>X</a:t>
            </a:r>
            <a:r>
              <a:rPr lang="es-CO" altLang="es-CO" sz="1600" b="1" baseline="-25000">
                <a:latin typeface="Arial" charset="0"/>
              </a:rPr>
              <a:t>45</a:t>
            </a:r>
          </a:p>
        </p:txBody>
      </p:sp>
      <p:sp>
        <p:nvSpPr>
          <p:cNvPr id="18" name="Text Box 13"/>
          <p:cNvSpPr txBox="1">
            <a:spLocks noChangeArrowheads="1"/>
          </p:cNvSpPr>
          <p:nvPr/>
        </p:nvSpPr>
        <p:spPr bwMode="auto">
          <a:xfrm>
            <a:off x="1185863" y="3833812"/>
            <a:ext cx="296862"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s-CO" altLang="es-CO" sz="1600" b="1" dirty="0">
                <a:latin typeface="Arial" charset="0"/>
              </a:rPr>
              <a:t>1</a:t>
            </a:r>
            <a:endParaRPr lang="es-CO" altLang="es-CO" sz="1600" b="1" baseline="-25000" dirty="0">
              <a:latin typeface="Arial" charset="0"/>
            </a:endParaRPr>
          </a:p>
        </p:txBody>
      </p:sp>
      <p:sp>
        <p:nvSpPr>
          <p:cNvPr id="19" name="Text Box 14"/>
          <p:cNvSpPr txBox="1">
            <a:spLocks noChangeArrowheads="1"/>
          </p:cNvSpPr>
          <p:nvPr/>
        </p:nvSpPr>
        <p:spPr bwMode="auto">
          <a:xfrm>
            <a:off x="939800" y="4313237"/>
            <a:ext cx="296863"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s-CO" altLang="es-CO" sz="1600" b="1" dirty="0">
                <a:latin typeface="Arial" charset="0"/>
              </a:rPr>
              <a:t>1</a:t>
            </a:r>
            <a:endParaRPr lang="es-CO" altLang="es-CO" sz="1600" b="1" baseline="-25000" dirty="0">
              <a:latin typeface="Arial" charset="0"/>
            </a:endParaRPr>
          </a:p>
        </p:txBody>
      </p:sp>
      <p:sp>
        <p:nvSpPr>
          <p:cNvPr id="20" name="Text Box 15"/>
          <p:cNvSpPr txBox="1">
            <a:spLocks noChangeArrowheads="1"/>
          </p:cNvSpPr>
          <p:nvPr/>
        </p:nvSpPr>
        <p:spPr bwMode="auto">
          <a:xfrm>
            <a:off x="3522663" y="4457700"/>
            <a:ext cx="296862"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s-CO" altLang="es-CO" sz="1600" b="1" dirty="0">
                <a:latin typeface="Arial" charset="0"/>
              </a:rPr>
              <a:t>1</a:t>
            </a:r>
            <a:endParaRPr lang="es-CO" altLang="es-CO" sz="1600" b="1" baseline="-25000" dirty="0">
              <a:latin typeface="Arial" charset="0"/>
            </a:endParaRPr>
          </a:p>
        </p:txBody>
      </p:sp>
      <p:sp>
        <p:nvSpPr>
          <p:cNvPr id="21" name="Text Box 16"/>
          <p:cNvSpPr txBox="1">
            <a:spLocks noChangeArrowheads="1"/>
          </p:cNvSpPr>
          <p:nvPr/>
        </p:nvSpPr>
        <p:spPr bwMode="auto">
          <a:xfrm>
            <a:off x="2913063" y="3617912"/>
            <a:ext cx="296862"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s-CO" altLang="es-CO" sz="1600" b="1" dirty="0">
                <a:latin typeface="Arial" charset="0"/>
              </a:rPr>
              <a:t>1</a:t>
            </a:r>
            <a:endParaRPr lang="es-CO" altLang="es-CO" sz="1600" b="1" baseline="-25000" dirty="0">
              <a:latin typeface="Arial" charset="0"/>
            </a:endParaRPr>
          </a:p>
        </p:txBody>
      </p:sp>
      <p:sp>
        <p:nvSpPr>
          <p:cNvPr id="22" name="Oval 17"/>
          <p:cNvSpPr>
            <a:spLocks noChangeArrowheads="1"/>
          </p:cNvSpPr>
          <p:nvPr/>
        </p:nvSpPr>
        <p:spPr bwMode="auto">
          <a:xfrm>
            <a:off x="2741613" y="4673600"/>
            <a:ext cx="503237" cy="431800"/>
          </a:xfrm>
          <a:prstGeom prst="ellipse">
            <a:avLst/>
          </a:prstGeom>
          <a:solidFill>
            <a:schemeClr val="bg1"/>
          </a:solidFill>
          <a:ln w="12700">
            <a:solidFill>
              <a:schemeClr val="tx1"/>
            </a:solidFill>
            <a:round/>
            <a:headEnd type="none" w="sm" len="sm"/>
            <a:tailEnd type="none" w="sm" len="sm"/>
          </a:ln>
          <a:effec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600" b="1" dirty="0">
                <a:latin typeface="Arial" charset="0"/>
              </a:rPr>
              <a:t>4</a:t>
            </a:r>
          </a:p>
        </p:txBody>
      </p:sp>
      <p:sp>
        <p:nvSpPr>
          <p:cNvPr id="23" name="Line 18"/>
          <p:cNvSpPr>
            <a:spLocks noChangeShapeType="1"/>
          </p:cNvSpPr>
          <p:nvPr/>
        </p:nvSpPr>
        <p:spPr bwMode="auto">
          <a:xfrm>
            <a:off x="508000" y="4313237"/>
            <a:ext cx="863600" cy="504825"/>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p>
        </p:txBody>
      </p:sp>
      <p:sp>
        <p:nvSpPr>
          <p:cNvPr id="24" name="Line 19"/>
          <p:cNvSpPr>
            <a:spLocks noChangeShapeType="1"/>
          </p:cNvSpPr>
          <p:nvPr/>
        </p:nvSpPr>
        <p:spPr bwMode="auto">
          <a:xfrm>
            <a:off x="1876425" y="4962525"/>
            <a:ext cx="8636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p>
        </p:txBody>
      </p:sp>
      <p:sp>
        <p:nvSpPr>
          <p:cNvPr id="25" name="Line 20"/>
          <p:cNvSpPr>
            <a:spLocks noChangeShapeType="1"/>
          </p:cNvSpPr>
          <p:nvPr/>
        </p:nvSpPr>
        <p:spPr bwMode="auto">
          <a:xfrm flipV="1">
            <a:off x="3244850" y="4386262"/>
            <a:ext cx="1150938" cy="576263"/>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p>
        </p:txBody>
      </p:sp>
      <p:sp>
        <p:nvSpPr>
          <p:cNvPr id="26" name="Text Box 21"/>
          <p:cNvSpPr txBox="1">
            <a:spLocks noChangeArrowheads="1"/>
          </p:cNvSpPr>
          <p:nvPr/>
        </p:nvSpPr>
        <p:spPr bwMode="auto">
          <a:xfrm>
            <a:off x="2155825" y="4529137"/>
            <a:ext cx="296863"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s-CO" altLang="es-CO" sz="1600" b="1" dirty="0">
                <a:latin typeface="Arial" charset="0"/>
              </a:rPr>
              <a:t>1</a:t>
            </a:r>
            <a:endParaRPr lang="es-CO" altLang="es-CO" sz="1600" b="1" baseline="-25000" dirty="0">
              <a:latin typeface="Arial" charset="0"/>
            </a:endParaRPr>
          </a:p>
        </p:txBody>
      </p:sp>
      <mc:AlternateContent xmlns:mc="http://schemas.openxmlformats.org/markup-compatibility/2006" xmlns:a14="http://schemas.microsoft.com/office/drawing/2010/main">
        <mc:Choice Requires="a14">
          <p:sp>
            <p:nvSpPr>
              <p:cNvPr id="2" name="Rectángulo 1">
                <a:extLst>
                  <a:ext uri="{FF2B5EF4-FFF2-40B4-BE49-F238E27FC236}">
                    <a16:creationId xmlns:a16="http://schemas.microsoft.com/office/drawing/2014/main" id="{960F7367-3667-4C0B-BB78-7E1794CEB32F}"/>
                  </a:ext>
                </a:extLst>
              </p:cNvPr>
              <p:cNvSpPr/>
              <p:nvPr/>
            </p:nvSpPr>
            <p:spPr>
              <a:xfrm>
                <a:off x="4538248" y="2814613"/>
                <a:ext cx="4572000" cy="2968185"/>
              </a:xfrm>
              <a:prstGeom prst="rect">
                <a:avLst/>
              </a:prstGeom>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1200" i="1"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es-CO" sz="1200" i="1">
                              <a:latin typeface="Cambria Math" panose="02040503050406030204" pitchFamily="18" charset="0"/>
                              <a:ea typeface="Times New Roman" panose="02020603050405020304" pitchFamily="18" charset="0"/>
                              <a:cs typeface="Times New Roman" panose="02020603050405020304" pitchFamily="18" charset="0"/>
                            </a:rPr>
                            <m:t>𝑥</m:t>
                          </m:r>
                        </m:e>
                        <m:sub>
                          <m:r>
                            <a:rPr lang="es-CO" sz="1200" i="1">
                              <a:latin typeface="Cambria Math" panose="02040503050406030204" pitchFamily="18" charset="0"/>
                              <a:ea typeface="Times New Roman" panose="02020603050405020304" pitchFamily="18" charset="0"/>
                              <a:cs typeface="Times New Roman" panose="02020603050405020304" pitchFamily="18" charset="0"/>
                            </a:rPr>
                            <m:t>𝑖𝑗</m:t>
                          </m:r>
                        </m:sub>
                      </m:sSub>
                      <m:r>
                        <a:rPr lang="es-CO" sz="1200" i="1">
                          <a:latin typeface="Cambria Math" panose="02040503050406030204" pitchFamily="18" charset="0"/>
                          <a:ea typeface="Times New Roman" panose="02020603050405020304" pitchFamily="18" charset="0"/>
                          <a:cs typeface="Times New Roman" panose="02020603050405020304" pitchFamily="18" charset="0"/>
                        </a:rPr>
                        <m:t>∈{0,1}</m:t>
                      </m:r>
                    </m:oMath>
                  </m:oMathPara>
                </a14:m>
                <a:endParaRPr lang="es-CO"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func>
                        <m:funcPr>
                          <m:ctrlPr>
                            <a:rPr lang="es-CO" sz="1200" i="1">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s-CO" sz="1200">
                              <a:latin typeface="Cambria Math" panose="02040503050406030204" pitchFamily="18" charset="0"/>
                              <a:ea typeface="Times New Roman" panose="02020603050405020304" pitchFamily="18" charset="0"/>
                              <a:cs typeface="Times New Roman" panose="02020603050405020304" pitchFamily="18" charset="0"/>
                            </a:rPr>
                            <m:t>min</m:t>
                          </m:r>
                        </m:fName>
                        <m:e>
                          <m:nary>
                            <m:naryPr>
                              <m:chr m:val="∑"/>
                              <m:limLoc m:val="undOvr"/>
                              <m:ctrlPr>
                                <a:rPr lang="es-CO" sz="1200" i="1">
                                  <a:latin typeface="Cambria Math" panose="02040503050406030204" pitchFamily="18" charset="0"/>
                                  <a:ea typeface="Times New Roman" panose="02020603050405020304" pitchFamily="18" charset="0"/>
                                  <a:cs typeface="Times New Roman" panose="02020603050405020304" pitchFamily="18" charset="0"/>
                                </a:rPr>
                              </m:ctrlPr>
                            </m:naryPr>
                            <m:sub>
                              <m:r>
                                <a:rPr lang="es-CO" sz="1200" i="1">
                                  <a:latin typeface="Cambria Math" panose="02040503050406030204" pitchFamily="18" charset="0"/>
                                  <a:ea typeface="Times New Roman" panose="02020603050405020304" pitchFamily="18" charset="0"/>
                                  <a:cs typeface="Times New Roman" panose="02020603050405020304" pitchFamily="18" charset="0"/>
                                </a:rPr>
                                <m:t>𝑖</m:t>
                              </m:r>
                              <m:r>
                                <a:rPr lang="en-US" sz="1200" i="1">
                                  <a:latin typeface="Cambria Math" panose="02040503050406030204" pitchFamily="18" charset="0"/>
                                  <a:ea typeface="Times New Roman" panose="02020603050405020304" pitchFamily="18" charset="0"/>
                                  <a:cs typeface="Times New Roman" panose="02020603050405020304" pitchFamily="18" charset="0"/>
                                </a:rPr>
                                <m:t>∈ </m:t>
                              </m:r>
                              <m:r>
                                <a:rPr lang="es-CO" sz="1200" i="1">
                                  <a:latin typeface="Cambria Math" panose="02040503050406030204" pitchFamily="18" charset="0"/>
                                  <a:ea typeface="Times New Roman" panose="02020603050405020304" pitchFamily="18" charset="0"/>
                                  <a:cs typeface="Times New Roman" panose="02020603050405020304" pitchFamily="18" charset="0"/>
                                </a:rPr>
                                <m:t>𝑁</m:t>
                              </m:r>
                            </m:sub>
                            <m:sup>
                              <m:r>
                                <a:rPr lang="es-CO" sz="1200" i="1">
                                  <a:latin typeface="Cambria Math" panose="02040503050406030204" pitchFamily="18" charset="0"/>
                                  <a:ea typeface="Times New Roman" panose="02020603050405020304" pitchFamily="18" charset="0"/>
                                  <a:cs typeface="Times New Roman" panose="02020603050405020304" pitchFamily="18" charset="0"/>
                                </a:rPr>
                                <m:t>𝑁</m:t>
                              </m:r>
                            </m:sup>
                            <m:e>
                              <m:nary>
                                <m:naryPr>
                                  <m:chr m:val="∑"/>
                                  <m:limLoc m:val="undOvr"/>
                                  <m:ctrlPr>
                                    <a:rPr lang="es-CO" sz="1200" i="1">
                                      <a:latin typeface="Cambria Math" panose="02040503050406030204" pitchFamily="18" charset="0"/>
                                      <a:ea typeface="Times New Roman" panose="02020603050405020304" pitchFamily="18" charset="0"/>
                                      <a:cs typeface="Times New Roman" panose="02020603050405020304" pitchFamily="18" charset="0"/>
                                    </a:rPr>
                                  </m:ctrlPr>
                                </m:naryPr>
                                <m:sub>
                                  <m:r>
                                    <a:rPr lang="es-CO" sz="1200" i="1">
                                      <a:latin typeface="Cambria Math" panose="02040503050406030204" pitchFamily="18" charset="0"/>
                                      <a:ea typeface="Times New Roman" panose="02020603050405020304" pitchFamily="18" charset="0"/>
                                      <a:cs typeface="Times New Roman" panose="02020603050405020304" pitchFamily="18" charset="0"/>
                                    </a:rPr>
                                    <m:t>𝑗</m:t>
                                  </m:r>
                                  <m:r>
                                    <a:rPr lang="es-CO" sz="1200" i="1">
                                      <a:latin typeface="Cambria Math" panose="02040503050406030204" pitchFamily="18" charset="0"/>
                                      <a:ea typeface="Times New Roman" panose="02020603050405020304" pitchFamily="18" charset="0"/>
                                      <a:cs typeface="Times New Roman" panose="02020603050405020304" pitchFamily="18" charset="0"/>
                                    </a:rPr>
                                    <m:t>∈</m:t>
                                  </m:r>
                                  <m:r>
                                    <a:rPr lang="es-CO" sz="1200" i="1">
                                      <a:latin typeface="Cambria Math" panose="02040503050406030204" pitchFamily="18" charset="0"/>
                                      <a:ea typeface="Times New Roman" panose="02020603050405020304" pitchFamily="18" charset="0"/>
                                      <a:cs typeface="Times New Roman" panose="02020603050405020304" pitchFamily="18" charset="0"/>
                                    </a:rPr>
                                    <m:t>𝑁</m:t>
                                  </m:r>
                                </m:sub>
                                <m:sup>
                                  <m:r>
                                    <a:rPr lang="es-CO" sz="1200" i="1">
                                      <a:latin typeface="Cambria Math" panose="02040503050406030204" pitchFamily="18" charset="0"/>
                                      <a:ea typeface="Times New Roman" panose="02020603050405020304" pitchFamily="18" charset="0"/>
                                      <a:cs typeface="Times New Roman" panose="02020603050405020304" pitchFamily="18" charset="0"/>
                                    </a:rPr>
                                    <m:t>𝑁</m:t>
                                  </m:r>
                                </m:sup>
                                <m:e>
                                  <m:sSub>
                                    <m:sSubPr>
                                      <m:ctrlPr>
                                        <a:rPr lang="es-CO" sz="1200" i="1">
                                          <a:latin typeface="Cambria Math" panose="02040503050406030204" pitchFamily="18" charset="0"/>
                                          <a:ea typeface="Times New Roman" panose="02020603050405020304" pitchFamily="18" charset="0"/>
                                          <a:cs typeface="Times New Roman" panose="02020603050405020304" pitchFamily="18" charset="0"/>
                                        </a:rPr>
                                      </m:ctrlPr>
                                    </m:sSubPr>
                                    <m:e>
                                      <m:r>
                                        <a:rPr lang="es-ES" sz="1200" b="0" i="1" smtClean="0">
                                          <a:latin typeface="Cambria Math" panose="02040503050406030204" pitchFamily="18" charset="0"/>
                                          <a:ea typeface="Times New Roman" panose="02020603050405020304" pitchFamily="18" charset="0"/>
                                          <a:cs typeface="Times New Roman" panose="02020603050405020304" pitchFamily="18" charset="0"/>
                                        </a:rPr>
                                        <m:t>𝑐</m:t>
                                      </m:r>
                                    </m:e>
                                    <m:sub>
                                      <m:r>
                                        <a:rPr lang="es-CO" sz="1200" i="1">
                                          <a:latin typeface="Cambria Math" panose="02040503050406030204" pitchFamily="18" charset="0"/>
                                          <a:ea typeface="Times New Roman" panose="02020603050405020304" pitchFamily="18" charset="0"/>
                                          <a:cs typeface="Times New Roman" panose="02020603050405020304" pitchFamily="18" charset="0"/>
                                        </a:rPr>
                                        <m:t>𝑖𝑗</m:t>
                                      </m:r>
                                    </m:sub>
                                  </m:sSub>
                                  <m:sSub>
                                    <m:sSubPr>
                                      <m:ctrlPr>
                                        <a:rPr lang="es-CO" sz="12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200" i="1">
                                          <a:latin typeface="Cambria Math" panose="02040503050406030204" pitchFamily="18" charset="0"/>
                                          <a:ea typeface="Times New Roman" panose="02020603050405020304" pitchFamily="18" charset="0"/>
                                          <a:cs typeface="Times New Roman" panose="02020603050405020304" pitchFamily="18" charset="0"/>
                                        </a:rPr>
                                        <m:t>𝑥</m:t>
                                      </m:r>
                                    </m:e>
                                    <m:sub>
                                      <m:r>
                                        <a:rPr lang="es-CO" sz="1200" i="1">
                                          <a:latin typeface="Cambria Math" panose="02040503050406030204" pitchFamily="18" charset="0"/>
                                          <a:ea typeface="Times New Roman" panose="02020603050405020304" pitchFamily="18" charset="0"/>
                                          <a:cs typeface="Times New Roman" panose="02020603050405020304" pitchFamily="18" charset="0"/>
                                        </a:rPr>
                                        <m:t>𝑖𝑗</m:t>
                                      </m:r>
                                    </m:sub>
                                  </m:sSub>
                                </m:e>
                              </m:nary>
                            </m:e>
                          </m:nary>
                        </m:e>
                      </m:func>
                    </m:oMath>
                  </m:oMathPara>
                </a14:m>
                <a:endParaRPr lang="es-CO"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nary>
                        <m:naryPr>
                          <m:chr m:val="∑"/>
                          <m:limLoc m:val="undOvr"/>
                          <m:ctrlPr>
                            <a:rPr lang="es-CO" sz="1200" i="1">
                              <a:latin typeface="Cambria Math" panose="02040503050406030204" pitchFamily="18" charset="0"/>
                              <a:ea typeface="Times New Roman" panose="02020603050405020304" pitchFamily="18" charset="0"/>
                              <a:cs typeface="Times New Roman" panose="02020603050405020304" pitchFamily="18" charset="0"/>
                            </a:rPr>
                          </m:ctrlPr>
                        </m:naryPr>
                        <m:sub>
                          <m:r>
                            <a:rPr lang="es-CO" sz="1200" i="1">
                              <a:latin typeface="Cambria Math" panose="02040503050406030204" pitchFamily="18" charset="0"/>
                              <a:ea typeface="Times New Roman" panose="02020603050405020304" pitchFamily="18" charset="0"/>
                              <a:cs typeface="Times New Roman" panose="02020603050405020304" pitchFamily="18" charset="0"/>
                            </a:rPr>
                            <m:t>𝑗</m:t>
                          </m:r>
                          <m:r>
                            <a:rPr lang="es-CO" sz="1200" i="1">
                              <a:latin typeface="Cambria Math" panose="02040503050406030204" pitchFamily="18" charset="0"/>
                              <a:ea typeface="Times New Roman" panose="02020603050405020304" pitchFamily="18" charset="0"/>
                              <a:cs typeface="Times New Roman" panose="02020603050405020304" pitchFamily="18" charset="0"/>
                            </a:rPr>
                            <m:t>∈</m:t>
                          </m:r>
                          <m:r>
                            <a:rPr lang="es-CO" sz="1200" i="1">
                              <a:latin typeface="Cambria Math" panose="02040503050406030204" pitchFamily="18" charset="0"/>
                              <a:ea typeface="Times New Roman" panose="02020603050405020304" pitchFamily="18" charset="0"/>
                              <a:cs typeface="Times New Roman" panose="02020603050405020304" pitchFamily="18" charset="0"/>
                            </a:rPr>
                            <m:t>𝑁</m:t>
                          </m:r>
                        </m:sub>
                        <m:sup>
                          <m:r>
                            <a:rPr lang="es-CO" sz="1200" i="1">
                              <a:latin typeface="Cambria Math" panose="02040503050406030204" pitchFamily="18" charset="0"/>
                              <a:ea typeface="Times New Roman" panose="02020603050405020304" pitchFamily="18" charset="0"/>
                              <a:cs typeface="Times New Roman" panose="02020603050405020304" pitchFamily="18" charset="0"/>
                            </a:rPr>
                            <m:t>𝑁</m:t>
                          </m:r>
                        </m:sup>
                        <m:e>
                          <m:sSub>
                            <m:sSubPr>
                              <m:ctrlPr>
                                <a:rPr lang="es-CO" sz="12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200" i="1">
                                  <a:latin typeface="Cambria Math" panose="02040503050406030204" pitchFamily="18" charset="0"/>
                                  <a:ea typeface="Times New Roman" panose="02020603050405020304" pitchFamily="18" charset="0"/>
                                  <a:cs typeface="Times New Roman" panose="02020603050405020304" pitchFamily="18" charset="0"/>
                                </a:rPr>
                                <m:t>𝑥</m:t>
                              </m:r>
                            </m:e>
                            <m:sub>
                              <m:r>
                                <a:rPr lang="es-CO" sz="1200" i="1">
                                  <a:latin typeface="Cambria Math" panose="02040503050406030204" pitchFamily="18" charset="0"/>
                                  <a:ea typeface="Times New Roman" panose="02020603050405020304" pitchFamily="18" charset="0"/>
                                  <a:cs typeface="Times New Roman" panose="02020603050405020304" pitchFamily="18" charset="0"/>
                                </a:rPr>
                                <m:t>𝑖𝑗</m:t>
                              </m:r>
                            </m:sub>
                          </m:sSub>
                          <m:r>
                            <a:rPr lang="es-CO" sz="1200" i="1">
                              <a:latin typeface="Cambria Math" panose="02040503050406030204" pitchFamily="18" charset="0"/>
                              <a:ea typeface="Times New Roman" panose="02020603050405020304" pitchFamily="18" charset="0"/>
                              <a:cs typeface="Times New Roman" panose="02020603050405020304" pitchFamily="18" charset="0"/>
                            </a:rPr>
                            <m:t>=1     ∀</m:t>
                          </m:r>
                          <m:r>
                            <a:rPr lang="es-CO" sz="1200" i="1">
                              <a:latin typeface="Cambria Math" panose="02040503050406030204" pitchFamily="18" charset="0"/>
                              <a:ea typeface="Times New Roman" panose="02020603050405020304" pitchFamily="18" charset="0"/>
                              <a:cs typeface="Times New Roman" panose="02020603050405020304" pitchFamily="18" charset="0"/>
                            </a:rPr>
                            <m:t>𝑖</m:t>
                          </m:r>
                          <m:r>
                            <a:rPr lang="es-CO" sz="1200" i="1">
                              <a:latin typeface="Cambria Math" panose="02040503050406030204" pitchFamily="18" charset="0"/>
                              <a:ea typeface="Times New Roman" panose="02020603050405020304" pitchFamily="18" charset="0"/>
                              <a:cs typeface="Times New Roman" panose="02020603050405020304" pitchFamily="18" charset="0"/>
                            </a:rPr>
                            <m:t>∈</m:t>
                          </m:r>
                          <m:r>
                            <a:rPr lang="es-CO" sz="1200" i="1">
                              <a:latin typeface="Cambria Math" panose="02040503050406030204" pitchFamily="18" charset="0"/>
                              <a:ea typeface="Times New Roman" panose="02020603050405020304" pitchFamily="18" charset="0"/>
                              <a:cs typeface="Times New Roman" panose="02020603050405020304" pitchFamily="18" charset="0"/>
                            </a:rPr>
                            <m:t>𝑁</m:t>
                          </m:r>
                          <m:r>
                            <a:rPr lang="es-CO" sz="1200" i="1">
                              <a:latin typeface="Cambria Math" panose="02040503050406030204" pitchFamily="18" charset="0"/>
                              <a:ea typeface="Times New Roman" panose="02020603050405020304" pitchFamily="18" charset="0"/>
                              <a:cs typeface="Times New Roman" panose="02020603050405020304" pitchFamily="18" charset="0"/>
                            </a:rPr>
                            <m:t>|</m:t>
                          </m:r>
                          <m:r>
                            <a:rPr lang="es-CO" sz="1200" i="1">
                              <a:latin typeface="Cambria Math" panose="02040503050406030204" pitchFamily="18" charset="0"/>
                              <a:ea typeface="Times New Roman" panose="02020603050405020304" pitchFamily="18" charset="0"/>
                              <a:cs typeface="Times New Roman" panose="02020603050405020304" pitchFamily="18" charset="0"/>
                            </a:rPr>
                            <m:t>𝑖</m:t>
                          </m:r>
                          <m:r>
                            <a:rPr lang="es-CO" sz="1200" i="1">
                              <a:latin typeface="Cambria Math" panose="02040503050406030204" pitchFamily="18" charset="0"/>
                              <a:ea typeface="Times New Roman" panose="02020603050405020304" pitchFamily="18" charset="0"/>
                              <a:cs typeface="Times New Roman" panose="02020603050405020304" pitchFamily="18" charset="0"/>
                            </a:rPr>
                            <m:t>=1 </m:t>
                          </m:r>
                        </m:e>
                      </m:nary>
                    </m:oMath>
                  </m:oMathPara>
                </a14:m>
                <a:endParaRPr lang="es-CO"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nary>
                        <m:naryPr>
                          <m:chr m:val="∑"/>
                          <m:limLoc m:val="undOvr"/>
                          <m:ctrlPr>
                            <a:rPr lang="es-CO" sz="1200" i="1">
                              <a:latin typeface="Cambria Math" panose="02040503050406030204" pitchFamily="18" charset="0"/>
                              <a:ea typeface="Times New Roman" panose="02020603050405020304" pitchFamily="18" charset="0"/>
                              <a:cs typeface="Times New Roman" panose="02020603050405020304" pitchFamily="18" charset="0"/>
                            </a:rPr>
                          </m:ctrlPr>
                        </m:naryPr>
                        <m:sub>
                          <m:r>
                            <a:rPr lang="es-CO" sz="1200" i="1">
                              <a:latin typeface="Cambria Math" panose="02040503050406030204" pitchFamily="18" charset="0"/>
                              <a:ea typeface="Times New Roman" panose="02020603050405020304" pitchFamily="18" charset="0"/>
                              <a:cs typeface="Times New Roman" panose="02020603050405020304" pitchFamily="18" charset="0"/>
                            </a:rPr>
                            <m:t>𝑖</m:t>
                          </m:r>
                          <m:r>
                            <a:rPr lang="es-CO" sz="1200" i="1">
                              <a:latin typeface="Cambria Math" panose="02040503050406030204" pitchFamily="18" charset="0"/>
                              <a:ea typeface="Times New Roman" panose="02020603050405020304" pitchFamily="18" charset="0"/>
                              <a:cs typeface="Times New Roman" panose="02020603050405020304" pitchFamily="18" charset="0"/>
                            </a:rPr>
                            <m:t>∈</m:t>
                          </m:r>
                          <m:r>
                            <a:rPr lang="es-CO" sz="1200" i="1">
                              <a:latin typeface="Cambria Math" panose="02040503050406030204" pitchFamily="18" charset="0"/>
                              <a:ea typeface="Times New Roman" panose="02020603050405020304" pitchFamily="18" charset="0"/>
                              <a:cs typeface="Times New Roman" panose="02020603050405020304" pitchFamily="18" charset="0"/>
                            </a:rPr>
                            <m:t>𝑁</m:t>
                          </m:r>
                        </m:sub>
                        <m:sup>
                          <m:r>
                            <a:rPr lang="es-CO" sz="1200" i="1">
                              <a:latin typeface="Cambria Math" panose="02040503050406030204" pitchFamily="18" charset="0"/>
                              <a:ea typeface="Times New Roman" panose="02020603050405020304" pitchFamily="18" charset="0"/>
                              <a:cs typeface="Times New Roman" panose="02020603050405020304" pitchFamily="18" charset="0"/>
                            </a:rPr>
                            <m:t>𝑁</m:t>
                          </m:r>
                        </m:sup>
                        <m:e>
                          <m:sSub>
                            <m:sSubPr>
                              <m:ctrlPr>
                                <a:rPr lang="es-CO" sz="12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200" i="1">
                                  <a:latin typeface="Cambria Math" panose="02040503050406030204" pitchFamily="18" charset="0"/>
                                  <a:ea typeface="Times New Roman" panose="02020603050405020304" pitchFamily="18" charset="0"/>
                                  <a:cs typeface="Times New Roman" panose="02020603050405020304" pitchFamily="18" charset="0"/>
                                </a:rPr>
                                <m:t>𝑥</m:t>
                              </m:r>
                            </m:e>
                            <m:sub>
                              <m:r>
                                <a:rPr lang="es-CO" sz="1200" i="1">
                                  <a:latin typeface="Cambria Math" panose="02040503050406030204" pitchFamily="18" charset="0"/>
                                  <a:ea typeface="Times New Roman" panose="02020603050405020304" pitchFamily="18" charset="0"/>
                                  <a:cs typeface="Times New Roman" panose="02020603050405020304" pitchFamily="18" charset="0"/>
                                </a:rPr>
                                <m:t>𝑖𝑗</m:t>
                              </m:r>
                            </m:sub>
                          </m:sSub>
                          <m:r>
                            <a:rPr lang="es-CO" sz="1200" i="1">
                              <a:latin typeface="Cambria Math" panose="02040503050406030204" pitchFamily="18" charset="0"/>
                              <a:ea typeface="Times New Roman" panose="02020603050405020304" pitchFamily="18" charset="0"/>
                              <a:cs typeface="Times New Roman" panose="02020603050405020304" pitchFamily="18" charset="0"/>
                            </a:rPr>
                            <m:t>=1     ∀</m:t>
                          </m:r>
                          <m:r>
                            <a:rPr lang="es-CO" sz="1200" i="1">
                              <a:latin typeface="Cambria Math" panose="02040503050406030204" pitchFamily="18" charset="0"/>
                              <a:ea typeface="Times New Roman" panose="02020603050405020304" pitchFamily="18" charset="0"/>
                              <a:cs typeface="Times New Roman" panose="02020603050405020304" pitchFamily="18" charset="0"/>
                            </a:rPr>
                            <m:t>𝑗</m:t>
                          </m:r>
                          <m:r>
                            <a:rPr lang="es-CO" sz="1200" i="1">
                              <a:latin typeface="Cambria Math" panose="02040503050406030204" pitchFamily="18" charset="0"/>
                              <a:ea typeface="Times New Roman" panose="02020603050405020304" pitchFamily="18" charset="0"/>
                              <a:cs typeface="Times New Roman" panose="02020603050405020304" pitchFamily="18" charset="0"/>
                            </a:rPr>
                            <m:t>∈</m:t>
                          </m:r>
                          <m:r>
                            <a:rPr lang="es-CO" sz="1200" i="1">
                              <a:latin typeface="Cambria Math" panose="02040503050406030204" pitchFamily="18" charset="0"/>
                              <a:ea typeface="Times New Roman" panose="02020603050405020304" pitchFamily="18" charset="0"/>
                              <a:cs typeface="Times New Roman" panose="02020603050405020304" pitchFamily="18" charset="0"/>
                            </a:rPr>
                            <m:t>𝑁</m:t>
                          </m:r>
                          <m:r>
                            <a:rPr lang="es-CO" sz="1200" i="1">
                              <a:latin typeface="Cambria Math" panose="02040503050406030204" pitchFamily="18" charset="0"/>
                              <a:ea typeface="Times New Roman" panose="02020603050405020304" pitchFamily="18" charset="0"/>
                              <a:cs typeface="Times New Roman" panose="02020603050405020304" pitchFamily="18" charset="0"/>
                            </a:rPr>
                            <m:t>|</m:t>
                          </m:r>
                          <m:r>
                            <a:rPr lang="es-CO" sz="1200" i="1">
                              <a:latin typeface="Cambria Math" panose="02040503050406030204" pitchFamily="18" charset="0"/>
                              <a:ea typeface="Times New Roman" panose="02020603050405020304" pitchFamily="18" charset="0"/>
                              <a:cs typeface="Times New Roman" panose="02020603050405020304" pitchFamily="18" charset="0"/>
                            </a:rPr>
                            <m:t>𝑗</m:t>
                          </m:r>
                          <m:r>
                            <a:rPr lang="es-CO" sz="1200" i="1">
                              <a:latin typeface="Cambria Math" panose="02040503050406030204" pitchFamily="18" charset="0"/>
                              <a:ea typeface="Times New Roman" panose="02020603050405020304" pitchFamily="18" charset="0"/>
                              <a:cs typeface="Times New Roman" panose="02020603050405020304" pitchFamily="18" charset="0"/>
                            </a:rPr>
                            <m:t>=5</m:t>
                          </m:r>
                        </m:e>
                      </m:nary>
                    </m:oMath>
                  </m:oMathPara>
                </a14:m>
                <a:endParaRPr lang="es-CO" sz="1200" dirty="0">
                  <a:latin typeface="Calibri" panose="020F0502020204030204" pitchFamily="34"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nary>
                        <m:naryPr>
                          <m:chr m:val="∑"/>
                          <m:limLoc m:val="undOvr"/>
                          <m:ctrlPr>
                            <a:rPr lang="es-CO" sz="1200" i="1">
                              <a:effectLst/>
                              <a:latin typeface="Cambria Math" panose="02040503050406030204" pitchFamily="18" charset="0"/>
                              <a:ea typeface="Times New Roman" panose="02020603050405020304" pitchFamily="18" charset="0"/>
                            </a:rPr>
                          </m:ctrlPr>
                        </m:naryPr>
                        <m:sub>
                          <m:r>
                            <a:rPr lang="es-CO" sz="1200" i="1">
                              <a:latin typeface="Cambria Math" panose="02040503050406030204" pitchFamily="18" charset="0"/>
                              <a:ea typeface="Times New Roman" panose="02020603050405020304" pitchFamily="18" charset="0"/>
                              <a:cs typeface="Times New Roman" panose="02020603050405020304" pitchFamily="18" charset="0"/>
                            </a:rPr>
                            <m:t>𝑗</m:t>
                          </m:r>
                          <m:r>
                            <a:rPr lang="es-CO" sz="1200" i="1">
                              <a:latin typeface="Cambria Math" panose="02040503050406030204" pitchFamily="18" charset="0"/>
                              <a:ea typeface="Times New Roman" panose="02020603050405020304" pitchFamily="18" charset="0"/>
                              <a:cs typeface="Times New Roman" panose="02020603050405020304" pitchFamily="18" charset="0"/>
                            </a:rPr>
                            <m:t>∈</m:t>
                          </m:r>
                          <m:r>
                            <a:rPr lang="es-CO" sz="1200" i="1">
                              <a:latin typeface="Cambria Math" panose="02040503050406030204" pitchFamily="18" charset="0"/>
                              <a:ea typeface="Times New Roman" panose="02020603050405020304" pitchFamily="18" charset="0"/>
                              <a:cs typeface="Times New Roman" panose="02020603050405020304" pitchFamily="18" charset="0"/>
                            </a:rPr>
                            <m:t>𝑁</m:t>
                          </m:r>
                        </m:sub>
                        <m:sup>
                          <m:r>
                            <a:rPr lang="es-CO" sz="1200" i="1">
                              <a:latin typeface="Cambria Math" panose="02040503050406030204" pitchFamily="18" charset="0"/>
                              <a:ea typeface="Times New Roman" panose="02020603050405020304" pitchFamily="18" charset="0"/>
                              <a:cs typeface="Times New Roman" panose="02020603050405020304" pitchFamily="18" charset="0"/>
                            </a:rPr>
                            <m:t>𝑁</m:t>
                          </m:r>
                        </m:sup>
                        <m:e>
                          <m:sSub>
                            <m:sSubPr>
                              <m:ctrlPr>
                                <a:rPr lang="es-CO" sz="1200" i="1">
                                  <a:effectLst/>
                                  <a:latin typeface="Cambria Math" panose="02040503050406030204" pitchFamily="18" charset="0"/>
                                  <a:ea typeface="Times New Roman" panose="02020603050405020304" pitchFamily="18" charset="0"/>
                                </a:rPr>
                              </m:ctrlPr>
                            </m:sSubPr>
                            <m:e>
                              <m:r>
                                <a:rPr lang="es-CO" sz="1200" i="1">
                                  <a:latin typeface="Cambria Math" panose="02040503050406030204" pitchFamily="18" charset="0"/>
                                  <a:ea typeface="Times New Roman" panose="02020603050405020304" pitchFamily="18" charset="0"/>
                                  <a:cs typeface="Times New Roman" panose="02020603050405020304" pitchFamily="18" charset="0"/>
                                </a:rPr>
                                <m:t>𝑥</m:t>
                              </m:r>
                            </m:e>
                            <m:sub>
                              <m:r>
                                <a:rPr lang="es-CO" sz="1200" i="1">
                                  <a:latin typeface="Cambria Math" panose="02040503050406030204" pitchFamily="18" charset="0"/>
                                  <a:ea typeface="Times New Roman" panose="02020603050405020304" pitchFamily="18" charset="0"/>
                                  <a:cs typeface="Times New Roman" panose="02020603050405020304" pitchFamily="18" charset="0"/>
                                </a:rPr>
                                <m:t>𝑖𝑗</m:t>
                              </m:r>
                            </m:sub>
                          </m:sSub>
                          <m:r>
                            <a:rPr lang="es-CO" sz="1200" i="1">
                              <a:latin typeface="Cambria Math" panose="02040503050406030204" pitchFamily="18" charset="0"/>
                              <a:ea typeface="Times New Roman" panose="02020603050405020304" pitchFamily="18" charset="0"/>
                              <a:cs typeface="Times New Roman" panose="02020603050405020304" pitchFamily="18" charset="0"/>
                            </a:rPr>
                            <m:t>− </m:t>
                          </m:r>
                          <m:nary>
                            <m:naryPr>
                              <m:chr m:val="∑"/>
                              <m:limLoc m:val="undOvr"/>
                              <m:ctrlPr>
                                <a:rPr lang="es-CO" sz="1200" i="1">
                                  <a:effectLst/>
                                  <a:latin typeface="Cambria Math" panose="02040503050406030204" pitchFamily="18" charset="0"/>
                                  <a:ea typeface="Times New Roman" panose="02020603050405020304" pitchFamily="18" charset="0"/>
                                </a:rPr>
                              </m:ctrlPr>
                            </m:naryPr>
                            <m:sub>
                              <m:r>
                                <a:rPr lang="es-CO" sz="1200" i="1">
                                  <a:latin typeface="Cambria Math" panose="02040503050406030204" pitchFamily="18" charset="0"/>
                                  <a:ea typeface="Times New Roman" panose="02020603050405020304" pitchFamily="18" charset="0"/>
                                  <a:cs typeface="Times New Roman" panose="02020603050405020304" pitchFamily="18" charset="0"/>
                                </a:rPr>
                                <m:t>𝑗</m:t>
                              </m:r>
                              <m:r>
                                <a:rPr lang="es-CO" sz="1200" i="1">
                                  <a:latin typeface="Cambria Math" panose="02040503050406030204" pitchFamily="18" charset="0"/>
                                  <a:ea typeface="Times New Roman" panose="02020603050405020304" pitchFamily="18" charset="0"/>
                                  <a:cs typeface="Times New Roman" panose="02020603050405020304" pitchFamily="18" charset="0"/>
                                </a:rPr>
                                <m:t>∈</m:t>
                              </m:r>
                              <m:r>
                                <a:rPr lang="es-CO" sz="1200" i="1">
                                  <a:latin typeface="Cambria Math" panose="02040503050406030204" pitchFamily="18" charset="0"/>
                                  <a:ea typeface="Times New Roman" panose="02020603050405020304" pitchFamily="18" charset="0"/>
                                  <a:cs typeface="Times New Roman" panose="02020603050405020304" pitchFamily="18" charset="0"/>
                                </a:rPr>
                                <m:t>𝑁</m:t>
                              </m:r>
                            </m:sub>
                            <m:sup>
                              <m:r>
                                <a:rPr lang="es-CO" sz="1200" i="1">
                                  <a:latin typeface="Cambria Math" panose="02040503050406030204" pitchFamily="18" charset="0"/>
                                  <a:ea typeface="Times New Roman" panose="02020603050405020304" pitchFamily="18" charset="0"/>
                                  <a:cs typeface="Times New Roman" panose="02020603050405020304" pitchFamily="18" charset="0"/>
                                </a:rPr>
                                <m:t>𝑁</m:t>
                              </m:r>
                            </m:sup>
                            <m:e>
                              <m:sSub>
                                <m:sSubPr>
                                  <m:ctrlPr>
                                    <a:rPr lang="es-CO" sz="1200" i="1">
                                      <a:effectLst/>
                                      <a:latin typeface="Cambria Math" panose="02040503050406030204" pitchFamily="18" charset="0"/>
                                      <a:ea typeface="Times New Roman" panose="02020603050405020304" pitchFamily="18" charset="0"/>
                                    </a:rPr>
                                  </m:ctrlPr>
                                </m:sSubPr>
                                <m:e>
                                  <m:r>
                                    <a:rPr lang="es-CO" sz="1200" i="1">
                                      <a:latin typeface="Cambria Math" panose="02040503050406030204" pitchFamily="18" charset="0"/>
                                      <a:ea typeface="Times New Roman" panose="02020603050405020304" pitchFamily="18" charset="0"/>
                                      <a:cs typeface="Times New Roman" panose="02020603050405020304" pitchFamily="18" charset="0"/>
                                    </a:rPr>
                                    <m:t>𝑥</m:t>
                                  </m:r>
                                </m:e>
                                <m:sub>
                                  <m:r>
                                    <a:rPr lang="es-CO" sz="1200" i="1">
                                      <a:latin typeface="Cambria Math" panose="02040503050406030204" pitchFamily="18" charset="0"/>
                                      <a:ea typeface="Times New Roman" panose="02020603050405020304" pitchFamily="18" charset="0"/>
                                      <a:cs typeface="Times New Roman" panose="02020603050405020304" pitchFamily="18" charset="0"/>
                                    </a:rPr>
                                    <m:t>𝑗𝑖</m:t>
                                  </m:r>
                                </m:sub>
                              </m:sSub>
                            </m:e>
                          </m:nary>
                          <m:r>
                            <a:rPr lang="es-CO" sz="1200" i="1">
                              <a:latin typeface="Cambria Math" panose="02040503050406030204" pitchFamily="18" charset="0"/>
                              <a:ea typeface="Times New Roman" panose="02020603050405020304" pitchFamily="18" charset="0"/>
                              <a:cs typeface="Times New Roman" panose="02020603050405020304" pitchFamily="18" charset="0"/>
                            </a:rPr>
                            <m:t>=0     ∀</m:t>
                          </m:r>
                          <m:r>
                            <a:rPr lang="es-CO" sz="1200" i="1">
                              <a:latin typeface="Cambria Math" panose="02040503050406030204" pitchFamily="18" charset="0"/>
                              <a:ea typeface="Times New Roman" panose="02020603050405020304" pitchFamily="18" charset="0"/>
                              <a:cs typeface="Times New Roman" panose="02020603050405020304" pitchFamily="18" charset="0"/>
                            </a:rPr>
                            <m:t>𝑖</m:t>
                          </m:r>
                          <m:r>
                            <a:rPr lang="es-CO" sz="1200" i="1">
                              <a:latin typeface="Cambria Math" panose="02040503050406030204" pitchFamily="18" charset="0"/>
                              <a:ea typeface="Times New Roman" panose="02020603050405020304" pitchFamily="18" charset="0"/>
                              <a:cs typeface="Times New Roman" panose="02020603050405020304" pitchFamily="18" charset="0"/>
                            </a:rPr>
                            <m:t>∈</m:t>
                          </m:r>
                          <m:r>
                            <a:rPr lang="es-CO" sz="1200" i="1">
                              <a:latin typeface="Cambria Math" panose="02040503050406030204" pitchFamily="18" charset="0"/>
                              <a:ea typeface="Times New Roman" panose="02020603050405020304" pitchFamily="18" charset="0"/>
                              <a:cs typeface="Times New Roman" panose="02020603050405020304" pitchFamily="18" charset="0"/>
                            </a:rPr>
                            <m:t>𝑁</m:t>
                          </m:r>
                          <m:r>
                            <a:rPr lang="es-CO" sz="1200" i="1">
                              <a:latin typeface="Cambria Math" panose="02040503050406030204" pitchFamily="18" charset="0"/>
                              <a:ea typeface="Times New Roman" panose="02020603050405020304" pitchFamily="18" charset="0"/>
                              <a:cs typeface="Times New Roman" panose="02020603050405020304" pitchFamily="18" charset="0"/>
                            </a:rPr>
                            <m:t>|</m:t>
                          </m:r>
                          <m:r>
                            <a:rPr lang="es-CO" sz="1200" i="1">
                              <a:latin typeface="Cambria Math" panose="02040503050406030204" pitchFamily="18" charset="0"/>
                              <a:ea typeface="Times New Roman" panose="02020603050405020304" pitchFamily="18" charset="0"/>
                              <a:cs typeface="Times New Roman" panose="02020603050405020304" pitchFamily="18" charset="0"/>
                            </a:rPr>
                            <m:t>𝑖</m:t>
                          </m:r>
                          <m:r>
                            <a:rPr lang="es-CO" sz="1200" i="1">
                              <a:latin typeface="Cambria Math" panose="02040503050406030204" pitchFamily="18" charset="0"/>
                              <a:ea typeface="Times New Roman" panose="02020603050405020304" pitchFamily="18" charset="0"/>
                              <a:cs typeface="Times New Roman" panose="02020603050405020304" pitchFamily="18" charset="0"/>
                            </a:rPr>
                            <m:t>≠1 ˄ </m:t>
                          </m:r>
                          <m:r>
                            <a:rPr lang="es-CO" sz="1200" i="1">
                              <a:latin typeface="Cambria Math" panose="02040503050406030204" pitchFamily="18" charset="0"/>
                              <a:ea typeface="Times New Roman" panose="02020603050405020304" pitchFamily="18" charset="0"/>
                              <a:cs typeface="Times New Roman" panose="02020603050405020304" pitchFamily="18" charset="0"/>
                            </a:rPr>
                            <m:t>𝑖</m:t>
                          </m:r>
                          <m:r>
                            <a:rPr lang="es-CO" sz="1200" i="1">
                              <a:latin typeface="Cambria Math" panose="02040503050406030204" pitchFamily="18" charset="0"/>
                              <a:ea typeface="Times New Roman" panose="02020603050405020304" pitchFamily="18" charset="0"/>
                              <a:cs typeface="Times New Roman" panose="02020603050405020304" pitchFamily="18" charset="0"/>
                            </a:rPr>
                            <m:t>≠5</m:t>
                          </m:r>
                        </m:e>
                      </m:nary>
                    </m:oMath>
                  </m:oMathPara>
                </a14:m>
                <a:endParaRPr lang="es-CO" dirty="0"/>
              </a:p>
            </p:txBody>
          </p:sp>
        </mc:Choice>
        <mc:Fallback xmlns="">
          <p:sp>
            <p:nvSpPr>
              <p:cNvPr id="2" name="Rectángulo 1">
                <a:extLst>
                  <a:ext uri="{FF2B5EF4-FFF2-40B4-BE49-F238E27FC236}">
                    <a16:creationId xmlns:a16="http://schemas.microsoft.com/office/drawing/2014/main" id="{960F7367-3667-4C0B-BB78-7E1794CEB32F}"/>
                  </a:ext>
                </a:extLst>
              </p:cNvPr>
              <p:cNvSpPr>
                <a:spLocks noRot="1" noChangeAspect="1" noMove="1" noResize="1" noEditPoints="1" noAdjustHandles="1" noChangeArrowheads="1" noChangeShapeType="1" noTextEdit="1"/>
              </p:cNvSpPr>
              <p:nvPr/>
            </p:nvSpPr>
            <p:spPr>
              <a:xfrm>
                <a:off x="4538248" y="2814613"/>
                <a:ext cx="4572000" cy="2968185"/>
              </a:xfrm>
              <a:prstGeom prst="rect">
                <a:avLst/>
              </a:prstGeom>
              <a:blipFill>
                <a:blip r:embed="rId2"/>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4178765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s-CO" sz="2800" dirty="0"/>
              <a:t>Construcción de un modelo matemático</a:t>
            </a:r>
          </a:p>
          <a:p>
            <a:pPr lvl="1"/>
            <a:r>
              <a:rPr lang="es-CO" sz="2400" dirty="0"/>
              <a:t>Modelo matemático del camino de mínimo número de saltos:</a:t>
            </a:r>
            <a:endParaRPr lang="es-CO" sz="2000" dirty="0"/>
          </a:p>
          <a:p>
            <a:pPr lvl="1"/>
            <a:endParaRPr lang="es-CO" sz="2000" dirty="0"/>
          </a:p>
          <a:p>
            <a:pPr lvl="2">
              <a:buFontTx/>
              <a:buChar char="-"/>
            </a:pPr>
            <a:endParaRPr lang="es-CO" dirty="0"/>
          </a:p>
          <a:p>
            <a:pPr marL="457200" lvl="1" indent="0">
              <a:buNone/>
            </a:pPr>
            <a:endParaRPr lang="es-CO" sz="2400" dirty="0"/>
          </a:p>
          <a:p>
            <a:endParaRPr lang="es-CO" dirty="0"/>
          </a:p>
        </p:txBody>
      </p:sp>
      <p:sp>
        <p:nvSpPr>
          <p:cNvPr id="4" name="Title 3"/>
          <p:cNvSpPr>
            <a:spLocks noGrp="1"/>
          </p:cNvSpPr>
          <p:nvPr>
            <p:ph type="title"/>
          </p:nvPr>
        </p:nvSpPr>
        <p:spPr/>
        <p:txBody>
          <a:bodyPr/>
          <a:lstStyle/>
          <a:p>
            <a:r>
              <a:rPr lang="es-CO" dirty="0"/>
              <a:t>Introducción</a:t>
            </a:r>
            <a:endParaRPr lang="es-CO" b="1" dirty="0"/>
          </a:p>
        </p:txBody>
      </p:sp>
      <p:pic>
        <p:nvPicPr>
          <p:cNvPr id="225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922896"/>
            <a:ext cx="3835608"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43000" y="4953000"/>
            <a:ext cx="487634" cy="566309"/>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r>
              <a:rPr lang="en-US" sz="1400" dirty="0">
                <a:latin typeface="Arial" pitchFamily="34" charset="0"/>
                <a:cs typeface="Arial" pitchFamily="34" charset="0"/>
              </a:rPr>
              <a:t>s</a:t>
            </a:r>
            <a:r>
              <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=1</a:t>
            </a:r>
          </a:p>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r>
              <a:rPr lang="en-US" sz="1400" dirty="0">
                <a:latin typeface="Arial" pitchFamily="34" charset="0"/>
                <a:cs typeface="Arial" pitchFamily="34" charset="0"/>
              </a:rPr>
              <a:t>d=5</a:t>
            </a: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2514600"/>
            <a:ext cx="4552950"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754723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s-CO" sz="2800" dirty="0"/>
              <a:t>Construcción de un modelo matemático</a:t>
            </a:r>
          </a:p>
          <a:p>
            <a:pPr lvl="1"/>
            <a:r>
              <a:rPr lang="es-CO" sz="2400" dirty="0"/>
              <a:t>Modelo matemático del camino de mínimo número de saltos:</a:t>
            </a:r>
          </a:p>
          <a:p>
            <a:pPr lvl="2"/>
            <a:r>
              <a:rPr lang="es-ES" sz="1600" dirty="0"/>
              <a:t>M</a:t>
            </a:r>
            <a:r>
              <a:rPr lang="es-CO" sz="1600" dirty="0" err="1"/>
              <a:t>odelo</a:t>
            </a:r>
            <a:r>
              <a:rPr lang="es-CO" sz="1600" dirty="0"/>
              <a:t> genérico.</a:t>
            </a:r>
          </a:p>
          <a:p>
            <a:pPr lvl="1"/>
            <a:endParaRPr lang="es-CO" sz="2400" dirty="0"/>
          </a:p>
          <a:p>
            <a:pPr lvl="1"/>
            <a:endParaRPr lang="es-CO" sz="2000" dirty="0"/>
          </a:p>
          <a:p>
            <a:pPr lvl="2">
              <a:buFontTx/>
              <a:buChar char="-"/>
            </a:pPr>
            <a:endParaRPr lang="es-CO" dirty="0"/>
          </a:p>
          <a:p>
            <a:pPr marL="457200" lvl="1" indent="0">
              <a:buNone/>
            </a:pPr>
            <a:endParaRPr lang="es-CO" sz="2400" dirty="0"/>
          </a:p>
          <a:p>
            <a:endParaRPr lang="es-CO" dirty="0"/>
          </a:p>
        </p:txBody>
      </p:sp>
      <p:sp>
        <p:nvSpPr>
          <p:cNvPr id="4" name="Title 3"/>
          <p:cNvSpPr>
            <a:spLocks noGrp="1"/>
          </p:cNvSpPr>
          <p:nvPr>
            <p:ph type="title"/>
          </p:nvPr>
        </p:nvSpPr>
        <p:spPr/>
        <p:txBody>
          <a:bodyPr/>
          <a:lstStyle/>
          <a:p>
            <a:r>
              <a:rPr lang="es-CO" dirty="0"/>
              <a:t>Introducción</a:t>
            </a:r>
            <a:endParaRPr lang="es-CO" b="1" dirty="0"/>
          </a:p>
        </p:txBody>
      </p:sp>
      <p:pic>
        <p:nvPicPr>
          <p:cNvPr id="225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292033"/>
            <a:ext cx="3835608"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639733" y="5224891"/>
            <a:ext cx="487634" cy="566309"/>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r>
              <a:rPr lang="en-US" sz="1400" dirty="0">
                <a:latin typeface="Arial" pitchFamily="34" charset="0"/>
                <a:cs typeface="Arial" pitchFamily="34" charset="0"/>
              </a:rPr>
              <a:t>s</a:t>
            </a:r>
            <a:r>
              <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=1</a:t>
            </a:r>
          </a:p>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r>
              <a:rPr lang="en-US" sz="1400" dirty="0">
                <a:latin typeface="Arial" pitchFamily="34" charset="0"/>
                <a:cs typeface="Arial" pitchFamily="34" charset="0"/>
              </a:rPr>
              <a:t>d=5</a:t>
            </a: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1" y="3206479"/>
            <a:ext cx="5027040" cy="2203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5499616"/>
            <a:ext cx="4191000" cy="1104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591943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a:t>Introducción</a:t>
            </a:r>
          </a:p>
        </p:txBody>
      </p:sp>
      <p:sp>
        <p:nvSpPr>
          <p:cNvPr id="2" name="Content Placeholder 1"/>
          <p:cNvSpPr>
            <a:spLocks noGrp="1"/>
          </p:cNvSpPr>
          <p:nvPr>
            <p:ph idx="1"/>
          </p:nvPr>
        </p:nvSpPr>
        <p:spPr/>
        <p:txBody>
          <a:bodyPr/>
          <a:lstStyle/>
          <a:p>
            <a:r>
              <a:rPr lang="es-CO" sz="2800" dirty="0"/>
              <a:t>Pasos para construir un modelo matemático</a:t>
            </a:r>
          </a:p>
          <a:p>
            <a:pPr lvl="1"/>
            <a:r>
              <a:rPr lang="es-CO" sz="2400" dirty="0"/>
              <a:t>Nota: Desde el punto de vista de la generalidad de su modelamiento.</a:t>
            </a:r>
          </a:p>
          <a:p>
            <a:pPr lvl="2"/>
            <a:endParaRPr lang="es-CO" sz="2200" dirty="0"/>
          </a:p>
          <a:p>
            <a:pPr lvl="3"/>
            <a:endParaRPr lang="es-CO" sz="1600" dirty="0"/>
          </a:p>
          <a:p>
            <a:pPr lvl="3"/>
            <a:endParaRPr lang="es-CO" sz="1600" dirty="0"/>
          </a:p>
          <a:p>
            <a:pPr lvl="3"/>
            <a:endParaRPr lang="es-CO" sz="1600" dirty="0"/>
          </a:p>
          <a:p>
            <a:pPr marL="0" indent="0">
              <a:buNone/>
            </a:pPr>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p>
          <a:p>
            <a:endParaRPr lang="es-CO" sz="1600" dirty="0">
              <a:latin typeface="Times New Roman"/>
              <a:ea typeface="Batang"/>
            </a:endParaRPr>
          </a:p>
          <a:p>
            <a:endParaRPr lang="es-CO" sz="1600" dirty="0">
              <a:latin typeface="Times New Roman"/>
              <a:ea typeface="Batang"/>
            </a:endParaRPr>
          </a:p>
          <a:p>
            <a:pPr lvl="2"/>
            <a:endParaRPr lang="es-CO" sz="1200" dirty="0"/>
          </a:p>
          <a:p>
            <a:pPr lvl="2"/>
            <a:endParaRPr lang="es-CO" sz="1200" dirty="0"/>
          </a:p>
          <a:p>
            <a:pPr lvl="2"/>
            <a:endParaRPr lang="es-CO" sz="1200" dirty="0"/>
          </a:p>
        </p:txBody>
      </p:sp>
      <p:sp>
        <p:nvSpPr>
          <p:cNvPr id="5" name="TextBox 4"/>
          <p:cNvSpPr txBox="1"/>
          <p:nvPr/>
        </p:nvSpPr>
        <p:spPr>
          <a:xfrm>
            <a:off x="4038600" y="5410200"/>
            <a:ext cx="184731" cy="307777"/>
          </a:xfrm>
          <a:prstGeom prst="rect">
            <a:avLst/>
          </a:prstGeom>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endPar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grpSp>
        <p:nvGrpSpPr>
          <p:cNvPr id="6" name="Grupo 5">
            <a:extLst>
              <a:ext uri="{FF2B5EF4-FFF2-40B4-BE49-F238E27FC236}">
                <a16:creationId xmlns:a16="http://schemas.microsoft.com/office/drawing/2014/main" id="{9128D099-EA57-4120-80CA-56BC669F63CE}"/>
              </a:ext>
            </a:extLst>
          </p:cNvPr>
          <p:cNvGrpSpPr/>
          <p:nvPr/>
        </p:nvGrpSpPr>
        <p:grpSpPr>
          <a:xfrm>
            <a:off x="685800" y="2833048"/>
            <a:ext cx="3733800" cy="3733800"/>
            <a:chOff x="152400" y="2286000"/>
            <a:chExt cx="3733800" cy="3733800"/>
          </a:xfrm>
        </p:grpSpPr>
        <p:sp>
          <p:nvSpPr>
            <p:cNvPr id="10" name="TextBox 9"/>
            <p:cNvSpPr txBox="1"/>
            <p:nvPr/>
          </p:nvSpPr>
          <p:spPr>
            <a:xfrm>
              <a:off x="599197" y="2286000"/>
              <a:ext cx="3210803" cy="738664"/>
            </a:xfrm>
            <a:prstGeom prst="rect">
              <a:avLst/>
            </a:prstGeom>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r>
                <a:rPr kumimoji="0" lang="es-CO" sz="14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Paso 1:</a:t>
              </a:r>
              <a:r>
                <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 Expresar el modelo de manera no genérica para el caso analizado en cuestión</a:t>
              </a: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50" y="3276600"/>
              <a:ext cx="3613150" cy="4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000" y="4170362"/>
              <a:ext cx="2736850"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7"/>
            <p:cNvSpPr/>
            <p:nvPr/>
          </p:nvSpPr>
          <p:spPr>
            <a:xfrm>
              <a:off x="152400" y="2286000"/>
              <a:ext cx="3733800" cy="3733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grpSp>
        <p:nvGrpSpPr>
          <p:cNvPr id="3" name="Grupo 2">
            <a:extLst>
              <a:ext uri="{FF2B5EF4-FFF2-40B4-BE49-F238E27FC236}">
                <a16:creationId xmlns:a16="http://schemas.microsoft.com/office/drawing/2014/main" id="{8E4C8FBF-30B9-473A-9D79-51DE83980ED8}"/>
              </a:ext>
            </a:extLst>
          </p:cNvPr>
          <p:cNvGrpSpPr/>
          <p:nvPr/>
        </p:nvGrpSpPr>
        <p:grpSpPr>
          <a:xfrm>
            <a:off x="5105400" y="2804410"/>
            <a:ext cx="3505200" cy="3748790"/>
            <a:chOff x="4724400" y="2271010"/>
            <a:chExt cx="3505200" cy="3748790"/>
          </a:xfrm>
        </p:grpSpPr>
        <p:sp>
          <p:nvSpPr>
            <p:cNvPr id="11" name="TextBox 10"/>
            <p:cNvSpPr txBox="1"/>
            <p:nvPr/>
          </p:nvSpPr>
          <p:spPr>
            <a:xfrm>
              <a:off x="4942597" y="2271010"/>
              <a:ext cx="3210803" cy="738664"/>
            </a:xfrm>
            <a:prstGeom prst="rect">
              <a:avLst/>
            </a:prstGeom>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pPr>
              <a:r>
                <a:rPr kumimoji="0" lang="es-CO" sz="14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Paso 2:</a:t>
              </a:r>
              <a:r>
                <a:rPr kumimoji="0" lang="es-CO"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 Expresar el modelo de manera genérica a partir del análisis del paso 1.</a:t>
              </a:r>
            </a:p>
          </p:txBody>
        </p:sp>
        <p:pic>
          <p:nvPicPr>
            <p:cNvPr id="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7523" y="3081278"/>
              <a:ext cx="1951477" cy="804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6461" y="4427957"/>
              <a:ext cx="2133600" cy="753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33987" y="3829125"/>
              <a:ext cx="1547813" cy="66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10187" y="5181600"/>
              <a:ext cx="1471613" cy="684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18"/>
            <p:cNvSpPr/>
            <p:nvPr/>
          </p:nvSpPr>
          <p:spPr>
            <a:xfrm>
              <a:off x="4724400" y="2286000"/>
              <a:ext cx="3505200" cy="3733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Tree>
    <p:extLst>
      <p:ext uri="{BB962C8B-B14F-4D97-AF65-F5344CB8AC3E}">
        <p14:creationId xmlns:p14="http://schemas.microsoft.com/office/powerpoint/2010/main" val="114255408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a:lstStyle/>
          <a:p>
            <a:r>
              <a:rPr lang="es-CO" altLang="es-CO" sz="2800" kern="0" dirty="0"/>
              <a:t>Problema de la transmisión de flujos en una red de datos (MIP):</a:t>
            </a:r>
          </a:p>
          <a:p>
            <a:pPr lvl="1"/>
            <a:r>
              <a:rPr lang="es-CO" altLang="es-CO" sz="2400" kern="0" dirty="0"/>
              <a:t>Caso 1: 1 origen, 1 destino, varios flujos.</a:t>
            </a:r>
          </a:p>
          <a:p>
            <a:pPr lvl="2"/>
            <a:r>
              <a:rPr lang="es-CO" altLang="es-CO" sz="1800" kern="0" dirty="0"/>
              <a:t>Objetivo: llevar los flujos desde el origen hasta el destino a un mínimo costo. </a:t>
            </a:r>
          </a:p>
          <a:p>
            <a:pPr lvl="2"/>
            <a:r>
              <a:rPr lang="es-CO" altLang="es-CO" sz="1800" kern="0" dirty="0"/>
              <a:t>N: conjunto de nodos</a:t>
            </a:r>
          </a:p>
          <a:p>
            <a:pPr lvl="2"/>
            <a:r>
              <a:rPr lang="es-CO" altLang="es-CO" sz="1800" kern="0" dirty="0"/>
              <a:t>Nodo Origen: 1</a:t>
            </a:r>
          </a:p>
          <a:p>
            <a:pPr lvl="2"/>
            <a:r>
              <a:rPr lang="es-CO" altLang="es-CO" sz="1800" kern="0" dirty="0"/>
              <a:t>Nodo Destino: 7</a:t>
            </a:r>
          </a:p>
          <a:p>
            <a:pPr lvl="2"/>
            <a:r>
              <a:rPr lang="es-CO" altLang="es-CO" sz="1800" kern="0" dirty="0"/>
              <a:t>Número de flujos a enviar: 2 (f1 y f2)</a:t>
            </a:r>
          </a:p>
          <a:p>
            <a:pPr lvl="3"/>
            <a:r>
              <a:rPr lang="es-CO" altLang="es-CO" sz="1400" kern="0" dirty="0"/>
              <a:t>F1=512, f2=512</a:t>
            </a:r>
          </a:p>
          <a:p>
            <a:pPr lvl="2"/>
            <a:r>
              <a:rPr lang="es-CO" altLang="es-CO" sz="1800" kern="0" dirty="0" err="1"/>
              <a:t>C</a:t>
            </a:r>
            <a:r>
              <a:rPr lang="es-CO" altLang="es-CO" sz="1800" kern="0" baseline="-25000" dirty="0" err="1"/>
              <a:t>ij</a:t>
            </a:r>
            <a:r>
              <a:rPr lang="es-CO" altLang="es-CO" sz="1800" kern="0" dirty="0"/>
              <a:t>: costos de cada enlace</a:t>
            </a:r>
          </a:p>
          <a:p>
            <a:pPr lvl="3"/>
            <a:r>
              <a:rPr lang="es-CO" altLang="es-CO" sz="1400" kern="0" dirty="0" err="1"/>
              <a:t>Cij</a:t>
            </a:r>
            <a:r>
              <a:rPr lang="es-CO" altLang="es-CO" sz="1400" kern="0" dirty="0"/>
              <a:t> = 1  ∀ </a:t>
            </a:r>
            <a:r>
              <a:rPr lang="es-CO" altLang="es-CO" sz="1400" kern="0" dirty="0" err="1"/>
              <a:t>i,j</a:t>
            </a:r>
            <a:r>
              <a:rPr lang="es-CO" altLang="es-CO" sz="1400" kern="0" dirty="0"/>
              <a:t> ∈ N</a:t>
            </a:r>
          </a:p>
          <a:p>
            <a:pPr lvl="2"/>
            <a:r>
              <a:rPr lang="es-CO" altLang="es-CO" sz="1800" kern="0" dirty="0" err="1"/>
              <a:t>U</a:t>
            </a:r>
            <a:r>
              <a:rPr lang="es-CO" altLang="es-CO" sz="1800" kern="0" baseline="-25000" dirty="0" err="1"/>
              <a:t>ij</a:t>
            </a:r>
            <a:r>
              <a:rPr lang="es-CO" altLang="es-CO" sz="1800" kern="0" dirty="0"/>
              <a:t>: capacidad de cada enlace</a:t>
            </a:r>
          </a:p>
          <a:p>
            <a:pPr lvl="3"/>
            <a:r>
              <a:rPr lang="es-CO" altLang="es-CO" sz="1400" kern="0" dirty="0" err="1"/>
              <a:t>Uij</a:t>
            </a:r>
            <a:r>
              <a:rPr lang="es-CO" altLang="es-CO" sz="1400" kern="0" dirty="0"/>
              <a:t> = 512  ∀ </a:t>
            </a:r>
            <a:r>
              <a:rPr lang="es-CO" altLang="es-CO" sz="1400" kern="0" dirty="0" err="1"/>
              <a:t>i,j</a:t>
            </a:r>
            <a:r>
              <a:rPr lang="es-CO" altLang="es-CO" sz="1400" kern="0" dirty="0"/>
              <a:t> ∈ N</a:t>
            </a:r>
          </a:p>
          <a:p>
            <a:pPr lvl="3"/>
            <a:endParaRPr lang="es-CO" altLang="es-CO" sz="1600" kern="0" dirty="0"/>
          </a:p>
          <a:p>
            <a:pPr lvl="1"/>
            <a:endParaRPr lang="es-CO" altLang="es-CO" sz="2400" kern="0" dirty="0"/>
          </a:p>
          <a:p>
            <a:pPr lvl="1"/>
            <a:endParaRPr lang="es-CO" altLang="es-CO" sz="2000" kern="0" dirty="0"/>
          </a:p>
          <a:p>
            <a:endParaRPr lang="es-CO" altLang="es-CO" sz="2400" kern="0" dirty="0"/>
          </a:p>
          <a:p>
            <a:endParaRPr lang="es-CO" sz="2400" kern="0" dirty="0"/>
          </a:p>
          <a:p>
            <a:endParaRPr lang="es-CO" sz="2400" kern="0" dirty="0"/>
          </a:p>
          <a:p>
            <a:endParaRPr lang="es-CO" sz="2400" kern="0" dirty="0"/>
          </a:p>
          <a:p>
            <a:endParaRPr lang="es-CO" sz="2400" kern="0" dirty="0"/>
          </a:p>
          <a:p>
            <a:endParaRPr lang="es-CO" sz="2400" kern="0" dirty="0"/>
          </a:p>
          <a:p>
            <a:pPr marL="457200" lvl="1" indent="0">
              <a:buNone/>
            </a:pPr>
            <a:endParaRPr lang="es-CO" sz="1200" dirty="0"/>
          </a:p>
          <a:p>
            <a:pPr marL="457200" lvl="1" indent="0">
              <a:buNone/>
            </a:pPr>
            <a:endParaRPr lang="es-CO" sz="1800" dirty="0"/>
          </a:p>
          <a:p>
            <a:endParaRPr lang="es-CO" sz="2800" dirty="0"/>
          </a:p>
          <a:p>
            <a:endParaRPr lang="en-US" dirty="0"/>
          </a:p>
          <a:p>
            <a:pPr lvl="1"/>
            <a:endParaRPr lang="en-US" sz="2400" dirty="0"/>
          </a:p>
          <a:p>
            <a:pPr lvl="1"/>
            <a:endParaRPr lang="en-US" sz="2400" dirty="0"/>
          </a:p>
          <a:p>
            <a:pPr lvl="1"/>
            <a:endParaRPr lang="en-US" sz="2400" dirty="0"/>
          </a:p>
          <a:p>
            <a:pPr lvl="1"/>
            <a:endParaRPr lang="en-US" sz="2400" dirty="0"/>
          </a:p>
          <a:p>
            <a:pPr lvl="1"/>
            <a:endParaRPr lang="en-US" sz="2400" dirty="0"/>
          </a:p>
          <a:p>
            <a:pPr marL="457200" lvl="1" indent="0">
              <a:buNone/>
            </a:pPr>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pPr marL="0" indent="0">
              <a:buNone/>
            </a:pPr>
            <a:endParaRPr lang="en-US" sz="2800" dirty="0"/>
          </a:p>
          <a:p>
            <a:endParaRPr lang="es-CO" sz="2800" dirty="0"/>
          </a:p>
          <a:p>
            <a:endParaRPr lang="es-CO" sz="2800" dirty="0"/>
          </a:p>
        </p:txBody>
      </p:sp>
      <p:sp>
        <p:nvSpPr>
          <p:cNvPr id="2" name="Title 1"/>
          <p:cNvSpPr>
            <a:spLocks noGrp="1"/>
          </p:cNvSpPr>
          <p:nvPr>
            <p:ph type="title"/>
          </p:nvPr>
        </p:nvSpPr>
        <p:spPr/>
        <p:txBody>
          <a:bodyPr/>
          <a:lstStyle/>
          <a:p>
            <a:r>
              <a:rPr lang="es-CO" dirty="0"/>
              <a:t>Modelos de Optimización</a:t>
            </a:r>
          </a:p>
        </p:txBody>
      </p:sp>
      <p:sp>
        <p:nvSpPr>
          <p:cNvPr id="4" name="Oval 4"/>
          <p:cNvSpPr>
            <a:spLocks noChangeArrowheads="1"/>
          </p:cNvSpPr>
          <p:nvPr/>
        </p:nvSpPr>
        <p:spPr bwMode="auto">
          <a:xfrm>
            <a:off x="6389802" y="4718643"/>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1</a:t>
            </a:r>
          </a:p>
        </p:txBody>
      </p:sp>
      <p:sp>
        <p:nvSpPr>
          <p:cNvPr id="5" name="Oval 4"/>
          <p:cNvSpPr>
            <a:spLocks noChangeArrowheads="1"/>
          </p:cNvSpPr>
          <p:nvPr/>
        </p:nvSpPr>
        <p:spPr bwMode="auto">
          <a:xfrm>
            <a:off x="6404090" y="5709243"/>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2</a:t>
            </a:r>
          </a:p>
        </p:txBody>
      </p:sp>
      <p:sp>
        <p:nvSpPr>
          <p:cNvPr id="6" name="Oval 5"/>
          <p:cNvSpPr>
            <a:spLocks noChangeArrowheads="1"/>
          </p:cNvSpPr>
          <p:nvPr/>
        </p:nvSpPr>
        <p:spPr bwMode="auto">
          <a:xfrm>
            <a:off x="7064604" y="4941486"/>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3</a:t>
            </a:r>
          </a:p>
        </p:txBody>
      </p:sp>
      <p:sp>
        <p:nvSpPr>
          <p:cNvPr id="7" name="Oval 6"/>
          <p:cNvSpPr>
            <a:spLocks noChangeArrowheads="1"/>
          </p:cNvSpPr>
          <p:nvPr/>
        </p:nvSpPr>
        <p:spPr bwMode="auto">
          <a:xfrm>
            <a:off x="7064604" y="5480643"/>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4</a:t>
            </a:r>
          </a:p>
        </p:txBody>
      </p:sp>
      <p:sp>
        <p:nvSpPr>
          <p:cNvPr id="8" name="Oval 7"/>
          <p:cNvSpPr>
            <a:spLocks noChangeArrowheads="1"/>
          </p:cNvSpPr>
          <p:nvPr/>
        </p:nvSpPr>
        <p:spPr bwMode="auto">
          <a:xfrm>
            <a:off x="7674204" y="5204419"/>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5</a:t>
            </a:r>
          </a:p>
        </p:txBody>
      </p:sp>
      <p:sp>
        <p:nvSpPr>
          <p:cNvPr id="9" name="Oval 8"/>
          <p:cNvSpPr>
            <a:spLocks noChangeArrowheads="1"/>
          </p:cNvSpPr>
          <p:nvPr/>
        </p:nvSpPr>
        <p:spPr bwMode="auto">
          <a:xfrm>
            <a:off x="8218602" y="4718643"/>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6</a:t>
            </a:r>
          </a:p>
        </p:txBody>
      </p:sp>
      <p:sp>
        <p:nvSpPr>
          <p:cNvPr id="10" name="Oval 9"/>
          <p:cNvSpPr>
            <a:spLocks noChangeArrowheads="1"/>
          </p:cNvSpPr>
          <p:nvPr/>
        </p:nvSpPr>
        <p:spPr bwMode="auto">
          <a:xfrm>
            <a:off x="8218602" y="5703486"/>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7</a:t>
            </a:r>
          </a:p>
        </p:txBody>
      </p:sp>
      <p:cxnSp>
        <p:nvCxnSpPr>
          <p:cNvPr id="12" name="Straight Connector 11"/>
          <p:cNvCxnSpPr>
            <a:endCxn id="6" idx="2"/>
          </p:cNvCxnSpPr>
          <p:nvPr/>
        </p:nvCxnSpPr>
        <p:spPr>
          <a:xfrm>
            <a:off x="6719888" y="4941486"/>
            <a:ext cx="344716" cy="155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7" idx="2"/>
          </p:cNvCxnSpPr>
          <p:nvPr/>
        </p:nvCxnSpPr>
        <p:spPr>
          <a:xfrm flipV="1">
            <a:off x="6719888" y="5635922"/>
            <a:ext cx="344716" cy="222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7" idx="0"/>
          </p:cNvCxnSpPr>
          <p:nvPr/>
        </p:nvCxnSpPr>
        <p:spPr>
          <a:xfrm>
            <a:off x="7222503" y="5252043"/>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8" idx="1"/>
          </p:cNvCxnSpPr>
          <p:nvPr/>
        </p:nvCxnSpPr>
        <p:spPr>
          <a:xfrm>
            <a:off x="7380402" y="5096764"/>
            <a:ext cx="340050" cy="153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8" idx="3"/>
          </p:cNvCxnSpPr>
          <p:nvPr/>
        </p:nvCxnSpPr>
        <p:spPr>
          <a:xfrm flipV="1">
            <a:off x="7380402" y="5469496"/>
            <a:ext cx="340050" cy="166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4" idx="5"/>
            <a:endCxn id="7" idx="1"/>
          </p:cNvCxnSpPr>
          <p:nvPr/>
        </p:nvCxnSpPr>
        <p:spPr>
          <a:xfrm>
            <a:off x="6659352" y="4983720"/>
            <a:ext cx="451500" cy="5424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5" idx="7"/>
            <a:endCxn id="6" idx="3"/>
          </p:cNvCxnSpPr>
          <p:nvPr/>
        </p:nvCxnSpPr>
        <p:spPr>
          <a:xfrm flipV="1">
            <a:off x="6673640" y="5206563"/>
            <a:ext cx="437212" cy="54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7"/>
            <a:endCxn id="9" idx="3"/>
          </p:cNvCxnSpPr>
          <p:nvPr/>
        </p:nvCxnSpPr>
        <p:spPr>
          <a:xfrm flipV="1">
            <a:off x="7943754" y="4983720"/>
            <a:ext cx="321096" cy="266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8" idx="5"/>
            <a:endCxn id="10" idx="1"/>
          </p:cNvCxnSpPr>
          <p:nvPr/>
        </p:nvCxnSpPr>
        <p:spPr>
          <a:xfrm>
            <a:off x="7943754" y="5469496"/>
            <a:ext cx="321096" cy="279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9" idx="2"/>
          </p:cNvCxnSpPr>
          <p:nvPr/>
        </p:nvCxnSpPr>
        <p:spPr>
          <a:xfrm flipV="1">
            <a:off x="7380402" y="4873922"/>
            <a:ext cx="838200" cy="155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10" idx="2"/>
          </p:cNvCxnSpPr>
          <p:nvPr/>
        </p:nvCxnSpPr>
        <p:spPr>
          <a:xfrm>
            <a:off x="7380402" y="5754723"/>
            <a:ext cx="838200" cy="10404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255893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a:lstStyle/>
          <a:p>
            <a:r>
              <a:rPr lang="es-CO" altLang="es-CO" sz="2800" kern="0" dirty="0"/>
              <a:t>Problema de la transmisión de flujos en una red de datos:</a:t>
            </a:r>
          </a:p>
          <a:p>
            <a:pPr lvl="1"/>
            <a:r>
              <a:rPr lang="es-CO" altLang="es-CO" sz="2400" kern="0" dirty="0"/>
              <a:t>Caso 1: 1 origen, 1 destino, varios flujos.</a:t>
            </a:r>
          </a:p>
          <a:p>
            <a:pPr lvl="2"/>
            <a:r>
              <a:rPr lang="es-CO" altLang="es-CO" sz="1800" kern="0" dirty="0"/>
              <a:t>Variable de decisión:</a:t>
            </a:r>
          </a:p>
          <a:p>
            <a:pPr lvl="2"/>
            <a:endParaRPr lang="es-CO" altLang="es-CO" sz="1800" kern="0" dirty="0"/>
          </a:p>
          <a:p>
            <a:pPr lvl="2"/>
            <a:endParaRPr lang="es-CO" altLang="es-CO" sz="1800" kern="0" dirty="0"/>
          </a:p>
          <a:p>
            <a:pPr lvl="2"/>
            <a:endParaRPr lang="es-CO" altLang="es-CO" sz="1800" kern="0" dirty="0"/>
          </a:p>
          <a:p>
            <a:pPr lvl="2"/>
            <a:endParaRPr lang="es-CO" altLang="es-CO" sz="1800" kern="0" dirty="0"/>
          </a:p>
          <a:p>
            <a:pPr lvl="2"/>
            <a:r>
              <a:rPr lang="es-CO" altLang="es-CO" sz="1800" kern="0" dirty="0"/>
              <a:t>Función Objetivo:</a:t>
            </a:r>
          </a:p>
          <a:p>
            <a:pPr lvl="2"/>
            <a:endParaRPr lang="es-CO" altLang="es-CO" sz="1600" kern="0" dirty="0"/>
          </a:p>
          <a:p>
            <a:pPr lvl="1"/>
            <a:endParaRPr lang="es-CO" altLang="es-CO" sz="2400" kern="0" dirty="0"/>
          </a:p>
          <a:p>
            <a:pPr lvl="1"/>
            <a:endParaRPr lang="es-CO" altLang="es-CO" sz="2000" kern="0" dirty="0"/>
          </a:p>
          <a:p>
            <a:endParaRPr lang="es-CO" altLang="es-CO" sz="2400" kern="0" dirty="0"/>
          </a:p>
          <a:p>
            <a:endParaRPr lang="es-CO" sz="2400" kern="0" dirty="0"/>
          </a:p>
          <a:p>
            <a:endParaRPr lang="es-CO" sz="2400" kern="0" dirty="0"/>
          </a:p>
          <a:p>
            <a:endParaRPr lang="es-CO" sz="2400" kern="0" dirty="0"/>
          </a:p>
          <a:p>
            <a:endParaRPr lang="es-CO" sz="2400" kern="0" dirty="0"/>
          </a:p>
          <a:p>
            <a:endParaRPr lang="es-CO" sz="2400" kern="0" dirty="0"/>
          </a:p>
          <a:p>
            <a:pPr marL="457200" lvl="1" indent="0">
              <a:buNone/>
            </a:pPr>
            <a:endParaRPr lang="es-CO" sz="1200" dirty="0"/>
          </a:p>
          <a:p>
            <a:pPr marL="457200" lvl="1" indent="0">
              <a:buNone/>
            </a:pPr>
            <a:endParaRPr lang="es-CO" sz="1800" dirty="0"/>
          </a:p>
          <a:p>
            <a:endParaRPr lang="es-CO" sz="2800" dirty="0"/>
          </a:p>
          <a:p>
            <a:endParaRPr lang="en-US" dirty="0"/>
          </a:p>
          <a:p>
            <a:pPr lvl="1"/>
            <a:endParaRPr lang="en-US" sz="2400" dirty="0"/>
          </a:p>
          <a:p>
            <a:pPr lvl="1"/>
            <a:endParaRPr lang="en-US" sz="2400" dirty="0"/>
          </a:p>
          <a:p>
            <a:pPr lvl="1"/>
            <a:endParaRPr lang="en-US" sz="2400" dirty="0"/>
          </a:p>
          <a:p>
            <a:pPr lvl="1"/>
            <a:endParaRPr lang="en-US" sz="2400" dirty="0"/>
          </a:p>
          <a:p>
            <a:pPr lvl="1"/>
            <a:endParaRPr lang="en-US" sz="2400" dirty="0"/>
          </a:p>
          <a:p>
            <a:pPr marL="457200" lvl="1" indent="0">
              <a:buNone/>
            </a:pPr>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pPr marL="0" indent="0">
              <a:buNone/>
            </a:pPr>
            <a:endParaRPr lang="en-US" sz="2800" dirty="0"/>
          </a:p>
          <a:p>
            <a:endParaRPr lang="es-CO" sz="2800" dirty="0"/>
          </a:p>
          <a:p>
            <a:endParaRPr lang="es-CO" sz="2800" dirty="0"/>
          </a:p>
        </p:txBody>
      </p:sp>
      <p:sp>
        <p:nvSpPr>
          <p:cNvPr id="2" name="Title 1"/>
          <p:cNvSpPr>
            <a:spLocks noGrp="1"/>
          </p:cNvSpPr>
          <p:nvPr>
            <p:ph type="title"/>
          </p:nvPr>
        </p:nvSpPr>
        <p:spPr/>
        <p:txBody>
          <a:bodyPr/>
          <a:lstStyle/>
          <a:p>
            <a:r>
              <a:rPr lang="es-CO" dirty="0"/>
              <a:t>Modelos de Optimización</a:t>
            </a:r>
          </a:p>
        </p:txBody>
      </p:sp>
      <p:sp>
        <p:nvSpPr>
          <p:cNvPr id="4" name="Oval 4"/>
          <p:cNvSpPr>
            <a:spLocks noChangeArrowheads="1"/>
          </p:cNvSpPr>
          <p:nvPr/>
        </p:nvSpPr>
        <p:spPr bwMode="auto">
          <a:xfrm>
            <a:off x="6389802" y="4718643"/>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1</a:t>
            </a:r>
          </a:p>
        </p:txBody>
      </p:sp>
      <p:sp>
        <p:nvSpPr>
          <p:cNvPr id="5" name="Oval 4"/>
          <p:cNvSpPr>
            <a:spLocks noChangeArrowheads="1"/>
          </p:cNvSpPr>
          <p:nvPr/>
        </p:nvSpPr>
        <p:spPr bwMode="auto">
          <a:xfrm>
            <a:off x="6404090" y="5709243"/>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2</a:t>
            </a:r>
          </a:p>
        </p:txBody>
      </p:sp>
      <p:sp>
        <p:nvSpPr>
          <p:cNvPr id="6" name="Oval 5"/>
          <p:cNvSpPr>
            <a:spLocks noChangeArrowheads="1"/>
          </p:cNvSpPr>
          <p:nvPr/>
        </p:nvSpPr>
        <p:spPr bwMode="auto">
          <a:xfrm>
            <a:off x="7064604" y="4941486"/>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3</a:t>
            </a:r>
          </a:p>
        </p:txBody>
      </p:sp>
      <p:sp>
        <p:nvSpPr>
          <p:cNvPr id="7" name="Oval 6"/>
          <p:cNvSpPr>
            <a:spLocks noChangeArrowheads="1"/>
          </p:cNvSpPr>
          <p:nvPr/>
        </p:nvSpPr>
        <p:spPr bwMode="auto">
          <a:xfrm>
            <a:off x="7064604" y="5480643"/>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4</a:t>
            </a:r>
          </a:p>
        </p:txBody>
      </p:sp>
      <p:sp>
        <p:nvSpPr>
          <p:cNvPr id="8" name="Oval 7"/>
          <p:cNvSpPr>
            <a:spLocks noChangeArrowheads="1"/>
          </p:cNvSpPr>
          <p:nvPr/>
        </p:nvSpPr>
        <p:spPr bwMode="auto">
          <a:xfrm>
            <a:off x="7674204" y="5204419"/>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5</a:t>
            </a:r>
          </a:p>
        </p:txBody>
      </p:sp>
      <p:sp>
        <p:nvSpPr>
          <p:cNvPr id="9" name="Oval 8"/>
          <p:cNvSpPr>
            <a:spLocks noChangeArrowheads="1"/>
          </p:cNvSpPr>
          <p:nvPr/>
        </p:nvSpPr>
        <p:spPr bwMode="auto">
          <a:xfrm>
            <a:off x="8218602" y="4718643"/>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6</a:t>
            </a:r>
          </a:p>
        </p:txBody>
      </p:sp>
      <p:sp>
        <p:nvSpPr>
          <p:cNvPr id="10" name="Oval 9"/>
          <p:cNvSpPr>
            <a:spLocks noChangeArrowheads="1"/>
          </p:cNvSpPr>
          <p:nvPr/>
        </p:nvSpPr>
        <p:spPr bwMode="auto">
          <a:xfrm>
            <a:off x="8218602" y="5703486"/>
            <a:ext cx="315798" cy="310557"/>
          </a:xfrm>
          <a:prstGeom prst="ellipse">
            <a:avLst/>
          </a:prstGeom>
          <a:solidFill>
            <a:srgbClr val="33CC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r>
              <a:rPr lang="es-CO" altLang="es-CO" sz="1200" b="1" dirty="0">
                <a:solidFill>
                  <a:schemeClr val="bg2"/>
                </a:solidFill>
                <a:latin typeface="Arial" charset="0"/>
              </a:rPr>
              <a:t>7</a:t>
            </a:r>
          </a:p>
        </p:txBody>
      </p:sp>
      <p:cxnSp>
        <p:nvCxnSpPr>
          <p:cNvPr id="12" name="Straight Connector 11"/>
          <p:cNvCxnSpPr>
            <a:endCxn id="6" idx="2"/>
          </p:cNvCxnSpPr>
          <p:nvPr/>
        </p:nvCxnSpPr>
        <p:spPr>
          <a:xfrm>
            <a:off x="6719888" y="4941486"/>
            <a:ext cx="344716" cy="155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7" idx="2"/>
          </p:cNvCxnSpPr>
          <p:nvPr/>
        </p:nvCxnSpPr>
        <p:spPr>
          <a:xfrm flipV="1">
            <a:off x="6719888" y="5635922"/>
            <a:ext cx="344716" cy="222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7" idx="0"/>
          </p:cNvCxnSpPr>
          <p:nvPr/>
        </p:nvCxnSpPr>
        <p:spPr>
          <a:xfrm>
            <a:off x="7222503" y="5252043"/>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8" idx="1"/>
          </p:cNvCxnSpPr>
          <p:nvPr/>
        </p:nvCxnSpPr>
        <p:spPr>
          <a:xfrm>
            <a:off x="7380402" y="5096764"/>
            <a:ext cx="340050" cy="153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8" idx="3"/>
          </p:cNvCxnSpPr>
          <p:nvPr/>
        </p:nvCxnSpPr>
        <p:spPr>
          <a:xfrm flipV="1">
            <a:off x="7380402" y="5469496"/>
            <a:ext cx="340050" cy="166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4" idx="5"/>
            <a:endCxn id="7" idx="1"/>
          </p:cNvCxnSpPr>
          <p:nvPr/>
        </p:nvCxnSpPr>
        <p:spPr>
          <a:xfrm>
            <a:off x="6659352" y="4983720"/>
            <a:ext cx="451500" cy="5424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5" idx="7"/>
            <a:endCxn id="6" idx="3"/>
          </p:cNvCxnSpPr>
          <p:nvPr/>
        </p:nvCxnSpPr>
        <p:spPr>
          <a:xfrm flipV="1">
            <a:off x="6673640" y="5206563"/>
            <a:ext cx="437212" cy="548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7"/>
            <a:endCxn id="9" idx="3"/>
          </p:cNvCxnSpPr>
          <p:nvPr/>
        </p:nvCxnSpPr>
        <p:spPr>
          <a:xfrm flipV="1">
            <a:off x="7943754" y="4983720"/>
            <a:ext cx="321096" cy="266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8" idx="5"/>
            <a:endCxn id="10" idx="1"/>
          </p:cNvCxnSpPr>
          <p:nvPr/>
        </p:nvCxnSpPr>
        <p:spPr>
          <a:xfrm>
            <a:off x="7943754" y="5469496"/>
            <a:ext cx="321096" cy="279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9" idx="2"/>
          </p:cNvCxnSpPr>
          <p:nvPr/>
        </p:nvCxnSpPr>
        <p:spPr>
          <a:xfrm flipV="1">
            <a:off x="7380402" y="4873922"/>
            <a:ext cx="838200" cy="155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10" idx="2"/>
          </p:cNvCxnSpPr>
          <p:nvPr/>
        </p:nvCxnSpPr>
        <p:spPr>
          <a:xfrm>
            <a:off x="7380402" y="5754723"/>
            <a:ext cx="838200" cy="104042"/>
          </a:xfrm>
          <a:prstGeom prst="line">
            <a:avLst/>
          </a:prstGeom>
        </p:spPr>
        <p:style>
          <a:lnRef idx="1">
            <a:schemeClr val="accent1"/>
          </a:lnRef>
          <a:fillRef idx="0">
            <a:schemeClr val="accent1"/>
          </a:fillRef>
          <a:effectRef idx="0">
            <a:schemeClr val="accent1"/>
          </a:effectRef>
          <a:fontRef idx="minor">
            <a:schemeClr val="tx1"/>
          </a:fontRef>
        </p:style>
      </p:cxn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3276600"/>
            <a:ext cx="2781300" cy="1171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112" y="4876800"/>
            <a:ext cx="2819400" cy="1058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450313"/>
      </p:ext>
    </p:extLst>
  </p:cSld>
  <p:clrMapOvr>
    <a:masterClrMapping/>
  </p:clrMapOvr>
</p:sld>
</file>

<file path=ppt/theme/theme1.xml><?xml version="1.0" encoding="utf-8"?>
<a:theme xmlns:a="http://schemas.openxmlformats.org/drawingml/2006/main" name="plantilla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marL="0" marR="0" indent="0" algn="l" defTabSz="914400" rtl="0" eaLnBrk="1" fontAlgn="auto" latinLnBrk="0" hangingPunct="1">
          <a:lnSpc>
            <a:spcPct val="100000"/>
          </a:lnSpc>
          <a:spcBef>
            <a:spcPct val="20000"/>
          </a:spcBef>
          <a:spcAft>
            <a:spcPts val="0"/>
          </a:spcAft>
          <a:buClrTx/>
          <a:buSzTx/>
          <a:buFont typeface="Arial" pitchFamily="34" charset="0"/>
          <a:buNone/>
          <a:tabLst/>
          <a:defRPr kumimoji="0"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plantilla4</Template>
  <TotalTime>110229</TotalTime>
  <Words>5731</Words>
  <Application>Microsoft Office PowerPoint</Application>
  <PresentationFormat>Presentación en pantalla (4:3)</PresentationFormat>
  <Paragraphs>3090</Paragraphs>
  <Slides>108</Slides>
  <Notes>87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108</vt:i4>
      </vt:variant>
    </vt:vector>
  </HeadingPairs>
  <TitlesOfParts>
    <vt:vector size="114" baseType="lpstr">
      <vt:lpstr>Arial</vt:lpstr>
      <vt:lpstr>Calibri</vt:lpstr>
      <vt:lpstr>Cambria Math</vt:lpstr>
      <vt:lpstr>Times</vt:lpstr>
      <vt:lpstr>Times New Roman</vt:lpstr>
      <vt:lpstr>plantilla4</vt:lpstr>
      <vt:lpstr>Modelado de Sistemas</vt:lpstr>
      <vt:lpstr>Introducción</vt:lpstr>
      <vt:lpstr>Introducción</vt:lpstr>
      <vt:lpstr>Introducción</vt:lpstr>
      <vt:lpstr>Introducción</vt:lpstr>
      <vt:lpstr>Introducción</vt:lpstr>
      <vt:lpstr>Introducción</vt:lpstr>
      <vt:lpstr>Introducción</vt:lpstr>
      <vt:lpstr>Actividades de la clase</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Actividades de la clase</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Actividades de la clase</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Actividades de la clase</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Introducción</vt:lpstr>
      <vt:lpstr>Modelos de Optimización</vt:lpstr>
      <vt:lpstr>Modelos de Optimización</vt:lpstr>
      <vt:lpstr>Modelos de Optimización</vt:lpstr>
      <vt:lpstr>Modelos de Optimización</vt:lpstr>
      <vt:lpstr>Modelos de Optimización</vt:lpstr>
      <vt:lpstr>Modelos de Optimización</vt:lpstr>
      <vt:lpstr>Modelos de Optimización</vt:lpstr>
      <vt:lpstr>Modelos de Optimización</vt:lpstr>
      <vt:lpstr>Modelos de Optimización</vt:lpstr>
      <vt:lpstr>Modelos de Optimización</vt:lpstr>
      <vt:lpstr>Actividades de la clase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Laboratorio 1 Introducción a Xpress</dc:title>
  <dc:creator>Gere</dc:creator>
  <cp:lastModifiedBy>Kevin Cohen Solano</cp:lastModifiedBy>
  <cp:revision>1517</cp:revision>
  <dcterms:created xsi:type="dcterms:W3CDTF">2006-08-16T00:00:00Z</dcterms:created>
  <dcterms:modified xsi:type="dcterms:W3CDTF">2022-10-04T07:00:27Z</dcterms:modified>
</cp:coreProperties>
</file>