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63" r:id="rId5"/>
    <p:sldId id="264" r:id="rId6"/>
    <p:sldId id="286" r:id="rId7"/>
    <p:sldId id="265" r:id="rId8"/>
    <p:sldId id="266" r:id="rId9"/>
    <p:sldId id="289" r:id="rId10"/>
    <p:sldId id="267" r:id="rId11"/>
    <p:sldId id="287" r:id="rId12"/>
    <p:sldId id="290" r:id="rId13"/>
    <p:sldId id="271" r:id="rId14"/>
    <p:sldId id="288" r:id="rId15"/>
    <p:sldId id="291" r:id="rId16"/>
    <p:sldId id="276" r:id="rId17"/>
    <p:sldId id="293" r:id="rId18"/>
    <p:sldId id="292" r:id="rId19"/>
    <p:sldId id="285" r:id="rId20"/>
    <p:sldId id="262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437" y="2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0066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7af7a6a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7af7a6a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bc3b886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bc3b886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bc3b886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bc3b886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7ed9f117a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7ed9f117a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DAD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840549" y="1923678"/>
            <a:ext cx="8229013" cy="61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fr-FR" sz="4000" dirty="0" err="1" smtClean="0"/>
              <a:t>Stripe</a:t>
            </a:r>
            <a:r>
              <a:rPr lang="fr-FR" sz="4000" dirty="0" smtClean="0"/>
              <a:t> : Conception </a:t>
            </a:r>
            <a:r>
              <a:rPr lang="fr-FR" sz="4000" dirty="0"/>
              <a:t>d'une architecture de données </a:t>
            </a:r>
            <a:r>
              <a:rPr lang="fr-FR" sz="4000" dirty="0" smtClean="0"/>
              <a:t>intégrée</a:t>
            </a:r>
            <a:endParaRPr sz="4000" dirty="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550" y="3003798"/>
            <a:ext cx="3818450" cy="213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911" y="85985"/>
            <a:ext cx="973275" cy="6510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858535" y="2427734"/>
            <a:ext cx="7056784" cy="6921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fr-FR" sz="2400" dirty="0">
                <a:solidFill>
                  <a:schemeClr val="bg1"/>
                </a:solidFill>
              </a:rPr>
              <a:t>Unification des systèmes OLTP, OLAP et </a:t>
            </a:r>
            <a:r>
              <a:rPr lang="fr-FR" sz="2400" dirty="0" err="1" smtClean="0">
                <a:solidFill>
                  <a:schemeClr val="bg1"/>
                </a:solidFill>
              </a:rPr>
              <a:t>NoSQL</a:t>
            </a:r>
            <a:endParaRPr sz="2400" dirty="0">
              <a:solidFill>
                <a:schemeClr val="bg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" name="Google Shape;57;p13"/>
          <p:cNvSpPr txBox="1">
            <a:spLocks/>
          </p:cNvSpPr>
          <p:nvPr/>
        </p:nvSpPr>
        <p:spPr>
          <a:xfrm>
            <a:off x="840550" y="3869624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fr-FR" sz="1600" dirty="0" smtClean="0">
              <a:solidFill>
                <a:schemeClr val="tx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algn="l"/>
            <a:r>
              <a:rPr lang="fr-FR" sz="1600" dirty="0" smtClean="0">
                <a:solidFill>
                  <a:schemeClr val="tx1"/>
                </a:solidFill>
                <a:latin typeface="Inter Medium"/>
                <a:ea typeface="Inter Medium"/>
                <a:cs typeface="Inter Medium"/>
                <a:sym typeface="Inter Medium"/>
              </a:rPr>
              <a:t>Kévin </a:t>
            </a:r>
            <a:r>
              <a:rPr lang="fr-FR" sz="1600" dirty="0" err="1" smtClean="0">
                <a:solidFill>
                  <a:schemeClr val="tx1"/>
                </a:solidFill>
                <a:latin typeface="Inter Medium"/>
                <a:ea typeface="Inter Medium"/>
                <a:cs typeface="Inter Medium"/>
                <a:sym typeface="Inter Medium"/>
              </a:rPr>
              <a:t>Chatelain</a:t>
            </a:r>
            <a:r>
              <a:rPr lang="fr-FR" sz="1600" dirty="0">
                <a:solidFill>
                  <a:schemeClr val="tx1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</a:p>
          <a:p>
            <a:pPr algn="l"/>
            <a:r>
              <a:rPr lang="fr-FR" sz="1600" dirty="0"/>
              <a:t>Architecte en Intelligence </a:t>
            </a:r>
            <a:r>
              <a:rPr lang="fr-FR" sz="1600" dirty="0" smtClean="0"/>
              <a:t>Artificielle </a:t>
            </a:r>
          </a:p>
          <a:p>
            <a:pPr algn="l"/>
            <a:r>
              <a:rPr lang="fr-FR" sz="1600" dirty="0" smtClean="0">
                <a:sym typeface="Inter Medium"/>
              </a:rPr>
              <a:t>Bloc </a:t>
            </a:r>
            <a:r>
              <a:rPr lang="fr-FR" sz="1600" dirty="0">
                <a:sym typeface="Inter Medium"/>
              </a:rPr>
              <a:t>2</a:t>
            </a:r>
            <a:r>
              <a:rPr lang="fr-FR" sz="1600" dirty="0">
                <a:sym typeface="Inter Medium"/>
              </a:rPr>
              <a:t> </a:t>
            </a:r>
            <a:r>
              <a:rPr lang="fr-FR" sz="1600" dirty="0" smtClean="0">
                <a:sym typeface="Inter Medium"/>
              </a:rPr>
              <a:t>– « </a:t>
            </a:r>
            <a:r>
              <a:rPr lang="fr-FR" sz="1600" dirty="0" smtClean="0"/>
              <a:t>Concevoir </a:t>
            </a:r>
            <a:r>
              <a:rPr lang="fr-FR" sz="1600" dirty="0"/>
              <a:t>et déployer </a:t>
            </a:r>
            <a:endParaRPr lang="fr-FR" sz="1600" dirty="0"/>
          </a:p>
          <a:p>
            <a:pPr algn="l"/>
            <a:r>
              <a:rPr lang="fr-FR" sz="1600" dirty="0"/>
              <a:t>des </a:t>
            </a:r>
            <a:r>
              <a:rPr lang="fr-FR" sz="1600" dirty="0"/>
              <a:t>architecture de données (pour l'IA)</a:t>
            </a:r>
            <a:r>
              <a:rPr lang="fr-FR" sz="1600" dirty="0"/>
              <a:t> »</a:t>
            </a:r>
            <a:endParaRPr lang="fr-FR" sz="1600" dirty="0">
              <a:sym typeface="Inter Medium"/>
            </a:endParaRPr>
          </a:p>
          <a:p>
            <a:pPr algn="l"/>
            <a:r>
              <a:rPr lang="fr-FR" sz="1600" dirty="0" err="1">
                <a:solidFill>
                  <a:schemeClr val="tx1"/>
                </a:solidFill>
              </a:rPr>
              <a:t>Jedha</a:t>
            </a:r>
            <a:r>
              <a:rPr lang="fr-FR" sz="1600" dirty="0">
                <a:solidFill>
                  <a:schemeClr val="tx1"/>
                </a:solidFill>
              </a:rPr>
              <a:t> 2023/2024</a:t>
            </a:r>
            <a:endParaRPr lang="fr-FR" sz="1600" dirty="0">
              <a:solidFill>
                <a:schemeClr val="tx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7170" name="Picture 2" descr="Stripe Logo : histoire, signification de l'emblèm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55" y="737035"/>
            <a:ext cx="1080120" cy="55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 idx="4294967295"/>
          </p:nvPr>
        </p:nvSpPr>
        <p:spPr>
          <a:xfrm>
            <a:off x="1115616" y="670498"/>
            <a:ext cx="7632848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1800" b="1" dirty="0" err="1" smtClean="0">
                <a:solidFill>
                  <a:srgbClr val="0E3449"/>
                </a:solidFill>
                <a:latin typeface="Inter"/>
                <a:ea typeface="Inter"/>
                <a:cs typeface="Inter"/>
              </a:rPr>
              <a:t>Integrité</a:t>
            </a:r>
            <a:r>
              <a:rPr lang="fr-FR" sz="1800" b="1" dirty="0" smtClean="0">
                <a:solidFill>
                  <a:srgbClr val="0E3449"/>
                </a:solidFill>
                <a:latin typeface="Inter"/>
                <a:ea typeface="Inter"/>
                <a:cs typeface="Inter"/>
              </a:rPr>
              <a:t> </a:t>
            </a:r>
            <a:r>
              <a:rPr lang="fr-FR" sz="1800" b="1" dirty="0" err="1">
                <a:solidFill>
                  <a:srgbClr val="0E3449"/>
                </a:solidFill>
                <a:latin typeface="Inter"/>
                <a:ea typeface="Inter"/>
                <a:cs typeface="Inter"/>
              </a:rPr>
              <a:t>transactionelle</a:t>
            </a:r>
            <a:r>
              <a:rPr lang="fr-FR" sz="1800" b="1" dirty="0">
                <a:solidFill>
                  <a:srgbClr val="0E3449"/>
                </a:solidFill>
                <a:latin typeface="Inter"/>
                <a:ea typeface="Inter"/>
                <a:cs typeface="Inter"/>
              </a:rPr>
              <a:t> </a:t>
            </a:r>
            <a:endParaRPr lang="fr-FR" sz="1800" b="1" dirty="0">
              <a:solidFill>
                <a:srgbClr val="0E3449"/>
              </a:solidFill>
              <a:latin typeface="Inter"/>
              <a:ea typeface="Inter"/>
              <a:cs typeface="Inter"/>
              <a:sym typeface="Inter Medium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4" y="285050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4801428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000" dirty="0"/>
              <a:t>Kévin </a:t>
            </a:r>
            <a:r>
              <a:rPr lang="fr-FR" sz="1000" dirty="0" err="1"/>
              <a:t>Chatelain</a:t>
            </a:r>
            <a:r>
              <a:rPr lang="fr-FR" sz="1000" dirty="0"/>
              <a:t> – </a:t>
            </a:r>
            <a:r>
              <a:rPr lang="fr-FR" sz="1000" dirty="0" err="1"/>
              <a:t>Stripe</a:t>
            </a:r>
            <a:r>
              <a:rPr lang="fr-FR" sz="1000" dirty="0"/>
              <a:t>: Conception </a:t>
            </a:r>
            <a:r>
              <a:rPr lang="fr-FR" sz="1000" dirty="0">
                <a:sym typeface="Inter Medium"/>
              </a:rPr>
              <a:t>d’une architecture de données intégrées.- </a:t>
            </a:r>
            <a:r>
              <a:rPr lang="fr-FR" sz="1000" dirty="0"/>
              <a:t>Architecte en Intelligence Artificielle </a:t>
            </a:r>
            <a:r>
              <a:rPr lang="fr-FR" sz="1000" dirty="0">
                <a:sym typeface="Inter Medium"/>
              </a:rPr>
              <a:t>- </a:t>
            </a:r>
            <a:r>
              <a:rPr lang="fr-FR" sz="1000" dirty="0" err="1"/>
              <a:t>Jedha</a:t>
            </a:r>
            <a:r>
              <a:rPr lang="fr-FR" sz="1000" dirty="0"/>
              <a:t> 2023/2024 </a:t>
            </a:r>
            <a:r>
              <a:rPr lang="fr-FR" sz="1000" dirty="0" smtClean="0"/>
              <a:t>-</a:t>
            </a:r>
            <a:r>
              <a:rPr lang="fr-FR" sz="1000" dirty="0" smtClean="0"/>
              <a:t> </a:t>
            </a:r>
            <a:endParaRPr lang="fr-FR" sz="1000" dirty="0"/>
          </a:p>
        </p:txBody>
      </p:sp>
      <p:sp>
        <p:nvSpPr>
          <p:cNvPr id="22" name="Google Shape;68;p15"/>
          <p:cNvSpPr txBox="1">
            <a:spLocks/>
          </p:cNvSpPr>
          <p:nvPr/>
        </p:nvSpPr>
        <p:spPr>
          <a:xfrm>
            <a:off x="1115616" y="216302"/>
            <a:ext cx="7344816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" sz="2400" b="1" dirty="0">
                <a:sym typeface="Inter Medium"/>
              </a:rPr>
              <a:t>Architecture </a:t>
            </a:r>
            <a:r>
              <a:rPr lang="fr" sz="2400" b="1" dirty="0" smtClean="0">
                <a:sym typeface="Inter Medium"/>
              </a:rPr>
              <a:t>de l’OLTP</a:t>
            </a:r>
            <a:endParaRPr lang="fr-FR" sz="2600" b="1" i="1" u="sng" dirty="0">
              <a:solidFill>
                <a:srgbClr val="0E3449"/>
              </a:solidFill>
              <a:latin typeface="Inter SemiBold"/>
              <a:ea typeface="Inter"/>
              <a:cs typeface="Inter"/>
              <a:sym typeface="Inter SemiBold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0" t="20033" r="29909" b="14152"/>
          <a:stretch/>
        </p:blipFill>
        <p:spPr bwMode="auto">
          <a:xfrm>
            <a:off x="463374" y="1059582"/>
            <a:ext cx="8357097" cy="3690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Stripe Logo : histoire, signification de l'emblèm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94" y="669803"/>
            <a:ext cx="588654" cy="41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7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 idx="4294967295"/>
          </p:nvPr>
        </p:nvSpPr>
        <p:spPr>
          <a:xfrm>
            <a:off x="1115616" y="683084"/>
            <a:ext cx="710817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2400" b="1" dirty="0" smtClean="0">
                <a:solidFill>
                  <a:srgbClr val="0E3449"/>
                </a:solidFill>
                <a:latin typeface="Inter"/>
                <a:ea typeface="Inter"/>
                <a:cs typeface="Inter"/>
                <a:sym typeface="Inter Medium"/>
              </a:rPr>
              <a:t>Atouts clés</a:t>
            </a:r>
            <a:endParaRPr lang="fr-FR" sz="2400" b="1" dirty="0">
              <a:solidFill>
                <a:srgbClr val="0E3449"/>
              </a:solidFill>
              <a:latin typeface="Inter"/>
              <a:ea typeface="Inter"/>
              <a:cs typeface="Inter"/>
              <a:sym typeface="Inter Medium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545" y="303806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4801428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000" dirty="0"/>
              <a:t>Kévin </a:t>
            </a:r>
            <a:r>
              <a:rPr lang="fr-FR" sz="1000" dirty="0" err="1"/>
              <a:t>Chatelain</a:t>
            </a:r>
            <a:r>
              <a:rPr lang="fr-FR" sz="1000" dirty="0"/>
              <a:t> – </a:t>
            </a:r>
            <a:r>
              <a:rPr lang="fr-FR" sz="1000" dirty="0" err="1"/>
              <a:t>Stripe</a:t>
            </a:r>
            <a:r>
              <a:rPr lang="fr-FR" sz="1000" dirty="0"/>
              <a:t>: Conception </a:t>
            </a:r>
            <a:r>
              <a:rPr lang="fr-FR" sz="1000" dirty="0">
                <a:sym typeface="Inter Medium"/>
              </a:rPr>
              <a:t>d’une architecture de données intégrées.- </a:t>
            </a:r>
            <a:r>
              <a:rPr lang="fr-FR" sz="1000" dirty="0"/>
              <a:t>Architecte en Intelligence Artificielle </a:t>
            </a:r>
            <a:r>
              <a:rPr lang="fr-FR" sz="1000" dirty="0">
                <a:sym typeface="Inter Medium"/>
              </a:rPr>
              <a:t>- </a:t>
            </a:r>
            <a:r>
              <a:rPr lang="fr-FR" sz="1000" dirty="0" err="1"/>
              <a:t>Jedha</a:t>
            </a:r>
            <a:r>
              <a:rPr lang="fr-FR" sz="1000" dirty="0"/>
              <a:t> 2023/2024 </a:t>
            </a:r>
            <a:r>
              <a:rPr lang="fr-FR" sz="1000" dirty="0" smtClean="0"/>
              <a:t>-</a:t>
            </a:r>
            <a:r>
              <a:rPr lang="fr-FR" sz="1000" dirty="0" smtClean="0"/>
              <a:t> </a:t>
            </a:r>
            <a:endParaRPr lang="fr-FR" sz="1000" dirty="0"/>
          </a:p>
        </p:txBody>
      </p:sp>
      <p:sp>
        <p:nvSpPr>
          <p:cNvPr id="22" name="Google Shape;68;p15"/>
          <p:cNvSpPr txBox="1">
            <a:spLocks/>
          </p:cNvSpPr>
          <p:nvPr/>
        </p:nvSpPr>
        <p:spPr>
          <a:xfrm>
            <a:off x="1115616" y="216302"/>
            <a:ext cx="7344816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600" b="1" i="1" u="sng" dirty="0" smtClean="0">
                <a:solidFill>
                  <a:srgbClr val="0E3449"/>
                </a:solidFill>
                <a:latin typeface="Inter SemiBold"/>
                <a:ea typeface="Inter"/>
                <a:cs typeface="Inter"/>
                <a:sym typeface="Inter Medium"/>
              </a:rPr>
              <a:t>Architecture </a:t>
            </a:r>
            <a:r>
              <a:rPr lang="fr-FR" sz="2600" b="1" i="1" u="sng" dirty="0">
                <a:solidFill>
                  <a:srgbClr val="0E3449"/>
                </a:solidFill>
                <a:latin typeface="Inter SemiBold"/>
                <a:ea typeface="Inter"/>
                <a:cs typeface="Inter"/>
                <a:sym typeface="Inter Medium"/>
              </a:rPr>
              <a:t>de </a:t>
            </a:r>
            <a:r>
              <a:rPr lang="fr-FR" sz="2600" b="1" i="1" u="sng" dirty="0" smtClean="0">
                <a:solidFill>
                  <a:srgbClr val="0E3449"/>
                </a:solidFill>
                <a:latin typeface="Inter SemiBold"/>
                <a:ea typeface="Inter"/>
                <a:cs typeface="Inter"/>
                <a:sym typeface="Inter Medium"/>
              </a:rPr>
              <a:t>l’OLTP</a:t>
            </a:r>
            <a:endParaRPr lang="fr-FR" sz="2600" b="1" i="1" u="sng" dirty="0">
              <a:solidFill>
                <a:srgbClr val="0E3449"/>
              </a:solidFill>
              <a:latin typeface="Inter SemiBold"/>
              <a:ea typeface="Inter"/>
              <a:cs typeface="Inter"/>
              <a:sym typeface="Inter SemiBol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1825" y="1491630"/>
            <a:ext cx="802149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1600" b="1" dirty="0"/>
              <a:t>Intégrité Transactionnelle</a:t>
            </a:r>
            <a:r>
              <a:rPr lang="fr-FR" sz="1600" dirty="0"/>
              <a:t> : Maintien de la cohérence et de la précision des données grâce à la gestion ACID des </a:t>
            </a:r>
            <a:r>
              <a:rPr lang="fr-FR" sz="1600" dirty="0" smtClean="0"/>
              <a:t>transactions.</a:t>
            </a:r>
          </a:p>
          <a:p>
            <a:pPr marL="285750" indent="-285750">
              <a:buFont typeface="Arial" pitchFamily="34" charset="0"/>
              <a:buChar char="•"/>
            </a:pPr>
            <a:endParaRPr lang="fr-FR" sz="16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sz="1600" b="1" dirty="0" smtClean="0"/>
              <a:t>Contrôle </a:t>
            </a:r>
            <a:r>
              <a:rPr lang="fr-FR" sz="1600" b="1" dirty="0"/>
              <a:t>de la Fraude</a:t>
            </a:r>
            <a:r>
              <a:rPr lang="fr-FR" sz="1600" dirty="0"/>
              <a:t> : Détection rapide des transactions suspectes avec des indicateurs de fraude </a:t>
            </a:r>
            <a:r>
              <a:rPr lang="fr-FR" sz="1600" dirty="0" smtClean="0"/>
              <a:t>intégrés.</a:t>
            </a:r>
          </a:p>
          <a:p>
            <a:pPr marL="285750" indent="-285750">
              <a:buFont typeface="Arial" pitchFamily="34" charset="0"/>
              <a:buChar char="•"/>
            </a:pPr>
            <a:endParaRPr lang="fr-FR" sz="16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sz="1600" b="1" dirty="0" smtClean="0"/>
              <a:t>Traçabilité </a:t>
            </a:r>
            <a:r>
              <a:rPr lang="fr-FR" sz="1600" b="1" dirty="0"/>
              <a:t>Complète</a:t>
            </a:r>
            <a:r>
              <a:rPr lang="fr-FR" sz="1600" dirty="0"/>
              <a:t> : Historique des transactions enrichi par les tables associées (client, produit, localisation</a:t>
            </a:r>
            <a:r>
              <a:rPr lang="fr-FR" sz="1600" dirty="0" smtClean="0"/>
              <a:t>).</a:t>
            </a:r>
          </a:p>
          <a:p>
            <a:pPr marL="285750" indent="-285750">
              <a:buFont typeface="Arial" pitchFamily="34" charset="0"/>
              <a:buChar char="•"/>
            </a:pPr>
            <a:endParaRPr lang="fr-FR" sz="16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sz="1600" b="1" dirty="0" smtClean="0"/>
              <a:t>Réactivité </a:t>
            </a:r>
            <a:r>
              <a:rPr lang="fr-FR" sz="1600" b="1" dirty="0"/>
              <a:t>et Fiabilité</a:t>
            </a:r>
            <a:r>
              <a:rPr lang="fr-FR" sz="1600" dirty="0"/>
              <a:t> : Conçue pour des opérations rapides et une disponibilité constante, essentielle pour le traitement en temps réel.</a:t>
            </a:r>
          </a:p>
        </p:txBody>
      </p:sp>
      <p:pic>
        <p:nvPicPr>
          <p:cNvPr id="7" name="Picture 2" descr="Stripe Logo : histoire, signification de l'emblè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91" y="740390"/>
            <a:ext cx="588654" cy="41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00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 idx="4294967295"/>
          </p:nvPr>
        </p:nvSpPr>
        <p:spPr>
          <a:xfrm>
            <a:off x="1115616" y="683084"/>
            <a:ext cx="710817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" sz="2400" b="1" dirty="0" smtClean="0">
                <a:solidFill>
                  <a:srgbClr val="0E3449"/>
                </a:solidFill>
                <a:latin typeface="Inter"/>
                <a:ea typeface="Inter"/>
                <a:cs typeface="Inter"/>
                <a:sym typeface="Inter Medium"/>
              </a:rPr>
              <a:t>Exemple d’une requête</a:t>
            </a:r>
            <a:endParaRPr lang="fr-FR" sz="2400" b="1" dirty="0">
              <a:solidFill>
                <a:srgbClr val="0E3449"/>
              </a:solidFill>
              <a:latin typeface="Inter"/>
              <a:ea typeface="Inter"/>
              <a:cs typeface="Inter"/>
              <a:sym typeface="Inter Medium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332144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4801428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000" dirty="0"/>
              <a:t>Kévin </a:t>
            </a:r>
            <a:r>
              <a:rPr lang="fr-FR" sz="1000" dirty="0" err="1"/>
              <a:t>Chatelain</a:t>
            </a:r>
            <a:r>
              <a:rPr lang="fr-FR" sz="1000" dirty="0"/>
              <a:t> – </a:t>
            </a:r>
            <a:r>
              <a:rPr lang="fr-FR" sz="1000" dirty="0" err="1"/>
              <a:t>Stripe</a:t>
            </a:r>
            <a:r>
              <a:rPr lang="fr-FR" sz="1000" dirty="0"/>
              <a:t>: Conception </a:t>
            </a:r>
            <a:r>
              <a:rPr lang="fr-FR" sz="1000" dirty="0">
                <a:sym typeface="Inter Medium"/>
              </a:rPr>
              <a:t>d’une architecture de données intégrées.- </a:t>
            </a:r>
            <a:r>
              <a:rPr lang="fr-FR" sz="1000" dirty="0"/>
              <a:t>Architecte en Intelligence Artificielle </a:t>
            </a:r>
            <a:r>
              <a:rPr lang="fr-FR" sz="1000" dirty="0">
                <a:sym typeface="Inter Medium"/>
              </a:rPr>
              <a:t>- </a:t>
            </a:r>
            <a:r>
              <a:rPr lang="fr-FR" sz="1000" dirty="0" err="1"/>
              <a:t>Jedha</a:t>
            </a:r>
            <a:r>
              <a:rPr lang="fr-FR" sz="1000" dirty="0"/>
              <a:t> 2023/2024 </a:t>
            </a:r>
            <a:r>
              <a:rPr lang="fr-FR" sz="1000" dirty="0" smtClean="0"/>
              <a:t>-</a:t>
            </a:r>
            <a:r>
              <a:rPr lang="fr-FR" sz="1000" dirty="0" smtClean="0"/>
              <a:t> </a:t>
            </a:r>
            <a:endParaRPr lang="fr-FR" sz="1000" dirty="0"/>
          </a:p>
        </p:txBody>
      </p:sp>
      <p:sp>
        <p:nvSpPr>
          <p:cNvPr id="22" name="Google Shape;68;p15"/>
          <p:cNvSpPr txBox="1">
            <a:spLocks/>
          </p:cNvSpPr>
          <p:nvPr/>
        </p:nvSpPr>
        <p:spPr>
          <a:xfrm>
            <a:off x="1115616" y="216302"/>
            <a:ext cx="7344816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600" b="1" i="1" u="sng" dirty="0" smtClean="0">
                <a:solidFill>
                  <a:srgbClr val="0E3449"/>
                </a:solidFill>
                <a:latin typeface="Inter SemiBold"/>
                <a:ea typeface="Inter"/>
                <a:cs typeface="Inter"/>
                <a:sym typeface="Inter Medium"/>
              </a:rPr>
              <a:t>Architecture </a:t>
            </a:r>
            <a:r>
              <a:rPr lang="fr-FR" sz="2600" b="1" i="1" u="sng" dirty="0">
                <a:solidFill>
                  <a:srgbClr val="0E3449"/>
                </a:solidFill>
                <a:latin typeface="Inter SemiBold"/>
                <a:ea typeface="Inter"/>
                <a:cs typeface="Inter"/>
                <a:sym typeface="Inter Medium"/>
              </a:rPr>
              <a:t>de </a:t>
            </a:r>
            <a:r>
              <a:rPr lang="fr-FR" sz="2600" b="1" i="1" u="sng" dirty="0" smtClean="0">
                <a:solidFill>
                  <a:srgbClr val="0E3449"/>
                </a:solidFill>
                <a:latin typeface="Inter SemiBold"/>
                <a:ea typeface="Inter"/>
                <a:cs typeface="Inter"/>
                <a:sym typeface="Inter Medium"/>
              </a:rPr>
              <a:t>l’OLTP</a:t>
            </a:r>
            <a:endParaRPr lang="fr-FR" sz="2600" b="1" i="1" u="sng" dirty="0">
              <a:solidFill>
                <a:srgbClr val="0E3449"/>
              </a:solidFill>
              <a:latin typeface="Inter SemiBold"/>
              <a:ea typeface="Inter"/>
              <a:cs typeface="Inter"/>
              <a:sym typeface="Inter SemiBold"/>
            </a:endParaRPr>
          </a:p>
        </p:txBody>
      </p:sp>
      <p:pic>
        <p:nvPicPr>
          <p:cNvPr id="6" name="Picture 2" descr="Stripe Logo : histoire, signification de l'emblè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75" y="749402"/>
            <a:ext cx="588654" cy="41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4" b="15496"/>
          <a:stretch/>
        </p:blipFill>
        <p:spPr bwMode="auto">
          <a:xfrm>
            <a:off x="971600" y="1419622"/>
            <a:ext cx="7367464" cy="2951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591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 idx="4294967295"/>
          </p:nvPr>
        </p:nvSpPr>
        <p:spPr>
          <a:xfrm>
            <a:off x="1204526" y="705506"/>
            <a:ext cx="6331664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b="1" dirty="0" smtClean="0">
                <a:solidFill>
                  <a:srgbClr val="0E3449"/>
                </a:solidFill>
                <a:latin typeface="Inter"/>
                <a:ea typeface="Inter"/>
                <a:cs typeface="Inter"/>
              </a:rPr>
              <a:t>Gestion </a:t>
            </a:r>
            <a:r>
              <a:rPr lang="fr-FR" sz="2400" b="1" dirty="0">
                <a:solidFill>
                  <a:srgbClr val="0E3449"/>
                </a:solidFill>
                <a:latin typeface="Inter"/>
                <a:ea typeface="Inter"/>
                <a:cs typeface="Inter"/>
              </a:rPr>
              <a:t>flexible des données</a:t>
            </a:r>
            <a:r>
              <a:rPr lang="fr-FR" sz="2400" b="1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 SemiBold"/>
              </a:rPr>
              <a:t/>
            </a:r>
            <a:br>
              <a:rPr lang="fr-FR" sz="2400" b="1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 SemiBold"/>
              </a:rPr>
            </a:br>
            <a:endParaRPr sz="2400" b="1" dirty="0">
              <a:solidFill>
                <a:srgbClr val="0E3449"/>
              </a:solidFill>
              <a:latin typeface="Inter"/>
              <a:ea typeface="Inter"/>
              <a:cs typeface="Inter"/>
              <a:sym typeface="Inter SemiBold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78" y="291733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4803998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000" dirty="0"/>
              <a:t>Kévin </a:t>
            </a:r>
            <a:r>
              <a:rPr lang="fr-FR" sz="1000" dirty="0" err="1"/>
              <a:t>Chatelain</a:t>
            </a:r>
            <a:r>
              <a:rPr lang="fr-FR" sz="1000" dirty="0"/>
              <a:t> – </a:t>
            </a:r>
            <a:r>
              <a:rPr lang="fr-FR" sz="1000" dirty="0" err="1"/>
              <a:t>Stripe</a:t>
            </a:r>
            <a:r>
              <a:rPr lang="fr-FR" sz="1000" dirty="0"/>
              <a:t>: Conception </a:t>
            </a:r>
            <a:r>
              <a:rPr lang="fr-FR" sz="1000" dirty="0">
                <a:sym typeface="Inter Medium"/>
              </a:rPr>
              <a:t>d’une architecture de données intégrées.- </a:t>
            </a:r>
            <a:r>
              <a:rPr lang="fr-FR" sz="1000" dirty="0"/>
              <a:t>Architecte en Intelligence Artificielle </a:t>
            </a:r>
            <a:r>
              <a:rPr lang="fr-FR" sz="1000" dirty="0">
                <a:sym typeface="Inter Medium"/>
              </a:rPr>
              <a:t>- </a:t>
            </a:r>
            <a:r>
              <a:rPr lang="fr-FR" sz="1000" dirty="0" err="1"/>
              <a:t>Jedha</a:t>
            </a:r>
            <a:r>
              <a:rPr lang="fr-FR" sz="1000" dirty="0"/>
              <a:t> 2023/2024 -</a:t>
            </a:r>
            <a:endParaRPr lang="fr-FR" sz="1000" dirty="0"/>
          </a:p>
        </p:txBody>
      </p:sp>
      <p:sp>
        <p:nvSpPr>
          <p:cNvPr id="11" name="Google Shape;54;p13"/>
          <p:cNvSpPr txBox="1">
            <a:spLocks/>
          </p:cNvSpPr>
          <p:nvPr/>
        </p:nvSpPr>
        <p:spPr>
          <a:xfrm>
            <a:off x="1198509" y="174002"/>
            <a:ext cx="64782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" b="1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Architecture </a:t>
            </a:r>
            <a:r>
              <a:rPr lang="fr" b="1" dirty="0" smtClean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noSQL</a:t>
            </a:r>
            <a:endParaRPr lang="fr-FR" b="1" i="1" u="sng" dirty="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21" t="18888" r="24355" b="18083"/>
          <a:stretch/>
        </p:blipFill>
        <p:spPr bwMode="auto">
          <a:xfrm>
            <a:off x="1259632" y="1203599"/>
            <a:ext cx="7416824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Stripe Logo : histoire, signification de l'emblèm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24" y="762374"/>
            <a:ext cx="588654" cy="41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20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 idx="4294967295"/>
          </p:nvPr>
        </p:nvSpPr>
        <p:spPr>
          <a:xfrm>
            <a:off x="1115616" y="683084"/>
            <a:ext cx="710817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" sz="2400" b="1" dirty="0" smtClean="0">
                <a:solidFill>
                  <a:srgbClr val="0E3449"/>
                </a:solidFill>
                <a:latin typeface="Inter"/>
                <a:ea typeface="Inter"/>
                <a:cs typeface="Inter"/>
                <a:sym typeface="Inter Medium"/>
              </a:rPr>
              <a:t>Atouts clés</a:t>
            </a:r>
            <a:endParaRPr lang="fr-FR" sz="2400" b="1" dirty="0">
              <a:solidFill>
                <a:srgbClr val="0E3449"/>
              </a:solidFill>
              <a:latin typeface="Inter"/>
              <a:ea typeface="Inter"/>
              <a:cs typeface="Inter"/>
              <a:sym typeface="Inter Medium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072" y="299013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4801428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000" dirty="0"/>
              <a:t>Kévin </a:t>
            </a:r>
            <a:r>
              <a:rPr lang="fr-FR" sz="1000" dirty="0" err="1"/>
              <a:t>Chatelain</a:t>
            </a:r>
            <a:r>
              <a:rPr lang="fr-FR" sz="1000" dirty="0"/>
              <a:t> – </a:t>
            </a:r>
            <a:r>
              <a:rPr lang="fr-FR" sz="1000" dirty="0" err="1"/>
              <a:t>Stripe</a:t>
            </a:r>
            <a:r>
              <a:rPr lang="fr-FR" sz="1000" dirty="0"/>
              <a:t>: Conception </a:t>
            </a:r>
            <a:r>
              <a:rPr lang="fr-FR" sz="1000" dirty="0">
                <a:sym typeface="Inter Medium"/>
              </a:rPr>
              <a:t>d’une architecture de données intégrées.- </a:t>
            </a:r>
            <a:r>
              <a:rPr lang="fr-FR" sz="1000" dirty="0"/>
              <a:t>Architecte en Intelligence Artificielle </a:t>
            </a:r>
            <a:r>
              <a:rPr lang="fr-FR" sz="1000" dirty="0">
                <a:sym typeface="Inter Medium"/>
              </a:rPr>
              <a:t>- </a:t>
            </a:r>
            <a:r>
              <a:rPr lang="fr-FR" sz="1000" dirty="0" err="1"/>
              <a:t>Jedha</a:t>
            </a:r>
            <a:r>
              <a:rPr lang="fr-FR" sz="1000" dirty="0"/>
              <a:t> 2023/2024 -</a:t>
            </a:r>
            <a:endParaRPr lang="fr-FR" sz="1000" dirty="0"/>
          </a:p>
        </p:txBody>
      </p:sp>
      <p:sp>
        <p:nvSpPr>
          <p:cNvPr id="22" name="Google Shape;68;p15"/>
          <p:cNvSpPr txBox="1">
            <a:spLocks/>
          </p:cNvSpPr>
          <p:nvPr/>
        </p:nvSpPr>
        <p:spPr>
          <a:xfrm>
            <a:off x="1115616" y="216302"/>
            <a:ext cx="7344816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600" b="1" i="1" u="sng" dirty="0" smtClean="0">
                <a:solidFill>
                  <a:srgbClr val="0E3449"/>
                </a:solidFill>
                <a:latin typeface="Inter SemiBold"/>
                <a:ea typeface="Inter"/>
                <a:cs typeface="Inter"/>
                <a:sym typeface="Inter Medium"/>
              </a:rPr>
              <a:t>Architecture </a:t>
            </a:r>
            <a:r>
              <a:rPr lang="fr-FR" sz="2600" b="1" i="1" u="sng" dirty="0" err="1" smtClean="0">
                <a:solidFill>
                  <a:srgbClr val="0E3449"/>
                </a:solidFill>
                <a:latin typeface="Inter SemiBold"/>
                <a:ea typeface="Inter"/>
                <a:cs typeface="Inter"/>
                <a:sym typeface="Inter Medium"/>
              </a:rPr>
              <a:t>NoSQL</a:t>
            </a:r>
            <a:endParaRPr lang="fr-FR" sz="2600" b="1" i="1" u="sng" dirty="0">
              <a:solidFill>
                <a:srgbClr val="0E3449"/>
              </a:solidFill>
              <a:latin typeface="Inter SemiBold"/>
              <a:ea typeface="Inter"/>
              <a:cs typeface="Inter"/>
              <a:sym typeface="Inter SemiBol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1825" y="1491630"/>
            <a:ext cx="802149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1600" b="1" dirty="0"/>
              <a:t>Flexibilité des </a:t>
            </a:r>
            <a:r>
              <a:rPr lang="fr-FR" sz="1600" b="1" dirty="0" smtClean="0"/>
              <a:t>données</a:t>
            </a:r>
            <a:r>
              <a:rPr lang="fr-FR" sz="1600" dirty="0" smtClean="0"/>
              <a:t> </a:t>
            </a:r>
            <a:r>
              <a:rPr lang="fr-FR" sz="1600" dirty="0"/>
              <a:t>: Gestion de données structurées et semi-structurées avec des schémas adaptables pour des besoins </a:t>
            </a:r>
            <a:r>
              <a:rPr lang="fr-FR" sz="1600" dirty="0" smtClean="0"/>
              <a:t>variés.</a:t>
            </a:r>
          </a:p>
          <a:p>
            <a:pPr marL="285750" indent="-285750">
              <a:buFont typeface="Arial" pitchFamily="34" charset="0"/>
              <a:buChar char="•"/>
            </a:pPr>
            <a:endParaRPr lang="fr-FR" sz="16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sz="1600" b="1" dirty="0" smtClean="0"/>
              <a:t>Performance </a:t>
            </a:r>
            <a:r>
              <a:rPr lang="fr-FR" sz="1600" b="1" dirty="0"/>
              <a:t>en Temps </a:t>
            </a:r>
            <a:r>
              <a:rPr lang="fr-FR" sz="1600" b="1" dirty="0" smtClean="0"/>
              <a:t>réel</a:t>
            </a:r>
            <a:r>
              <a:rPr lang="fr-FR" sz="1600" dirty="0" smtClean="0"/>
              <a:t> </a:t>
            </a:r>
            <a:r>
              <a:rPr lang="fr-FR" sz="1600" dirty="0"/>
              <a:t>: Capacité à traiter de gros volumes de données en temps réel, essentiel pour des applications comme la détection de </a:t>
            </a:r>
            <a:r>
              <a:rPr lang="fr-FR" sz="1600" dirty="0" smtClean="0"/>
              <a:t>fraude.</a:t>
            </a:r>
          </a:p>
          <a:p>
            <a:pPr marL="285750" indent="-285750">
              <a:buFont typeface="Arial" pitchFamily="34" charset="0"/>
              <a:buChar char="•"/>
            </a:pPr>
            <a:endParaRPr lang="fr-FR" sz="16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sz="1600" b="1" dirty="0" err="1" smtClean="0"/>
              <a:t>Scalabilité</a:t>
            </a:r>
            <a:r>
              <a:rPr lang="fr-FR" sz="1600" dirty="0" smtClean="0"/>
              <a:t> </a:t>
            </a:r>
            <a:r>
              <a:rPr lang="fr-FR" sz="1600" dirty="0"/>
              <a:t>: Infrastructure facilement évolutive pour répondre à l'augmentation des volumes de données et aux besoins </a:t>
            </a:r>
            <a:r>
              <a:rPr lang="fr-FR" sz="1600" dirty="0" smtClean="0"/>
              <a:t>changeants.</a:t>
            </a:r>
          </a:p>
          <a:p>
            <a:pPr marL="285750" indent="-285750">
              <a:buFont typeface="Arial" pitchFamily="34" charset="0"/>
              <a:buChar char="•"/>
            </a:pPr>
            <a:endParaRPr lang="fr-FR" sz="16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sz="1600" b="1" dirty="0" smtClean="0"/>
              <a:t>Enrichissement </a:t>
            </a:r>
            <a:r>
              <a:rPr lang="fr-FR" sz="1600" b="1" dirty="0"/>
              <a:t>des </a:t>
            </a:r>
            <a:r>
              <a:rPr lang="fr-FR" sz="1600" b="1" dirty="0" smtClean="0"/>
              <a:t>modèles </a:t>
            </a:r>
            <a:r>
              <a:rPr lang="fr-FR" sz="1600" b="1" dirty="0"/>
              <a:t>ML</a:t>
            </a:r>
            <a:r>
              <a:rPr lang="fr-FR" sz="1600" dirty="0"/>
              <a:t> : Intégration fluide avec les fonctionnalités de machine </a:t>
            </a:r>
            <a:r>
              <a:rPr lang="fr-FR" sz="1600" dirty="0" err="1"/>
              <a:t>learning</a:t>
            </a:r>
            <a:r>
              <a:rPr lang="fr-FR" sz="1600" dirty="0"/>
              <a:t>, permettant des prédictions et personnalisations avancées.</a:t>
            </a:r>
          </a:p>
        </p:txBody>
      </p:sp>
      <p:pic>
        <p:nvPicPr>
          <p:cNvPr id="7" name="Picture 2" descr="Stripe Logo : histoire, signification de l'emblè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18" y="764430"/>
            <a:ext cx="588654" cy="41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00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 idx="4294967295"/>
          </p:nvPr>
        </p:nvSpPr>
        <p:spPr>
          <a:xfrm>
            <a:off x="1115616" y="683084"/>
            <a:ext cx="710817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" sz="2400" b="1" dirty="0" smtClean="0">
                <a:solidFill>
                  <a:srgbClr val="0E3449"/>
                </a:solidFill>
                <a:latin typeface="Inter"/>
                <a:ea typeface="Inter"/>
                <a:cs typeface="Inter"/>
                <a:sym typeface="Inter Medium"/>
              </a:rPr>
              <a:t>Exemple d’une requête</a:t>
            </a:r>
            <a:endParaRPr lang="fr-FR" sz="2400" b="1" dirty="0">
              <a:solidFill>
                <a:srgbClr val="0E3449"/>
              </a:solidFill>
              <a:latin typeface="Inter"/>
              <a:ea typeface="Inter"/>
              <a:cs typeface="Inter"/>
              <a:sym typeface="Inter Medium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22" y="304928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4801428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000" dirty="0"/>
              <a:t>Kévin </a:t>
            </a:r>
            <a:r>
              <a:rPr lang="fr-FR" sz="1000" dirty="0" err="1"/>
              <a:t>Chatelain</a:t>
            </a:r>
            <a:r>
              <a:rPr lang="fr-FR" sz="1000" dirty="0"/>
              <a:t> – </a:t>
            </a:r>
            <a:r>
              <a:rPr lang="fr-FR" sz="1000" dirty="0" err="1"/>
              <a:t>Stripe</a:t>
            </a:r>
            <a:r>
              <a:rPr lang="fr-FR" sz="1000" dirty="0"/>
              <a:t>: Conception </a:t>
            </a:r>
            <a:r>
              <a:rPr lang="fr-FR" sz="1000" dirty="0">
                <a:sym typeface="Inter Medium"/>
              </a:rPr>
              <a:t>d’une architecture de données intégrées.- </a:t>
            </a:r>
            <a:r>
              <a:rPr lang="fr-FR" sz="1000" dirty="0"/>
              <a:t>Architecte en Intelligence Artificielle </a:t>
            </a:r>
            <a:r>
              <a:rPr lang="fr-FR" sz="1000" dirty="0">
                <a:sym typeface="Inter Medium"/>
              </a:rPr>
              <a:t>- </a:t>
            </a:r>
            <a:r>
              <a:rPr lang="fr-FR" sz="1000" dirty="0" err="1"/>
              <a:t>Jedha</a:t>
            </a:r>
            <a:r>
              <a:rPr lang="fr-FR" sz="1000" dirty="0"/>
              <a:t> 2023/2024 </a:t>
            </a:r>
            <a:r>
              <a:rPr lang="fr-FR" sz="1000" dirty="0" smtClean="0"/>
              <a:t>-</a:t>
            </a:r>
            <a:r>
              <a:rPr lang="fr-FR" sz="1000" dirty="0" smtClean="0"/>
              <a:t> </a:t>
            </a:r>
            <a:endParaRPr lang="fr-FR" sz="1000" dirty="0"/>
          </a:p>
        </p:txBody>
      </p:sp>
      <p:sp>
        <p:nvSpPr>
          <p:cNvPr id="22" name="Google Shape;68;p15"/>
          <p:cNvSpPr txBox="1">
            <a:spLocks/>
          </p:cNvSpPr>
          <p:nvPr/>
        </p:nvSpPr>
        <p:spPr>
          <a:xfrm>
            <a:off x="1115616" y="216302"/>
            <a:ext cx="7344816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600" b="1" i="1" u="sng" dirty="0" smtClean="0">
                <a:solidFill>
                  <a:srgbClr val="0E3449"/>
                </a:solidFill>
                <a:latin typeface="Inter SemiBold"/>
                <a:ea typeface="Inter"/>
                <a:cs typeface="Inter"/>
                <a:sym typeface="Inter Medium"/>
              </a:rPr>
              <a:t>Architecture </a:t>
            </a:r>
            <a:r>
              <a:rPr lang="fr-FR" sz="2600" b="1" i="1" u="sng" dirty="0">
                <a:solidFill>
                  <a:srgbClr val="0E3449"/>
                </a:solidFill>
                <a:latin typeface="Inter SemiBold"/>
                <a:ea typeface="Inter"/>
                <a:cs typeface="Inter"/>
                <a:sym typeface="Inter Medium"/>
              </a:rPr>
              <a:t>de </a:t>
            </a:r>
            <a:r>
              <a:rPr lang="fr-FR" sz="2600" b="1" i="1" u="sng" dirty="0" err="1" smtClean="0">
                <a:solidFill>
                  <a:srgbClr val="0E3449"/>
                </a:solidFill>
                <a:latin typeface="Inter SemiBold"/>
                <a:ea typeface="Inter"/>
                <a:cs typeface="Inter"/>
                <a:sym typeface="Inter Medium"/>
              </a:rPr>
              <a:t>NoSQL</a:t>
            </a:r>
            <a:endParaRPr lang="fr-FR" sz="2600" b="1" i="1" u="sng" dirty="0">
              <a:solidFill>
                <a:srgbClr val="0E3449"/>
              </a:solidFill>
              <a:latin typeface="Inter SemiBold"/>
              <a:ea typeface="Inter"/>
              <a:cs typeface="Inter"/>
              <a:sym typeface="Inter SemiBold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7" t="25083" r="2675" b="18281"/>
          <a:stretch/>
        </p:blipFill>
        <p:spPr bwMode="auto">
          <a:xfrm>
            <a:off x="827584" y="1491629"/>
            <a:ext cx="7315200" cy="2782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Stripe Logo : histoire, signification de l'emblèm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68" y="751121"/>
            <a:ext cx="588654" cy="41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96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4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 idx="4294967295"/>
          </p:nvPr>
        </p:nvSpPr>
        <p:spPr>
          <a:xfrm>
            <a:off x="1907704" y="868756"/>
            <a:ext cx="6264696" cy="13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4500" b="1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Section </a:t>
            </a:r>
            <a:r>
              <a:rPr lang="fr-FR" sz="4500" b="1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r>
              <a:rPr lang="fr-FR" sz="4500" b="1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lang="fr-FR" sz="4500" b="1" dirty="0" smtClean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Machine </a:t>
            </a:r>
            <a:r>
              <a:rPr lang="fr-FR" sz="4500" b="1" dirty="0" err="1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learning</a:t>
            </a:r>
            <a:r>
              <a:rPr lang="fr-FR" sz="4500" b="1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 &amp; </a:t>
            </a:r>
            <a:r>
              <a:rPr lang="fr-FR" sz="4500" b="1" dirty="0" err="1" smtClean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securité</a:t>
            </a:r>
            <a:r>
              <a:rPr lang="fr" sz="4500" b="1" dirty="0" smtClean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/>
            </a:r>
            <a:br>
              <a:rPr lang="fr" sz="4500" b="1" dirty="0" smtClean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fr" sz="4500" b="1" dirty="0" smtClean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/>
            </a:r>
            <a:br>
              <a:rPr lang="fr" sz="4500" b="1" dirty="0" smtClean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</a:br>
            <a:endParaRPr sz="4500" b="1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6;p15"/>
          <p:cNvSpPr/>
          <p:nvPr/>
        </p:nvSpPr>
        <p:spPr>
          <a:xfrm>
            <a:off x="10225" y="4803998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000" dirty="0"/>
              <a:t>Kévin </a:t>
            </a:r>
            <a:r>
              <a:rPr lang="fr-FR" sz="1000" dirty="0" err="1"/>
              <a:t>Chatelain</a:t>
            </a:r>
            <a:r>
              <a:rPr lang="fr-FR" sz="1000" dirty="0"/>
              <a:t> – </a:t>
            </a:r>
            <a:r>
              <a:rPr lang="fr-FR" sz="1000" dirty="0" err="1"/>
              <a:t>Stripe</a:t>
            </a:r>
            <a:r>
              <a:rPr lang="fr-FR" sz="1000" dirty="0"/>
              <a:t>: Conception </a:t>
            </a:r>
            <a:r>
              <a:rPr lang="fr-FR" sz="1000" dirty="0">
                <a:sym typeface="Inter Medium"/>
              </a:rPr>
              <a:t>d’une architecture de données intégrées.- </a:t>
            </a:r>
            <a:r>
              <a:rPr lang="fr-FR" sz="1000" dirty="0"/>
              <a:t>Architecte en Intelligence Artificielle </a:t>
            </a:r>
            <a:r>
              <a:rPr lang="fr-FR" sz="1000" dirty="0">
                <a:sym typeface="Inter Medium"/>
              </a:rPr>
              <a:t>- </a:t>
            </a:r>
            <a:r>
              <a:rPr lang="fr-FR" sz="1000" dirty="0" err="1"/>
              <a:t>Jedha</a:t>
            </a:r>
            <a:r>
              <a:rPr lang="fr-FR" sz="1000" dirty="0"/>
              <a:t> 2023/2024 -</a:t>
            </a:r>
            <a:endParaRPr lang="fr-FR" sz="1000" dirty="0"/>
          </a:p>
        </p:txBody>
      </p:sp>
      <p:sp>
        <p:nvSpPr>
          <p:cNvPr id="5" name="Google Shape;62;p14"/>
          <p:cNvSpPr txBox="1">
            <a:spLocks/>
          </p:cNvSpPr>
          <p:nvPr/>
        </p:nvSpPr>
        <p:spPr>
          <a:xfrm>
            <a:off x="1907704" y="2787774"/>
            <a:ext cx="6264696" cy="13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" sz="4500" b="1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Présentation des stratégies adoptées </a:t>
            </a:r>
            <a:endParaRPr lang="fr-FR" sz="4500" b="1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" name="Picture 2" descr="Stripe Logo : histoire, signification de l'emblè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75" y="868756"/>
            <a:ext cx="588654" cy="41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57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 idx="4294967295"/>
          </p:nvPr>
        </p:nvSpPr>
        <p:spPr>
          <a:xfrm>
            <a:off x="1204526" y="705506"/>
            <a:ext cx="6331664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2400" b="1" dirty="0" smtClean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Présentation </a:t>
            </a:r>
            <a:r>
              <a:rPr lang="fr-FR" sz="2400" b="1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des architectures</a:t>
            </a:r>
            <a:endParaRPr sz="2500" dirty="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ctrTitle" idx="4294967295"/>
          </p:nvPr>
        </p:nvSpPr>
        <p:spPr>
          <a:xfrm>
            <a:off x="897364" y="2139702"/>
            <a:ext cx="7275036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" sz="2000" dirty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P</a:t>
            </a:r>
            <a:r>
              <a:rPr lang="fr" sz="2000" dirty="0" smtClean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oint 1 : </a:t>
            </a:r>
            <a:r>
              <a:rPr lang="fr-FR" sz="2000" b="1" u="sng" dirty="0">
                <a:solidFill>
                  <a:srgbClr val="0E3449"/>
                </a:solidFill>
                <a:latin typeface="Inter"/>
                <a:ea typeface="Inter"/>
                <a:cs typeface="Inter"/>
              </a:rPr>
              <a:t>Stratégie d’intégration Machine Learning</a:t>
            </a:r>
            <a:r>
              <a:rPr lang="fr-FR" sz="2000" b="1" u="sng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 SemiBold"/>
              </a:rPr>
              <a:t/>
            </a:r>
            <a:br>
              <a:rPr lang="fr-FR" sz="2000" b="1" u="sng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 SemiBold"/>
              </a:rPr>
            </a:br>
            <a:r>
              <a:rPr lang="fr-FR" sz="2000" dirty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SemiBold"/>
              </a:rPr>
              <a:t/>
            </a:r>
            <a:br>
              <a:rPr lang="fr-FR" sz="2000" dirty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SemiBold"/>
              </a:rPr>
            </a:br>
            <a:r>
              <a:rPr lang="fr" sz="2000" dirty="0" smtClean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.</a:t>
            </a:r>
            <a:endParaRPr sz="2000" dirty="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0" name="Google Shape;70;p15"/>
          <p:cNvSpPr/>
          <p:nvPr/>
        </p:nvSpPr>
        <p:spPr>
          <a:xfrm rot="-355994">
            <a:off x="559852" y="2382902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ctrTitle" idx="4294967295"/>
          </p:nvPr>
        </p:nvSpPr>
        <p:spPr>
          <a:xfrm>
            <a:off x="897364" y="2759351"/>
            <a:ext cx="641094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fr" sz="2000" dirty="0" smtClean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Point 2 : </a:t>
            </a:r>
            <a:r>
              <a:rPr lang="fr-FR" sz="2000" b="1" u="sng" dirty="0">
                <a:solidFill>
                  <a:srgbClr val="0E3449"/>
                </a:solidFill>
                <a:latin typeface="Inter"/>
                <a:ea typeface="Inter"/>
                <a:cs typeface="Inter"/>
              </a:rPr>
              <a:t>Plan de sécurité et de conformité</a:t>
            </a:r>
            <a:br>
              <a:rPr lang="fr-FR" sz="2000" b="1" u="sng" dirty="0">
                <a:solidFill>
                  <a:srgbClr val="0E3449"/>
                </a:solidFill>
                <a:latin typeface="Inter"/>
                <a:ea typeface="Inter"/>
                <a:cs typeface="Inter"/>
              </a:rPr>
            </a:br>
            <a:endParaRPr sz="2000" dirty="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2" name="Google Shape;72;p15"/>
          <p:cNvSpPr/>
          <p:nvPr/>
        </p:nvSpPr>
        <p:spPr>
          <a:xfrm rot="-355994">
            <a:off x="559852" y="3002551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78" y="291733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4803998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000" dirty="0"/>
              <a:t>Kévin </a:t>
            </a:r>
            <a:r>
              <a:rPr lang="fr-FR" sz="1000" dirty="0" err="1"/>
              <a:t>Chatelain</a:t>
            </a:r>
            <a:r>
              <a:rPr lang="fr-FR" sz="1000" dirty="0"/>
              <a:t> </a:t>
            </a:r>
            <a:r>
              <a:rPr lang="fr-FR" sz="1000" dirty="0" smtClean="0"/>
              <a:t>– </a:t>
            </a:r>
            <a:r>
              <a:rPr lang="fr-FR" sz="1000" dirty="0" err="1" smtClean="0"/>
              <a:t>Stripe</a:t>
            </a:r>
            <a:r>
              <a:rPr lang="fr-FR" sz="1000" dirty="0"/>
              <a:t>: Conception </a:t>
            </a:r>
            <a:r>
              <a:rPr lang="fr-FR" sz="1000" dirty="0">
                <a:sym typeface="Inter Medium"/>
              </a:rPr>
              <a:t>d’une architecture de données intégrées.- </a:t>
            </a:r>
            <a:r>
              <a:rPr lang="fr-FR" sz="1000" dirty="0"/>
              <a:t>Architecte en Intelligence Artificielle </a:t>
            </a:r>
            <a:r>
              <a:rPr lang="fr-FR" sz="1000" dirty="0">
                <a:sym typeface="Inter Medium"/>
              </a:rPr>
              <a:t>- </a:t>
            </a:r>
            <a:r>
              <a:rPr lang="fr-FR" sz="1000" dirty="0" err="1"/>
              <a:t>Jedha</a:t>
            </a:r>
            <a:r>
              <a:rPr lang="fr-FR" sz="1000" dirty="0"/>
              <a:t> 2023/2024 -</a:t>
            </a:r>
            <a:endParaRPr lang="fr-FR" sz="1000" dirty="0"/>
          </a:p>
        </p:txBody>
      </p:sp>
      <p:sp>
        <p:nvSpPr>
          <p:cNvPr id="11" name="Google Shape;54;p13"/>
          <p:cNvSpPr txBox="1">
            <a:spLocks/>
          </p:cNvSpPr>
          <p:nvPr/>
        </p:nvSpPr>
        <p:spPr>
          <a:xfrm>
            <a:off x="1198509" y="174002"/>
            <a:ext cx="64782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b="1" u="sng" dirty="0" smtClean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Gestion </a:t>
            </a:r>
            <a:r>
              <a:rPr lang="fr-FR" b="1" u="sng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des données intégrées</a:t>
            </a:r>
            <a:endParaRPr lang="fr-FR" b="1" i="1" u="sng" dirty="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6" name="Picture 2" descr="Stripe Logo : histoire, signification de l'emblè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" y="722813"/>
            <a:ext cx="588654" cy="41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98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 idx="4294967295"/>
          </p:nvPr>
        </p:nvSpPr>
        <p:spPr>
          <a:xfrm>
            <a:off x="1173714" y="598490"/>
            <a:ext cx="7358726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 smtClean="0"/>
              <a:t>De </a:t>
            </a:r>
            <a:r>
              <a:rPr lang="en-US" sz="2400" dirty="0" err="1" smtClean="0"/>
              <a:t>l’extraction</a:t>
            </a:r>
            <a:r>
              <a:rPr lang="en-US" sz="2400" dirty="0" smtClean="0"/>
              <a:t> au monitoring des </a:t>
            </a:r>
            <a:r>
              <a:rPr lang="en-US" sz="2400" dirty="0" err="1" smtClean="0"/>
              <a:t>modeles</a:t>
            </a:r>
            <a:endParaRPr lang="fr-FR" sz="2400" b="1" dirty="0">
              <a:solidFill>
                <a:srgbClr val="0E3449"/>
              </a:solidFill>
              <a:latin typeface="Inter"/>
              <a:ea typeface="Inter"/>
              <a:cs typeface="Inter"/>
              <a:sym typeface="Inter Medium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153" y="240040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4801428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000" dirty="0"/>
              <a:t>Kévin </a:t>
            </a:r>
            <a:r>
              <a:rPr lang="fr-FR" sz="1000" dirty="0" err="1"/>
              <a:t>Chatelain</a:t>
            </a:r>
            <a:r>
              <a:rPr lang="fr-FR" sz="1000" dirty="0"/>
              <a:t> – </a:t>
            </a:r>
            <a:r>
              <a:rPr lang="fr-FR" sz="1000" dirty="0" err="1"/>
              <a:t>Stripe</a:t>
            </a:r>
            <a:r>
              <a:rPr lang="fr-FR" sz="1000" dirty="0"/>
              <a:t>: Conception </a:t>
            </a:r>
            <a:r>
              <a:rPr lang="fr-FR" sz="1000" dirty="0">
                <a:sym typeface="Inter Medium"/>
              </a:rPr>
              <a:t>d’une architecture de données intégrées.- </a:t>
            </a:r>
            <a:r>
              <a:rPr lang="fr-FR" sz="1000" dirty="0"/>
              <a:t>Architecte en Intelligence Artificielle </a:t>
            </a:r>
            <a:r>
              <a:rPr lang="fr-FR" sz="1000" dirty="0">
                <a:sym typeface="Inter Medium"/>
              </a:rPr>
              <a:t>- </a:t>
            </a:r>
            <a:r>
              <a:rPr lang="fr-FR" sz="1000" dirty="0" err="1"/>
              <a:t>Jedha</a:t>
            </a:r>
            <a:r>
              <a:rPr lang="fr-FR" sz="1000" dirty="0"/>
              <a:t> 2023/2024 -</a:t>
            </a:r>
            <a:endParaRPr lang="fr-FR" sz="1000" dirty="0"/>
          </a:p>
        </p:txBody>
      </p:sp>
      <p:sp>
        <p:nvSpPr>
          <p:cNvPr id="22" name="Google Shape;68;p15"/>
          <p:cNvSpPr txBox="1">
            <a:spLocks/>
          </p:cNvSpPr>
          <p:nvPr/>
        </p:nvSpPr>
        <p:spPr>
          <a:xfrm>
            <a:off x="1115616" y="166442"/>
            <a:ext cx="7272808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400" b="1" u="sng" dirty="0" smtClean="0">
                <a:solidFill>
                  <a:srgbClr val="0E3449"/>
                </a:solidFill>
                <a:latin typeface="Inter"/>
                <a:ea typeface="Inter"/>
                <a:cs typeface="Inter"/>
              </a:rPr>
              <a:t>Stratégie d’intégration Machine Learning</a:t>
            </a:r>
            <a:endParaRPr lang="fr-FR" sz="2400" b="1" u="sng" dirty="0">
              <a:solidFill>
                <a:srgbClr val="0E3449"/>
              </a:solidFill>
              <a:latin typeface="Inter"/>
              <a:ea typeface="Inter"/>
              <a:cs typeface="Inter"/>
              <a:sym typeface="Inter SemiBold"/>
            </a:endParaRPr>
          </a:p>
        </p:txBody>
      </p:sp>
      <p:sp>
        <p:nvSpPr>
          <p:cNvPr id="6" name="Google Shape;69;p15"/>
          <p:cNvSpPr txBox="1">
            <a:spLocks/>
          </p:cNvSpPr>
          <p:nvPr/>
        </p:nvSpPr>
        <p:spPr>
          <a:xfrm>
            <a:off x="395536" y="2643758"/>
            <a:ext cx="7992888" cy="1872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Tx/>
              <a:buSzPct val="150000"/>
              <a:buFont typeface="Arial" pitchFamily="34" charset="0"/>
              <a:buChar char="•"/>
            </a:pPr>
            <a:r>
              <a:rPr lang="fr-FR" sz="1400" b="1" dirty="0" smtClean="0"/>
              <a:t>Réactivité </a:t>
            </a:r>
            <a:r>
              <a:rPr lang="fr-FR" sz="1400" b="1" dirty="0"/>
              <a:t>accrue</a:t>
            </a:r>
            <a:r>
              <a:rPr lang="fr-FR" sz="1400" dirty="0"/>
              <a:t> : </a:t>
            </a:r>
            <a:r>
              <a:rPr lang="fr-FR" sz="1400" dirty="0" err="1"/>
              <a:t>Feature</a:t>
            </a:r>
            <a:r>
              <a:rPr lang="fr-FR" sz="1400" dirty="0"/>
              <a:t> Store centralisé pour un accès rapide aux </a:t>
            </a:r>
            <a:r>
              <a:rPr lang="fr-FR" sz="1400" dirty="0" smtClean="0"/>
              <a:t>données.</a:t>
            </a:r>
          </a:p>
          <a:p>
            <a:pPr marL="342900" indent="-342900">
              <a:buClrTx/>
              <a:buSzPct val="150000"/>
              <a:buFont typeface="Arial" pitchFamily="34" charset="0"/>
              <a:buChar char="•"/>
            </a:pPr>
            <a:endParaRPr lang="fr-FR" sz="1400" dirty="0" smtClean="0"/>
          </a:p>
          <a:p>
            <a:pPr marL="342900" indent="-342900">
              <a:buClrTx/>
              <a:buSzPct val="150000"/>
              <a:buFont typeface="Arial" pitchFamily="34" charset="0"/>
              <a:buChar char="•"/>
            </a:pPr>
            <a:r>
              <a:rPr lang="fr-FR" sz="1400" b="1" dirty="0" smtClean="0"/>
              <a:t>Déploiement </a:t>
            </a:r>
            <a:r>
              <a:rPr lang="fr-FR" sz="1400" b="1" dirty="0"/>
              <a:t>optimisé</a:t>
            </a:r>
            <a:r>
              <a:rPr lang="fr-FR" sz="1400" dirty="0"/>
              <a:t> : Conteneurisation et </a:t>
            </a:r>
            <a:r>
              <a:rPr lang="fr-FR" sz="1400" dirty="0" err="1"/>
              <a:t>microservices</a:t>
            </a:r>
            <a:r>
              <a:rPr lang="fr-FR" sz="1400" dirty="0"/>
              <a:t> pour flexibilité et </a:t>
            </a:r>
            <a:r>
              <a:rPr lang="fr-FR" sz="1400" dirty="0" err="1" smtClean="0"/>
              <a:t>scalabilité</a:t>
            </a:r>
            <a:r>
              <a:rPr lang="fr-FR" sz="1400" dirty="0" smtClean="0"/>
              <a:t>.</a:t>
            </a:r>
          </a:p>
          <a:p>
            <a:pPr marL="342900" indent="-342900">
              <a:buClrTx/>
              <a:buSzPct val="150000"/>
              <a:buFont typeface="Arial" pitchFamily="34" charset="0"/>
              <a:buChar char="•"/>
            </a:pPr>
            <a:endParaRPr lang="fr-FR" sz="1400" dirty="0" smtClean="0"/>
          </a:p>
          <a:p>
            <a:pPr marL="342900" indent="-342900">
              <a:buClrTx/>
              <a:buSzPct val="150000"/>
              <a:buFont typeface="Arial" pitchFamily="34" charset="0"/>
              <a:buChar char="•"/>
            </a:pPr>
            <a:r>
              <a:rPr lang="fr-FR" sz="1400" b="1" dirty="0" smtClean="0"/>
              <a:t>Conformité </a:t>
            </a:r>
            <a:r>
              <a:rPr lang="fr-FR" sz="1400" b="1" dirty="0"/>
              <a:t>intégrée</a:t>
            </a:r>
            <a:r>
              <a:rPr lang="fr-FR" sz="1400" dirty="0"/>
              <a:t> : Respect des normes de sécurité (GDPR, PCI-DSS) à chaque </a:t>
            </a:r>
            <a:r>
              <a:rPr lang="fr-FR" sz="1400" dirty="0" smtClean="0"/>
              <a:t>étape.</a:t>
            </a:r>
          </a:p>
          <a:p>
            <a:pPr marL="342900" indent="-342900">
              <a:buClrTx/>
              <a:buSzPct val="150000"/>
              <a:buFont typeface="Arial" pitchFamily="34" charset="0"/>
              <a:buChar char="•"/>
            </a:pPr>
            <a:endParaRPr lang="fr-FR" sz="1400" dirty="0" smtClean="0"/>
          </a:p>
          <a:p>
            <a:pPr marL="342900" indent="-342900">
              <a:buClrTx/>
              <a:buSzPct val="150000"/>
              <a:buFont typeface="Arial" pitchFamily="34" charset="0"/>
              <a:buChar char="•"/>
            </a:pPr>
            <a:r>
              <a:rPr lang="fr-FR" sz="1400" b="1" dirty="0" smtClean="0"/>
              <a:t>Précision </a:t>
            </a:r>
            <a:r>
              <a:rPr lang="fr-FR" sz="1400" b="1" dirty="0"/>
              <a:t>maintenue</a:t>
            </a:r>
            <a:r>
              <a:rPr lang="fr-FR" sz="1400" dirty="0"/>
              <a:t> : Surveillance continue et réentraînement automatisé pour gérer les </a:t>
            </a:r>
            <a:r>
              <a:rPr lang="fr-FR" sz="1400" dirty="0" smtClean="0"/>
              <a:t>dérives.</a:t>
            </a:r>
            <a:endParaRPr lang="fr-FR" sz="1400" u="sng" dirty="0">
              <a:solidFill>
                <a:srgbClr val="FF0000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7" t="44201" r="19124" b="45781"/>
          <a:stretch/>
        </p:blipFill>
        <p:spPr bwMode="auto">
          <a:xfrm>
            <a:off x="465303" y="1491630"/>
            <a:ext cx="8091670" cy="687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0" y="257175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4587974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Stripe Logo : histoire, signification de l'emblèm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32" y="696635"/>
            <a:ext cx="588654" cy="41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67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 idx="4294967295"/>
          </p:nvPr>
        </p:nvSpPr>
        <p:spPr>
          <a:xfrm>
            <a:off x="1115616" y="598490"/>
            <a:ext cx="7358726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2400" dirty="0"/>
              <a:t>Mesures pour une gestion sécurisée des données</a:t>
            </a:r>
            <a:r>
              <a:rPr lang="en-US" sz="2400" dirty="0" smtClean="0"/>
              <a:t> </a:t>
            </a:r>
            <a:endParaRPr lang="fr-FR" sz="2400" b="1" dirty="0">
              <a:solidFill>
                <a:srgbClr val="0E3449"/>
              </a:solidFill>
              <a:latin typeface="Inter"/>
              <a:ea typeface="Inter"/>
              <a:cs typeface="Inter"/>
              <a:sym typeface="Inter Medium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153" y="240040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4801428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000" dirty="0"/>
              <a:t>Kévin </a:t>
            </a:r>
            <a:r>
              <a:rPr lang="fr-FR" sz="1000" dirty="0" err="1"/>
              <a:t>Chatelain</a:t>
            </a:r>
            <a:r>
              <a:rPr lang="fr-FR" sz="1000" dirty="0"/>
              <a:t> – </a:t>
            </a:r>
            <a:r>
              <a:rPr lang="fr-FR" sz="1000" dirty="0" err="1"/>
              <a:t>Stripe</a:t>
            </a:r>
            <a:r>
              <a:rPr lang="fr-FR" sz="1000" dirty="0"/>
              <a:t>: Conception </a:t>
            </a:r>
            <a:r>
              <a:rPr lang="fr-FR" sz="1000" dirty="0">
                <a:sym typeface="Inter Medium"/>
              </a:rPr>
              <a:t>d’une architecture de données intégrées.- </a:t>
            </a:r>
            <a:r>
              <a:rPr lang="fr-FR" sz="1000" dirty="0"/>
              <a:t>Architecte en Intelligence Artificielle </a:t>
            </a:r>
            <a:r>
              <a:rPr lang="fr-FR" sz="1000" dirty="0">
                <a:sym typeface="Inter Medium"/>
              </a:rPr>
              <a:t>- </a:t>
            </a:r>
            <a:r>
              <a:rPr lang="fr-FR" sz="1000" dirty="0" err="1"/>
              <a:t>Jedha</a:t>
            </a:r>
            <a:r>
              <a:rPr lang="fr-FR" sz="1000" dirty="0"/>
              <a:t> 2023/2024 -</a:t>
            </a:r>
            <a:endParaRPr lang="fr-FR" sz="1000" dirty="0"/>
          </a:p>
        </p:txBody>
      </p:sp>
      <p:sp>
        <p:nvSpPr>
          <p:cNvPr id="22" name="Google Shape;68;p15"/>
          <p:cNvSpPr txBox="1">
            <a:spLocks/>
          </p:cNvSpPr>
          <p:nvPr/>
        </p:nvSpPr>
        <p:spPr>
          <a:xfrm>
            <a:off x="1115616" y="166442"/>
            <a:ext cx="7272808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400" b="1" u="sng" dirty="0" smtClean="0">
                <a:solidFill>
                  <a:srgbClr val="0E3449"/>
                </a:solidFill>
                <a:latin typeface="Inter"/>
                <a:ea typeface="Inter"/>
                <a:cs typeface="Inter"/>
              </a:rPr>
              <a:t>Plan </a:t>
            </a:r>
            <a:r>
              <a:rPr lang="fr-FR" sz="2400" b="1" u="sng" dirty="0">
                <a:solidFill>
                  <a:srgbClr val="0E3449"/>
                </a:solidFill>
                <a:latin typeface="Inter"/>
                <a:ea typeface="Inter"/>
                <a:cs typeface="Inter"/>
              </a:rPr>
              <a:t>de sécurité et de conformité</a:t>
            </a:r>
          </a:p>
          <a:p>
            <a:endParaRPr lang="fr-FR" sz="2400" b="1" u="sng" dirty="0">
              <a:solidFill>
                <a:srgbClr val="0E3449"/>
              </a:solidFill>
              <a:latin typeface="Inter"/>
              <a:ea typeface="Inter"/>
              <a:cs typeface="Inter"/>
              <a:sym typeface="Inter SemiBo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520" y="1310962"/>
            <a:ext cx="43487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300" b="1" dirty="0"/>
              <a:t>🔒Chiffrement </a:t>
            </a:r>
            <a:r>
              <a:rPr lang="fr-FR" sz="1300" b="1" dirty="0"/>
              <a:t>des données</a:t>
            </a:r>
            <a:r>
              <a:rPr lang="fr-FR" dirty="0"/>
              <a:t/>
            </a:r>
            <a:br>
              <a:rPr lang="fr-FR" dirty="0"/>
            </a:br>
            <a:r>
              <a:rPr lang="fr-FR" sz="1100" dirty="0"/>
              <a:t>Protection des données en transit et au repos via des protocoles de sécurité avancés (TLS, AES-256).</a:t>
            </a:r>
          </a:p>
        </p:txBody>
      </p:sp>
      <p:sp>
        <p:nvSpPr>
          <p:cNvPr id="8" name="Rectangle 7"/>
          <p:cNvSpPr/>
          <p:nvPr/>
        </p:nvSpPr>
        <p:spPr>
          <a:xfrm>
            <a:off x="4900395" y="1309221"/>
            <a:ext cx="40568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300" b="1" dirty="0"/>
              <a:t>👤 Contrôle d'accès et authentification</a:t>
            </a:r>
            <a:r>
              <a:rPr lang="fr-FR" dirty="0"/>
              <a:t/>
            </a:r>
            <a:br>
              <a:rPr lang="fr-FR" dirty="0"/>
            </a:br>
            <a:r>
              <a:rPr lang="fr-FR" sz="1100" dirty="0"/>
              <a:t>Gestion des accès avec un contrôle basé sur les rôles (RBAC) et une authentification multi-facteurs (MFA).</a:t>
            </a:r>
          </a:p>
        </p:txBody>
      </p:sp>
      <p:sp>
        <p:nvSpPr>
          <p:cNvPr id="9" name="Rectangle 8"/>
          <p:cNvSpPr/>
          <p:nvPr/>
        </p:nvSpPr>
        <p:spPr>
          <a:xfrm>
            <a:off x="267129" y="2173317"/>
            <a:ext cx="38926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300" b="1" dirty="0"/>
              <a:t>🕵Audit </a:t>
            </a:r>
            <a:r>
              <a:rPr lang="fr-FR" sz="1300" b="1" dirty="0"/>
              <a:t>et traçabilité des accès</a:t>
            </a:r>
            <a:r>
              <a:rPr lang="fr-FR" dirty="0"/>
              <a:t/>
            </a:r>
            <a:br>
              <a:rPr lang="fr-FR" dirty="0"/>
            </a:br>
            <a:r>
              <a:rPr lang="fr-FR" sz="1100" dirty="0"/>
              <a:t>Suivi des activités avec des journaux d’audit et alertes en cas d’accès suspect.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00395" y="2196182"/>
            <a:ext cx="40396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300" b="1" dirty="0"/>
              <a:t>🖥Sécurité </a:t>
            </a:r>
            <a:r>
              <a:rPr lang="fr-FR" sz="1300" b="1" dirty="0"/>
              <a:t>des systèmes et services</a:t>
            </a:r>
            <a:r>
              <a:rPr lang="fr-FR" dirty="0"/>
              <a:t/>
            </a:r>
            <a:br>
              <a:rPr lang="fr-FR" dirty="0"/>
            </a:br>
            <a:r>
              <a:rPr lang="fr-FR" sz="1100" dirty="0"/>
              <a:t>Protection des bases de données et des </a:t>
            </a:r>
            <a:r>
              <a:rPr lang="fr-FR" sz="1100" dirty="0" err="1"/>
              <a:t>endpoints</a:t>
            </a:r>
            <a:r>
              <a:rPr lang="fr-FR" sz="1100" dirty="0"/>
              <a:t> avec des configurations sécurisées et des pare-feu (WAF).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10672" y="3047406"/>
            <a:ext cx="43267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300" b="1" dirty="0"/>
              <a:t>📄Gestion </a:t>
            </a:r>
            <a:r>
              <a:rPr lang="fr-FR" sz="1300" b="1" dirty="0"/>
              <a:t>des données sensibles et conformité</a:t>
            </a:r>
            <a:r>
              <a:rPr lang="fr-FR" dirty="0"/>
              <a:t/>
            </a:r>
            <a:br>
              <a:rPr lang="fr-FR" dirty="0"/>
            </a:br>
            <a:r>
              <a:rPr lang="fr-FR" sz="1100" dirty="0"/>
              <a:t>Anonymisation et </a:t>
            </a:r>
            <a:r>
              <a:rPr lang="fr-FR" sz="1100" dirty="0" err="1"/>
              <a:t>pseudonymisation</a:t>
            </a:r>
            <a:r>
              <a:rPr lang="fr-FR" sz="1100" dirty="0"/>
              <a:t> des données pour se conformer aux </a:t>
            </a:r>
            <a:r>
              <a:rPr lang="fr-FR" sz="1100" dirty="0"/>
              <a:t>régulations </a:t>
            </a:r>
            <a:r>
              <a:rPr lang="fr-FR" sz="1100" dirty="0"/>
              <a:t>(GDPR, PCI-DSS).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9888" y="3037413"/>
            <a:ext cx="4114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300" b="1" dirty="0"/>
              <a:t>⏰ Surveillance en temps réel et alertes</a:t>
            </a:r>
            <a:r>
              <a:rPr lang="fr-FR" dirty="0"/>
              <a:t/>
            </a:r>
            <a:br>
              <a:rPr lang="fr-FR" dirty="0"/>
            </a:br>
            <a:r>
              <a:rPr lang="fr-FR" sz="1100" dirty="0"/>
              <a:t>Mise en place de systèmes SIEM pour le suivi et la détection des menaces en continu.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932040" y="3941643"/>
            <a:ext cx="43199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300" b="1" dirty="0"/>
              <a:t>🧪Tests </a:t>
            </a:r>
            <a:r>
              <a:rPr lang="fr-FR" sz="1300" b="1" dirty="0"/>
              <a:t>de sécurité et audits</a:t>
            </a:r>
            <a:r>
              <a:rPr lang="fr-FR" dirty="0"/>
              <a:t/>
            </a:r>
            <a:br>
              <a:rPr lang="fr-FR" dirty="0"/>
            </a:br>
            <a:r>
              <a:rPr lang="fr-FR" sz="1100" dirty="0"/>
              <a:t>Réalisation de tests de pénétration réguliers et audits de conformité.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9888" y="3934626"/>
            <a:ext cx="40447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300" b="1" dirty="0"/>
              <a:t>🚨 Plan de réponse aux incidents de sécurité</a:t>
            </a:r>
            <a:r>
              <a:rPr lang="fr-FR" dirty="0"/>
              <a:t/>
            </a:r>
            <a:br>
              <a:rPr lang="fr-FR" dirty="0"/>
            </a:br>
            <a:r>
              <a:rPr lang="fr-FR" sz="1100" dirty="0"/>
              <a:t>Préparation et formations pour une réponse rapide et efficace aux incidents de sécurité.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3622" y="1301375"/>
            <a:ext cx="4308378" cy="6541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4860032" y="1301375"/>
            <a:ext cx="4056858" cy="6541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263622" y="2165470"/>
            <a:ext cx="4308378" cy="6541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4860033" y="2173317"/>
            <a:ext cx="4056858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4860033" y="3037413"/>
            <a:ext cx="4056858" cy="6541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4860032" y="3901509"/>
            <a:ext cx="4044788" cy="6864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251520" y="3037413"/>
            <a:ext cx="4320480" cy="6541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251520" y="3934626"/>
            <a:ext cx="4307317" cy="6533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Straight Connector 20"/>
          <p:cNvCxnSpPr/>
          <p:nvPr/>
        </p:nvCxnSpPr>
        <p:spPr>
          <a:xfrm>
            <a:off x="22494" y="1143711"/>
            <a:ext cx="90787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-2884" y="4731990"/>
            <a:ext cx="91113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1105" y="1203598"/>
            <a:ext cx="432048" cy="175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>1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4644008" y="1206002"/>
            <a:ext cx="432048" cy="175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53" name="Oval 52"/>
          <p:cNvSpPr/>
          <p:nvPr/>
        </p:nvSpPr>
        <p:spPr>
          <a:xfrm>
            <a:off x="53864" y="2063028"/>
            <a:ext cx="432048" cy="175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>3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3864" y="2908732"/>
            <a:ext cx="432048" cy="175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5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53864" y="3813895"/>
            <a:ext cx="432048" cy="175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>7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4684371" y="2063029"/>
            <a:ext cx="432048" cy="175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>4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4684371" y="2917912"/>
            <a:ext cx="432048" cy="175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6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4684371" y="3772068"/>
            <a:ext cx="432048" cy="175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8</a:t>
            </a:r>
          </a:p>
        </p:txBody>
      </p:sp>
      <p:pic>
        <p:nvPicPr>
          <p:cNvPr id="59" name="Picture 2" descr="Stripe Logo : histoire, signification de l'emblè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99" y="592921"/>
            <a:ext cx="588654" cy="41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85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4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 idx="4294967295"/>
          </p:nvPr>
        </p:nvSpPr>
        <p:spPr>
          <a:xfrm>
            <a:off x="1547664" y="866474"/>
            <a:ext cx="6552728" cy="13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500" b="1" u="sng" dirty="0" smtClean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Section 1: </a:t>
            </a:r>
            <a:r>
              <a:rPr lang="fr-FR" sz="4500" b="1" u="sng" dirty="0" smtClean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Gestion des données intégrées</a:t>
            </a:r>
            <a:endParaRPr sz="4500" b="1" u="sng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500" b="1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/>
            </a:r>
            <a:br>
              <a:rPr lang="fr" sz="4500" b="1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</a:br>
            <a:endParaRPr sz="4500" b="1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6;p15"/>
          <p:cNvSpPr/>
          <p:nvPr/>
        </p:nvSpPr>
        <p:spPr>
          <a:xfrm>
            <a:off x="10225" y="4803998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000" dirty="0"/>
              <a:t>Kévin </a:t>
            </a:r>
            <a:r>
              <a:rPr lang="fr-FR" sz="1000" dirty="0" err="1"/>
              <a:t>Chatelain</a:t>
            </a:r>
            <a:r>
              <a:rPr lang="fr-FR" sz="1000" dirty="0"/>
              <a:t> </a:t>
            </a:r>
            <a:r>
              <a:rPr lang="fr-FR" sz="1000" dirty="0" smtClean="0"/>
              <a:t>– </a:t>
            </a:r>
            <a:r>
              <a:rPr lang="fr-FR" sz="1000" dirty="0" err="1" smtClean="0"/>
              <a:t>Stripe</a:t>
            </a:r>
            <a:r>
              <a:rPr lang="fr-FR" sz="1000" dirty="0" smtClean="0"/>
              <a:t>: Conception </a:t>
            </a:r>
            <a:r>
              <a:rPr lang="fr-FR" sz="1000" dirty="0" smtClean="0">
                <a:sym typeface="Inter Medium"/>
              </a:rPr>
              <a:t>d’une architecture de données intégrées.- </a:t>
            </a:r>
            <a:r>
              <a:rPr lang="fr-FR" sz="1000" dirty="0"/>
              <a:t>Architecte en Intelligence Artificielle </a:t>
            </a:r>
            <a:r>
              <a:rPr lang="fr-FR" sz="1000" dirty="0" smtClean="0">
                <a:sym typeface="Inter Medium"/>
              </a:rPr>
              <a:t>- </a:t>
            </a:r>
            <a:r>
              <a:rPr lang="fr-FR" sz="1000" dirty="0" err="1"/>
              <a:t>Jedha</a:t>
            </a:r>
            <a:r>
              <a:rPr lang="fr-FR" sz="1000" dirty="0"/>
              <a:t> 2023/2024 </a:t>
            </a:r>
            <a:r>
              <a:rPr lang="fr-FR" sz="1000" dirty="0" smtClean="0"/>
              <a:t>-</a:t>
            </a:r>
            <a:endParaRPr lang="fr-FR" sz="1000" dirty="0"/>
          </a:p>
        </p:txBody>
      </p:sp>
      <p:sp>
        <p:nvSpPr>
          <p:cNvPr id="6" name="Google Shape;62;p14"/>
          <p:cNvSpPr txBox="1">
            <a:spLocks/>
          </p:cNvSpPr>
          <p:nvPr/>
        </p:nvSpPr>
        <p:spPr>
          <a:xfrm>
            <a:off x="1619672" y="2727210"/>
            <a:ext cx="6912768" cy="13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4200" b="1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Présentation des architectures</a:t>
            </a:r>
          </a:p>
        </p:txBody>
      </p:sp>
      <p:pic>
        <p:nvPicPr>
          <p:cNvPr id="8" name="Picture 2" descr="Stripe Logo : histoire, signification de l'emblè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92" y="844028"/>
            <a:ext cx="588654" cy="41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DBD0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1201116" y="987574"/>
            <a:ext cx="53151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5600" b="1" dirty="0" smtClean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Merci de votre Attention! </a:t>
            </a:r>
            <a:endParaRPr sz="5600" b="1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8625" y="3006625"/>
            <a:ext cx="4599299" cy="213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2;p19"/>
          <p:cNvSpPr txBox="1">
            <a:spLocks/>
          </p:cNvSpPr>
          <p:nvPr/>
        </p:nvSpPr>
        <p:spPr>
          <a:xfrm>
            <a:off x="467544" y="2881462"/>
            <a:ext cx="5315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 smtClean="0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Dans</a:t>
            </a:r>
            <a:r>
              <a:rPr lang="en-US" sz="2400" dirty="0" smtClean="0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r>
              <a:rPr lang="en-US" sz="2400" dirty="0" err="1" smtClean="0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l’attente</a:t>
            </a:r>
            <a:r>
              <a:rPr lang="en-US" sz="2400" dirty="0" smtClean="0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 de </a:t>
            </a:r>
            <a:r>
              <a:rPr lang="en-US" sz="2400" dirty="0" err="1" smtClean="0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vos</a:t>
            </a:r>
            <a:r>
              <a:rPr lang="en-US" sz="2400" dirty="0" smtClean="0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 questions.</a:t>
            </a:r>
            <a:endParaRPr lang="en-US" sz="2400" dirty="0"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7" name="Picture 2" descr="Stripe Logo : histoire, signification de l'emblèm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21" y="846024"/>
            <a:ext cx="588654" cy="41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 idx="4294967295"/>
          </p:nvPr>
        </p:nvSpPr>
        <p:spPr>
          <a:xfrm>
            <a:off x="1204526" y="705506"/>
            <a:ext cx="6331664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2400" b="1" dirty="0" smtClean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Présentation </a:t>
            </a:r>
            <a:r>
              <a:rPr lang="fr-FR" sz="2400" b="1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des architectures</a:t>
            </a:r>
            <a:endParaRPr sz="2500" dirty="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ctrTitle" idx="4294967295"/>
          </p:nvPr>
        </p:nvSpPr>
        <p:spPr>
          <a:xfrm>
            <a:off x="897364" y="1635646"/>
            <a:ext cx="7275036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" sz="2000" dirty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P</a:t>
            </a:r>
            <a:r>
              <a:rPr lang="fr" sz="2000" dirty="0" smtClean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oint 1 : </a:t>
            </a:r>
            <a:r>
              <a:rPr lang="fr-FR" sz="2000" dirty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SemiBold"/>
              </a:rPr>
              <a:t>Architecture de la gestion des données</a:t>
            </a:r>
            <a:br>
              <a:rPr lang="fr-FR" sz="2000" dirty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SemiBold"/>
              </a:rPr>
            </a:br>
            <a:r>
              <a:rPr lang="fr" sz="2000" dirty="0" smtClean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.</a:t>
            </a:r>
            <a:endParaRPr sz="2000" dirty="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0" name="Google Shape;70;p15"/>
          <p:cNvSpPr/>
          <p:nvPr/>
        </p:nvSpPr>
        <p:spPr>
          <a:xfrm rot="-355994">
            <a:off x="559852" y="1878846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ctrTitle" idx="4294967295"/>
          </p:nvPr>
        </p:nvSpPr>
        <p:spPr>
          <a:xfrm>
            <a:off x="897364" y="2255295"/>
            <a:ext cx="641094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fr" sz="2000" dirty="0" smtClean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Point 2 : </a:t>
            </a:r>
            <a:r>
              <a:rPr lang="fr-FR" sz="2000" dirty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Architecture de l’OLAP </a:t>
            </a:r>
            <a:r>
              <a:rPr lang="fr-FR" sz="2000" dirty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SemiBold"/>
              </a:rPr>
              <a:t/>
            </a:r>
            <a:br>
              <a:rPr lang="fr-FR" sz="2000" dirty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SemiBold"/>
              </a:rPr>
            </a:br>
            <a:r>
              <a:rPr lang="fr" sz="2000" dirty="0" smtClean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.</a:t>
            </a:r>
            <a:endParaRPr sz="2000" dirty="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2" name="Google Shape;72;p15"/>
          <p:cNvSpPr/>
          <p:nvPr/>
        </p:nvSpPr>
        <p:spPr>
          <a:xfrm rot="-355994">
            <a:off x="559852" y="2498495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ctrTitle" idx="4294967295"/>
          </p:nvPr>
        </p:nvSpPr>
        <p:spPr>
          <a:xfrm>
            <a:off x="897364" y="2903367"/>
            <a:ext cx="6842988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fr" sz="2000" dirty="0" smtClean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Point 3 : </a:t>
            </a:r>
            <a:r>
              <a:rPr lang="fr-FR" sz="2000" dirty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Architecture de </a:t>
            </a:r>
            <a:r>
              <a:rPr lang="fr-FR" sz="2000" dirty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l’OLTP </a:t>
            </a:r>
            <a:r>
              <a:rPr lang="fr-FR" sz="2000" dirty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SemiBold"/>
              </a:rPr>
              <a:t/>
            </a:r>
            <a:br>
              <a:rPr lang="fr-FR" sz="2000" dirty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SemiBold"/>
              </a:rPr>
            </a:br>
            <a:r>
              <a:rPr lang="fr" sz="2000" dirty="0" smtClean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.</a:t>
            </a:r>
            <a:endParaRPr sz="2000" dirty="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4" name="Google Shape;74;p15"/>
          <p:cNvSpPr/>
          <p:nvPr/>
        </p:nvSpPr>
        <p:spPr>
          <a:xfrm rot="-355994">
            <a:off x="559852" y="3146567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4803998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000" dirty="0"/>
              <a:t>Kévin </a:t>
            </a:r>
            <a:r>
              <a:rPr lang="fr-FR" sz="1000" dirty="0" err="1"/>
              <a:t>Chatelain</a:t>
            </a:r>
            <a:r>
              <a:rPr lang="fr-FR" sz="1000" dirty="0"/>
              <a:t> </a:t>
            </a:r>
            <a:r>
              <a:rPr lang="fr-FR" sz="1000" dirty="0" smtClean="0"/>
              <a:t>– </a:t>
            </a:r>
            <a:r>
              <a:rPr lang="fr-FR" sz="1000" dirty="0" err="1" smtClean="0"/>
              <a:t>Stripe</a:t>
            </a:r>
            <a:r>
              <a:rPr lang="fr-FR" sz="1000" dirty="0"/>
              <a:t>: Conception </a:t>
            </a:r>
            <a:r>
              <a:rPr lang="fr-FR" sz="1000" dirty="0">
                <a:sym typeface="Inter Medium"/>
              </a:rPr>
              <a:t>d’une architecture de données intégrées.- </a:t>
            </a:r>
            <a:r>
              <a:rPr lang="fr-FR" sz="1000" dirty="0"/>
              <a:t>Architecte en Intelligence Artificielle </a:t>
            </a:r>
            <a:r>
              <a:rPr lang="fr-FR" sz="1000" dirty="0">
                <a:sym typeface="Inter Medium"/>
              </a:rPr>
              <a:t>- </a:t>
            </a:r>
            <a:r>
              <a:rPr lang="fr-FR" sz="1000" dirty="0" err="1"/>
              <a:t>Jedha</a:t>
            </a:r>
            <a:r>
              <a:rPr lang="fr-FR" sz="1000" dirty="0"/>
              <a:t> 2023/2024 -</a:t>
            </a:r>
            <a:endParaRPr lang="fr-FR" sz="1000" dirty="0"/>
          </a:p>
        </p:txBody>
      </p:sp>
      <p:sp>
        <p:nvSpPr>
          <p:cNvPr id="11" name="Google Shape;54;p13"/>
          <p:cNvSpPr txBox="1">
            <a:spLocks/>
          </p:cNvSpPr>
          <p:nvPr/>
        </p:nvSpPr>
        <p:spPr>
          <a:xfrm>
            <a:off x="1198509" y="174002"/>
            <a:ext cx="64782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b="1" u="sng" dirty="0" smtClean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Gestion </a:t>
            </a:r>
            <a:r>
              <a:rPr lang="fr-FR" b="1" u="sng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des données intégrées</a:t>
            </a:r>
            <a:endParaRPr lang="fr-FR" b="1" i="1" u="sng" dirty="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4" name="Google Shape;74;p15"/>
          <p:cNvSpPr/>
          <p:nvPr/>
        </p:nvSpPr>
        <p:spPr>
          <a:xfrm rot="-355994">
            <a:off x="541269" y="3837580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3;p15"/>
          <p:cNvSpPr txBox="1">
            <a:spLocks/>
          </p:cNvSpPr>
          <p:nvPr/>
        </p:nvSpPr>
        <p:spPr>
          <a:xfrm>
            <a:off x="899592" y="3594403"/>
            <a:ext cx="6842988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000" dirty="0" smtClean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Point 4 : </a:t>
            </a:r>
            <a:r>
              <a:rPr lang="fr-FR" sz="2000" dirty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Architecture </a:t>
            </a:r>
            <a:r>
              <a:rPr lang="fr-FR" sz="2000" dirty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du </a:t>
            </a:r>
            <a:r>
              <a:rPr lang="fr-FR" sz="2000" dirty="0" err="1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NoSQL</a:t>
            </a:r>
            <a:endParaRPr lang="fr-FR" sz="2000" dirty="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SemiBold"/>
            </a:endParaRPr>
          </a:p>
        </p:txBody>
      </p:sp>
      <p:pic>
        <p:nvPicPr>
          <p:cNvPr id="18" name="Picture 2" descr="Stripe Logo : histoire, signification de l'emblè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21" y="821404"/>
            <a:ext cx="588654" cy="41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 idx="4294967295"/>
          </p:nvPr>
        </p:nvSpPr>
        <p:spPr>
          <a:xfrm>
            <a:off x="1060053" y="575594"/>
            <a:ext cx="7576524" cy="6190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2400" b="1" dirty="0" smtClean="0">
                <a:solidFill>
                  <a:srgbClr val="0E3449"/>
                </a:solidFill>
                <a:latin typeface="Inter"/>
                <a:ea typeface="Inter"/>
                <a:cs typeface="Inter"/>
              </a:rPr>
              <a:t>Efficacité </a:t>
            </a:r>
            <a:r>
              <a:rPr lang="fr-FR" sz="2400" b="1" dirty="0">
                <a:solidFill>
                  <a:srgbClr val="0E3449"/>
                </a:solidFill>
                <a:latin typeface="Inter"/>
                <a:ea typeface="Inter"/>
                <a:cs typeface="Inter"/>
              </a:rPr>
              <a:t>et </a:t>
            </a:r>
            <a:r>
              <a:rPr lang="fr-FR" sz="2400" b="1" dirty="0">
                <a:solidFill>
                  <a:srgbClr val="0E3449"/>
                </a:solidFill>
                <a:latin typeface="Inter"/>
                <a:ea typeface="Inter"/>
                <a:cs typeface="Inter"/>
              </a:rPr>
              <a:t>conformité du </a:t>
            </a:r>
            <a:r>
              <a:rPr lang="fr-FR" sz="2400" b="1" dirty="0">
                <a:solidFill>
                  <a:srgbClr val="0E3449"/>
                </a:solidFill>
                <a:latin typeface="Inter"/>
                <a:ea typeface="Inter"/>
                <a:cs typeface="Inter"/>
              </a:rPr>
              <a:t>flux </a:t>
            </a:r>
            <a:r>
              <a:rPr lang="fr-FR" sz="2400" b="1" dirty="0" smtClean="0">
                <a:solidFill>
                  <a:srgbClr val="0E3449"/>
                </a:solidFill>
                <a:latin typeface="Inter"/>
                <a:ea typeface="Inter"/>
                <a:cs typeface="Inter"/>
              </a:rPr>
              <a:t>d’information</a:t>
            </a:r>
            <a:endParaRPr sz="2400" b="1" dirty="0">
              <a:solidFill>
                <a:srgbClr val="0E3449"/>
              </a:solidFill>
              <a:latin typeface="Inter"/>
              <a:ea typeface="Inter"/>
              <a:cs typeface="Inter"/>
              <a:sym typeface="Inter SemiBold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153" y="261545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4801428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000" dirty="0"/>
              <a:t>Kévin </a:t>
            </a:r>
            <a:r>
              <a:rPr lang="fr-FR" sz="1000" dirty="0" err="1"/>
              <a:t>Chatelain</a:t>
            </a:r>
            <a:r>
              <a:rPr lang="fr-FR" sz="1000" dirty="0"/>
              <a:t> </a:t>
            </a:r>
            <a:r>
              <a:rPr lang="fr-FR" sz="1000" dirty="0" smtClean="0"/>
              <a:t>– </a:t>
            </a:r>
            <a:r>
              <a:rPr lang="fr-FR" sz="1000" dirty="0" err="1" smtClean="0"/>
              <a:t>Stripe</a:t>
            </a:r>
            <a:r>
              <a:rPr lang="fr-FR" sz="1000" dirty="0"/>
              <a:t>: Conception </a:t>
            </a:r>
            <a:r>
              <a:rPr lang="fr-FR" sz="1000" dirty="0">
                <a:sym typeface="Inter Medium"/>
              </a:rPr>
              <a:t>d’une architecture de données intégrées.- </a:t>
            </a:r>
            <a:r>
              <a:rPr lang="fr-FR" sz="1000" dirty="0"/>
              <a:t>Architecte en Intelligence Artificielle </a:t>
            </a:r>
            <a:r>
              <a:rPr lang="fr-FR" sz="1000" dirty="0">
                <a:sym typeface="Inter Medium"/>
              </a:rPr>
              <a:t>- </a:t>
            </a:r>
            <a:r>
              <a:rPr lang="fr-FR" sz="1000" dirty="0" err="1"/>
              <a:t>Jedha</a:t>
            </a:r>
            <a:r>
              <a:rPr lang="fr-FR" sz="1000" dirty="0"/>
              <a:t> 2023/2024 </a:t>
            </a:r>
            <a:r>
              <a:rPr lang="fr-FR" sz="1000" dirty="0" smtClean="0"/>
              <a:t>-</a:t>
            </a:r>
            <a:endParaRPr lang="fr-FR" sz="1000" dirty="0"/>
          </a:p>
        </p:txBody>
      </p:sp>
      <p:sp>
        <p:nvSpPr>
          <p:cNvPr id="22" name="Google Shape;68;p15"/>
          <p:cNvSpPr txBox="1">
            <a:spLocks/>
          </p:cNvSpPr>
          <p:nvPr/>
        </p:nvSpPr>
        <p:spPr>
          <a:xfrm>
            <a:off x="1060053" y="94434"/>
            <a:ext cx="7272808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600" b="1" i="1" u="sng" dirty="0" smtClean="0">
                <a:solidFill>
                  <a:srgbClr val="0E3449"/>
                </a:solidFill>
                <a:latin typeface="Inter SemiBold"/>
                <a:ea typeface="Inter"/>
                <a:cs typeface="Inter"/>
                <a:sym typeface="Inter SemiBold"/>
              </a:rPr>
              <a:t>Architecture </a:t>
            </a:r>
            <a:r>
              <a:rPr lang="fr-FR" sz="2600" b="1" i="1" u="sng" dirty="0">
                <a:solidFill>
                  <a:srgbClr val="0E3449"/>
                </a:solidFill>
                <a:latin typeface="Inter SemiBold"/>
                <a:ea typeface="Inter"/>
                <a:cs typeface="Inter"/>
                <a:sym typeface="Inter SemiBold"/>
              </a:rPr>
              <a:t>de la gestion des données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3" t="23691" r="32178" b="16300"/>
          <a:stretch/>
        </p:blipFill>
        <p:spPr bwMode="auto">
          <a:xfrm>
            <a:off x="1727684" y="1131590"/>
            <a:ext cx="5688632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 descr="Stripe Logo : histoire, signification de l'emblèm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99" y="641477"/>
            <a:ext cx="588654" cy="41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0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 idx="4294967295"/>
          </p:nvPr>
        </p:nvSpPr>
        <p:spPr>
          <a:xfrm>
            <a:off x="1115616" y="683084"/>
            <a:ext cx="710817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b="1" dirty="0" smtClean="0">
                <a:solidFill>
                  <a:srgbClr val="0E3449"/>
                </a:solidFill>
                <a:latin typeface="Inter"/>
                <a:ea typeface="Inter"/>
                <a:cs typeface="Inter"/>
                <a:sym typeface="Inter Medium"/>
              </a:rPr>
              <a:t>Avantages stratégique  </a:t>
            </a:r>
            <a:endParaRPr sz="2400" b="1" dirty="0">
              <a:solidFill>
                <a:srgbClr val="0E3449"/>
              </a:solidFill>
              <a:latin typeface="Inter"/>
              <a:ea typeface="Inter"/>
              <a:cs typeface="Inter"/>
              <a:sym typeface="Inter SemiBold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200" y="337648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4801428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000" dirty="0"/>
              <a:t>Kévin </a:t>
            </a:r>
            <a:r>
              <a:rPr lang="fr-FR" sz="1000" dirty="0" err="1"/>
              <a:t>Chatelain</a:t>
            </a:r>
            <a:r>
              <a:rPr lang="fr-FR" sz="1000" dirty="0"/>
              <a:t> </a:t>
            </a:r>
            <a:r>
              <a:rPr lang="fr-FR" sz="1000" dirty="0" smtClean="0"/>
              <a:t>– </a:t>
            </a:r>
            <a:r>
              <a:rPr lang="fr-FR" sz="1000" dirty="0" err="1" smtClean="0"/>
              <a:t>Stripe</a:t>
            </a:r>
            <a:r>
              <a:rPr lang="fr-FR" sz="1000" dirty="0"/>
              <a:t>: Conception </a:t>
            </a:r>
            <a:r>
              <a:rPr lang="fr-FR" sz="1000" dirty="0">
                <a:sym typeface="Inter Medium"/>
              </a:rPr>
              <a:t>d’une architecture de données intégrées.- </a:t>
            </a:r>
            <a:r>
              <a:rPr lang="fr-FR" sz="1000" dirty="0"/>
              <a:t>Architecte en Intelligence Artificielle </a:t>
            </a:r>
            <a:r>
              <a:rPr lang="fr-FR" sz="1000" dirty="0">
                <a:sym typeface="Inter Medium"/>
              </a:rPr>
              <a:t>- </a:t>
            </a:r>
            <a:r>
              <a:rPr lang="fr-FR" sz="1000" dirty="0" err="1"/>
              <a:t>Jedha</a:t>
            </a:r>
            <a:r>
              <a:rPr lang="fr-FR" sz="1000" dirty="0"/>
              <a:t> 2023/2024 </a:t>
            </a:r>
            <a:r>
              <a:rPr lang="fr-FR" sz="1000" dirty="0" smtClean="0"/>
              <a:t>-</a:t>
            </a:r>
            <a:r>
              <a:rPr lang="fr-FR" sz="1000" dirty="0" smtClean="0"/>
              <a:t> </a:t>
            </a:r>
            <a:endParaRPr lang="fr-FR" sz="1000" dirty="0"/>
          </a:p>
        </p:txBody>
      </p:sp>
      <p:sp>
        <p:nvSpPr>
          <p:cNvPr id="19" name="Rectangle 18"/>
          <p:cNvSpPr/>
          <p:nvPr/>
        </p:nvSpPr>
        <p:spPr>
          <a:xfrm>
            <a:off x="751825" y="1419622"/>
            <a:ext cx="802149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fr-FR" b="1" dirty="0"/>
              <a:t>Centralisation des données</a:t>
            </a:r>
            <a:r>
              <a:rPr lang="fr-FR" dirty="0"/>
              <a:t> : Regroupement des données de multiples sources pour un accès et une analyse facilités</a:t>
            </a:r>
            <a:r>
              <a:rPr lang="fr-FR" dirty="0" smtClean="0"/>
              <a:t>.</a:t>
            </a:r>
          </a:p>
          <a:p>
            <a:endParaRPr lang="fr-FR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fr-FR" b="1" dirty="0" smtClean="0"/>
              <a:t>Traitement </a:t>
            </a:r>
            <a:r>
              <a:rPr lang="fr-FR" b="1" dirty="0"/>
              <a:t>en temps réel et différé</a:t>
            </a:r>
            <a:r>
              <a:rPr lang="fr-FR" dirty="0"/>
              <a:t> : Kafka pour l'ingestion en temps réel, S3 pour le stockage brut, offrant flexibilité et rapidité.</a:t>
            </a:r>
          </a:p>
          <a:p>
            <a:pPr marL="171450" indent="-171450">
              <a:buFont typeface="Arial" pitchFamily="34" charset="0"/>
              <a:buChar char="•"/>
            </a:pPr>
            <a:endParaRPr lang="fr-FR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fr-FR" b="1" dirty="0" smtClean="0"/>
              <a:t>Analyses </a:t>
            </a:r>
            <a:r>
              <a:rPr lang="fr-FR" b="1" dirty="0"/>
              <a:t>avancées</a:t>
            </a:r>
            <a:r>
              <a:rPr lang="fr-FR" dirty="0"/>
              <a:t> : OLAP (</a:t>
            </a:r>
            <a:r>
              <a:rPr lang="fr-FR" dirty="0" err="1"/>
              <a:t>Snowflake</a:t>
            </a:r>
            <a:r>
              <a:rPr lang="fr-FR" dirty="0"/>
              <a:t>) pour des insights détaillés et une exploration </a:t>
            </a:r>
            <a:r>
              <a:rPr lang="fr-FR" dirty="0" err="1"/>
              <a:t>multi-dimensionnelle</a:t>
            </a:r>
            <a:r>
              <a:rPr lang="fr-FR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fr-FR" dirty="0"/>
          </a:p>
          <a:p>
            <a:pPr marL="171450" indent="-171450">
              <a:buFont typeface="Arial" pitchFamily="34" charset="0"/>
              <a:buChar char="•"/>
            </a:pPr>
            <a:r>
              <a:rPr lang="fr-FR" b="1" dirty="0"/>
              <a:t>Machine Learning intégré</a:t>
            </a:r>
            <a:r>
              <a:rPr lang="fr-FR" dirty="0"/>
              <a:t> : </a:t>
            </a:r>
            <a:r>
              <a:rPr lang="fr-FR" dirty="0" err="1"/>
              <a:t>MongoDB</a:t>
            </a:r>
            <a:r>
              <a:rPr lang="fr-FR" dirty="0"/>
              <a:t> et ML Model Training pour des prédictions et une personnalisation enrichies.</a:t>
            </a:r>
          </a:p>
        </p:txBody>
      </p:sp>
      <p:sp>
        <p:nvSpPr>
          <p:cNvPr id="22" name="Google Shape;68;p15"/>
          <p:cNvSpPr txBox="1">
            <a:spLocks/>
          </p:cNvSpPr>
          <p:nvPr/>
        </p:nvSpPr>
        <p:spPr>
          <a:xfrm>
            <a:off x="1115616" y="216302"/>
            <a:ext cx="7344816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600" b="1" i="1" u="sng" dirty="0">
                <a:solidFill>
                  <a:srgbClr val="0E3449"/>
                </a:solidFill>
                <a:latin typeface="Inter SemiBold"/>
                <a:ea typeface="Inter"/>
                <a:cs typeface="Inter"/>
                <a:sym typeface="Inter SemiBold"/>
              </a:rPr>
              <a:t>Architecture de la gestion des données</a:t>
            </a:r>
            <a:endParaRPr lang="fr-FR" sz="2600" b="1" i="1" u="sng" dirty="0">
              <a:solidFill>
                <a:srgbClr val="0E3449"/>
              </a:solidFill>
              <a:latin typeface="Inter SemiBold"/>
              <a:ea typeface="Inter"/>
              <a:cs typeface="Inter"/>
              <a:sym typeface="Inter SemiBold"/>
            </a:endParaRPr>
          </a:p>
        </p:txBody>
      </p:sp>
      <p:pic>
        <p:nvPicPr>
          <p:cNvPr id="7" name="Picture 2" descr="Stripe Logo : histoire, signification de l'emblè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46" y="667340"/>
            <a:ext cx="588654" cy="41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44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 idx="4294967295"/>
          </p:nvPr>
        </p:nvSpPr>
        <p:spPr>
          <a:xfrm>
            <a:off x="1115616" y="683084"/>
            <a:ext cx="710817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b="1" dirty="0" smtClean="0">
                <a:solidFill>
                  <a:srgbClr val="0E3449"/>
                </a:solidFill>
                <a:latin typeface="Inter"/>
                <a:ea typeface="Inter"/>
                <a:cs typeface="Inter"/>
                <a:sym typeface="Inter Medium"/>
              </a:rPr>
              <a:t>Avantages stratégique </a:t>
            </a:r>
            <a:endParaRPr sz="2400" b="1" dirty="0">
              <a:solidFill>
                <a:srgbClr val="0E3449"/>
              </a:solidFill>
              <a:latin typeface="Inter"/>
              <a:ea typeface="Inter"/>
              <a:cs typeface="Inter"/>
              <a:sym typeface="Inter SemiBold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291733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4801428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000" dirty="0"/>
              <a:t>Kévin </a:t>
            </a:r>
            <a:r>
              <a:rPr lang="fr-FR" sz="1000" dirty="0" err="1"/>
              <a:t>Chatelain</a:t>
            </a:r>
            <a:r>
              <a:rPr lang="fr-FR" sz="1000" dirty="0"/>
              <a:t> </a:t>
            </a:r>
            <a:r>
              <a:rPr lang="fr-FR" sz="1000" dirty="0" smtClean="0"/>
              <a:t>– </a:t>
            </a:r>
            <a:r>
              <a:rPr lang="fr-FR" sz="1000" dirty="0" err="1" smtClean="0"/>
              <a:t>Stripe</a:t>
            </a:r>
            <a:r>
              <a:rPr lang="fr-FR" sz="1000" dirty="0"/>
              <a:t>: Conception </a:t>
            </a:r>
            <a:r>
              <a:rPr lang="fr-FR" sz="1000" dirty="0">
                <a:sym typeface="Inter Medium"/>
              </a:rPr>
              <a:t>d’une architecture de données intégrées.- </a:t>
            </a:r>
            <a:r>
              <a:rPr lang="fr-FR" sz="1000" dirty="0"/>
              <a:t>Architecte en Intelligence Artificielle </a:t>
            </a:r>
            <a:r>
              <a:rPr lang="fr-FR" sz="1000" dirty="0">
                <a:sym typeface="Inter Medium"/>
              </a:rPr>
              <a:t>- </a:t>
            </a:r>
            <a:r>
              <a:rPr lang="fr-FR" sz="1000" dirty="0" err="1"/>
              <a:t>Jedha</a:t>
            </a:r>
            <a:r>
              <a:rPr lang="fr-FR" sz="1000" dirty="0"/>
              <a:t> 2023/2024 </a:t>
            </a:r>
            <a:r>
              <a:rPr lang="fr-FR" sz="1000" dirty="0" smtClean="0"/>
              <a:t>-</a:t>
            </a:r>
            <a:endParaRPr lang="fr-FR" sz="1000" dirty="0"/>
          </a:p>
        </p:txBody>
      </p:sp>
      <p:sp>
        <p:nvSpPr>
          <p:cNvPr id="19" name="Rectangle 18"/>
          <p:cNvSpPr/>
          <p:nvPr/>
        </p:nvSpPr>
        <p:spPr>
          <a:xfrm>
            <a:off x="773731" y="1563638"/>
            <a:ext cx="802149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b="1" dirty="0"/>
              <a:t>Détection de fraude et personnalisation client</a:t>
            </a:r>
            <a:r>
              <a:rPr lang="fr-FR" dirty="0"/>
              <a:t> : Analyse en temps réel pour la fraude et des recommandations </a:t>
            </a:r>
            <a:r>
              <a:rPr lang="fr-FR" dirty="0" smtClean="0"/>
              <a:t>personnalisées.</a:t>
            </a:r>
          </a:p>
          <a:p>
            <a:pPr marL="285750" indent="-285750">
              <a:buFont typeface="Arial" pitchFamily="34" charset="0"/>
              <a:buChar char="•"/>
            </a:pPr>
            <a:endParaRPr lang="fr-FR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FR" b="1" dirty="0" smtClean="0"/>
              <a:t>Sécurité </a:t>
            </a:r>
            <a:r>
              <a:rPr lang="fr-FR" b="1" dirty="0"/>
              <a:t>et conformité</a:t>
            </a:r>
            <a:r>
              <a:rPr lang="fr-FR" dirty="0"/>
              <a:t> : Surveillance continue pour respecter les réglementations à chaque </a:t>
            </a:r>
            <a:r>
              <a:rPr lang="fr-FR" dirty="0" smtClean="0"/>
              <a:t>étape.</a:t>
            </a:r>
          </a:p>
          <a:p>
            <a:pPr marL="285750" indent="-285750">
              <a:buFont typeface="Arial" pitchFamily="34" charset="0"/>
              <a:buChar char="•"/>
            </a:pPr>
            <a:endParaRPr lang="fr-FR" b="1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b="1" dirty="0" smtClean="0"/>
              <a:t>Flexibilité </a:t>
            </a:r>
            <a:r>
              <a:rPr lang="fr-FR" b="1" dirty="0"/>
              <a:t>et évolutivité</a:t>
            </a:r>
            <a:r>
              <a:rPr lang="fr-FR" dirty="0"/>
              <a:t> : Infrastructure </a:t>
            </a:r>
            <a:r>
              <a:rPr lang="fr-FR" dirty="0" err="1"/>
              <a:t>scalable</a:t>
            </a:r>
            <a:r>
              <a:rPr lang="fr-FR" dirty="0"/>
              <a:t> (</a:t>
            </a:r>
            <a:r>
              <a:rPr lang="fr-FR" dirty="0" err="1"/>
              <a:t>Spark</a:t>
            </a:r>
            <a:r>
              <a:rPr lang="fr-FR" dirty="0"/>
              <a:t>, Kafka, </a:t>
            </a:r>
            <a:r>
              <a:rPr lang="fr-FR" dirty="0" err="1"/>
              <a:t>Snowflake</a:t>
            </a:r>
            <a:r>
              <a:rPr lang="fr-FR" dirty="0"/>
              <a:t>) pour s'adapter aux besoins croissants de </a:t>
            </a:r>
            <a:r>
              <a:rPr lang="fr-FR" dirty="0" err="1"/>
              <a:t>Stripe</a:t>
            </a:r>
            <a:r>
              <a:rPr lang="fr-FR" dirty="0"/>
              <a:t>.</a:t>
            </a:r>
          </a:p>
        </p:txBody>
      </p:sp>
      <p:sp>
        <p:nvSpPr>
          <p:cNvPr id="22" name="Google Shape;68;p15"/>
          <p:cNvSpPr txBox="1">
            <a:spLocks/>
          </p:cNvSpPr>
          <p:nvPr/>
        </p:nvSpPr>
        <p:spPr>
          <a:xfrm>
            <a:off x="1115616" y="216302"/>
            <a:ext cx="7344816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600" b="1" i="1" u="sng" dirty="0">
                <a:solidFill>
                  <a:srgbClr val="0E3449"/>
                </a:solidFill>
                <a:latin typeface="Inter SemiBold"/>
                <a:ea typeface="Inter"/>
                <a:cs typeface="Inter"/>
                <a:sym typeface="Inter SemiBold"/>
              </a:rPr>
              <a:t>Architecture de la gestion des données</a:t>
            </a:r>
            <a:endParaRPr lang="fr-FR" sz="2600" b="1" i="1" u="sng" dirty="0">
              <a:solidFill>
                <a:srgbClr val="0E3449"/>
              </a:solidFill>
              <a:latin typeface="Inter SemiBold"/>
              <a:ea typeface="Inter"/>
              <a:cs typeface="Inter"/>
              <a:sym typeface="Inter SemiBold"/>
            </a:endParaRPr>
          </a:p>
        </p:txBody>
      </p:sp>
      <p:pic>
        <p:nvPicPr>
          <p:cNvPr id="7" name="Picture 2" descr="Stripe Logo : histoire, signification de l'emblè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21" y="677637"/>
            <a:ext cx="588654" cy="41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49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 idx="4294967295"/>
          </p:nvPr>
        </p:nvSpPr>
        <p:spPr>
          <a:xfrm>
            <a:off x="1115616" y="683084"/>
            <a:ext cx="710817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1800" b="1" dirty="0" smtClean="0">
                <a:solidFill>
                  <a:srgbClr val="0E3449"/>
                </a:solidFill>
                <a:latin typeface="Inter"/>
                <a:ea typeface="Inter"/>
                <a:cs typeface="Inter"/>
              </a:rPr>
              <a:t>Analyses performantes </a:t>
            </a:r>
            <a:r>
              <a:rPr lang="fr-FR" sz="1800" b="1" dirty="0">
                <a:solidFill>
                  <a:srgbClr val="0E3449"/>
                </a:solidFill>
                <a:latin typeface="Inter"/>
                <a:ea typeface="Inter"/>
                <a:cs typeface="Inter"/>
              </a:rPr>
              <a:t>et </a:t>
            </a:r>
            <a:r>
              <a:rPr lang="fr-FR" sz="1800" b="1" dirty="0" smtClean="0">
                <a:solidFill>
                  <a:srgbClr val="0E3449"/>
                </a:solidFill>
                <a:latin typeface="Inter"/>
                <a:ea typeface="Inter"/>
                <a:cs typeface="Inter"/>
              </a:rPr>
              <a:t>évolutives</a:t>
            </a:r>
            <a:endParaRPr lang="fr-FR" sz="1800" b="1" dirty="0">
              <a:solidFill>
                <a:srgbClr val="0E3449"/>
              </a:solidFill>
              <a:latin typeface="Inter"/>
              <a:ea typeface="Inter"/>
              <a:cs typeface="Inter"/>
              <a:sym typeface="Inter Medium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316347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4801428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000" dirty="0"/>
              <a:t>Kévin </a:t>
            </a:r>
            <a:r>
              <a:rPr lang="fr-FR" sz="1000" dirty="0" err="1"/>
              <a:t>Chatelain</a:t>
            </a:r>
            <a:r>
              <a:rPr lang="fr-FR" sz="1000" dirty="0"/>
              <a:t> </a:t>
            </a:r>
            <a:r>
              <a:rPr lang="fr-FR" sz="1000" dirty="0" smtClean="0"/>
              <a:t>– </a:t>
            </a:r>
            <a:r>
              <a:rPr lang="fr-FR" sz="1000" dirty="0" err="1" smtClean="0"/>
              <a:t>Stripe</a:t>
            </a:r>
            <a:r>
              <a:rPr lang="fr-FR" sz="1000" dirty="0"/>
              <a:t>: Conception </a:t>
            </a:r>
            <a:r>
              <a:rPr lang="fr-FR" sz="1000" dirty="0">
                <a:sym typeface="Inter Medium"/>
              </a:rPr>
              <a:t>d’une architecture de données intégrées.- </a:t>
            </a:r>
            <a:r>
              <a:rPr lang="fr-FR" sz="1000" dirty="0"/>
              <a:t>Architecte en Intelligence Artificielle </a:t>
            </a:r>
            <a:r>
              <a:rPr lang="fr-FR" sz="1000" dirty="0">
                <a:sym typeface="Inter Medium"/>
              </a:rPr>
              <a:t>- </a:t>
            </a:r>
            <a:r>
              <a:rPr lang="fr-FR" sz="1000" dirty="0" err="1"/>
              <a:t>Jedha</a:t>
            </a:r>
            <a:r>
              <a:rPr lang="fr-FR" sz="1000" dirty="0"/>
              <a:t> 2023/2024 </a:t>
            </a:r>
            <a:r>
              <a:rPr lang="fr-FR" sz="1000" dirty="0" smtClean="0"/>
              <a:t>-</a:t>
            </a:r>
            <a:r>
              <a:rPr lang="fr-FR" sz="1000" dirty="0" smtClean="0"/>
              <a:t> </a:t>
            </a:r>
            <a:endParaRPr lang="fr-FR" sz="1000" dirty="0"/>
          </a:p>
        </p:txBody>
      </p:sp>
      <p:sp>
        <p:nvSpPr>
          <p:cNvPr id="22" name="Google Shape;68;p15"/>
          <p:cNvSpPr txBox="1">
            <a:spLocks/>
          </p:cNvSpPr>
          <p:nvPr/>
        </p:nvSpPr>
        <p:spPr>
          <a:xfrm>
            <a:off x="1115616" y="216302"/>
            <a:ext cx="7344816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600" b="1" i="1" u="sng" dirty="0" smtClean="0">
                <a:solidFill>
                  <a:srgbClr val="0E3449"/>
                </a:solidFill>
                <a:latin typeface="Inter SemiBold"/>
                <a:ea typeface="Inter"/>
                <a:cs typeface="Inter"/>
                <a:sym typeface="Inter Medium"/>
              </a:rPr>
              <a:t>Architecture </a:t>
            </a:r>
            <a:r>
              <a:rPr lang="fr-FR" sz="2600" b="1" i="1" u="sng" dirty="0">
                <a:solidFill>
                  <a:srgbClr val="0E3449"/>
                </a:solidFill>
                <a:latin typeface="Inter SemiBold"/>
                <a:ea typeface="Inter"/>
                <a:cs typeface="Inter"/>
                <a:sym typeface="Inter Medium"/>
              </a:rPr>
              <a:t>de l’OLAP </a:t>
            </a:r>
            <a:endParaRPr lang="fr-FR" sz="2600" b="1" i="1" u="sng" dirty="0">
              <a:solidFill>
                <a:srgbClr val="0E3449"/>
              </a:solidFill>
              <a:latin typeface="Inter SemiBold"/>
              <a:ea typeface="Inter"/>
              <a:cs typeface="Inter"/>
              <a:sym typeface="Inter SemiBold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3" t="22175" r="18699" b="19384"/>
          <a:stretch/>
        </p:blipFill>
        <p:spPr bwMode="auto">
          <a:xfrm>
            <a:off x="683568" y="1131590"/>
            <a:ext cx="7992888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Stripe Logo : histoire, signification de l'emblèm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94" y="669803"/>
            <a:ext cx="588654" cy="41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75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 idx="4294967295"/>
          </p:nvPr>
        </p:nvSpPr>
        <p:spPr>
          <a:xfrm>
            <a:off x="1115616" y="683084"/>
            <a:ext cx="710817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" sz="2400" b="1" dirty="0" smtClean="0">
                <a:solidFill>
                  <a:srgbClr val="0E3449"/>
                </a:solidFill>
                <a:latin typeface="Inter"/>
                <a:ea typeface="Inter"/>
                <a:cs typeface="Inter"/>
                <a:sym typeface="Inter Medium"/>
              </a:rPr>
              <a:t>Atouts clés</a:t>
            </a:r>
            <a:endParaRPr lang="fr-FR" sz="2400" b="1" dirty="0">
              <a:solidFill>
                <a:srgbClr val="0E3449"/>
              </a:solidFill>
              <a:latin typeface="Inter"/>
              <a:ea typeface="Inter"/>
              <a:cs typeface="Inter"/>
              <a:sym typeface="Inter Medium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345396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4801428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000" dirty="0"/>
              <a:t>Kévin </a:t>
            </a:r>
            <a:r>
              <a:rPr lang="fr-FR" sz="1000" dirty="0" err="1"/>
              <a:t>Chatelain</a:t>
            </a:r>
            <a:r>
              <a:rPr lang="fr-FR" sz="1000" dirty="0"/>
              <a:t> </a:t>
            </a:r>
            <a:r>
              <a:rPr lang="fr-FR" sz="1000" dirty="0" smtClean="0"/>
              <a:t>– </a:t>
            </a:r>
            <a:r>
              <a:rPr lang="fr-FR" sz="1000" dirty="0" err="1" smtClean="0"/>
              <a:t>Stripe</a:t>
            </a:r>
            <a:r>
              <a:rPr lang="fr-FR" sz="1000" dirty="0"/>
              <a:t>: Conception </a:t>
            </a:r>
            <a:r>
              <a:rPr lang="fr-FR" sz="1000" dirty="0">
                <a:sym typeface="Inter Medium"/>
              </a:rPr>
              <a:t>d’une architecture de données intégrées.- </a:t>
            </a:r>
            <a:r>
              <a:rPr lang="fr-FR" sz="1000" dirty="0"/>
              <a:t>Architecte en Intelligence Artificielle </a:t>
            </a:r>
            <a:r>
              <a:rPr lang="fr-FR" sz="1000" dirty="0">
                <a:sym typeface="Inter Medium"/>
              </a:rPr>
              <a:t>- </a:t>
            </a:r>
            <a:r>
              <a:rPr lang="fr-FR" sz="1000" dirty="0" err="1"/>
              <a:t>Jedha</a:t>
            </a:r>
            <a:r>
              <a:rPr lang="fr-FR" sz="1000" dirty="0"/>
              <a:t> 2023/2024 -</a:t>
            </a:r>
            <a:endParaRPr lang="fr-FR" sz="1000" dirty="0"/>
          </a:p>
        </p:txBody>
      </p:sp>
      <p:sp>
        <p:nvSpPr>
          <p:cNvPr id="22" name="Google Shape;68;p15"/>
          <p:cNvSpPr txBox="1">
            <a:spLocks/>
          </p:cNvSpPr>
          <p:nvPr/>
        </p:nvSpPr>
        <p:spPr>
          <a:xfrm>
            <a:off x="1115616" y="216302"/>
            <a:ext cx="7344816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600" b="1" i="1" u="sng" dirty="0" smtClean="0">
                <a:solidFill>
                  <a:srgbClr val="0E3449"/>
                </a:solidFill>
                <a:latin typeface="Inter SemiBold"/>
                <a:ea typeface="Inter"/>
                <a:cs typeface="Inter"/>
                <a:sym typeface="Inter Medium"/>
              </a:rPr>
              <a:t>Architecture </a:t>
            </a:r>
            <a:r>
              <a:rPr lang="fr-FR" sz="2600" b="1" i="1" u="sng" dirty="0">
                <a:solidFill>
                  <a:srgbClr val="0E3449"/>
                </a:solidFill>
                <a:latin typeface="Inter SemiBold"/>
                <a:ea typeface="Inter"/>
                <a:cs typeface="Inter"/>
                <a:sym typeface="Inter Medium"/>
              </a:rPr>
              <a:t>de </a:t>
            </a:r>
            <a:r>
              <a:rPr lang="fr-FR" sz="2600" b="1" i="1" u="sng" dirty="0" smtClean="0">
                <a:solidFill>
                  <a:srgbClr val="0E3449"/>
                </a:solidFill>
                <a:latin typeface="Inter SemiBold"/>
                <a:ea typeface="Inter"/>
                <a:cs typeface="Inter"/>
                <a:sym typeface="Inter Medium"/>
              </a:rPr>
              <a:t>l’OLAP</a:t>
            </a:r>
            <a:endParaRPr lang="fr-FR" sz="2600" b="1" i="1" u="sng" dirty="0">
              <a:solidFill>
                <a:srgbClr val="0E3449"/>
              </a:solidFill>
              <a:latin typeface="Inter SemiBold"/>
              <a:ea typeface="Inter"/>
              <a:cs typeface="Inter"/>
              <a:sym typeface="Inter SemiBol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1825" y="1491630"/>
            <a:ext cx="802149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1500" b="1" dirty="0"/>
              <a:t>Analyse </a:t>
            </a:r>
            <a:r>
              <a:rPr lang="fr-FR" sz="1500" b="1" dirty="0" err="1"/>
              <a:t>multi-dimensionnelle</a:t>
            </a:r>
            <a:r>
              <a:rPr lang="fr-FR" sz="1500" b="1" dirty="0"/>
              <a:t> efficace</a:t>
            </a:r>
            <a:r>
              <a:rPr lang="fr-FR" sz="1500" dirty="0"/>
              <a:t> : Structure en tables de faits et dimensions pour des requêtes rapides et des insights </a:t>
            </a:r>
            <a:r>
              <a:rPr lang="fr-FR" sz="1500" dirty="0" smtClean="0"/>
              <a:t>détaillés.</a:t>
            </a:r>
          </a:p>
          <a:p>
            <a:pPr marL="285750" indent="-285750">
              <a:buFont typeface="Arial" pitchFamily="34" charset="0"/>
              <a:buChar char="•"/>
            </a:pPr>
            <a:endParaRPr lang="fr-FR" sz="15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sz="1500" b="1" dirty="0" smtClean="0"/>
              <a:t>Prévention </a:t>
            </a:r>
            <a:r>
              <a:rPr lang="fr-FR" sz="1500" b="1" dirty="0"/>
              <a:t>de la fraude</a:t>
            </a:r>
            <a:r>
              <a:rPr lang="fr-FR" sz="1500" dirty="0"/>
              <a:t> : Table de faits dédiée pour détecter rapidement les comportements </a:t>
            </a:r>
            <a:r>
              <a:rPr lang="fr-FR" sz="1500" dirty="0" smtClean="0"/>
              <a:t>suspects.</a:t>
            </a:r>
          </a:p>
          <a:p>
            <a:pPr marL="285750" indent="-285750">
              <a:buFont typeface="Arial" pitchFamily="34" charset="0"/>
              <a:buChar char="•"/>
            </a:pPr>
            <a:endParaRPr lang="fr-FR" sz="15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sz="1500" b="1" dirty="0" smtClean="0"/>
              <a:t>Conformité </a:t>
            </a:r>
            <a:r>
              <a:rPr lang="fr-FR" sz="1500" b="1" dirty="0"/>
              <a:t>intégrée</a:t>
            </a:r>
            <a:r>
              <a:rPr lang="fr-FR" sz="1500" dirty="0"/>
              <a:t> : Suivi des régulations et audits facilités grâce à la dimension </a:t>
            </a:r>
            <a:r>
              <a:rPr lang="fr-FR" sz="1500" dirty="0" smtClean="0"/>
              <a:t>conformité.</a:t>
            </a:r>
          </a:p>
          <a:p>
            <a:pPr marL="285750" indent="-285750">
              <a:buFont typeface="Arial" pitchFamily="34" charset="0"/>
              <a:buChar char="•"/>
            </a:pPr>
            <a:endParaRPr lang="fr-FR" sz="15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sz="1500" b="1" dirty="0" smtClean="0"/>
              <a:t>Évolutivité</a:t>
            </a:r>
            <a:r>
              <a:rPr lang="fr-FR" sz="1500" dirty="0" smtClean="0"/>
              <a:t> </a:t>
            </a:r>
            <a:r>
              <a:rPr lang="fr-FR" sz="1500" dirty="0"/>
              <a:t>: Architecture flexible permettant d’ajouter de nouvelles dimensions pour s’adapter aux besoins changeants.</a:t>
            </a:r>
          </a:p>
        </p:txBody>
      </p:sp>
      <p:pic>
        <p:nvPicPr>
          <p:cNvPr id="10" name="Picture 2" descr="Stripe Logo : histoire, signification de l'emblè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21" y="739156"/>
            <a:ext cx="588654" cy="41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83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 idx="4294967295"/>
          </p:nvPr>
        </p:nvSpPr>
        <p:spPr>
          <a:xfrm>
            <a:off x="1115616" y="683084"/>
            <a:ext cx="710817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" sz="2400" b="1" dirty="0" smtClean="0">
                <a:solidFill>
                  <a:srgbClr val="0E3449"/>
                </a:solidFill>
                <a:latin typeface="Inter"/>
                <a:ea typeface="Inter"/>
                <a:cs typeface="Inter"/>
                <a:sym typeface="Inter Medium"/>
              </a:rPr>
              <a:t>Exemple d’une requête</a:t>
            </a:r>
            <a:endParaRPr lang="fr-FR" sz="2400" b="1" dirty="0">
              <a:solidFill>
                <a:srgbClr val="0E3449"/>
              </a:solidFill>
              <a:latin typeface="Inter"/>
              <a:ea typeface="Inter"/>
              <a:cs typeface="Inter"/>
              <a:sym typeface="Inter Medium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363498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4801428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000" dirty="0"/>
              <a:t>Kévin </a:t>
            </a:r>
            <a:r>
              <a:rPr lang="fr-FR" sz="1000" dirty="0" err="1"/>
              <a:t>Chatelain</a:t>
            </a:r>
            <a:r>
              <a:rPr lang="fr-FR" sz="1000" dirty="0"/>
              <a:t> – </a:t>
            </a:r>
            <a:r>
              <a:rPr lang="fr-FR" sz="1000" dirty="0" err="1"/>
              <a:t>Stripe</a:t>
            </a:r>
            <a:r>
              <a:rPr lang="fr-FR" sz="1000" dirty="0"/>
              <a:t>: Conception </a:t>
            </a:r>
            <a:r>
              <a:rPr lang="fr-FR" sz="1000" dirty="0">
                <a:sym typeface="Inter Medium"/>
              </a:rPr>
              <a:t>d’une architecture de données intégrées.- </a:t>
            </a:r>
            <a:r>
              <a:rPr lang="fr-FR" sz="1000" dirty="0"/>
              <a:t>Architecte en Intelligence Artificielle </a:t>
            </a:r>
            <a:r>
              <a:rPr lang="fr-FR" sz="1000" dirty="0">
                <a:sym typeface="Inter Medium"/>
              </a:rPr>
              <a:t>- </a:t>
            </a:r>
            <a:r>
              <a:rPr lang="fr-FR" sz="1000" dirty="0" err="1"/>
              <a:t>Jedha</a:t>
            </a:r>
            <a:r>
              <a:rPr lang="fr-FR" sz="1000" dirty="0"/>
              <a:t> 2023/2024 -</a:t>
            </a:r>
            <a:endParaRPr lang="fr-FR" sz="1000" dirty="0"/>
          </a:p>
        </p:txBody>
      </p:sp>
      <p:sp>
        <p:nvSpPr>
          <p:cNvPr id="22" name="Google Shape;68;p15"/>
          <p:cNvSpPr txBox="1">
            <a:spLocks/>
          </p:cNvSpPr>
          <p:nvPr/>
        </p:nvSpPr>
        <p:spPr>
          <a:xfrm>
            <a:off x="1115616" y="216302"/>
            <a:ext cx="7344816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600" b="1" i="1" u="sng" dirty="0" smtClean="0">
                <a:solidFill>
                  <a:srgbClr val="0E3449"/>
                </a:solidFill>
                <a:latin typeface="Inter SemiBold"/>
                <a:ea typeface="Inter"/>
                <a:cs typeface="Inter"/>
                <a:sym typeface="Inter Medium"/>
              </a:rPr>
              <a:t>Architecture </a:t>
            </a:r>
            <a:r>
              <a:rPr lang="fr-FR" sz="2600" b="1" i="1" u="sng" dirty="0">
                <a:solidFill>
                  <a:srgbClr val="0E3449"/>
                </a:solidFill>
                <a:latin typeface="Inter SemiBold"/>
                <a:ea typeface="Inter"/>
                <a:cs typeface="Inter"/>
                <a:sym typeface="Inter Medium"/>
              </a:rPr>
              <a:t>de </a:t>
            </a:r>
            <a:r>
              <a:rPr lang="fr-FR" sz="2600" b="1" i="1" u="sng" dirty="0" smtClean="0">
                <a:solidFill>
                  <a:srgbClr val="0E3449"/>
                </a:solidFill>
                <a:latin typeface="Inter SemiBold"/>
                <a:ea typeface="Inter"/>
                <a:cs typeface="Inter"/>
                <a:sym typeface="Inter Medium"/>
              </a:rPr>
              <a:t>l’OLAP</a:t>
            </a:r>
            <a:endParaRPr lang="fr-FR" sz="2600" b="1" i="1" u="sng" dirty="0">
              <a:solidFill>
                <a:srgbClr val="0E3449"/>
              </a:solidFill>
              <a:latin typeface="Inter SemiBold"/>
              <a:ea typeface="Inter"/>
              <a:cs typeface="Inter"/>
              <a:sym typeface="Inter SemiBold"/>
            </a:endParaRPr>
          </a:p>
        </p:txBody>
      </p:sp>
      <p:pic>
        <p:nvPicPr>
          <p:cNvPr id="10" name="Picture 2" descr="Stripe Logo : histoire, signification de l'emblè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75" y="749402"/>
            <a:ext cx="588654" cy="41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50" b="12218"/>
          <a:stretch/>
        </p:blipFill>
        <p:spPr bwMode="auto">
          <a:xfrm>
            <a:off x="611560" y="1419622"/>
            <a:ext cx="8064896" cy="3208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83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1046</Words>
  <Application>Microsoft Office PowerPoint</Application>
  <PresentationFormat>On-screen Show (16:9)</PresentationFormat>
  <Paragraphs>127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Simple Light</vt:lpstr>
      <vt:lpstr>Stripe : Conception d'une architecture de données intégrée</vt:lpstr>
      <vt:lpstr>Section 1: Gestion des données intégrées  </vt:lpstr>
      <vt:lpstr>Présentation des architectures</vt:lpstr>
      <vt:lpstr>Efficacité et conformité du flux d’information</vt:lpstr>
      <vt:lpstr>Avantages stratégique  </vt:lpstr>
      <vt:lpstr>Avantages stratégique </vt:lpstr>
      <vt:lpstr>Analyses performantes et évolutives</vt:lpstr>
      <vt:lpstr>Atouts clés</vt:lpstr>
      <vt:lpstr>Exemple d’une requête</vt:lpstr>
      <vt:lpstr>Integrité transactionelle </vt:lpstr>
      <vt:lpstr>Atouts clés</vt:lpstr>
      <vt:lpstr>Exemple d’une requête</vt:lpstr>
      <vt:lpstr>Gestion flexible des données </vt:lpstr>
      <vt:lpstr>Atouts clés</vt:lpstr>
      <vt:lpstr>Exemple d’une requête</vt:lpstr>
      <vt:lpstr>Section 2: Machine learning &amp; securité  </vt:lpstr>
      <vt:lpstr>Présentation des architectures</vt:lpstr>
      <vt:lpstr>De l’extraction au monitoring des modeles</vt:lpstr>
      <vt:lpstr>Mesures pour une gestion sécurisée des données </vt:lpstr>
      <vt:lpstr>Merci de votre Attention!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 du Forex</dc:title>
  <cp:lastModifiedBy>Kévin Chatelain</cp:lastModifiedBy>
  <cp:revision>258</cp:revision>
  <dcterms:modified xsi:type="dcterms:W3CDTF">2024-11-15T22:26:15Z</dcterms:modified>
</cp:coreProperties>
</file>