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304" r:id="rId3"/>
    <p:sldId id="303" r:id="rId4"/>
    <p:sldId id="307" r:id="rId5"/>
    <p:sldId id="326" r:id="rId6"/>
    <p:sldId id="318" r:id="rId7"/>
    <p:sldId id="329" r:id="rId8"/>
    <p:sldId id="330" r:id="rId9"/>
    <p:sldId id="324" r:id="rId10"/>
    <p:sldId id="310" r:id="rId11"/>
    <p:sldId id="325" r:id="rId12"/>
    <p:sldId id="331" r:id="rId13"/>
    <p:sldId id="313" r:id="rId14"/>
    <p:sldId id="320" r:id="rId15"/>
    <p:sldId id="319" r:id="rId16"/>
    <p:sldId id="328" r:id="rId17"/>
    <p:sldId id="26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DBF2"/>
    <a:srgbClr val="006666"/>
    <a:srgbClr val="00B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43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0066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7af7a6a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7af7a6a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c3b886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c3b886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c3b886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c3b886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7ed9f117a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7ed9f117a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c3b886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c3b886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c3b886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c3b886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c3b886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c3b886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DAD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53911" y="1203598"/>
            <a:ext cx="8517045" cy="61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b="1" dirty="0"/>
              <a:t>Système de </a:t>
            </a:r>
            <a:r>
              <a:rPr lang="fr-FR" sz="4000" b="1" dirty="0" smtClean="0"/>
              <a:t>détection </a:t>
            </a:r>
            <a:r>
              <a:rPr lang="fr-FR" sz="4000" b="1" dirty="0"/>
              <a:t>de </a:t>
            </a:r>
            <a:r>
              <a:rPr lang="fr-FR" sz="4000" b="1" dirty="0" smtClean="0"/>
              <a:t>Fraude</a:t>
            </a:r>
            <a:endParaRPr sz="4000" b="1" dirty="0">
              <a:sym typeface="Inter SemiBol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550" y="3003798"/>
            <a:ext cx="3818450" cy="213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911" y="85985"/>
            <a:ext cx="973275" cy="6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840550" y="2067694"/>
            <a:ext cx="8062952" cy="6921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2400" dirty="0" smtClean="0">
                <a:solidFill>
                  <a:schemeClr val="bg1"/>
                </a:solidFill>
              </a:rPr>
              <a:t>Identification </a:t>
            </a:r>
            <a:r>
              <a:rPr lang="fr-FR" sz="2400" dirty="0">
                <a:solidFill>
                  <a:schemeClr val="bg1"/>
                </a:solidFill>
              </a:rPr>
              <a:t>en </a:t>
            </a:r>
            <a:r>
              <a:rPr lang="fr-FR" sz="2400" dirty="0" smtClean="0">
                <a:solidFill>
                  <a:schemeClr val="bg1"/>
                </a:solidFill>
              </a:rPr>
              <a:t>temps </a:t>
            </a:r>
            <a:r>
              <a:rPr lang="fr-FR" sz="2400" dirty="0">
                <a:solidFill>
                  <a:schemeClr val="bg1"/>
                </a:solidFill>
              </a:rPr>
              <a:t>r</a:t>
            </a:r>
            <a:r>
              <a:rPr lang="fr-FR" sz="2400" dirty="0" smtClean="0">
                <a:solidFill>
                  <a:schemeClr val="bg1"/>
                </a:solidFill>
              </a:rPr>
              <a:t>éel </a:t>
            </a:r>
            <a:r>
              <a:rPr lang="fr-FR" sz="2400" dirty="0">
                <a:solidFill>
                  <a:schemeClr val="bg1"/>
                </a:solidFill>
              </a:rPr>
              <a:t>et p</a:t>
            </a:r>
            <a:r>
              <a:rPr lang="fr-FR" sz="2400" dirty="0" smtClean="0">
                <a:solidFill>
                  <a:schemeClr val="bg1"/>
                </a:solidFill>
              </a:rPr>
              <a:t>révention </a:t>
            </a:r>
            <a:r>
              <a:rPr lang="fr-FR" sz="2400" dirty="0">
                <a:solidFill>
                  <a:schemeClr val="bg1"/>
                </a:solidFill>
              </a:rPr>
              <a:t>a</a:t>
            </a:r>
            <a:r>
              <a:rPr lang="fr-FR" sz="2400" dirty="0" smtClean="0">
                <a:solidFill>
                  <a:schemeClr val="bg1"/>
                </a:solidFill>
              </a:rPr>
              <a:t>utomatisée</a:t>
            </a:r>
            <a:endParaRPr sz="2400" dirty="0">
              <a:solidFill>
                <a:schemeClr val="bg1"/>
              </a:solidFill>
              <a:sym typeface="Inter Medium"/>
            </a:endParaRPr>
          </a:p>
        </p:txBody>
      </p:sp>
      <p:sp>
        <p:nvSpPr>
          <p:cNvPr id="6" name="Google Shape;57;p13"/>
          <p:cNvSpPr txBox="1">
            <a:spLocks/>
          </p:cNvSpPr>
          <p:nvPr/>
        </p:nvSpPr>
        <p:spPr>
          <a:xfrm>
            <a:off x="840550" y="3869624"/>
            <a:ext cx="38450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fr-FR" sz="1600" dirty="0" smtClean="0">
              <a:solidFill>
                <a:schemeClr val="tx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algn="l"/>
            <a:r>
              <a:rPr lang="fr-FR" sz="1600" dirty="0" smtClean="0">
                <a:solidFill>
                  <a:schemeClr val="tx1"/>
                </a:solidFill>
                <a:latin typeface="Inter Medium"/>
                <a:ea typeface="Inter Medium"/>
                <a:cs typeface="Inter Medium"/>
                <a:sym typeface="Inter Medium"/>
              </a:rPr>
              <a:t>Kévin </a:t>
            </a:r>
            <a:r>
              <a:rPr lang="fr-FR" sz="1600" dirty="0" err="1" smtClean="0">
                <a:solidFill>
                  <a:schemeClr val="tx1"/>
                </a:solidFill>
                <a:latin typeface="Inter Medium"/>
                <a:ea typeface="Inter Medium"/>
                <a:cs typeface="Inter Medium"/>
                <a:sym typeface="Inter Medium"/>
              </a:rPr>
              <a:t>Chatelain</a:t>
            </a:r>
            <a:r>
              <a:rPr lang="fr-FR" sz="1600" dirty="0">
                <a:solidFill>
                  <a:schemeClr val="tx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</a:p>
          <a:p>
            <a:pPr algn="l"/>
            <a:r>
              <a:rPr lang="fr-FR" sz="1600" dirty="0"/>
              <a:t>Architecte en Intelligence </a:t>
            </a:r>
            <a:r>
              <a:rPr lang="fr-FR" sz="1600" dirty="0" smtClean="0"/>
              <a:t>Artificielle </a:t>
            </a:r>
          </a:p>
          <a:p>
            <a:pPr algn="l"/>
            <a:r>
              <a:rPr lang="fr-FR" sz="1600" dirty="0" smtClean="0">
                <a:sym typeface="Inter Medium"/>
              </a:rPr>
              <a:t>Bloc </a:t>
            </a:r>
            <a:r>
              <a:rPr lang="fr-FR" sz="1600" dirty="0">
                <a:sym typeface="Inter Medium"/>
              </a:rPr>
              <a:t>3</a:t>
            </a:r>
            <a:r>
              <a:rPr lang="fr-FR" sz="1600" dirty="0" smtClean="0">
                <a:sym typeface="Inter Medium"/>
              </a:rPr>
              <a:t> – « </a:t>
            </a:r>
            <a:r>
              <a:rPr lang="fr-FR" sz="1600" dirty="0" smtClean="0">
                <a:solidFill>
                  <a:schemeClr val="tx1"/>
                </a:solidFill>
              </a:rPr>
              <a:t>Analyse-</a:t>
            </a:r>
            <a:r>
              <a:rPr lang="fr-FR" sz="1600" dirty="0" err="1" smtClean="0">
                <a:solidFill>
                  <a:schemeClr val="tx1"/>
                </a:solidFill>
              </a:rPr>
              <a:t>predictive</a:t>
            </a:r>
            <a:r>
              <a:rPr lang="fr-FR" sz="1600" dirty="0" smtClean="0">
                <a:solidFill>
                  <a:schemeClr val="tx1"/>
                </a:solidFill>
              </a:rPr>
              <a:t>-de-</a:t>
            </a:r>
            <a:r>
              <a:rPr lang="fr-FR" sz="1600" dirty="0" err="1" smtClean="0">
                <a:solidFill>
                  <a:schemeClr val="tx1"/>
                </a:solidFill>
              </a:rPr>
              <a:t>donnees</a:t>
            </a:r>
            <a:r>
              <a:rPr lang="fr-FR" sz="1600" dirty="0" smtClean="0">
                <a:solidFill>
                  <a:schemeClr val="tx1"/>
                </a:solidFill>
              </a:rPr>
              <a:t>-</a:t>
            </a:r>
            <a:r>
              <a:rPr lang="fr-FR" sz="1600" dirty="0" err="1" smtClean="0">
                <a:solidFill>
                  <a:schemeClr val="tx1"/>
                </a:solidFill>
              </a:rPr>
              <a:t>structurees</a:t>
            </a:r>
            <a:r>
              <a:rPr lang="fr-FR" sz="1600" dirty="0" smtClean="0">
                <a:solidFill>
                  <a:schemeClr val="tx1"/>
                </a:solidFill>
              </a:rPr>
              <a:t>-</a:t>
            </a:r>
            <a:r>
              <a:rPr lang="fr-FR" sz="1600" dirty="0" err="1" smtClean="0">
                <a:solidFill>
                  <a:schemeClr val="tx1"/>
                </a:solidFill>
              </a:rPr>
              <a:t>par-IA</a:t>
            </a:r>
            <a:r>
              <a:rPr lang="fr-FR" sz="1600" dirty="0" smtClean="0">
                <a:solidFill>
                  <a:schemeClr val="tx1"/>
                </a:solidFill>
              </a:rPr>
              <a:t> »</a:t>
            </a:r>
            <a:endParaRPr lang="fr-FR" sz="1600" dirty="0">
              <a:sym typeface="Inter Medium"/>
            </a:endParaRPr>
          </a:p>
          <a:p>
            <a:pPr algn="l"/>
            <a:r>
              <a:rPr lang="fr-FR" sz="1600" dirty="0" err="1">
                <a:solidFill>
                  <a:schemeClr val="tx1"/>
                </a:solidFill>
              </a:rPr>
              <a:t>Jedha</a:t>
            </a:r>
            <a:r>
              <a:rPr lang="fr-FR" sz="1600" dirty="0">
                <a:solidFill>
                  <a:schemeClr val="tx1"/>
                </a:solidFill>
              </a:rPr>
              <a:t> 2023/2024</a:t>
            </a:r>
            <a:endParaRPr lang="fr-FR" sz="1600" dirty="0">
              <a:solidFill>
                <a:schemeClr val="tx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1115616" y="683084"/>
            <a:ext cx="710817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b="1" dirty="0" smtClean="0">
                <a:solidFill>
                  <a:srgbClr val="0E3449"/>
                </a:solidFill>
                <a:latin typeface="Inter"/>
                <a:ea typeface="Inter"/>
                <a:cs typeface="Inter"/>
              </a:rPr>
              <a:t>Exécution </a:t>
            </a:r>
            <a:r>
              <a:rPr lang="fr-FR" sz="2400" b="1" dirty="0">
                <a:solidFill>
                  <a:srgbClr val="0E3449"/>
                </a:solidFill>
                <a:latin typeface="Inter"/>
                <a:ea typeface="Inter"/>
                <a:cs typeface="Inter"/>
              </a:rPr>
              <a:t>avec </a:t>
            </a:r>
            <a:r>
              <a:rPr lang="fr-FR" sz="2400" b="1" dirty="0" err="1">
                <a:solidFill>
                  <a:srgbClr val="0E3449"/>
                </a:solidFill>
                <a:latin typeface="Inter"/>
                <a:ea typeface="Inter"/>
                <a:cs typeface="Inter"/>
              </a:rPr>
              <a:t>Airflow</a:t>
            </a:r>
            <a:r>
              <a:rPr lang="fr-FR" sz="2400" b="1" dirty="0">
                <a:solidFill>
                  <a:srgbClr val="0E3449"/>
                </a:solidFill>
                <a:latin typeface="Inter"/>
                <a:ea typeface="Inter"/>
                <a:cs typeface="Inter"/>
              </a:rPr>
              <a:t> et </a:t>
            </a:r>
            <a:r>
              <a:rPr lang="fr-FR" sz="2400" b="1" dirty="0" smtClean="0">
                <a:solidFill>
                  <a:srgbClr val="0E3449"/>
                </a:solidFill>
                <a:latin typeface="Inter"/>
                <a:ea typeface="Inter"/>
                <a:cs typeface="Inter"/>
              </a:rPr>
              <a:t>résultats</a:t>
            </a:r>
            <a:endParaRPr sz="2400" b="1" dirty="0">
              <a:solidFill>
                <a:srgbClr val="0E3449"/>
              </a:solidFill>
              <a:latin typeface="Inter"/>
              <a:ea typeface="Inter"/>
              <a:cs typeface="Inter"/>
              <a:sym typeface="Inter SemiBold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00" y="337648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4801428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000" dirty="0"/>
              <a:t>Kévin </a:t>
            </a:r>
            <a:r>
              <a:rPr lang="fr-FR" sz="1000" dirty="0" err="1"/>
              <a:t>Chatelain</a:t>
            </a:r>
            <a:r>
              <a:rPr lang="fr-FR" sz="1000" dirty="0"/>
              <a:t> </a:t>
            </a:r>
            <a:r>
              <a:rPr lang="fr-FR" sz="1000" dirty="0" smtClean="0"/>
              <a:t>– </a:t>
            </a:r>
            <a:r>
              <a:rPr lang="fr-FR" sz="1000" dirty="0">
                <a:solidFill>
                  <a:schemeClr val="tx1"/>
                </a:solidFill>
              </a:rPr>
              <a:t>Analyse-</a:t>
            </a:r>
            <a:r>
              <a:rPr lang="fr-FR" sz="1000" dirty="0" err="1">
                <a:solidFill>
                  <a:schemeClr val="tx1"/>
                </a:solidFill>
              </a:rPr>
              <a:t>predictive</a:t>
            </a:r>
            <a:r>
              <a:rPr lang="fr-FR" sz="1000" dirty="0">
                <a:solidFill>
                  <a:schemeClr val="tx1"/>
                </a:solidFill>
              </a:rPr>
              <a:t>-de-</a:t>
            </a:r>
            <a:r>
              <a:rPr lang="fr-FR" sz="1000" dirty="0" err="1">
                <a:solidFill>
                  <a:schemeClr val="tx1"/>
                </a:solidFill>
              </a:rPr>
              <a:t>donnees</a:t>
            </a:r>
            <a:r>
              <a:rPr lang="fr-FR" sz="1000" dirty="0">
                <a:solidFill>
                  <a:schemeClr val="tx1"/>
                </a:solidFill>
              </a:rPr>
              <a:t>-</a:t>
            </a:r>
            <a:r>
              <a:rPr lang="fr-FR" sz="1000" dirty="0" err="1">
                <a:solidFill>
                  <a:schemeClr val="tx1"/>
                </a:solidFill>
              </a:rPr>
              <a:t>structurees</a:t>
            </a:r>
            <a:r>
              <a:rPr lang="fr-FR" sz="1000" dirty="0">
                <a:solidFill>
                  <a:schemeClr val="tx1"/>
                </a:solidFill>
              </a:rPr>
              <a:t>-</a:t>
            </a:r>
            <a:r>
              <a:rPr lang="fr-FR" sz="1000" dirty="0" err="1">
                <a:solidFill>
                  <a:schemeClr val="tx1"/>
                </a:solidFill>
              </a:rPr>
              <a:t>par-IA</a:t>
            </a:r>
            <a:r>
              <a:rPr lang="fr-FR" sz="1000" dirty="0" smtClean="0">
                <a:sym typeface="Inter Medium"/>
              </a:rPr>
              <a:t>.- </a:t>
            </a:r>
            <a:r>
              <a:rPr lang="fr-FR" sz="1000" dirty="0"/>
              <a:t>Architecte en Intelligence Artificielle </a:t>
            </a:r>
            <a:r>
              <a:rPr lang="fr-FR" sz="1000" dirty="0">
                <a:sym typeface="Inter Medium"/>
              </a:rPr>
              <a:t>- </a:t>
            </a:r>
            <a:r>
              <a:rPr lang="fr-FR" sz="1000" dirty="0" err="1"/>
              <a:t>Jedha</a:t>
            </a:r>
            <a:r>
              <a:rPr lang="fr-FR" sz="1000" dirty="0"/>
              <a:t> 2023/2024 </a:t>
            </a:r>
            <a:r>
              <a:rPr lang="fr-FR" sz="1000" dirty="0" smtClean="0"/>
              <a:t>- </a:t>
            </a:r>
            <a:endParaRPr lang="fr-FR" sz="1000" dirty="0"/>
          </a:p>
        </p:txBody>
      </p:sp>
      <p:sp>
        <p:nvSpPr>
          <p:cNvPr id="22" name="Google Shape;68;p15"/>
          <p:cNvSpPr txBox="1">
            <a:spLocks/>
          </p:cNvSpPr>
          <p:nvPr/>
        </p:nvSpPr>
        <p:spPr>
          <a:xfrm>
            <a:off x="1115616" y="216302"/>
            <a:ext cx="7344816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600" b="1" i="1" u="sng" dirty="0" smtClean="0">
                <a:solidFill>
                  <a:srgbClr val="0E3449"/>
                </a:solidFill>
                <a:latin typeface="Inter SemiBold"/>
                <a:ea typeface="Inter"/>
                <a:cs typeface="Inter"/>
              </a:rPr>
              <a:t>Pipeline de détection</a:t>
            </a:r>
            <a:endParaRPr lang="fr-FR" sz="2600" b="1" i="1" u="sng" dirty="0">
              <a:solidFill>
                <a:srgbClr val="0E3449"/>
              </a:solidFill>
              <a:latin typeface="Inter SemiBold"/>
              <a:ea typeface="Inter"/>
              <a:cs typeface="Inter"/>
              <a:sym typeface="Inter SemiBold"/>
            </a:endParaRPr>
          </a:p>
        </p:txBody>
      </p:sp>
      <p:sp>
        <p:nvSpPr>
          <p:cNvPr id="4" name="AutoShape 2" descr="icône de trophée d'or sur fond transparent 5048374 Art vectoriel chez  Vecteezy"/>
          <p:cNvSpPr>
            <a:spLocks noChangeAspect="1" noChangeArrowheads="1"/>
          </p:cNvSpPr>
          <p:nvPr/>
        </p:nvSpPr>
        <p:spPr bwMode="auto">
          <a:xfrm>
            <a:off x="155575" y="-10287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8" descr="Trophée D'or Réaliste Sur Fond Transparent. Illustration Vectorielle Clip  Art Libres De Droits, Svg, Vecteurs Et Illustration. Image 128490992"/>
          <p:cNvSpPr>
            <a:spLocks noChangeAspect="1" noChangeArrowheads="1"/>
          </p:cNvSpPr>
          <p:nvPr/>
        </p:nvSpPr>
        <p:spPr bwMode="auto">
          <a:xfrm>
            <a:off x="307975" y="-8763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10" descr="Trophée D'or Réaliste Sur Fond Transparent. Illustration Vectorielle Clip  Art Libres De Droits, Svg, Vecteurs Et Illustration. Image 128490992"/>
          <p:cNvSpPr>
            <a:spLocks noChangeAspect="1" noChangeArrowheads="1"/>
          </p:cNvSpPr>
          <p:nvPr/>
        </p:nvSpPr>
        <p:spPr bwMode="auto">
          <a:xfrm>
            <a:off x="460375" y="-7239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12" descr="Trophée D'or Réaliste Sur Fond Transparent. Illustration Vectorielle Clip  Art Libres De Droits, Svg, Vecteurs Et Illustration. Image 128490992"/>
          <p:cNvSpPr>
            <a:spLocks noChangeAspect="1" noChangeArrowheads="1"/>
          </p:cNvSpPr>
          <p:nvPr/>
        </p:nvSpPr>
        <p:spPr bwMode="auto">
          <a:xfrm>
            <a:off x="612775" y="-5715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" name="AutoShape 2" descr="https://apis-mail.laposte.net/webmail/download/Download.html?IDMSG=24836&amp;PJRANG=1.2&amp;NAME=pasteImage1732461835960.png&amp;FOLDER=INBOX&amp;STREAM_TYPE=IMAGE&amp;EMBEDDED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4" descr="https://apis-mail.laposte.net/webmail/download/Download.html?IDMSG=24836&amp;PJRANG=1.2&amp;NAME=pasteImage1732461835960.png&amp;FOLDER=INBOX&amp;STREAM_TYPE=IMAGE&amp;EMBEDDED=tru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6" descr="https://apis-mail.laposte.net/webmail/download/Download.html?IDMSG=24836&amp;PJRANG=1.2&amp;NAME=pasteImage1732461835960.png&amp;FOLDER=INBOX&amp;STREAM_TYPE=IMAGE&amp;EMBEDDED=tru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5" name="Picture 7" descr="C:\Users\33671\Downloads\Pipeline_detection_fraud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65" b="35751"/>
          <a:stretch/>
        </p:blipFill>
        <p:spPr bwMode="auto">
          <a:xfrm>
            <a:off x="453200" y="2139702"/>
            <a:ext cx="4757408" cy="184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33671\Desktop\jedha\LEAD\FRAUD_DETECTION_PROJECT-main\video&amp;screenshot\MLflow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7" t="32580" b="36719"/>
          <a:stretch/>
        </p:blipFill>
        <p:spPr bwMode="auto">
          <a:xfrm>
            <a:off x="5627239" y="1178110"/>
            <a:ext cx="3096344" cy="130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5004048" y="2359165"/>
            <a:ext cx="504056" cy="43204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999010" y="3435846"/>
            <a:ext cx="581102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1" name="Picture 13" descr="MLflow: A Tool for Managing the Machine Learning Lifecyc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32577">
            <a:off x="4714256" y="2199615"/>
            <a:ext cx="78554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15" descr="Logo Gmail Png Modèle de téléchargement gratuit sur Pngtree"/>
          <p:cNvSpPr>
            <a:spLocks noChangeAspect="1" noChangeArrowheads="1"/>
          </p:cNvSpPr>
          <p:nvPr/>
        </p:nvSpPr>
        <p:spPr bwMode="auto">
          <a:xfrm>
            <a:off x="765175" y="-4191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AutoShape 17" descr="Logo Gmail Png Modèle de téléchargement gratuit sur Pngtree"/>
          <p:cNvSpPr>
            <a:spLocks noChangeAspect="1" noChangeArrowheads="1"/>
          </p:cNvSpPr>
          <p:nvPr/>
        </p:nvSpPr>
        <p:spPr bwMode="auto">
          <a:xfrm>
            <a:off x="917575" y="-2667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" name="AutoShape 25" descr="Gmail Logo PNG Images - CleanPNG / Kiss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4" name="AutoShape 27" descr="Gmail Logo PNG Images - CleanPNG / Kiss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" name="AutoShape 29" descr="Gmail Logo PNG Images - CleanPNG / Kiss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83" name="Picture 35" descr="C:\Users\33671\Downloads\62bda0b2bafda8767a088b3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198">
            <a:off x="4851529" y="3544002"/>
            <a:ext cx="595580" cy="40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/>
          <p:cNvSpPr/>
          <p:nvPr/>
        </p:nvSpPr>
        <p:spPr>
          <a:xfrm>
            <a:off x="5628524" y="1178110"/>
            <a:ext cx="3095059" cy="13083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 descr="C:\Users\33671\Desktop\jedha\LEAD\FRAUD_DETECTION_PROJECT-main\video&amp;screenshot\Detection_fraud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948395"/>
            <a:ext cx="3139147" cy="164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5628524" y="2931790"/>
            <a:ext cx="3162743" cy="1632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61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1115616" y="683084"/>
            <a:ext cx="710817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b="1" dirty="0">
                <a:solidFill>
                  <a:srgbClr val="0E3449"/>
                </a:solidFill>
                <a:latin typeface="Inter"/>
                <a:ea typeface="Inter"/>
                <a:cs typeface="Inter"/>
              </a:rPr>
              <a:t>Supervision et </a:t>
            </a:r>
            <a:r>
              <a:rPr lang="fr-FR" sz="2400" b="1" dirty="0" smtClean="0">
                <a:solidFill>
                  <a:srgbClr val="0E3449"/>
                </a:solidFill>
                <a:latin typeface="Inter"/>
                <a:ea typeface="Inter"/>
                <a:cs typeface="Inter"/>
              </a:rPr>
              <a:t>sauvegardes avec </a:t>
            </a:r>
            <a:r>
              <a:rPr lang="fr-FR" sz="2400" b="1" dirty="0" err="1">
                <a:solidFill>
                  <a:srgbClr val="0E3449"/>
                </a:solidFill>
                <a:latin typeface="Inter"/>
                <a:ea typeface="Inter"/>
                <a:cs typeface="Inter"/>
              </a:rPr>
              <a:t>Airflow</a:t>
            </a:r>
            <a:endParaRPr sz="2400" b="1" dirty="0">
              <a:solidFill>
                <a:srgbClr val="0E3449"/>
              </a:solidFill>
              <a:latin typeface="Inter"/>
              <a:ea typeface="Inter"/>
              <a:cs typeface="Inter"/>
              <a:sym typeface="Inter SemiBold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00" y="337648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4801428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000" dirty="0"/>
              <a:t>Kévin </a:t>
            </a:r>
            <a:r>
              <a:rPr lang="fr-FR" sz="1000" dirty="0" err="1"/>
              <a:t>Chatelain</a:t>
            </a:r>
            <a:r>
              <a:rPr lang="fr-FR" sz="1000" dirty="0"/>
              <a:t> </a:t>
            </a:r>
            <a:r>
              <a:rPr lang="fr-FR" sz="1000" dirty="0" smtClean="0"/>
              <a:t>– </a:t>
            </a:r>
            <a:r>
              <a:rPr lang="fr-FR" sz="1000" dirty="0">
                <a:solidFill>
                  <a:schemeClr val="tx1"/>
                </a:solidFill>
              </a:rPr>
              <a:t>Analyse-</a:t>
            </a:r>
            <a:r>
              <a:rPr lang="fr-FR" sz="1000" dirty="0" err="1">
                <a:solidFill>
                  <a:schemeClr val="tx1"/>
                </a:solidFill>
              </a:rPr>
              <a:t>predictive</a:t>
            </a:r>
            <a:r>
              <a:rPr lang="fr-FR" sz="1000" dirty="0">
                <a:solidFill>
                  <a:schemeClr val="tx1"/>
                </a:solidFill>
              </a:rPr>
              <a:t>-de-</a:t>
            </a:r>
            <a:r>
              <a:rPr lang="fr-FR" sz="1000" dirty="0" err="1">
                <a:solidFill>
                  <a:schemeClr val="tx1"/>
                </a:solidFill>
              </a:rPr>
              <a:t>donnees</a:t>
            </a:r>
            <a:r>
              <a:rPr lang="fr-FR" sz="1000" dirty="0">
                <a:solidFill>
                  <a:schemeClr val="tx1"/>
                </a:solidFill>
              </a:rPr>
              <a:t>-</a:t>
            </a:r>
            <a:r>
              <a:rPr lang="fr-FR" sz="1000" dirty="0" err="1">
                <a:solidFill>
                  <a:schemeClr val="tx1"/>
                </a:solidFill>
              </a:rPr>
              <a:t>structurees</a:t>
            </a:r>
            <a:r>
              <a:rPr lang="fr-FR" sz="1000" dirty="0">
                <a:solidFill>
                  <a:schemeClr val="tx1"/>
                </a:solidFill>
              </a:rPr>
              <a:t>-par-</a:t>
            </a:r>
            <a:r>
              <a:rPr lang="fr-FR" sz="1000" dirty="0" err="1">
                <a:solidFill>
                  <a:schemeClr val="tx1"/>
                </a:solidFill>
              </a:rPr>
              <a:t>IA</a:t>
            </a:r>
            <a:r>
              <a:rPr lang="fr-FR" sz="1000" dirty="0" err="1" smtClean="0"/>
              <a:t>Architecte</a:t>
            </a:r>
            <a:r>
              <a:rPr lang="fr-FR" sz="1000" dirty="0" smtClean="0"/>
              <a:t> </a:t>
            </a:r>
            <a:r>
              <a:rPr lang="fr-FR" sz="1000" dirty="0"/>
              <a:t>en Intelligence Artificielle </a:t>
            </a:r>
            <a:r>
              <a:rPr lang="fr-FR" sz="1000" dirty="0">
                <a:sym typeface="Inter Medium"/>
              </a:rPr>
              <a:t>- </a:t>
            </a:r>
            <a:r>
              <a:rPr lang="fr-FR" sz="1000" dirty="0" err="1"/>
              <a:t>Jedha</a:t>
            </a:r>
            <a:r>
              <a:rPr lang="fr-FR" sz="1000" dirty="0"/>
              <a:t> 2023/2024 </a:t>
            </a:r>
            <a:r>
              <a:rPr lang="fr-FR" sz="1000" dirty="0" smtClean="0"/>
              <a:t>- </a:t>
            </a:r>
            <a:endParaRPr lang="fr-FR" sz="1000" dirty="0"/>
          </a:p>
        </p:txBody>
      </p:sp>
      <p:sp>
        <p:nvSpPr>
          <p:cNvPr id="22" name="Google Shape;68;p15"/>
          <p:cNvSpPr txBox="1">
            <a:spLocks/>
          </p:cNvSpPr>
          <p:nvPr/>
        </p:nvSpPr>
        <p:spPr>
          <a:xfrm>
            <a:off x="1115616" y="216302"/>
            <a:ext cx="7344816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600" b="1" i="1" u="sng" dirty="0" smtClean="0">
                <a:solidFill>
                  <a:srgbClr val="0E3449"/>
                </a:solidFill>
                <a:latin typeface="Inter SemiBold"/>
                <a:ea typeface="Inter"/>
                <a:cs typeface="Inter"/>
              </a:rPr>
              <a:t>Pipeline de détection</a:t>
            </a:r>
            <a:endParaRPr lang="fr-FR" sz="2600" b="1" i="1" u="sng" dirty="0">
              <a:solidFill>
                <a:srgbClr val="0E3449"/>
              </a:solidFill>
              <a:latin typeface="Inter SemiBold"/>
              <a:ea typeface="Inter"/>
              <a:cs typeface="Inter"/>
              <a:sym typeface="Inter SemiBold"/>
            </a:endParaRPr>
          </a:p>
        </p:txBody>
      </p:sp>
      <p:sp>
        <p:nvSpPr>
          <p:cNvPr id="4" name="AutoShape 2" descr="icône de trophée d'or sur fond transparent 5048374 Art vectoriel chez  Vecteezy"/>
          <p:cNvSpPr>
            <a:spLocks noChangeAspect="1" noChangeArrowheads="1"/>
          </p:cNvSpPr>
          <p:nvPr/>
        </p:nvSpPr>
        <p:spPr bwMode="auto">
          <a:xfrm>
            <a:off x="155575" y="-10287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8" descr="Trophée D'or Réaliste Sur Fond Transparent. Illustration Vectorielle Clip  Art Libres De Droits, Svg, Vecteurs Et Illustration. Image 128490992"/>
          <p:cNvSpPr>
            <a:spLocks noChangeAspect="1" noChangeArrowheads="1"/>
          </p:cNvSpPr>
          <p:nvPr/>
        </p:nvSpPr>
        <p:spPr bwMode="auto">
          <a:xfrm>
            <a:off x="307975" y="-8763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10" descr="Trophée D'or Réaliste Sur Fond Transparent. Illustration Vectorielle Clip  Art Libres De Droits, Svg, Vecteurs Et Illustration. Image 128490992"/>
          <p:cNvSpPr>
            <a:spLocks noChangeAspect="1" noChangeArrowheads="1"/>
          </p:cNvSpPr>
          <p:nvPr/>
        </p:nvSpPr>
        <p:spPr bwMode="auto">
          <a:xfrm>
            <a:off x="460375" y="-7239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12" descr="Trophée D'or Réaliste Sur Fond Transparent. Illustration Vectorielle Clip  Art Libres De Droits, Svg, Vecteurs Et Illustration. Image 128490992"/>
          <p:cNvSpPr>
            <a:spLocks noChangeAspect="1" noChangeArrowheads="1"/>
          </p:cNvSpPr>
          <p:nvPr/>
        </p:nvSpPr>
        <p:spPr bwMode="auto">
          <a:xfrm>
            <a:off x="612775" y="-5715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" name="AutoShape 2" descr="https://apis-mail.laposte.net/webmail/download/Download.html?IDMSG=24836&amp;PJRANG=1.2&amp;NAME=pasteImage1732461835960.png&amp;FOLDER=INBOX&amp;STREAM_TYPE=IMAGE&amp;EMBEDDED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4" descr="https://apis-mail.laposte.net/webmail/download/Download.html?IDMSG=24836&amp;PJRANG=1.2&amp;NAME=pasteImage1732461835960.png&amp;FOLDER=INBOX&amp;STREAM_TYPE=IMAGE&amp;EMBEDDED=tru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6" descr="https://apis-mail.laposte.net/webmail/download/Download.html?IDMSG=24836&amp;PJRANG=1.2&amp;NAME=pasteImage1732461835960.png&amp;FOLDER=INBOX&amp;STREAM_TYPE=IMAGE&amp;EMBEDDED=tru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63888" y="1996471"/>
            <a:ext cx="792088" cy="1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utoShape 15" descr="Logo Gmail Png Modèle de téléchargement gratuit sur Pngtree"/>
          <p:cNvSpPr>
            <a:spLocks noChangeAspect="1" noChangeArrowheads="1"/>
          </p:cNvSpPr>
          <p:nvPr/>
        </p:nvSpPr>
        <p:spPr bwMode="auto">
          <a:xfrm>
            <a:off x="765175" y="-4191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AutoShape 17" descr="Logo Gmail Png Modèle de téléchargement gratuit sur Pngtree"/>
          <p:cNvSpPr>
            <a:spLocks noChangeAspect="1" noChangeArrowheads="1"/>
          </p:cNvSpPr>
          <p:nvPr/>
        </p:nvSpPr>
        <p:spPr bwMode="auto">
          <a:xfrm>
            <a:off x="917575" y="-2667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" name="AutoShape 25" descr="Gmail Logo PNG Images - CleanPNG / Kiss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4" name="AutoShape 27" descr="Gmail Logo PNG Images - CleanPNG / Kiss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" name="AutoShape 29" descr="Gmail Logo PNG Images - CleanPNG / Kiss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6" t="39110" r="36728" b="43229"/>
          <a:stretch/>
        </p:blipFill>
        <p:spPr>
          <a:xfrm>
            <a:off x="1222375" y="1724025"/>
            <a:ext cx="2242107" cy="5448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6" t="34081" r="43944" b="56243"/>
          <a:stretch/>
        </p:blipFill>
        <p:spPr>
          <a:xfrm>
            <a:off x="1836737" y="3507854"/>
            <a:ext cx="1147684" cy="508907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3145115" y="3753830"/>
            <a:ext cx="1149138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33671\Documents\ShareX\Screenshots\2025-01\firefox_z3GtWvtB70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4" t="27008" r="44851" b="30490"/>
          <a:stretch/>
        </p:blipFill>
        <p:spPr bwMode="auto">
          <a:xfrm>
            <a:off x="4644008" y="3061809"/>
            <a:ext cx="3456384" cy="1360156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4606348" y="3061809"/>
            <a:ext cx="3461793" cy="13601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1907704" y="3589186"/>
            <a:ext cx="936104" cy="36797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1259632" y="1779662"/>
            <a:ext cx="2160240" cy="43204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5" name="Picture 3" descr="C:\Users\33671\Documents\ShareX\Screenshots\2025-01\firefox_VASCrP0Znf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1" t="25620" r="34535" b="37189"/>
          <a:stretch/>
        </p:blipFill>
        <p:spPr bwMode="auto">
          <a:xfrm>
            <a:off x="4649417" y="1275606"/>
            <a:ext cx="3456384" cy="143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4606348" y="1348011"/>
            <a:ext cx="3499453" cy="13601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83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1115616" y="683084"/>
            <a:ext cx="710817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b="1" dirty="0" err="1" smtClean="0">
                <a:solidFill>
                  <a:srgbClr val="0E3449"/>
                </a:solidFill>
                <a:latin typeface="Inter"/>
                <a:ea typeface="Inter"/>
                <a:cs typeface="Inter"/>
                <a:sym typeface="Inter SemiBold"/>
              </a:rPr>
              <a:t>Airflow</a:t>
            </a:r>
            <a:r>
              <a:rPr lang="fr-FR" sz="2400" b="1" dirty="0" smtClean="0">
                <a:solidFill>
                  <a:srgbClr val="0E3449"/>
                </a:solidFill>
                <a:latin typeface="Inter"/>
                <a:ea typeface="Inter"/>
                <a:cs typeface="Inter"/>
                <a:sym typeface="Inter SemiBold"/>
              </a:rPr>
              <a:t> - </a:t>
            </a:r>
            <a:endParaRPr sz="2400" b="1" dirty="0">
              <a:solidFill>
                <a:srgbClr val="0E3449"/>
              </a:solidFill>
              <a:latin typeface="Inter"/>
              <a:ea typeface="Inter"/>
              <a:cs typeface="Inter"/>
              <a:sym typeface="Inter SemiBold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00" y="337648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4801428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000" dirty="0"/>
              <a:t>Kévin </a:t>
            </a:r>
            <a:r>
              <a:rPr lang="fr-FR" sz="1000" dirty="0" err="1"/>
              <a:t>Chatelain</a:t>
            </a:r>
            <a:r>
              <a:rPr lang="fr-FR" sz="1000" dirty="0"/>
              <a:t> </a:t>
            </a:r>
            <a:r>
              <a:rPr lang="fr-FR" sz="1000" dirty="0" smtClean="0"/>
              <a:t>– </a:t>
            </a:r>
            <a:r>
              <a:rPr lang="fr-FR" sz="1000" dirty="0" smtClean="0">
                <a:solidFill>
                  <a:schemeClr val="tx1"/>
                </a:solidFill>
              </a:rPr>
              <a:t>A</a:t>
            </a:r>
            <a:r>
              <a:rPr lang="fr-FR" sz="1000" dirty="0">
                <a:solidFill>
                  <a:schemeClr val="tx1"/>
                </a:solidFill>
              </a:rPr>
              <a:t> Analyse-</a:t>
            </a:r>
            <a:r>
              <a:rPr lang="fr-FR" sz="1000" dirty="0" err="1">
                <a:solidFill>
                  <a:schemeClr val="tx1"/>
                </a:solidFill>
              </a:rPr>
              <a:t>predictive</a:t>
            </a:r>
            <a:r>
              <a:rPr lang="fr-FR" sz="1000" dirty="0">
                <a:solidFill>
                  <a:schemeClr val="tx1"/>
                </a:solidFill>
              </a:rPr>
              <a:t>-de-</a:t>
            </a:r>
            <a:r>
              <a:rPr lang="fr-FR" sz="1000" dirty="0" err="1">
                <a:solidFill>
                  <a:schemeClr val="tx1"/>
                </a:solidFill>
              </a:rPr>
              <a:t>donnees</a:t>
            </a:r>
            <a:r>
              <a:rPr lang="fr-FR" sz="1000" dirty="0">
                <a:solidFill>
                  <a:schemeClr val="tx1"/>
                </a:solidFill>
              </a:rPr>
              <a:t>-</a:t>
            </a:r>
            <a:r>
              <a:rPr lang="fr-FR" sz="1000" dirty="0" err="1">
                <a:solidFill>
                  <a:schemeClr val="tx1"/>
                </a:solidFill>
              </a:rPr>
              <a:t>structurees</a:t>
            </a:r>
            <a:r>
              <a:rPr lang="fr-FR" sz="1000" dirty="0">
                <a:solidFill>
                  <a:schemeClr val="tx1"/>
                </a:solidFill>
              </a:rPr>
              <a:t>-</a:t>
            </a:r>
            <a:r>
              <a:rPr lang="fr-FR" sz="1000" dirty="0" err="1">
                <a:solidFill>
                  <a:schemeClr val="tx1"/>
                </a:solidFill>
              </a:rPr>
              <a:t>par-IA</a:t>
            </a:r>
            <a:r>
              <a:rPr lang="fr-FR" sz="1000" dirty="0">
                <a:solidFill>
                  <a:schemeClr val="tx1"/>
                </a:solidFill>
              </a:rPr>
              <a:t> </a:t>
            </a:r>
            <a:r>
              <a:rPr lang="fr-FR" sz="1000" dirty="0" smtClean="0">
                <a:solidFill>
                  <a:schemeClr val="tx1"/>
                </a:solidFill>
              </a:rPr>
              <a:t>- </a:t>
            </a:r>
            <a:r>
              <a:rPr lang="fr-FR" sz="1000" dirty="0" smtClean="0"/>
              <a:t>Architecte </a:t>
            </a:r>
            <a:r>
              <a:rPr lang="fr-FR" sz="1000" dirty="0"/>
              <a:t>en Intelligence Artificielle </a:t>
            </a:r>
            <a:r>
              <a:rPr lang="fr-FR" sz="1000" dirty="0">
                <a:sym typeface="Inter Medium"/>
              </a:rPr>
              <a:t>- </a:t>
            </a:r>
            <a:r>
              <a:rPr lang="fr-FR" sz="1000" dirty="0" err="1"/>
              <a:t>Jedha</a:t>
            </a:r>
            <a:r>
              <a:rPr lang="fr-FR" sz="1000" dirty="0"/>
              <a:t> 2023/2024 </a:t>
            </a:r>
            <a:r>
              <a:rPr lang="fr-FR" sz="1000" dirty="0" smtClean="0"/>
              <a:t>- </a:t>
            </a:r>
            <a:endParaRPr lang="fr-FR" sz="1000" dirty="0"/>
          </a:p>
        </p:txBody>
      </p:sp>
      <p:sp>
        <p:nvSpPr>
          <p:cNvPr id="22" name="Google Shape;68;p15"/>
          <p:cNvSpPr txBox="1">
            <a:spLocks/>
          </p:cNvSpPr>
          <p:nvPr/>
        </p:nvSpPr>
        <p:spPr>
          <a:xfrm>
            <a:off x="1115616" y="216302"/>
            <a:ext cx="7344816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600" b="1" i="1" u="sng" dirty="0" smtClean="0">
                <a:solidFill>
                  <a:srgbClr val="0E3449"/>
                </a:solidFill>
                <a:latin typeface="Inter SemiBold"/>
                <a:ea typeface="Inter"/>
                <a:cs typeface="Inter"/>
              </a:rPr>
              <a:t>Pipeline de détection</a:t>
            </a:r>
            <a:endParaRPr lang="fr-FR" sz="2600" b="1" i="1" u="sng" dirty="0">
              <a:solidFill>
                <a:srgbClr val="0E3449"/>
              </a:solidFill>
              <a:latin typeface="Inter SemiBold"/>
              <a:ea typeface="Inter"/>
              <a:cs typeface="Inter"/>
              <a:sym typeface="Inter SemiBold"/>
            </a:endParaRPr>
          </a:p>
        </p:txBody>
      </p:sp>
      <p:sp>
        <p:nvSpPr>
          <p:cNvPr id="4" name="AutoShape 2" descr="icône de trophée d'or sur fond transparent 5048374 Art vectoriel chez  Vecteezy"/>
          <p:cNvSpPr>
            <a:spLocks noChangeAspect="1" noChangeArrowheads="1"/>
          </p:cNvSpPr>
          <p:nvPr/>
        </p:nvSpPr>
        <p:spPr bwMode="auto">
          <a:xfrm>
            <a:off x="155575" y="-10287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8" descr="Trophée D'or Réaliste Sur Fond Transparent. Illustration Vectorielle Clip  Art Libres De Droits, Svg, Vecteurs Et Illustration. Image 128490992"/>
          <p:cNvSpPr>
            <a:spLocks noChangeAspect="1" noChangeArrowheads="1"/>
          </p:cNvSpPr>
          <p:nvPr/>
        </p:nvSpPr>
        <p:spPr bwMode="auto">
          <a:xfrm>
            <a:off x="307975" y="-8763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10" descr="Trophée D'or Réaliste Sur Fond Transparent. Illustration Vectorielle Clip  Art Libres De Droits, Svg, Vecteurs Et Illustration. Image 128490992"/>
          <p:cNvSpPr>
            <a:spLocks noChangeAspect="1" noChangeArrowheads="1"/>
          </p:cNvSpPr>
          <p:nvPr/>
        </p:nvSpPr>
        <p:spPr bwMode="auto">
          <a:xfrm>
            <a:off x="460375" y="-7239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12" descr="Trophée D'or Réaliste Sur Fond Transparent. Illustration Vectorielle Clip  Art Libres De Droits, Svg, Vecteurs Et Illustration. Image 128490992"/>
          <p:cNvSpPr>
            <a:spLocks noChangeAspect="1" noChangeArrowheads="1"/>
          </p:cNvSpPr>
          <p:nvPr/>
        </p:nvSpPr>
        <p:spPr bwMode="auto">
          <a:xfrm>
            <a:off x="612775" y="-5715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" name="AutoShape 2" descr="https://apis-mail.laposte.net/webmail/download/Download.html?IDMSG=24836&amp;PJRANG=1.2&amp;NAME=pasteImage1732461835960.png&amp;FOLDER=INBOX&amp;STREAM_TYPE=IMAGE&amp;EMBEDDED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4" descr="https://apis-mail.laposte.net/webmail/download/Download.html?IDMSG=24836&amp;PJRANG=1.2&amp;NAME=pasteImage1732461835960.png&amp;FOLDER=INBOX&amp;STREAM_TYPE=IMAGE&amp;EMBEDDED=tru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6" descr="https://apis-mail.laposte.net/webmail/download/Download.html?IDMSG=24836&amp;PJRANG=1.2&amp;NAME=pasteImage1732461835960.png&amp;FOLDER=INBOX&amp;STREAM_TYPE=IMAGE&amp;EMBEDDED=tru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AutoShape 15" descr="Logo Gmail Png Modèle de téléchargement gratuit sur Pngtree"/>
          <p:cNvSpPr>
            <a:spLocks noChangeAspect="1" noChangeArrowheads="1"/>
          </p:cNvSpPr>
          <p:nvPr/>
        </p:nvSpPr>
        <p:spPr bwMode="auto">
          <a:xfrm>
            <a:off x="765175" y="-4191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AutoShape 17" descr="Logo Gmail Png Modèle de téléchargement gratuit sur Pngtree"/>
          <p:cNvSpPr>
            <a:spLocks noChangeAspect="1" noChangeArrowheads="1"/>
          </p:cNvSpPr>
          <p:nvPr/>
        </p:nvSpPr>
        <p:spPr bwMode="auto">
          <a:xfrm>
            <a:off x="917575" y="-2667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" name="AutoShape 25" descr="Gmail Logo PNG Images - CleanPNG / Kiss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4" name="AutoShape 27" descr="Gmail Logo PNG Images - CleanPNG / Kiss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" name="AutoShape 29" descr="Gmail Logo PNG Images - CleanPNG / Kiss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611559" y="1275606"/>
            <a:ext cx="2520281" cy="3024336"/>
          </a:xfrm>
          <a:prstGeom prst="rect">
            <a:avLst/>
          </a:prstGeom>
          <a:noFill/>
          <a:ln>
            <a:solidFill>
              <a:srgbClr val="00DB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662737" y="2643758"/>
            <a:ext cx="2418794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1200"/>
              </a:spcAft>
              <a:buFont typeface="Wingdings" pitchFamily="2" charset="2"/>
              <a:buChar char="Ø"/>
            </a:pPr>
            <a:r>
              <a:rPr lang="fr-FR" sz="1200" dirty="0"/>
              <a:t>Analyse en temps réel des transactions</a:t>
            </a:r>
            <a:r>
              <a:rPr lang="fr-FR" sz="1200" dirty="0" smtClean="0"/>
              <a:t>.</a:t>
            </a:r>
          </a:p>
          <a:p>
            <a:pPr marL="171450" indent="-171450">
              <a:spcAft>
                <a:spcPts val="1200"/>
              </a:spcAft>
              <a:buFont typeface="Wingdings" pitchFamily="2" charset="2"/>
              <a:buChar char="Ø"/>
            </a:pPr>
            <a:r>
              <a:rPr lang="fr-FR" sz="1200" dirty="0" smtClean="0"/>
              <a:t>Détection </a:t>
            </a:r>
            <a:r>
              <a:rPr lang="fr-FR" sz="1200" dirty="0"/>
              <a:t>des fraudes avec notifications </a:t>
            </a:r>
            <a:r>
              <a:rPr lang="fr-FR" sz="1200" dirty="0" smtClean="0"/>
              <a:t>instantanées.</a:t>
            </a:r>
          </a:p>
          <a:p>
            <a:pPr marL="171450" indent="-171450">
              <a:spcAft>
                <a:spcPts val="1200"/>
              </a:spcAft>
              <a:buFont typeface="Wingdings" pitchFamily="2" charset="2"/>
              <a:buChar char="Ø"/>
            </a:pPr>
            <a:r>
              <a:rPr lang="fr-FR" sz="1200" dirty="0" smtClean="0"/>
              <a:t>Stockage </a:t>
            </a:r>
            <a:r>
              <a:rPr lang="fr-FR" sz="1200" dirty="0"/>
              <a:t>des résultats pour analyse ultérieure.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347864" y="1275606"/>
            <a:ext cx="2509469" cy="302433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6084168" y="1275606"/>
            <a:ext cx="2509469" cy="3024336"/>
          </a:xfrm>
          <a:prstGeom prst="rect">
            <a:avLst/>
          </a:prstGeom>
          <a:noFill/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3417474" y="2643758"/>
            <a:ext cx="241879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1200"/>
              </a:spcAft>
              <a:buFont typeface="Wingdings" pitchFamily="2" charset="2"/>
              <a:buChar char="Ø"/>
            </a:pPr>
            <a:r>
              <a:rPr lang="fr-FR" sz="1200" dirty="0"/>
              <a:t>Sauvegarde automatique des données critiques</a:t>
            </a:r>
            <a:r>
              <a:rPr lang="fr-FR" sz="1200" dirty="0" smtClean="0"/>
              <a:t>.</a:t>
            </a:r>
          </a:p>
          <a:p>
            <a:pPr marL="171450" indent="-171450">
              <a:spcAft>
                <a:spcPts val="1200"/>
              </a:spcAft>
              <a:buFont typeface="Wingdings" pitchFamily="2" charset="2"/>
              <a:buChar char="Ø"/>
            </a:pPr>
            <a:r>
              <a:rPr lang="fr-FR" sz="1200" dirty="0" smtClean="0"/>
              <a:t>Conservation </a:t>
            </a:r>
            <a:r>
              <a:rPr lang="fr-FR" sz="1200" dirty="0"/>
              <a:t>historique des transactions</a:t>
            </a:r>
            <a:r>
              <a:rPr lang="fr-FR" sz="1200" dirty="0" smtClean="0"/>
              <a:t>.</a:t>
            </a:r>
          </a:p>
          <a:p>
            <a:pPr marL="171450" indent="-171450">
              <a:spcAft>
                <a:spcPts val="1200"/>
              </a:spcAft>
              <a:buFont typeface="Wingdings" pitchFamily="2" charset="2"/>
              <a:buChar char="Ø"/>
            </a:pPr>
            <a:r>
              <a:rPr lang="fr-FR" sz="1200" dirty="0" smtClean="0"/>
              <a:t>Prévention </a:t>
            </a:r>
            <a:r>
              <a:rPr lang="fr-FR" sz="1200" dirty="0"/>
              <a:t>des pertes de données grâce à S3.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215886" y="2643758"/>
            <a:ext cx="241879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1200"/>
              </a:spcAft>
              <a:buFont typeface="Wingdings" pitchFamily="2" charset="2"/>
              <a:buChar char="Ø"/>
            </a:pPr>
            <a:r>
              <a:rPr lang="fr-FR" sz="1200" dirty="0"/>
              <a:t>Vérification quotidienne de la santé des systèmes</a:t>
            </a:r>
            <a:r>
              <a:rPr lang="fr-FR" sz="1200" dirty="0" smtClean="0"/>
              <a:t>.</a:t>
            </a:r>
          </a:p>
          <a:p>
            <a:pPr marL="171450" indent="-171450">
              <a:spcAft>
                <a:spcPts val="1200"/>
              </a:spcAft>
              <a:buFont typeface="Wingdings" pitchFamily="2" charset="2"/>
              <a:buChar char="Ø"/>
            </a:pPr>
            <a:r>
              <a:rPr lang="fr-FR" sz="1200" dirty="0" smtClean="0"/>
              <a:t>Notifications </a:t>
            </a:r>
            <a:r>
              <a:rPr lang="fr-FR" sz="1200" dirty="0"/>
              <a:t>en cas d'anomalies détectées</a:t>
            </a:r>
            <a:r>
              <a:rPr lang="fr-FR" sz="1200" dirty="0" smtClean="0"/>
              <a:t>.</a:t>
            </a:r>
          </a:p>
          <a:p>
            <a:pPr marL="171450" indent="-171450">
              <a:spcAft>
                <a:spcPts val="1200"/>
              </a:spcAft>
              <a:buFont typeface="Wingdings" pitchFamily="2" charset="2"/>
              <a:buChar char="Ø"/>
            </a:pPr>
            <a:r>
              <a:rPr lang="fr-FR" sz="1200" dirty="0" smtClean="0"/>
              <a:t>Garantie </a:t>
            </a:r>
            <a:r>
              <a:rPr lang="fr-FR" sz="1200" dirty="0"/>
              <a:t>de la continuité des services.</a:t>
            </a:r>
          </a:p>
        </p:txBody>
      </p:sp>
      <p:sp>
        <p:nvSpPr>
          <p:cNvPr id="44" name="Google Shape;68;p15"/>
          <p:cNvSpPr txBox="1">
            <a:spLocks/>
          </p:cNvSpPr>
          <p:nvPr/>
        </p:nvSpPr>
        <p:spPr>
          <a:xfrm>
            <a:off x="755576" y="1424072"/>
            <a:ext cx="2233116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2400" b="1" dirty="0" smtClean="0">
                <a:solidFill>
                  <a:srgbClr val="0E3449"/>
                </a:solidFill>
                <a:latin typeface="Inter"/>
                <a:ea typeface="Inter"/>
                <a:cs typeface="Inter"/>
                <a:sym typeface="Inter SemiBold"/>
              </a:rPr>
              <a:t>Pipeline de </a:t>
            </a:r>
            <a:r>
              <a:rPr lang="fr-FR" sz="2400" b="1" dirty="0" err="1" smtClean="0">
                <a:solidFill>
                  <a:srgbClr val="0E3449"/>
                </a:solidFill>
                <a:latin typeface="Inter"/>
                <a:ea typeface="Inter"/>
                <a:cs typeface="Inter"/>
                <a:sym typeface="Inter SemiBold"/>
              </a:rPr>
              <a:t>detection</a:t>
            </a:r>
            <a:endParaRPr lang="fr-FR" sz="2400" b="1" dirty="0">
              <a:solidFill>
                <a:srgbClr val="0E3449"/>
              </a:solidFill>
              <a:latin typeface="Inter"/>
              <a:ea typeface="Inter"/>
              <a:cs typeface="Inter"/>
              <a:sym typeface="Inter SemiBold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21449" y="2427734"/>
            <a:ext cx="2519065" cy="0"/>
          </a:xfrm>
          <a:prstGeom prst="line">
            <a:avLst/>
          </a:prstGeom>
          <a:ln w="28575">
            <a:solidFill>
              <a:srgbClr val="00DB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343065" y="2417068"/>
            <a:ext cx="2519065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Google Shape;68;p15"/>
          <p:cNvSpPr txBox="1">
            <a:spLocks/>
          </p:cNvSpPr>
          <p:nvPr/>
        </p:nvSpPr>
        <p:spPr>
          <a:xfrm>
            <a:off x="3491880" y="1457475"/>
            <a:ext cx="2233116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2400" b="1" dirty="0" smtClean="0">
                <a:solidFill>
                  <a:srgbClr val="0E3449"/>
                </a:solidFill>
                <a:latin typeface="Inter"/>
                <a:ea typeface="Inter"/>
                <a:cs typeface="Inter"/>
                <a:sym typeface="Inter SemiBold"/>
              </a:rPr>
              <a:t>Pipeline de sauvegarde</a:t>
            </a:r>
            <a:endParaRPr lang="fr-FR" sz="2400" b="1" dirty="0">
              <a:solidFill>
                <a:srgbClr val="0E3449"/>
              </a:solidFill>
              <a:latin typeface="Inter"/>
              <a:ea typeface="Inter"/>
              <a:cs typeface="Inter"/>
              <a:sym typeface="Inter SemiBold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6074572" y="2417068"/>
            <a:ext cx="2519065" cy="0"/>
          </a:xfrm>
          <a:prstGeom prst="line">
            <a:avLst/>
          </a:prstGeom>
          <a:ln w="28575">
            <a:solidFill>
              <a:srgbClr val="00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oogle Shape;68;p15"/>
          <p:cNvSpPr txBox="1">
            <a:spLocks/>
          </p:cNvSpPr>
          <p:nvPr/>
        </p:nvSpPr>
        <p:spPr>
          <a:xfrm>
            <a:off x="6228184" y="1462586"/>
            <a:ext cx="2233116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2400" b="1" dirty="0" smtClean="0">
                <a:solidFill>
                  <a:srgbClr val="0E3449"/>
                </a:solidFill>
                <a:latin typeface="Inter"/>
                <a:ea typeface="Inter"/>
                <a:cs typeface="Inter"/>
                <a:sym typeface="Inter SemiBold"/>
              </a:rPr>
              <a:t>Pipeline de monitoring</a:t>
            </a:r>
            <a:endParaRPr lang="fr-FR" sz="2400" b="1" dirty="0">
              <a:solidFill>
                <a:srgbClr val="0E3449"/>
              </a:solidFill>
              <a:latin typeface="Inter"/>
              <a:ea typeface="Inter"/>
              <a:cs typeface="Inter"/>
              <a:sym typeface="Inter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3582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4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 idx="4294967295"/>
          </p:nvPr>
        </p:nvSpPr>
        <p:spPr>
          <a:xfrm>
            <a:off x="1547664" y="771550"/>
            <a:ext cx="7393294" cy="13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4500" b="1" u="sng" dirty="0" smtClean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Section </a:t>
            </a:r>
            <a:r>
              <a:rPr lang="fr-FR" sz="4500" b="1" u="sng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4: </a:t>
            </a:r>
            <a:r>
              <a:rPr lang="fr-FR" sz="4500" b="1" u="sng" dirty="0">
                <a:solidFill>
                  <a:srgbClr val="0E3449"/>
                </a:solidFill>
                <a:latin typeface="Inter"/>
                <a:ea typeface="Inter"/>
                <a:cs typeface="Inter"/>
              </a:rPr>
              <a:t>Données et visualisation</a:t>
            </a:r>
            <a:r>
              <a:rPr lang="fr" sz="4500" b="1" u="sng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/>
            </a:r>
            <a:br>
              <a:rPr lang="fr" sz="4500" b="1" u="sng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</a:br>
            <a:endParaRPr sz="4500" b="1" u="sng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6;p15"/>
          <p:cNvSpPr/>
          <p:nvPr/>
        </p:nvSpPr>
        <p:spPr>
          <a:xfrm>
            <a:off x="10225" y="4803998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000" dirty="0"/>
              <a:t>Kévin </a:t>
            </a:r>
            <a:r>
              <a:rPr lang="fr-FR" sz="1000" dirty="0" err="1"/>
              <a:t>Chatelain</a:t>
            </a:r>
            <a:r>
              <a:rPr lang="fr-FR" sz="1000" dirty="0"/>
              <a:t> </a:t>
            </a:r>
            <a:r>
              <a:rPr lang="fr-FR" sz="1000" dirty="0" smtClean="0"/>
              <a:t>– </a:t>
            </a:r>
            <a:r>
              <a:rPr lang="fr-FR" sz="1000" dirty="0" smtClean="0">
                <a:solidFill>
                  <a:schemeClr val="tx1"/>
                </a:solidFill>
              </a:rPr>
              <a:t>Analyse-</a:t>
            </a:r>
            <a:r>
              <a:rPr lang="fr-FR" sz="1000" dirty="0" err="1" smtClean="0">
                <a:solidFill>
                  <a:schemeClr val="tx1"/>
                </a:solidFill>
              </a:rPr>
              <a:t>predictive</a:t>
            </a:r>
            <a:r>
              <a:rPr lang="fr-FR" sz="1000" dirty="0" smtClean="0">
                <a:solidFill>
                  <a:schemeClr val="tx1"/>
                </a:solidFill>
              </a:rPr>
              <a:t>-de-</a:t>
            </a:r>
            <a:r>
              <a:rPr lang="fr-FR" sz="1000" dirty="0" err="1" smtClean="0">
                <a:solidFill>
                  <a:schemeClr val="tx1"/>
                </a:solidFill>
              </a:rPr>
              <a:t>donnees</a:t>
            </a:r>
            <a:r>
              <a:rPr lang="fr-FR" sz="1000" dirty="0" smtClean="0">
                <a:solidFill>
                  <a:schemeClr val="tx1"/>
                </a:solidFill>
              </a:rPr>
              <a:t>-</a:t>
            </a:r>
            <a:r>
              <a:rPr lang="fr-FR" sz="1000" dirty="0" err="1" smtClean="0">
                <a:solidFill>
                  <a:schemeClr val="tx1"/>
                </a:solidFill>
              </a:rPr>
              <a:t>structurees</a:t>
            </a:r>
            <a:r>
              <a:rPr lang="fr-FR" sz="1000" dirty="0" smtClean="0">
                <a:solidFill>
                  <a:schemeClr val="tx1"/>
                </a:solidFill>
              </a:rPr>
              <a:t>-</a:t>
            </a:r>
            <a:r>
              <a:rPr lang="fr-FR" sz="1000" dirty="0" err="1" smtClean="0">
                <a:solidFill>
                  <a:schemeClr val="tx1"/>
                </a:solidFill>
              </a:rPr>
              <a:t>par-IA</a:t>
            </a:r>
            <a:r>
              <a:rPr lang="fr-FR" sz="1000" dirty="0" smtClean="0">
                <a:solidFill>
                  <a:schemeClr val="tx1"/>
                </a:solidFill>
              </a:rPr>
              <a:t>- </a:t>
            </a:r>
            <a:r>
              <a:rPr lang="fr-FR" sz="1000" dirty="0" smtClean="0"/>
              <a:t>Architecte </a:t>
            </a:r>
            <a:r>
              <a:rPr lang="fr-FR" sz="1000" dirty="0"/>
              <a:t>en Intelligence Artificielle </a:t>
            </a:r>
            <a:r>
              <a:rPr lang="fr-FR" sz="1000" dirty="0" smtClean="0">
                <a:sym typeface="Inter Medium"/>
              </a:rPr>
              <a:t>- </a:t>
            </a:r>
            <a:r>
              <a:rPr lang="fr-FR" sz="1000" dirty="0" err="1"/>
              <a:t>Jedha</a:t>
            </a:r>
            <a:r>
              <a:rPr lang="fr-FR" sz="1000" dirty="0"/>
              <a:t> 2023/2024 </a:t>
            </a:r>
            <a:r>
              <a:rPr lang="fr-FR" sz="1000" dirty="0" smtClean="0"/>
              <a:t>-</a:t>
            </a:r>
            <a:endParaRPr lang="fr-FR" sz="1000" dirty="0"/>
          </a:p>
        </p:txBody>
      </p:sp>
      <p:sp>
        <p:nvSpPr>
          <p:cNvPr id="6" name="Google Shape;62;p14"/>
          <p:cNvSpPr txBox="1">
            <a:spLocks/>
          </p:cNvSpPr>
          <p:nvPr/>
        </p:nvSpPr>
        <p:spPr>
          <a:xfrm>
            <a:off x="1580928" y="2715766"/>
            <a:ext cx="7435554" cy="13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4200" b="1" dirty="0">
                <a:solidFill>
                  <a:srgbClr val="0E3449"/>
                </a:solidFill>
                <a:latin typeface="Inter"/>
                <a:ea typeface="Inter"/>
                <a:cs typeface="Inter"/>
              </a:rPr>
              <a:t>Outils de monitoring et de restitution</a:t>
            </a:r>
            <a:endParaRPr lang="fr-FR" sz="42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15403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1115616" y="683084"/>
            <a:ext cx="710817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b="1" dirty="0" err="1" smtClean="0">
                <a:solidFill>
                  <a:srgbClr val="0E3449"/>
                </a:solidFill>
                <a:latin typeface="Inter"/>
                <a:ea typeface="Inter"/>
                <a:cs typeface="Inter"/>
                <a:sym typeface="Inter SemiBold"/>
              </a:rPr>
              <a:t>NeonDB</a:t>
            </a:r>
            <a:endParaRPr sz="2400" b="1" dirty="0">
              <a:solidFill>
                <a:srgbClr val="0E3449"/>
              </a:solidFill>
              <a:latin typeface="Inter"/>
              <a:ea typeface="Inter"/>
              <a:cs typeface="Inter"/>
              <a:sym typeface="Inter SemiBold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00" y="337648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4801428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000" dirty="0"/>
              <a:t>Kévin </a:t>
            </a:r>
            <a:r>
              <a:rPr lang="fr-FR" sz="1000" dirty="0" err="1"/>
              <a:t>Chatelain</a:t>
            </a:r>
            <a:r>
              <a:rPr lang="fr-FR" sz="1000" dirty="0"/>
              <a:t> </a:t>
            </a:r>
            <a:r>
              <a:rPr lang="fr-FR" sz="1000" dirty="0" smtClean="0"/>
              <a:t>– </a:t>
            </a:r>
            <a:r>
              <a:rPr lang="fr-FR" sz="1000" dirty="0" smtClean="0">
                <a:solidFill>
                  <a:schemeClr val="tx1"/>
                </a:solidFill>
              </a:rPr>
              <a:t>Analyse-</a:t>
            </a:r>
            <a:r>
              <a:rPr lang="fr-FR" sz="1000" dirty="0" err="1" smtClean="0">
                <a:solidFill>
                  <a:schemeClr val="tx1"/>
                </a:solidFill>
              </a:rPr>
              <a:t>predictive</a:t>
            </a:r>
            <a:r>
              <a:rPr lang="fr-FR" sz="1000" dirty="0" smtClean="0">
                <a:solidFill>
                  <a:schemeClr val="tx1"/>
                </a:solidFill>
              </a:rPr>
              <a:t>-de-</a:t>
            </a:r>
            <a:r>
              <a:rPr lang="fr-FR" sz="1000" dirty="0" err="1" smtClean="0">
                <a:solidFill>
                  <a:schemeClr val="tx1"/>
                </a:solidFill>
              </a:rPr>
              <a:t>donnees</a:t>
            </a:r>
            <a:r>
              <a:rPr lang="fr-FR" sz="1000" dirty="0" smtClean="0">
                <a:solidFill>
                  <a:schemeClr val="tx1"/>
                </a:solidFill>
              </a:rPr>
              <a:t>-</a:t>
            </a:r>
            <a:r>
              <a:rPr lang="fr-FR" sz="1000" dirty="0" err="1" smtClean="0">
                <a:solidFill>
                  <a:schemeClr val="tx1"/>
                </a:solidFill>
              </a:rPr>
              <a:t>structurees</a:t>
            </a:r>
            <a:r>
              <a:rPr lang="fr-FR" sz="1000" dirty="0" smtClean="0">
                <a:solidFill>
                  <a:schemeClr val="tx1"/>
                </a:solidFill>
              </a:rPr>
              <a:t>-</a:t>
            </a:r>
            <a:r>
              <a:rPr lang="fr-FR" sz="1000" dirty="0" err="1" smtClean="0">
                <a:solidFill>
                  <a:schemeClr val="tx1"/>
                </a:solidFill>
              </a:rPr>
              <a:t>par-IA</a:t>
            </a:r>
            <a:r>
              <a:rPr lang="fr-FR" sz="1000" dirty="0" smtClean="0">
                <a:solidFill>
                  <a:schemeClr val="tx1"/>
                </a:solidFill>
              </a:rPr>
              <a:t>- </a:t>
            </a:r>
            <a:r>
              <a:rPr lang="fr-FR" sz="1000" dirty="0" smtClean="0"/>
              <a:t>Architecte </a:t>
            </a:r>
            <a:r>
              <a:rPr lang="fr-FR" sz="1000" dirty="0"/>
              <a:t>en Intelligence Artificielle </a:t>
            </a:r>
            <a:r>
              <a:rPr lang="fr-FR" sz="1000" dirty="0">
                <a:sym typeface="Inter Medium"/>
              </a:rPr>
              <a:t>- </a:t>
            </a:r>
            <a:r>
              <a:rPr lang="fr-FR" sz="1000" dirty="0" err="1"/>
              <a:t>Jedha</a:t>
            </a:r>
            <a:r>
              <a:rPr lang="fr-FR" sz="1000" dirty="0"/>
              <a:t> 2023/2024 </a:t>
            </a:r>
            <a:r>
              <a:rPr lang="fr-FR" sz="1000" dirty="0" smtClean="0"/>
              <a:t>- </a:t>
            </a:r>
            <a:endParaRPr lang="fr-FR" sz="1000" dirty="0"/>
          </a:p>
        </p:txBody>
      </p:sp>
      <p:sp>
        <p:nvSpPr>
          <p:cNvPr id="22" name="Google Shape;68;p15"/>
          <p:cNvSpPr txBox="1">
            <a:spLocks/>
          </p:cNvSpPr>
          <p:nvPr/>
        </p:nvSpPr>
        <p:spPr>
          <a:xfrm>
            <a:off x="1115616" y="216302"/>
            <a:ext cx="7344816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b="1" u="sng" dirty="0" smtClean="0">
                <a:solidFill>
                  <a:srgbClr val="0E3449"/>
                </a:solidFill>
                <a:latin typeface="Inter"/>
                <a:ea typeface="Inter"/>
                <a:cs typeface="Inter"/>
              </a:rPr>
              <a:t>Données </a:t>
            </a:r>
            <a:r>
              <a:rPr lang="fr-FR" sz="2400" b="1" u="sng" dirty="0">
                <a:solidFill>
                  <a:srgbClr val="0E3449"/>
                </a:solidFill>
                <a:latin typeface="Inter"/>
                <a:ea typeface="Inter"/>
                <a:cs typeface="Inter"/>
              </a:rPr>
              <a:t>et visualisation</a:t>
            </a:r>
            <a:endParaRPr lang="fr-FR" sz="2600" b="1" i="1" u="sng" dirty="0">
              <a:solidFill>
                <a:srgbClr val="0E3449"/>
              </a:solidFill>
              <a:latin typeface="Inter SemiBold"/>
              <a:ea typeface="Inter"/>
              <a:cs typeface="Inter"/>
              <a:sym typeface="Inter SemiBold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961726" y="1563638"/>
            <a:ext cx="0" cy="30940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30078" y="1563638"/>
            <a:ext cx="0" cy="30940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25202" y="2977083"/>
            <a:ext cx="241879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1200"/>
              </a:spcAft>
              <a:buFont typeface="Wingdings" pitchFamily="2" charset="2"/>
              <a:buChar char="§"/>
            </a:pPr>
            <a:r>
              <a:rPr lang="fr-FR" sz="1200" dirty="0" smtClean="0"/>
              <a:t>Haute disponibilité et </a:t>
            </a:r>
            <a:r>
              <a:rPr lang="fr-FR" sz="1200" dirty="0" err="1" smtClean="0"/>
              <a:t>scalabilité</a:t>
            </a:r>
            <a:r>
              <a:rPr lang="fr-FR" sz="1200" dirty="0" smtClean="0"/>
              <a:t> des données.</a:t>
            </a:r>
          </a:p>
          <a:p>
            <a:pPr marL="171450" indent="-171450">
              <a:spcAft>
                <a:spcPts val="1200"/>
              </a:spcAft>
              <a:buFont typeface="Wingdings" pitchFamily="2" charset="2"/>
              <a:buChar char="§"/>
            </a:pPr>
            <a:r>
              <a:rPr lang="fr-FR" sz="1200" dirty="0"/>
              <a:t>Garantit la </a:t>
            </a:r>
            <a:r>
              <a:rPr lang="fr-FR" sz="1200" dirty="0" smtClean="0"/>
              <a:t>cohérence et le back-up </a:t>
            </a:r>
            <a:r>
              <a:rPr lang="fr-FR" sz="1200" dirty="0"/>
              <a:t>des données.</a:t>
            </a:r>
            <a:endParaRPr lang="fr-FR" sz="1200" dirty="0" smtClean="0"/>
          </a:p>
          <a:p>
            <a:pPr marL="171450" indent="-171450">
              <a:spcAft>
                <a:spcPts val="1200"/>
              </a:spcAft>
              <a:buFont typeface="Wingdings" pitchFamily="2" charset="2"/>
              <a:buChar char="§"/>
            </a:pPr>
            <a:r>
              <a:rPr lang="fr-FR" sz="1200" dirty="0"/>
              <a:t>Requêtes SQL avancées pour des analyses </a:t>
            </a:r>
            <a:r>
              <a:rPr lang="fr-FR" sz="1200" dirty="0" smtClean="0"/>
              <a:t>complexes.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3284105" y="2964919"/>
            <a:ext cx="269039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1200"/>
              </a:spcAft>
              <a:buFont typeface="Wingdings" pitchFamily="2" charset="2"/>
              <a:buChar char="§"/>
            </a:pPr>
            <a:r>
              <a:rPr lang="fr-FR" sz="1200" dirty="0"/>
              <a:t>Centralisation des expérimentations (</a:t>
            </a:r>
            <a:r>
              <a:rPr lang="fr-FR" sz="1200" dirty="0" err="1"/>
              <a:t>runs</a:t>
            </a:r>
            <a:r>
              <a:rPr lang="fr-FR" sz="1200" dirty="0"/>
              <a:t>, métriques, artefacts</a:t>
            </a:r>
            <a:r>
              <a:rPr lang="fr-FR" sz="1200" dirty="0" smtClean="0"/>
              <a:t>).</a:t>
            </a:r>
          </a:p>
          <a:p>
            <a:pPr marL="171450" indent="-171450">
              <a:spcAft>
                <a:spcPts val="1200"/>
              </a:spcAft>
              <a:buFont typeface="Wingdings" pitchFamily="2" charset="2"/>
              <a:buChar char="§"/>
            </a:pPr>
            <a:r>
              <a:rPr lang="fr-FR" sz="1200" dirty="0" smtClean="0"/>
              <a:t>Visualisation </a:t>
            </a:r>
            <a:r>
              <a:rPr lang="fr-FR" sz="1200" dirty="0"/>
              <a:t>claire des résultats de chaque itération</a:t>
            </a:r>
            <a:r>
              <a:rPr lang="fr-FR" sz="1200" dirty="0" smtClean="0"/>
              <a:t>.</a:t>
            </a:r>
          </a:p>
          <a:p>
            <a:pPr marL="171450" indent="-171450">
              <a:spcAft>
                <a:spcPts val="1200"/>
              </a:spcAft>
              <a:buFont typeface="Wingdings" pitchFamily="2" charset="2"/>
              <a:buChar char="§"/>
            </a:pPr>
            <a:r>
              <a:rPr lang="fr-FR" sz="1200" dirty="0" smtClean="0"/>
              <a:t>Reproductibilité </a:t>
            </a:r>
            <a:r>
              <a:rPr lang="fr-FR" sz="1200" dirty="0"/>
              <a:t>des modèles grâce à la gestion des versions</a:t>
            </a:r>
            <a:r>
              <a:rPr lang="fr-FR" sz="1200" dirty="0" smtClean="0"/>
              <a:t>.</a:t>
            </a:r>
            <a:endParaRPr lang="fr-FR" sz="1200" dirty="0"/>
          </a:p>
        </p:txBody>
      </p:sp>
      <p:pic>
        <p:nvPicPr>
          <p:cNvPr id="3074" name="Picture 2" descr="AWS Marketplace: Ne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54" y="2004899"/>
            <a:ext cx="2042290" cy="7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95757" y="1203598"/>
            <a:ext cx="24776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1600" b="1" u="sng" dirty="0" smtClean="0"/>
              <a:t>Stockage </a:t>
            </a:r>
            <a:r>
              <a:rPr lang="fr-FR" sz="1600" b="1" u="sng" dirty="0"/>
              <a:t>et gestion des </a:t>
            </a:r>
            <a:r>
              <a:rPr lang="fr-FR" sz="1600" b="1" u="sng" dirty="0" smtClean="0"/>
              <a:t>métriques</a:t>
            </a:r>
            <a:endParaRPr lang="fr-FR" sz="1600" b="1" u="sng" dirty="0"/>
          </a:p>
        </p:txBody>
      </p:sp>
      <p:sp>
        <p:nvSpPr>
          <p:cNvPr id="17" name="Rectangle 16"/>
          <p:cNvSpPr/>
          <p:nvPr/>
        </p:nvSpPr>
        <p:spPr>
          <a:xfrm>
            <a:off x="3284105" y="1203598"/>
            <a:ext cx="24776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1600" b="1" u="sng" dirty="0"/>
              <a:t>Suivi des expérimentations</a:t>
            </a:r>
          </a:p>
        </p:txBody>
      </p:sp>
      <p:pic>
        <p:nvPicPr>
          <p:cNvPr id="3076" name="Picture 4" descr="MLflow Logo &amp; Brand Assets (SVG, PNG and vector) - Brandfetch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58" b="33200"/>
          <a:stretch/>
        </p:blipFill>
        <p:spPr bwMode="auto">
          <a:xfrm>
            <a:off x="3451384" y="1954696"/>
            <a:ext cx="2143125" cy="77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6274093" y="3007861"/>
            <a:ext cx="269039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1200"/>
              </a:spcAft>
              <a:buFont typeface="Wingdings" pitchFamily="2" charset="2"/>
              <a:buChar char="§"/>
            </a:pPr>
            <a:r>
              <a:rPr lang="fr-FR" sz="1200" dirty="0"/>
              <a:t>Tableaux de bord personnalisés pour visualiser les performances</a:t>
            </a:r>
            <a:r>
              <a:rPr lang="fr-FR" sz="1200" dirty="0" smtClean="0"/>
              <a:t>.</a:t>
            </a:r>
          </a:p>
          <a:p>
            <a:pPr marL="171450" indent="-171450">
              <a:spcAft>
                <a:spcPts val="1200"/>
              </a:spcAft>
              <a:buFont typeface="Wingdings" pitchFamily="2" charset="2"/>
              <a:buChar char="§"/>
            </a:pPr>
            <a:r>
              <a:rPr lang="fr-FR" sz="1200" dirty="0" smtClean="0"/>
              <a:t>Interactions </a:t>
            </a:r>
            <a:r>
              <a:rPr lang="fr-FR" sz="1200" dirty="0"/>
              <a:t>dynamiques avec les données (filtres, graphiques</a:t>
            </a:r>
            <a:r>
              <a:rPr lang="fr-FR" sz="1200" dirty="0" smtClean="0"/>
              <a:t>).</a:t>
            </a:r>
          </a:p>
          <a:p>
            <a:pPr marL="171450" indent="-171450">
              <a:spcAft>
                <a:spcPts val="1200"/>
              </a:spcAft>
              <a:buFont typeface="Wingdings" pitchFamily="2" charset="2"/>
              <a:buChar char="§"/>
            </a:pPr>
            <a:r>
              <a:rPr lang="fr-FR" sz="1200" dirty="0" smtClean="0"/>
              <a:t>Accessibilité </a:t>
            </a:r>
            <a:r>
              <a:rPr lang="fr-FR" sz="1200" dirty="0"/>
              <a:t>pour les utilisateurs non techniques.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60978" y="1271250"/>
            <a:ext cx="24776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1600" b="1" u="sng" dirty="0"/>
              <a:t>Visualisation interactive</a:t>
            </a:r>
          </a:p>
        </p:txBody>
      </p:sp>
      <p:pic>
        <p:nvPicPr>
          <p:cNvPr id="3078" name="Picture 6" descr="Brand • Streamli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559" y="1926458"/>
            <a:ext cx="2515294" cy="93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79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1115616" y="683084"/>
            <a:ext cx="710817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b="1" dirty="0" smtClean="0">
                <a:solidFill>
                  <a:srgbClr val="0E3449"/>
                </a:solidFill>
                <a:latin typeface="Inter"/>
                <a:ea typeface="Inter"/>
                <a:cs typeface="Inter"/>
                <a:sym typeface="Inter SemiBold"/>
              </a:rPr>
              <a:t>Visuels des outils</a:t>
            </a:r>
            <a:endParaRPr sz="2400" b="1" dirty="0">
              <a:solidFill>
                <a:srgbClr val="0E3449"/>
              </a:solidFill>
              <a:latin typeface="Inter"/>
              <a:ea typeface="Inter"/>
              <a:cs typeface="Inter"/>
              <a:sym typeface="Inter SemiBold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00" y="337648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4801428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000" dirty="0"/>
              <a:t>Kévin </a:t>
            </a:r>
            <a:r>
              <a:rPr lang="fr-FR" sz="1000" dirty="0" err="1"/>
              <a:t>Chatelain</a:t>
            </a:r>
            <a:r>
              <a:rPr lang="fr-FR" sz="1000" dirty="0"/>
              <a:t> </a:t>
            </a:r>
            <a:r>
              <a:rPr lang="fr-FR" sz="1000" dirty="0" smtClean="0"/>
              <a:t>– </a:t>
            </a:r>
            <a:r>
              <a:rPr lang="fr-FR" sz="1000" dirty="0" smtClean="0">
                <a:solidFill>
                  <a:schemeClr val="tx1"/>
                </a:solidFill>
              </a:rPr>
              <a:t>Analyse-</a:t>
            </a:r>
            <a:r>
              <a:rPr lang="fr-FR" sz="1000" dirty="0" err="1" smtClean="0">
                <a:solidFill>
                  <a:schemeClr val="tx1"/>
                </a:solidFill>
              </a:rPr>
              <a:t>predictive</a:t>
            </a:r>
            <a:r>
              <a:rPr lang="fr-FR" sz="1000" dirty="0" smtClean="0">
                <a:solidFill>
                  <a:schemeClr val="tx1"/>
                </a:solidFill>
              </a:rPr>
              <a:t>-de-</a:t>
            </a:r>
            <a:r>
              <a:rPr lang="fr-FR" sz="1000" dirty="0" err="1" smtClean="0">
                <a:solidFill>
                  <a:schemeClr val="tx1"/>
                </a:solidFill>
              </a:rPr>
              <a:t>donnees</a:t>
            </a:r>
            <a:r>
              <a:rPr lang="fr-FR" sz="1000" dirty="0" smtClean="0">
                <a:solidFill>
                  <a:schemeClr val="tx1"/>
                </a:solidFill>
              </a:rPr>
              <a:t>-</a:t>
            </a:r>
            <a:r>
              <a:rPr lang="fr-FR" sz="1000" dirty="0" err="1" smtClean="0">
                <a:solidFill>
                  <a:schemeClr val="tx1"/>
                </a:solidFill>
              </a:rPr>
              <a:t>structurees</a:t>
            </a:r>
            <a:r>
              <a:rPr lang="fr-FR" sz="1000" dirty="0" smtClean="0">
                <a:solidFill>
                  <a:schemeClr val="tx1"/>
                </a:solidFill>
              </a:rPr>
              <a:t>-</a:t>
            </a:r>
            <a:r>
              <a:rPr lang="fr-FR" sz="1000" dirty="0" err="1" smtClean="0">
                <a:solidFill>
                  <a:schemeClr val="tx1"/>
                </a:solidFill>
              </a:rPr>
              <a:t>par-IA</a:t>
            </a:r>
            <a:r>
              <a:rPr lang="fr-FR" sz="1000" dirty="0" smtClean="0">
                <a:solidFill>
                  <a:schemeClr val="tx1"/>
                </a:solidFill>
              </a:rPr>
              <a:t>- </a:t>
            </a:r>
            <a:r>
              <a:rPr lang="fr-FR" sz="1000" dirty="0" smtClean="0"/>
              <a:t>Architecte </a:t>
            </a:r>
            <a:r>
              <a:rPr lang="fr-FR" sz="1000" dirty="0"/>
              <a:t>en Intelligence Artificielle </a:t>
            </a:r>
            <a:r>
              <a:rPr lang="fr-FR" sz="1000" dirty="0">
                <a:sym typeface="Inter Medium"/>
              </a:rPr>
              <a:t>- </a:t>
            </a:r>
            <a:r>
              <a:rPr lang="fr-FR" sz="1000" dirty="0" err="1"/>
              <a:t>Jedha</a:t>
            </a:r>
            <a:r>
              <a:rPr lang="fr-FR" sz="1000" dirty="0"/>
              <a:t> 2023/2024 </a:t>
            </a:r>
            <a:r>
              <a:rPr lang="fr-FR" sz="1000" dirty="0" smtClean="0"/>
              <a:t>- </a:t>
            </a:r>
            <a:endParaRPr lang="fr-FR" sz="1000" dirty="0"/>
          </a:p>
        </p:txBody>
      </p:sp>
      <p:sp>
        <p:nvSpPr>
          <p:cNvPr id="22" name="Google Shape;68;p15"/>
          <p:cNvSpPr txBox="1">
            <a:spLocks/>
          </p:cNvSpPr>
          <p:nvPr/>
        </p:nvSpPr>
        <p:spPr>
          <a:xfrm>
            <a:off x="1115616" y="216302"/>
            <a:ext cx="7344816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b="1" u="sng" dirty="0" smtClean="0">
                <a:solidFill>
                  <a:srgbClr val="0E3449"/>
                </a:solidFill>
                <a:latin typeface="Inter"/>
                <a:ea typeface="Inter"/>
                <a:cs typeface="Inter"/>
              </a:rPr>
              <a:t>Données </a:t>
            </a:r>
            <a:r>
              <a:rPr lang="fr-FR" sz="2400" b="1" u="sng" dirty="0">
                <a:solidFill>
                  <a:srgbClr val="0E3449"/>
                </a:solidFill>
                <a:latin typeface="Inter"/>
                <a:ea typeface="Inter"/>
                <a:cs typeface="Inter"/>
              </a:rPr>
              <a:t>et visualisation</a:t>
            </a:r>
            <a:endParaRPr lang="fr-FR" sz="2600" b="1" i="1" u="sng" dirty="0">
              <a:solidFill>
                <a:srgbClr val="0E3449"/>
              </a:solidFill>
              <a:latin typeface="Inter SemiBold"/>
              <a:ea typeface="Inter"/>
              <a:cs typeface="Inter"/>
              <a:sym typeface="Inter SemiBold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" t="13646" b="11928"/>
          <a:stretch/>
        </p:blipFill>
        <p:spPr bwMode="auto">
          <a:xfrm>
            <a:off x="538430" y="1269942"/>
            <a:ext cx="4416286" cy="166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7550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4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 idx="4294967295"/>
          </p:nvPr>
        </p:nvSpPr>
        <p:spPr>
          <a:xfrm>
            <a:off x="1547664" y="771550"/>
            <a:ext cx="7393294" cy="13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4500" b="1" u="sng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Section 4: </a:t>
            </a:r>
            <a:r>
              <a:rPr lang="fr-FR" sz="4500" b="1" u="sng" dirty="0">
                <a:solidFill>
                  <a:srgbClr val="0E3449"/>
                </a:solidFill>
                <a:latin typeface="Inter"/>
                <a:ea typeface="Inter"/>
                <a:cs typeface="Inter"/>
              </a:rPr>
              <a:t>Axes d’améliorations</a:t>
            </a:r>
            <a:r>
              <a:rPr lang="fr" sz="4500" b="1" u="sng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/>
            </a:r>
            <a:br>
              <a:rPr lang="fr" sz="4500" b="1" u="sng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</a:br>
            <a:endParaRPr sz="4500" b="1" u="sng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6;p15"/>
          <p:cNvSpPr/>
          <p:nvPr/>
        </p:nvSpPr>
        <p:spPr>
          <a:xfrm>
            <a:off x="10225" y="4803998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000" dirty="0"/>
              <a:t>Kévin </a:t>
            </a:r>
            <a:r>
              <a:rPr lang="fr-FR" sz="1000" dirty="0" err="1"/>
              <a:t>Chatelain</a:t>
            </a:r>
            <a:r>
              <a:rPr lang="fr-FR" sz="1000" dirty="0"/>
              <a:t> </a:t>
            </a:r>
            <a:r>
              <a:rPr lang="fr-FR" sz="1000" dirty="0" smtClean="0"/>
              <a:t>- </a:t>
            </a:r>
            <a:r>
              <a:rPr lang="fr-FR" sz="1000" dirty="0" smtClean="0">
                <a:solidFill>
                  <a:schemeClr val="tx1"/>
                </a:solidFill>
              </a:rPr>
              <a:t>Analyse-</a:t>
            </a:r>
            <a:r>
              <a:rPr lang="fr-FR" sz="1000" dirty="0" err="1" smtClean="0">
                <a:solidFill>
                  <a:schemeClr val="tx1"/>
                </a:solidFill>
              </a:rPr>
              <a:t>predictive</a:t>
            </a:r>
            <a:r>
              <a:rPr lang="fr-FR" sz="1000" dirty="0" smtClean="0">
                <a:solidFill>
                  <a:schemeClr val="tx1"/>
                </a:solidFill>
              </a:rPr>
              <a:t>-de-</a:t>
            </a:r>
            <a:r>
              <a:rPr lang="fr-FR" sz="1000" dirty="0" err="1" smtClean="0">
                <a:solidFill>
                  <a:schemeClr val="tx1"/>
                </a:solidFill>
              </a:rPr>
              <a:t>donnees</a:t>
            </a:r>
            <a:r>
              <a:rPr lang="fr-FR" sz="1000" dirty="0" smtClean="0">
                <a:solidFill>
                  <a:schemeClr val="tx1"/>
                </a:solidFill>
              </a:rPr>
              <a:t>-</a:t>
            </a:r>
            <a:r>
              <a:rPr lang="fr-FR" sz="1000" dirty="0" err="1" smtClean="0">
                <a:solidFill>
                  <a:schemeClr val="tx1"/>
                </a:solidFill>
              </a:rPr>
              <a:t>structurees</a:t>
            </a:r>
            <a:r>
              <a:rPr lang="fr-FR" sz="1000" dirty="0" smtClean="0">
                <a:solidFill>
                  <a:schemeClr val="tx1"/>
                </a:solidFill>
              </a:rPr>
              <a:t>-</a:t>
            </a:r>
            <a:r>
              <a:rPr lang="fr-FR" sz="1000" dirty="0" err="1" smtClean="0">
                <a:solidFill>
                  <a:schemeClr val="tx1"/>
                </a:solidFill>
              </a:rPr>
              <a:t>par-IA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r>
              <a:rPr lang="fr-FR" sz="1000" dirty="0" smtClean="0"/>
              <a:t>Architecte </a:t>
            </a:r>
            <a:r>
              <a:rPr lang="fr-FR" sz="1000" dirty="0"/>
              <a:t>en Intelligence Artificielle </a:t>
            </a:r>
            <a:r>
              <a:rPr lang="fr-FR" sz="1000" dirty="0" smtClean="0">
                <a:sym typeface="Inter Medium"/>
              </a:rPr>
              <a:t>- </a:t>
            </a:r>
            <a:r>
              <a:rPr lang="fr-FR" sz="1000" dirty="0" err="1"/>
              <a:t>Jedha</a:t>
            </a:r>
            <a:r>
              <a:rPr lang="fr-FR" sz="1000" dirty="0"/>
              <a:t> 2023/2024 </a:t>
            </a:r>
            <a:r>
              <a:rPr lang="fr-FR" sz="1000" dirty="0" smtClean="0"/>
              <a:t>-</a:t>
            </a:r>
            <a:endParaRPr lang="fr-FR" sz="1000" dirty="0"/>
          </a:p>
        </p:txBody>
      </p:sp>
      <p:sp>
        <p:nvSpPr>
          <p:cNvPr id="6" name="Google Shape;62;p14"/>
          <p:cNvSpPr txBox="1">
            <a:spLocks/>
          </p:cNvSpPr>
          <p:nvPr/>
        </p:nvSpPr>
        <p:spPr>
          <a:xfrm>
            <a:off x="1580928" y="2715766"/>
            <a:ext cx="7435554" cy="13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42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Optimisation &amp; outils potentiels</a:t>
            </a:r>
          </a:p>
        </p:txBody>
      </p:sp>
    </p:spTree>
    <p:extLst>
      <p:ext uri="{BB962C8B-B14F-4D97-AF65-F5344CB8AC3E}">
        <p14:creationId xmlns:p14="http://schemas.microsoft.com/office/powerpoint/2010/main" val="7533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BD0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1201116" y="987574"/>
            <a:ext cx="53151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600" b="1" dirty="0" smtClean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Merci de votre Attention! </a:t>
            </a:r>
            <a:endParaRPr sz="56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625" y="3006625"/>
            <a:ext cx="4599299" cy="213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2;p19"/>
          <p:cNvSpPr txBox="1">
            <a:spLocks/>
          </p:cNvSpPr>
          <p:nvPr/>
        </p:nvSpPr>
        <p:spPr>
          <a:xfrm>
            <a:off x="467544" y="2881462"/>
            <a:ext cx="5315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 smtClean="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Dans</a:t>
            </a:r>
            <a:r>
              <a:rPr lang="en-US" sz="2400" dirty="0" smtClean="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lang="en-US" sz="2400" dirty="0" err="1" smtClean="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l’attente</a:t>
            </a:r>
            <a:r>
              <a:rPr lang="en-US" sz="2400" dirty="0" smtClean="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 de </a:t>
            </a:r>
            <a:r>
              <a:rPr lang="en-US" sz="2400" dirty="0" err="1" smtClean="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vos</a:t>
            </a:r>
            <a:r>
              <a:rPr lang="en-US" sz="2400" dirty="0" smtClean="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 questions.</a:t>
            </a:r>
            <a:endParaRPr lang="en-US" sz="2400" dirty="0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7" name="Picture 2" descr="Stripe Logo : histoire, signification de l'emblè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21" y="846024"/>
            <a:ext cx="588654" cy="41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4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 idx="4294967295"/>
          </p:nvPr>
        </p:nvSpPr>
        <p:spPr>
          <a:xfrm>
            <a:off x="971600" y="868756"/>
            <a:ext cx="7488832" cy="13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4500" b="1" u="sng" dirty="0" smtClean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Section 1 : </a:t>
            </a:r>
            <a:r>
              <a:rPr lang="fr-FR" sz="4500" b="1" u="sng" dirty="0" smtClean="0">
                <a:solidFill>
                  <a:srgbClr val="0E3449"/>
                </a:solidFill>
                <a:latin typeface="Inter"/>
                <a:ea typeface="Inter"/>
                <a:cs typeface="Inter"/>
              </a:rPr>
              <a:t>Contexte et enjeux</a:t>
            </a:r>
            <a:r>
              <a:rPr lang="fr" sz="45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/>
            </a:r>
            <a:br>
              <a:rPr lang="fr" sz="45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</a:br>
            <a:endParaRPr sz="45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6;p15"/>
          <p:cNvSpPr/>
          <p:nvPr/>
        </p:nvSpPr>
        <p:spPr>
          <a:xfrm>
            <a:off x="10225" y="4803998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000" dirty="0"/>
              <a:t>Kévin </a:t>
            </a:r>
            <a:r>
              <a:rPr lang="fr-FR" sz="1000" dirty="0" err="1"/>
              <a:t>Chatelain</a:t>
            </a:r>
            <a:r>
              <a:rPr lang="fr-FR" sz="1000" dirty="0"/>
              <a:t> </a:t>
            </a:r>
            <a:r>
              <a:rPr lang="fr-FR" sz="1000" dirty="0" smtClean="0"/>
              <a:t>– </a:t>
            </a:r>
            <a:r>
              <a:rPr lang="fr-FR" sz="1000" dirty="0">
                <a:solidFill>
                  <a:schemeClr val="tx1"/>
                </a:solidFill>
              </a:rPr>
              <a:t>Analyse-</a:t>
            </a:r>
            <a:r>
              <a:rPr lang="fr-FR" sz="1000" dirty="0" err="1">
                <a:solidFill>
                  <a:schemeClr val="tx1"/>
                </a:solidFill>
              </a:rPr>
              <a:t>predictive</a:t>
            </a:r>
            <a:r>
              <a:rPr lang="fr-FR" sz="1000" dirty="0">
                <a:solidFill>
                  <a:schemeClr val="tx1"/>
                </a:solidFill>
              </a:rPr>
              <a:t>-de-</a:t>
            </a:r>
            <a:r>
              <a:rPr lang="fr-FR" sz="1000" dirty="0" err="1">
                <a:solidFill>
                  <a:schemeClr val="tx1"/>
                </a:solidFill>
              </a:rPr>
              <a:t>donnees</a:t>
            </a:r>
            <a:r>
              <a:rPr lang="fr-FR" sz="1000" dirty="0">
                <a:solidFill>
                  <a:schemeClr val="tx1"/>
                </a:solidFill>
              </a:rPr>
              <a:t>-</a:t>
            </a:r>
            <a:r>
              <a:rPr lang="fr-FR" sz="1000" dirty="0" err="1">
                <a:solidFill>
                  <a:schemeClr val="tx1"/>
                </a:solidFill>
              </a:rPr>
              <a:t>structurees</a:t>
            </a:r>
            <a:r>
              <a:rPr lang="fr-FR" sz="1000" dirty="0">
                <a:solidFill>
                  <a:schemeClr val="tx1"/>
                </a:solidFill>
              </a:rPr>
              <a:t>-</a:t>
            </a:r>
            <a:r>
              <a:rPr lang="fr-FR" sz="1000" dirty="0" err="1">
                <a:solidFill>
                  <a:schemeClr val="tx1"/>
                </a:solidFill>
              </a:rPr>
              <a:t>par-IA</a:t>
            </a:r>
            <a:r>
              <a:rPr lang="fr-FR" sz="1000" dirty="0" smtClean="0">
                <a:sym typeface="Inter Medium"/>
              </a:rPr>
              <a:t>.- </a:t>
            </a:r>
            <a:r>
              <a:rPr lang="fr-FR" sz="1000" dirty="0"/>
              <a:t>Architecte en Intelligence Artificielle </a:t>
            </a:r>
            <a:r>
              <a:rPr lang="fr-FR" sz="1000" dirty="0" smtClean="0">
                <a:sym typeface="Inter Medium"/>
              </a:rPr>
              <a:t>- </a:t>
            </a:r>
            <a:r>
              <a:rPr lang="fr-FR" sz="1000" dirty="0" err="1"/>
              <a:t>Jedha</a:t>
            </a:r>
            <a:r>
              <a:rPr lang="fr-FR" sz="1000" dirty="0"/>
              <a:t> 2023/2024 </a:t>
            </a:r>
            <a:r>
              <a:rPr lang="fr-FR" sz="1000" dirty="0" smtClean="0"/>
              <a:t>-</a:t>
            </a:r>
            <a:endParaRPr lang="fr-FR" sz="1000" dirty="0"/>
          </a:p>
        </p:txBody>
      </p:sp>
      <p:sp>
        <p:nvSpPr>
          <p:cNvPr id="6" name="Google Shape;62;p14"/>
          <p:cNvSpPr txBox="1">
            <a:spLocks/>
          </p:cNvSpPr>
          <p:nvPr/>
        </p:nvSpPr>
        <p:spPr>
          <a:xfrm>
            <a:off x="899592" y="2499742"/>
            <a:ext cx="7704856" cy="13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4200" b="1" dirty="0">
                <a:solidFill>
                  <a:srgbClr val="0E3449"/>
                </a:solidFill>
                <a:latin typeface="Inter"/>
                <a:ea typeface="Inter"/>
                <a:cs typeface="Inter"/>
              </a:rPr>
              <a:t>Présentation des </a:t>
            </a:r>
            <a:r>
              <a:rPr lang="fr-FR" sz="4200" b="1" dirty="0" smtClean="0">
                <a:solidFill>
                  <a:srgbClr val="0E3449"/>
                </a:solidFill>
                <a:latin typeface="Inter"/>
                <a:ea typeface="Inter"/>
                <a:cs typeface="Inter"/>
              </a:rPr>
              <a:t>données</a:t>
            </a:r>
            <a:r>
              <a:rPr lang="fr-FR" sz="4200" b="1" dirty="0">
                <a:solidFill>
                  <a:srgbClr val="0E3449"/>
                </a:solidFill>
                <a:latin typeface="Inter"/>
                <a:ea typeface="Inter"/>
                <a:cs typeface="Inter"/>
              </a:rPr>
              <a:t>, </a:t>
            </a:r>
            <a:r>
              <a:rPr lang="fr-FR" sz="4200" b="1" dirty="0" smtClean="0">
                <a:solidFill>
                  <a:srgbClr val="0E3449"/>
                </a:solidFill>
                <a:latin typeface="Inter"/>
                <a:ea typeface="Inter"/>
                <a:cs typeface="Inter"/>
              </a:rPr>
              <a:t>modèles </a:t>
            </a:r>
            <a:r>
              <a:rPr lang="fr-FR" sz="4200" b="1" dirty="0">
                <a:solidFill>
                  <a:srgbClr val="0E3449"/>
                </a:solidFill>
                <a:latin typeface="Inter"/>
                <a:ea typeface="Inter"/>
                <a:cs typeface="Inter"/>
              </a:rPr>
              <a:t>et de l'API</a:t>
            </a:r>
            <a:endParaRPr lang="fr-FR" sz="42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60313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1233330" y="704763"/>
            <a:ext cx="7731158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b="1" dirty="0" smtClean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Introduction générale</a:t>
            </a:r>
            <a:endParaRPr lang="fr-FR" sz="24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4803998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000" dirty="0"/>
              <a:t>Kévin </a:t>
            </a:r>
            <a:r>
              <a:rPr lang="fr-FR" sz="1000" dirty="0" err="1"/>
              <a:t>Chatelain</a:t>
            </a:r>
            <a:r>
              <a:rPr lang="fr-FR" sz="1000" dirty="0"/>
              <a:t> </a:t>
            </a:r>
            <a:r>
              <a:rPr lang="fr-FR" sz="1000" dirty="0" smtClean="0"/>
              <a:t>– </a:t>
            </a:r>
            <a:r>
              <a:rPr lang="fr-FR" sz="1000" dirty="0" smtClean="0">
                <a:solidFill>
                  <a:schemeClr val="tx1"/>
                </a:solidFill>
              </a:rPr>
              <a:t>Analyse-</a:t>
            </a:r>
            <a:r>
              <a:rPr lang="fr-FR" sz="1000" dirty="0" err="1" smtClean="0">
                <a:solidFill>
                  <a:schemeClr val="tx1"/>
                </a:solidFill>
              </a:rPr>
              <a:t>predictive</a:t>
            </a:r>
            <a:r>
              <a:rPr lang="fr-FR" sz="1000" dirty="0" smtClean="0">
                <a:solidFill>
                  <a:schemeClr val="tx1"/>
                </a:solidFill>
              </a:rPr>
              <a:t>-de-</a:t>
            </a:r>
            <a:r>
              <a:rPr lang="fr-FR" sz="1000" dirty="0" err="1" smtClean="0">
                <a:solidFill>
                  <a:schemeClr val="tx1"/>
                </a:solidFill>
              </a:rPr>
              <a:t>donnees</a:t>
            </a:r>
            <a:r>
              <a:rPr lang="fr-FR" sz="1000" dirty="0" smtClean="0">
                <a:solidFill>
                  <a:schemeClr val="tx1"/>
                </a:solidFill>
              </a:rPr>
              <a:t>-</a:t>
            </a:r>
            <a:r>
              <a:rPr lang="fr-FR" sz="1000" dirty="0" err="1" smtClean="0">
                <a:solidFill>
                  <a:schemeClr val="tx1"/>
                </a:solidFill>
              </a:rPr>
              <a:t>structurees</a:t>
            </a:r>
            <a:r>
              <a:rPr lang="fr-FR" sz="1000" dirty="0" smtClean="0">
                <a:solidFill>
                  <a:schemeClr val="tx1"/>
                </a:solidFill>
              </a:rPr>
              <a:t>-</a:t>
            </a:r>
            <a:r>
              <a:rPr lang="fr-FR" sz="1000" dirty="0" err="1" smtClean="0">
                <a:solidFill>
                  <a:schemeClr val="tx1"/>
                </a:solidFill>
              </a:rPr>
              <a:t>par-IA</a:t>
            </a:r>
            <a:r>
              <a:rPr lang="fr-FR" sz="1000" dirty="0" smtClean="0">
                <a:solidFill>
                  <a:schemeClr val="tx1"/>
                </a:solidFill>
              </a:rPr>
              <a:t> - </a:t>
            </a:r>
            <a:r>
              <a:rPr lang="fr-FR" sz="1000" dirty="0" smtClean="0"/>
              <a:t>Architecte </a:t>
            </a:r>
            <a:r>
              <a:rPr lang="fr-FR" sz="1000" dirty="0"/>
              <a:t>en Intelligence Artificielle </a:t>
            </a:r>
            <a:r>
              <a:rPr lang="fr-FR" sz="1000" dirty="0">
                <a:sym typeface="Inter Medium"/>
              </a:rPr>
              <a:t>- </a:t>
            </a:r>
            <a:r>
              <a:rPr lang="fr-FR" sz="1000" dirty="0" err="1"/>
              <a:t>Jedha</a:t>
            </a:r>
            <a:r>
              <a:rPr lang="fr-FR" sz="1000" dirty="0"/>
              <a:t> 2023/2024 -</a:t>
            </a:r>
          </a:p>
        </p:txBody>
      </p:sp>
      <p:sp>
        <p:nvSpPr>
          <p:cNvPr id="11" name="Google Shape;54;p13"/>
          <p:cNvSpPr txBox="1">
            <a:spLocks/>
          </p:cNvSpPr>
          <p:nvPr/>
        </p:nvSpPr>
        <p:spPr>
          <a:xfrm>
            <a:off x="1198509" y="174002"/>
            <a:ext cx="64782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b="1" u="sng" dirty="0">
                <a:solidFill>
                  <a:srgbClr val="0E3449"/>
                </a:solidFill>
                <a:latin typeface="Inter"/>
                <a:ea typeface="Inter"/>
                <a:cs typeface="Inter"/>
              </a:rPr>
              <a:t>Contexte </a:t>
            </a:r>
            <a:r>
              <a:rPr lang="fr-FR" b="1" u="sng" dirty="0" smtClean="0">
                <a:solidFill>
                  <a:srgbClr val="0E3449"/>
                </a:solidFill>
                <a:latin typeface="Inter"/>
                <a:ea typeface="Inter"/>
                <a:cs typeface="Inter"/>
              </a:rPr>
              <a:t>et enjeux</a:t>
            </a:r>
            <a:endParaRPr lang="fr-FR" b="1" i="1" u="sng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8252" y="1563638"/>
            <a:ext cx="36421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u="sng" dirty="0" smtClean="0"/>
              <a:t>Problématique</a:t>
            </a:r>
            <a:r>
              <a:rPr lang="fr-FR" sz="1800" dirty="0" smtClean="0"/>
              <a:t>  </a:t>
            </a:r>
          </a:p>
          <a:p>
            <a:pPr>
              <a:spcAft>
                <a:spcPts val="1200"/>
              </a:spcAft>
            </a:pPr>
            <a:endParaRPr lang="fr-FR" sz="1800" dirty="0" smtClean="0"/>
          </a:p>
          <a:p>
            <a:pPr algn="ctr"/>
            <a:r>
              <a:rPr lang="fr-FR" sz="1600" dirty="0"/>
              <a:t>Les risques liés aux fraudes dans les paiements en temps réel</a:t>
            </a:r>
            <a:endParaRPr lang="fr-FR" sz="16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4788024" y="1419622"/>
            <a:ext cx="3810271" cy="18875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539552" y="1419622"/>
            <a:ext cx="3799553" cy="18875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856955" y="1547792"/>
            <a:ext cx="367240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u="sng" dirty="0"/>
              <a:t>Objectifs</a:t>
            </a:r>
            <a:r>
              <a:rPr lang="fr-FR" sz="2000" dirty="0"/>
              <a:t> </a:t>
            </a:r>
            <a:endParaRPr lang="fr-FR" sz="2000" dirty="0" smtClean="0"/>
          </a:p>
          <a:p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smtClean="0"/>
              <a:t>Détecter </a:t>
            </a:r>
            <a:r>
              <a:rPr lang="fr-FR" sz="1600" dirty="0"/>
              <a:t>les paiements frauduleux avec </a:t>
            </a:r>
            <a:r>
              <a:rPr lang="fr-FR" sz="1600" dirty="0" smtClean="0"/>
              <a:t>précision.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smtClean="0"/>
              <a:t>Fournir </a:t>
            </a:r>
            <a:r>
              <a:rPr lang="fr-FR" sz="1600" dirty="0"/>
              <a:t>une infrastructure </a:t>
            </a:r>
            <a:r>
              <a:rPr lang="fr-FR" sz="1600" dirty="0" err="1"/>
              <a:t>scalable</a:t>
            </a:r>
            <a:r>
              <a:rPr lang="fr-FR" sz="1600" dirty="0"/>
              <a:t> et </a:t>
            </a:r>
            <a:r>
              <a:rPr lang="fr-FR" sz="1600" dirty="0" smtClean="0"/>
              <a:t>automatisée.</a:t>
            </a:r>
            <a:endParaRPr lang="fr-FR" sz="1600" dirty="0"/>
          </a:p>
        </p:txBody>
      </p:sp>
      <p:sp>
        <p:nvSpPr>
          <p:cNvPr id="12" name="Rectangle 11"/>
          <p:cNvSpPr/>
          <p:nvPr/>
        </p:nvSpPr>
        <p:spPr>
          <a:xfrm>
            <a:off x="364956" y="3507854"/>
            <a:ext cx="8417883" cy="11294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62237" y="3580151"/>
            <a:ext cx="861952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u="sng" dirty="0"/>
              <a:t>Valeur </a:t>
            </a:r>
            <a:r>
              <a:rPr lang="fr-FR" sz="2000" b="1" u="sng" dirty="0" smtClean="0"/>
              <a:t>ajoutée</a:t>
            </a:r>
          </a:p>
          <a:p>
            <a:pPr algn="ctr"/>
            <a:endParaRPr lang="fr-FR" sz="1200" b="1" u="sng" dirty="0" smtClean="0"/>
          </a:p>
          <a:p>
            <a:pPr algn="ctr"/>
            <a:r>
              <a:rPr lang="fr-FR" sz="1800" b="1" dirty="0" smtClean="0"/>
              <a:t> Prévention </a:t>
            </a:r>
            <a:r>
              <a:rPr lang="fr-FR" sz="1800" b="1" dirty="0"/>
              <a:t>des pertes financières et amélioration de la sécurité.</a:t>
            </a:r>
          </a:p>
        </p:txBody>
      </p:sp>
    </p:spTree>
    <p:extLst>
      <p:ext uri="{BB962C8B-B14F-4D97-AF65-F5344CB8AC3E}">
        <p14:creationId xmlns:p14="http://schemas.microsoft.com/office/powerpoint/2010/main" val="246590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1115616" y="683084"/>
            <a:ext cx="710817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b="1" dirty="0" smtClean="0">
                <a:solidFill>
                  <a:srgbClr val="0E3449"/>
                </a:solidFill>
                <a:latin typeface="Inter"/>
                <a:ea typeface="Inter"/>
                <a:cs typeface="Inter"/>
              </a:rPr>
              <a:t>Présentation du modèle</a:t>
            </a:r>
            <a:endParaRPr sz="2400" b="1" dirty="0">
              <a:solidFill>
                <a:srgbClr val="0E3449"/>
              </a:solidFill>
              <a:latin typeface="Inter"/>
              <a:ea typeface="Inter"/>
              <a:cs typeface="Inter"/>
              <a:sym typeface="Inter SemiBold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00" y="337648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4801428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000" dirty="0"/>
              <a:t>Kévin </a:t>
            </a:r>
            <a:r>
              <a:rPr lang="fr-FR" sz="1000" dirty="0" err="1"/>
              <a:t>Chatelain</a:t>
            </a:r>
            <a:r>
              <a:rPr lang="fr-FR" sz="1000" dirty="0"/>
              <a:t> </a:t>
            </a:r>
            <a:r>
              <a:rPr lang="fr-FR" sz="1000" dirty="0" smtClean="0"/>
              <a:t>– </a:t>
            </a:r>
            <a:r>
              <a:rPr lang="fr-FR" sz="1000" dirty="0">
                <a:solidFill>
                  <a:schemeClr val="tx1"/>
                </a:solidFill>
              </a:rPr>
              <a:t>Analyse-</a:t>
            </a:r>
            <a:r>
              <a:rPr lang="fr-FR" sz="1000" dirty="0" err="1">
                <a:solidFill>
                  <a:schemeClr val="tx1"/>
                </a:solidFill>
              </a:rPr>
              <a:t>predictive</a:t>
            </a:r>
            <a:r>
              <a:rPr lang="fr-FR" sz="1000" dirty="0">
                <a:solidFill>
                  <a:schemeClr val="tx1"/>
                </a:solidFill>
              </a:rPr>
              <a:t>-de-</a:t>
            </a:r>
            <a:r>
              <a:rPr lang="fr-FR" sz="1000" dirty="0" err="1">
                <a:solidFill>
                  <a:schemeClr val="tx1"/>
                </a:solidFill>
              </a:rPr>
              <a:t>donnees</a:t>
            </a:r>
            <a:r>
              <a:rPr lang="fr-FR" sz="1000" dirty="0">
                <a:solidFill>
                  <a:schemeClr val="tx1"/>
                </a:solidFill>
              </a:rPr>
              <a:t>-</a:t>
            </a:r>
            <a:r>
              <a:rPr lang="fr-FR" sz="1000" dirty="0" err="1">
                <a:solidFill>
                  <a:schemeClr val="tx1"/>
                </a:solidFill>
              </a:rPr>
              <a:t>structurees</a:t>
            </a:r>
            <a:r>
              <a:rPr lang="fr-FR" sz="1000" dirty="0">
                <a:solidFill>
                  <a:schemeClr val="tx1"/>
                </a:solidFill>
              </a:rPr>
              <a:t>-</a:t>
            </a:r>
            <a:r>
              <a:rPr lang="fr-FR" sz="1000" dirty="0" err="1">
                <a:solidFill>
                  <a:schemeClr val="tx1"/>
                </a:solidFill>
              </a:rPr>
              <a:t>par-IA</a:t>
            </a:r>
            <a:r>
              <a:rPr lang="fr-FR" sz="1000" dirty="0" smtClean="0">
                <a:sym typeface="Inter Medium"/>
              </a:rPr>
              <a:t>.- </a:t>
            </a:r>
            <a:r>
              <a:rPr lang="fr-FR" sz="1000" dirty="0"/>
              <a:t>Architecte en Intelligence Artificielle </a:t>
            </a:r>
            <a:r>
              <a:rPr lang="fr-FR" sz="1000" dirty="0">
                <a:sym typeface="Inter Medium"/>
              </a:rPr>
              <a:t>- </a:t>
            </a:r>
            <a:r>
              <a:rPr lang="fr-FR" sz="1000" dirty="0" err="1"/>
              <a:t>Jedha</a:t>
            </a:r>
            <a:r>
              <a:rPr lang="fr-FR" sz="1000" dirty="0"/>
              <a:t> 2023/2024 </a:t>
            </a:r>
            <a:r>
              <a:rPr lang="fr-FR" sz="1000" dirty="0" smtClean="0"/>
              <a:t>- </a:t>
            </a:r>
            <a:endParaRPr lang="fr-FR" sz="1000" dirty="0"/>
          </a:p>
        </p:txBody>
      </p:sp>
      <p:sp>
        <p:nvSpPr>
          <p:cNvPr id="22" name="Google Shape;68;p15"/>
          <p:cNvSpPr txBox="1">
            <a:spLocks/>
          </p:cNvSpPr>
          <p:nvPr/>
        </p:nvSpPr>
        <p:spPr>
          <a:xfrm>
            <a:off x="1115616" y="216302"/>
            <a:ext cx="7344816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600" b="1" i="1" u="sng" dirty="0" smtClean="0">
                <a:solidFill>
                  <a:srgbClr val="0E3449"/>
                </a:solidFill>
                <a:latin typeface="Inter SemiBold"/>
                <a:ea typeface="Inter"/>
                <a:cs typeface="Inter"/>
              </a:rPr>
              <a:t>Contexte </a:t>
            </a:r>
            <a:r>
              <a:rPr lang="fr-FR" sz="2600" b="1" i="1" u="sng" dirty="0">
                <a:solidFill>
                  <a:srgbClr val="0E3449"/>
                </a:solidFill>
                <a:latin typeface="Inter SemiBold"/>
                <a:ea typeface="Inter"/>
                <a:cs typeface="Inter"/>
              </a:rPr>
              <a:t>et ressources</a:t>
            </a:r>
            <a:endParaRPr lang="fr-FR" sz="2600" b="1" i="1" u="sng" dirty="0">
              <a:solidFill>
                <a:srgbClr val="0E3449"/>
              </a:solidFill>
              <a:latin typeface="Inter SemiBold"/>
              <a:ea typeface="Inter"/>
              <a:cs typeface="Inter"/>
              <a:sym typeface="Inter SemiBold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814543"/>
              </p:ext>
            </p:extLst>
          </p:nvPr>
        </p:nvGraphicFramePr>
        <p:xfrm>
          <a:off x="725252" y="3579862"/>
          <a:ext cx="7718782" cy="108012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982104"/>
                <a:gridCol w="955423"/>
                <a:gridCol w="658624"/>
                <a:gridCol w="658624"/>
                <a:gridCol w="4464007"/>
              </a:tblGrid>
              <a:tr h="664292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Modèle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Précision (%)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F1-Score (%)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AUC-ROC</a:t>
                      </a:r>
                      <a:br>
                        <a:rPr lang="fr-FR" sz="1200" dirty="0" smtClean="0"/>
                      </a:br>
                      <a:r>
                        <a:rPr lang="fr-FR" sz="1200" dirty="0" smtClean="0"/>
                        <a:t>(%)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aseline="0" dirty="0" smtClean="0"/>
                        <a:t>Note du modèle</a:t>
                      </a:r>
                      <a:endParaRPr lang="fr-FR" sz="1200" dirty="0"/>
                    </a:p>
                  </a:txBody>
                  <a:tcPr/>
                </a:tc>
              </a:tr>
              <a:tr h="415828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dirty="0" smtClean="0"/>
                        <a:t>RF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97.5%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86.3%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94%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Meilleur modèle : haute précision et robustesse.</a:t>
                      </a:r>
                      <a:endParaRPr lang="fr-FR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56251" y="1377115"/>
            <a:ext cx="44757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err="1" smtClean="0"/>
              <a:t>Random</a:t>
            </a:r>
            <a:r>
              <a:rPr lang="fr-FR" sz="1200" b="1" dirty="0" smtClean="0"/>
              <a:t> Forest (RF) : </a:t>
            </a:r>
            <a:r>
              <a:rPr lang="fr-FR" sz="1200" dirty="0"/>
              <a:t>Performant pour les </a:t>
            </a:r>
            <a:r>
              <a:rPr lang="fr-FR" sz="1200" dirty="0" err="1"/>
              <a:t>datasets</a:t>
            </a:r>
            <a:r>
              <a:rPr lang="fr-FR" sz="1200" dirty="0"/>
              <a:t> déséquilibrés, robuste au bruit et adapté aux tâches de classification </a:t>
            </a:r>
            <a:r>
              <a:rPr lang="fr-FR" sz="1200" dirty="0" smtClean="0"/>
              <a:t>complexes.</a:t>
            </a:r>
            <a:endParaRPr lang="fr-FR" sz="1200" dirty="0"/>
          </a:p>
        </p:txBody>
      </p:sp>
      <p:sp>
        <p:nvSpPr>
          <p:cNvPr id="4" name="AutoShape 2" descr="icône de trophée d'or sur fond transparent 5048374 Art vectoriel chez  Vecteezy"/>
          <p:cNvSpPr>
            <a:spLocks noChangeAspect="1" noChangeArrowheads="1"/>
          </p:cNvSpPr>
          <p:nvPr/>
        </p:nvSpPr>
        <p:spPr bwMode="auto">
          <a:xfrm>
            <a:off x="155575" y="-10287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8" descr="Trophée D'or Réaliste Sur Fond Transparent. Illustration Vectorielle Clip  Art Libres De Droits, Svg, Vecteurs Et Illustration. Image 128490992"/>
          <p:cNvSpPr>
            <a:spLocks noChangeAspect="1" noChangeArrowheads="1"/>
          </p:cNvSpPr>
          <p:nvPr/>
        </p:nvSpPr>
        <p:spPr bwMode="auto">
          <a:xfrm>
            <a:off x="307975" y="-8763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10" descr="Trophée D'or Réaliste Sur Fond Transparent. Illustration Vectorielle Clip  Art Libres De Droits, Svg, Vecteurs Et Illustration. Image 128490992"/>
          <p:cNvSpPr>
            <a:spLocks noChangeAspect="1" noChangeArrowheads="1"/>
          </p:cNvSpPr>
          <p:nvPr/>
        </p:nvSpPr>
        <p:spPr bwMode="auto">
          <a:xfrm>
            <a:off x="460375" y="-7239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12" descr="Trophée D'or Réaliste Sur Fond Transparent. Illustration Vectorielle Clip  Art Libres De Droits, Svg, Vecteurs Et Illustration. Image 128490992"/>
          <p:cNvSpPr>
            <a:spLocks noChangeAspect="1" noChangeArrowheads="1"/>
          </p:cNvSpPr>
          <p:nvPr/>
        </p:nvSpPr>
        <p:spPr bwMode="auto">
          <a:xfrm>
            <a:off x="612775" y="-5715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416487" y="1338834"/>
            <a:ext cx="4248472" cy="728861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 descr="C:\Users\33671\Desktop\jedha\LEAD\FRAUD_DETECTION_PROJECT-main\models\confusion_matri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435" y="1114424"/>
            <a:ext cx="3615467" cy="224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017435" y="1114425"/>
            <a:ext cx="3515005" cy="2249412"/>
          </a:xfrm>
          <a:prstGeom prst="rect">
            <a:avLst/>
          </a:prstGeom>
          <a:noFill/>
          <a:ln>
            <a:solidFill>
              <a:srgbClr val="00DBF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456251" y="2283718"/>
            <a:ext cx="4475789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fr-FR" sz="1200" b="1" dirty="0" smtClean="0"/>
              <a:t>Variable clés: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200" dirty="0" smtClean="0"/>
              <a:t>Montant </a:t>
            </a:r>
            <a:r>
              <a:rPr lang="fr-FR" sz="1200" dirty="0"/>
              <a:t>de la transaction</a:t>
            </a:r>
            <a:r>
              <a:rPr lang="fr-FR" sz="12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200" dirty="0" smtClean="0"/>
              <a:t>Distance </a:t>
            </a:r>
            <a:r>
              <a:rPr lang="fr-FR" sz="1200" dirty="0"/>
              <a:t>géographique entre le marchand et le client</a:t>
            </a:r>
            <a:r>
              <a:rPr lang="fr-FR" sz="12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200" dirty="0" smtClean="0"/>
              <a:t>Horaire </a:t>
            </a:r>
            <a:r>
              <a:rPr lang="fr-FR" sz="1200" dirty="0"/>
              <a:t>de la transaction.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6487" y="2283719"/>
            <a:ext cx="4248472" cy="1008111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75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4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 idx="4294967295"/>
          </p:nvPr>
        </p:nvSpPr>
        <p:spPr>
          <a:xfrm>
            <a:off x="971600" y="868756"/>
            <a:ext cx="7488832" cy="13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4500" b="1" u="sng" dirty="0" smtClean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Section 2 : </a:t>
            </a:r>
            <a:r>
              <a:rPr lang="fr-FR" sz="4500" b="1" u="sng" dirty="0" err="1" smtClean="0">
                <a:solidFill>
                  <a:srgbClr val="0E3449"/>
                </a:solidFill>
                <a:latin typeface="Inter"/>
                <a:ea typeface="Inter"/>
                <a:cs typeface="Inter"/>
              </a:rPr>
              <a:t>Archictecture</a:t>
            </a:r>
            <a:r>
              <a:rPr lang="fr-FR" sz="4500" b="1" u="sng" dirty="0" smtClean="0">
                <a:solidFill>
                  <a:srgbClr val="0E3449"/>
                </a:solidFill>
                <a:latin typeface="Inter"/>
                <a:ea typeface="Inter"/>
                <a:cs typeface="Inter"/>
              </a:rPr>
              <a:t> du projet</a:t>
            </a:r>
            <a:r>
              <a:rPr lang="fr" sz="45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/>
            </a:r>
            <a:br>
              <a:rPr lang="fr" sz="45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</a:br>
            <a:endParaRPr sz="45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6;p15"/>
          <p:cNvSpPr/>
          <p:nvPr/>
        </p:nvSpPr>
        <p:spPr>
          <a:xfrm>
            <a:off x="10225" y="4803998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000" dirty="0"/>
              <a:t>Kévin </a:t>
            </a:r>
            <a:r>
              <a:rPr lang="fr-FR" sz="1000" dirty="0" err="1"/>
              <a:t>Chatelain</a:t>
            </a:r>
            <a:r>
              <a:rPr lang="fr-FR" sz="1000" dirty="0"/>
              <a:t> </a:t>
            </a:r>
            <a:r>
              <a:rPr lang="fr-FR" sz="1000" dirty="0" smtClean="0"/>
              <a:t>– </a:t>
            </a:r>
            <a:r>
              <a:rPr lang="fr-FR" sz="1000" dirty="0">
                <a:solidFill>
                  <a:schemeClr val="tx1"/>
                </a:solidFill>
              </a:rPr>
              <a:t>Analyse-</a:t>
            </a:r>
            <a:r>
              <a:rPr lang="fr-FR" sz="1000" dirty="0" err="1">
                <a:solidFill>
                  <a:schemeClr val="tx1"/>
                </a:solidFill>
              </a:rPr>
              <a:t>predictive</a:t>
            </a:r>
            <a:r>
              <a:rPr lang="fr-FR" sz="1000" dirty="0">
                <a:solidFill>
                  <a:schemeClr val="tx1"/>
                </a:solidFill>
              </a:rPr>
              <a:t>-de-</a:t>
            </a:r>
            <a:r>
              <a:rPr lang="fr-FR" sz="1000" dirty="0" err="1">
                <a:solidFill>
                  <a:schemeClr val="tx1"/>
                </a:solidFill>
              </a:rPr>
              <a:t>donnees</a:t>
            </a:r>
            <a:r>
              <a:rPr lang="fr-FR" sz="1000" dirty="0">
                <a:solidFill>
                  <a:schemeClr val="tx1"/>
                </a:solidFill>
              </a:rPr>
              <a:t>-</a:t>
            </a:r>
            <a:r>
              <a:rPr lang="fr-FR" sz="1000" dirty="0" err="1">
                <a:solidFill>
                  <a:schemeClr val="tx1"/>
                </a:solidFill>
              </a:rPr>
              <a:t>structurees</a:t>
            </a:r>
            <a:r>
              <a:rPr lang="fr-FR" sz="1000" dirty="0">
                <a:solidFill>
                  <a:schemeClr val="tx1"/>
                </a:solidFill>
              </a:rPr>
              <a:t>-</a:t>
            </a:r>
            <a:r>
              <a:rPr lang="fr-FR" sz="1000" dirty="0" err="1">
                <a:solidFill>
                  <a:schemeClr val="tx1"/>
                </a:solidFill>
              </a:rPr>
              <a:t>par-IA</a:t>
            </a:r>
            <a:r>
              <a:rPr lang="fr-FR" sz="1000" dirty="0" smtClean="0">
                <a:sym typeface="Inter Medium"/>
              </a:rPr>
              <a:t>.- </a:t>
            </a:r>
            <a:r>
              <a:rPr lang="fr-FR" sz="1000" dirty="0"/>
              <a:t>Architecte en Intelligence Artificielle </a:t>
            </a:r>
            <a:r>
              <a:rPr lang="fr-FR" sz="1000" dirty="0" smtClean="0">
                <a:sym typeface="Inter Medium"/>
              </a:rPr>
              <a:t>- </a:t>
            </a:r>
            <a:r>
              <a:rPr lang="fr-FR" sz="1000" dirty="0" err="1"/>
              <a:t>Jedha</a:t>
            </a:r>
            <a:r>
              <a:rPr lang="fr-FR" sz="1000" dirty="0"/>
              <a:t> 2023/2024 </a:t>
            </a:r>
            <a:r>
              <a:rPr lang="fr-FR" sz="1000" dirty="0" smtClean="0"/>
              <a:t>-</a:t>
            </a:r>
            <a:endParaRPr lang="fr-FR" sz="1000" dirty="0"/>
          </a:p>
        </p:txBody>
      </p:sp>
      <p:sp>
        <p:nvSpPr>
          <p:cNvPr id="6" name="Google Shape;62;p14"/>
          <p:cNvSpPr txBox="1">
            <a:spLocks/>
          </p:cNvSpPr>
          <p:nvPr/>
        </p:nvSpPr>
        <p:spPr>
          <a:xfrm>
            <a:off x="899592" y="2499742"/>
            <a:ext cx="7704856" cy="13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4200" b="1" dirty="0">
                <a:solidFill>
                  <a:srgbClr val="0E3449"/>
                </a:solidFill>
                <a:latin typeface="Inter"/>
                <a:ea typeface="Inter"/>
                <a:cs typeface="Inter"/>
              </a:rPr>
              <a:t>Présentation des </a:t>
            </a:r>
            <a:r>
              <a:rPr lang="fr-FR" sz="4200" b="1" dirty="0" smtClean="0">
                <a:solidFill>
                  <a:srgbClr val="0E3449"/>
                </a:solidFill>
                <a:latin typeface="Inter"/>
                <a:ea typeface="Inter"/>
                <a:cs typeface="Inter"/>
              </a:rPr>
              <a:t>données</a:t>
            </a:r>
            <a:r>
              <a:rPr lang="fr-FR" sz="4200" b="1" dirty="0">
                <a:solidFill>
                  <a:srgbClr val="0E3449"/>
                </a:solidFill>
                <a:latin typeface="Inter"/>
                <a:ea typeface="Inter"/>
                <a:cs typeface="Inter"/>
              </a:rPr>
              <a:t>, </a:t>
            </a:r>
            <a:r>
              <a:rPr lang="fr-FR" sz="4200" b="1" dirty="0" smtClean="0">
                <a:solidFill>
                  <a:srgbClr val="0E3449"/>
                </a:solidFill>
                <a:latin typeface="Inter"/>
                <a:ea typeface="Inter"/>
                <a:cs typeface="Inter"/>
              </a:rPr>
              <a:t>modèles </a:t>
            </a:r>
            <a:r>
              <a:rPr lang="fr-FR" sz="4200" b="1" dirty="0">
                <a:solidFill>
                  <a:srgbClr val="0E3449"/>
                </a:solidFill>
                <a:latin typeface="Inter"/>
                <a:ea typeface="Inter"/>
                <a:cs typeface="Inter"/>
              </a:rPr>
              <a:t>et de l'API</a:t>
            </a:r>
            <a:endParaRPr lang="fr-FR" sz="42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2359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1115616" y="683084"/>
            <a:ext cx="710817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b="1" dirty="0" smtClean="0">
                <a:solidFill>
                  <a:srgbClr val="0E3449"/>
                </a:solidFill>
                <a:latin typeface="Inter"/>
                <a:ea typeface="Inter"/>
                <a:cs typeface="Inter"/>
              </a:rPr>
              <a:t>Schéma d‘infrastructure</a:t>
            </a:r>
            <a:endParaRPr sz="2400" b="1" dirty="0">
              <a:solidFill>
                <a:srgbClr val="0E3449"/>
              </a:solidFill>
              <a:latin typeface="Inter"/>
              <a:ea typeface="Inter"/>
              <a:cs typeface="Inter"/>
              <a:sym typeface="Inter SemiBold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00" y="337648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4801428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000" dirty="0"/>
              <a:t>Kévin </a:t>
            </a:r>
            <a:r>
              <a:rPr lang="fr-FR" sz="1000" dirty="0" err="1"/>
              <a:t>Chatelain</a:t>
            </a:r>
            <a:r>
              <a:rPr lang="fr-FR" sz="1000" dirty="0"/>
              <a:t> </a:t>
            </a:r>
            <a:r>
              <a:rPr lang="fr-FR" sz="1000" dirty="0" smtClean="0"/>
              <a:t>– </a:t>
            </a:r>
            <a:r>
              <a:rPr lang="fr-FR" sz="1000" dirty="0">
                <a:solidFill>
                  <a:schemeClr val="tx1"/>
                </a:solidFill>
              </a:rPr>
              <a:t>Analyse-</a:t>
            </a:r>
            <a:r>
              <a:rPr lang="fr-FR" sz="1000" dirty="0" err="1">
                <a:solidFill>
                  <a:schemeClr val="tx1"/>
                </a:solidFill>
              </a:rPr>
              <a:t>predictive</a:t>
            </a:r>
            <a:r>
              <a:rPr lang="fr-FR" sz="1000" dirty="0">
                <a:solidFill>
                  <a:schemeClr val="tx1"/>
                </a:solidFill>
              </a:rPr>
              <a:t>-de-</a:t>
            </a:r>
            <a:r>
              <a:rPr lang="fr-FR" sz="1000" dirty="0" err="1">
                <a:solidFill>
                  <a:schemeClr val="tx1"/>
                </a:solidFill>
              </a:rPr>
              <a:t>donnees</a:t>
            </a:r>
            <a:r>
              <a:rPr lang="fr-FR" sz="1000" dirty="0">
                <a:solidFill>
                  <a:schemeClr val="tx1"/>
                </a:solidFill>
              </a:rPr>
              <a:t>-</a:t>
            </a:r>
            <a:r>
              <a:rPr lang="fr-FR" sz="1000" dirty="0" err="1">
                <a:solidFill>
                  <a:schemeClr val="tx1"/>
                </a:solidFill>
              </a:rPr>
              <a:t>structurees</a:t>
            </a:r>
            <a:r>
              <a:rPr lang="fr-FR" sz="1000" dirty="0">
                <a:solidFill>
                  <a:schemeClr val="tx1"/>
                </a:solidFill>
              </a:rPr>
              <a:t>-</a:t>
            </a:r>
            <a:r>
              <a:rPr lang="fr-FR" sz="1000" dirty="0" err="1">
                <a:solidFill>
                  <a:schemeClr val="tx1"/>
                </a:solidFill>
              </a:rPr>
              <a:t>par-IA</a:t>
            </a:r>
            <a:r>
              <a:rPr lang="fr-FR" sz="1000" dirty="0" smtClean="0">
                <a:sym typeface="Inter Medium"/>
              </a:rPr>
              <a:t>.- </a:t>
            </a:r>
            <a:r>
              <a:rPr lang="fr-FR" sz="1000" dirty="0"/>
              <a:t>Architecte en Intelligence Artificielle </a:t>
            </a:r>
            <a:r>
              <a:rPr lang="fr-FR" sz="1000" dirty="0">
                <a:sym typeface="Inter Medium"/>
              </a:rPr>
              <a:t>- </a:t>
            </a:r>
            <a:r>
              <a:rPr lang="fr-FR" sz="1000" dirty="0" err="1"/>
              <a:t>Jedha</a:t>
            </a:r>
            <a:r>
              <a:rPr lang="fr-FR" sz="1000" dirty="0"/>
              <a:t> 2023/2024 </a:t>
            </a:r>
            <a:r>
              <a:rPr lang="fr-FR" sz="1000" dirty="0" smtClean="0"/>
              <a:t>- </a:t>
            </a:r>
            <a:endParaRPr lang="fr-FR" sz="1000" dirty="0"/>
          </a:p>
        </p:txBody>
      </p:sp>
      <p:sp>
        <p:nvSpPr>
          <p:cNvPr id="22" name="Google Shape;68;p15"/>
          <p:cNvSpPr txBox="1">
            <a:spLocks/>
          </p:cNvSpPr>
          <p:nvPr/>
        </p:nvSpPr>
        <p:spPr>
          <a:xfrm>
            <a:off x="1115616" y="216302"/>
            <a:ext cx="7344816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600" b="1" i="1" u="sng" dirty="0" smtClean="0">
                <a:solidFill>
                  <a:srgbClr val="0E3449"/>
                </a:solidFill>
                <a:latin typeface="Inter SemiBold"/>
                <a:ea typeface="Inter"/>
                <a:cs typeface="Inter"/>
                <a:sym typeface="Inter SemiBold"/>
              </a:rPr>
              <a:t>Architecture du projet</a:t>
            </a:r>
            <a:endParaRPr lang="fr-FR" sz="2600" b="1" i="1" u="sng" dirty="0">
              <a:solidFill>
                <a:srgbClr val="0E3449"/>
              </a:solidFill>
              <a:latin typeface="Inter SemiBold"/>
              <a:ea typeface="Inter"/>
              <a:cs typeface="Inter"/>
              <a:sym typeface="Inter SemiBold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6" t="30631" r="8323" b="34685"/>
          <a:stretch/>
        </p:blipFill>
        <p:spPr bwMode="auto">
          <a:xfrm>
            <a:off x="1439652" y="1347614"/>
            <a:ext cx="6264696" cy="3011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439652" y="1347614"/>
            <a:ext cx="6264696" cy="301114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83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1115616" y="683084"/>
            <a:ext cx="710817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b="1" dirty="0" smtClean="0">
                <a:solidFill>
                  <a:srgbClr val="0E3449"/>
                </a:solidFill>
                <a:latin typeface="Inter"/>
                <a:ea typeface="Inter"/>
                <a:cs typeface="Inter"/>
                <a:sym typeface="Inter SemiBold"/>
              </a:rPr>
              <a:t>Avantages clés</a:t>
            </a:r>
            <a:endParaRPr sz="2400" b="1" dirty="0">
              <a:solidFill>
                <a:srgbClr val="0E3449"/>
              </a:solidFill>
              <a:latin typeface="Inter"/>
              <a:ea typeface="Inter"/>
              <a:cs typeface="Inter"/>
              <a:sym typeface="Inter SemiBold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00" y="337648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4801428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000" dirty="0"/>
              <a:t>Kévin </a:t>
            </a:r>
            <a:r>
              <a:rPr lang="fr-FR" sz="1000" dirty="0" err="1"/>
              <a:t>Chatelain</a:t>
            </a:r>
            <a:r>
              <a:rPr lang="fr-FR" sz="1000" dirty="0"/>
              <a:t> </a:t>
            </a:r>
            <a:r>
              <a:rPr lang="fr-FR" sz="1000" dirty="0" smtClean="0"/>
              <a:t>– </a:t>
            </a:r>
            <a:r>
              <a:rPr lang="fr-FR" sz="1000" dirty="0">
                <a:solidFill>
                  <a:schemeClr val="tx1"/>
                </a:solidFill>
              </a:rPr>
              <a:t>Analyse-</a:t>
            </a:r>
            <a:r>
              <a:rPr lang="fr-FR" sz="1000" dirty="0" err="1">
                <a:solidFill>
                  <a:schemeClr val="tx1"/>
                </a:solidFill>
              </a:rPr>
              <a:t>predictive</a:t>
            </a:r>
            <a:r>
              <a:rPr lang="fr-FR" sz="1000" dirty="0">
                <a:solidFill>
                  <a:schemeClr val="tx1"/>
                </a:solidFill>
              </a:rPr>
              <a:t>-de-</a:t>
            </a:r>
            <a:r>
              <a:rPr lang="fr-FR" sz="1000" dirty="0" err="1">
                <a:solidFill>
                  <a:schemeClr val="tx1"/>
                </a:solidFill>
              </a:rPr>
              <a:t>donnees</a:t>
            </a:r>
            <a:r>
              <a:rPr lang="fr-FR" sz="1000" dirty="0">
                <a:solidFill>
                  <a:schemeClr val="tx1"/>
                </a:solidFill>
              </a:rPr>
              <a:t>-</a:t>
            </a:r>
            <a:r>
              <a:rPr lang="fr-FR" sz="1000" dirty="0" err="1">
                <a:solidFill>
                  <a:schemeClr val="tx1"/>
                </a:solidFill>
              </a:rPr>
              <a:t>structurees</a:t>
            </a:r>
            <a:r>
              <a:rPr lang="fr-FR" sz="1000" dirty="0">
                <a:solidFill>
                  <a:schemeClr val="tx1"/>
                </a:solidFill>
              </a:rPr>
              <a:t>-</a:t>
            </a:r>
            <a:r>
              <a:rPr lang="fr-FR" sz="1000" dirty="0" err="1">
                <a:solidFill>
                  <a:schemeClr val="tx1"/>
                </a:solidFill>
              </a:rPr>
              <a:t>par-IA</a:t>
            </a:r>
            <a:r>
              <a:rPr lang="fr-FR" sz="1000" dirty="0" smtClean="0">
                <a:sym typeface="Inter Medium"/>
              </a:rPr>
              <a:t>.- </a:t>
            </a:r>
            <a:r>
              <a:rPr lang="fr-FR" sz="1000" dirty="0"/>
              <a:t>Architecte en Intelligence Artificielle </a:t>
            </a:r>
            <a:r>
              <a:rPr lang="fr-FR" sz="1000" dirty="0">
                <a:sym typeface="Inter Medium"/>
              </a:rPr>
              <a:t>- </a:t>
            </a:r>
            <a:r>
              <a:rPr lang="fr-FR" sz="1000" dirty="0" err="1"/>
              <a:t>Jedha</a:t>
            </a:r>
            <a:r>
              <a:rPr lang="fr-FR" sz="1000" dirty="0"/>
              <a:t> 2023/2024 </a:t>
            </a:r>
            <a:r>
              <a:rPr lang="fr-FR" sz="1000" dirty="0" smtClean="0"/>
              <a:t>- </a:t>
            </a:r>
            <a:endParaRPr lang="fr-FR" sz="1000" dirty="0"/>
          </a:p>
        </p:txBody>
      </p:sp>
      <p:sp>
        <p:nvSpPr>
          <p:cNvPr id="22" name="Google Shape;68;p15"/>
          <p:cNvSpPr txBox="1">
            <a:spLocks/>
          </p:cNvSpPr>
          <p:nvPr/>
        </p:nvSpPr>
        <p:spPr>
          <a:xfrm>
            <a:off x="1115616" y="216302"/>
            <a:ext cx="7344816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600" b="1" i="1" u="sng" dirty="0">
                <a:solidFill>
                  <a:srgbClr val="0E3449"/>
                </a:solidFill>
                <a:latin typeface="Inter SemiBold"/>
                <a:ea typeface="Inter"/>
                <a:cs typeface="Inter"/>
                <a:sym typeface="Inter SemiBold"/>
              </a:rPr>
              <a:t>Architecture du projet</a:t>
            </a:r>
          </a:p>
        </p:txBody>
      </p:sp>
      <p:sp>
        <p:nvSpPr>
          <p:cNvPr id="4" name="AutoShape 2" descr="icône de trophée d'or sur fond transparent 5048374 Art vectoriel chez  Vecteezy"/>
          <p:cNvSpPr>
            <a:spLocks noChangeAspect="1" noChangeArrowheads="1"/>
          </p:cNvSpPr>
          <p:nvPr/>
        </p:nvSpPr>
        <p:spPr bwMode="auto">
          <a:xfrm>
            <a:off x="155575" y="-10287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8" descr="Trophée D'or Réaliste Sur Fond Transparent. Illustration Vectorielle Clip  Art Libres De Droits, Svg, Vecteurs Et Illustration. Image 128490992"/>
          <p:cNvSpPr>
            <a:spLocks noChangeAspect="1" noChangeArrowheads="1"/>
          </p:cNvSpPr>
          <p:nvPr/>
        </p:nvSpPr>
        <p:spPr bwMode="auto">
          <a:xfrm>
            <a:off x="307975" y="-8763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10" descr="Trophée D'or Réaliste Sur Fond Transparent. Illustration Vectorielle Clip  Art Libres De Droits, Svg, Vecteurs Et Illustration. Image 128490992"/>
          <p:cNvSpPr>
            <a:spLocks noChangeAspect="1" noChangeArrowheads="1"/>
          </p:cNvSpPr>
          <p:nvPr/>
        </p:nvSpPr>
        <p:spPr bwMode="auto">
          <a:xfrm>
            <a:off x="460375" y="-7239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12" descr="Trophée D'or Réaliste Sur Fond Transparent. Illustration Vectorielle Clip  Art Libres De Droits, Svg, Vecteurs Et Illustration. Image 128490992"/>
          <p:cNvSpPr>
            <a:spLocks noChangeAspect="1" noChangeArrowheads="1"/>
          </p:cNvSpPr>
          <p:nvPr/>
        </p:nvSpPr>
        <p:spPr bwMode="auto">
          <a:xfrm>
            <a:off x="612775" y="-5715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3" name="Picture 12" descr="Bloc Notes PNG Images | Vecteurs Et Fichiers PSD | Téléchargement Gratuit  Sur Pngtre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1" t="2871" r="20366" b="11138"/>
          <a:stretch/>
        </p:blipFill>
        <p:spPr bwMode="auto">
          <a:xfrm>
            <a:off x="2298701" y="3003798"/>
            <a:ext cx="833140" cy="86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Engrenage 3d Sur Fond Blanc Mécanique PNG , Structure, Main, Conduire Image  PNG pour le téléchargement lib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67" y="1247588"/>
            <a:ext cx="127073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580953" y="2237930"/>
            <a:ext cx="202254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u="sng" dirty="0" smtClean="0">
                <a:latin typeface="Calibri" pitchFamily="34" charset="0"/>
                <a:cs typeface="Calibri" pitchFamily="34" charset="0"/>
              </a:rPr>
              <a:t>Automatisation</a:t>
            </a:r>
          </a:p>
          <a:p>
            <a:pPr algn="ctr"/>
            <a:r>
              <a:rPr lang="fr-FR" sz="1200" dirty="0"/>
              <a:t>Processus entièrement automatisé</a:t>
            </a:r>
            <a:endParaRPr lang="fr-FR" sz="1200" b="1" u="sng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31836" y="2315101"/>
            <a:ext cx="181697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u="sng" dirty="0">
                <a:latin typeface="Calibri" pitchFamily="34" charset="0"/>
                <a:cs typeface="Calibri" pitchFamily="34" charset="0"/>
              </a:rPr>
              <a:t>Temps réel </a:t>
            </a:r>
          </a:p>
          <a:p>
            <a:pPr algn="ctr"/>
            <a:r>
              <a:rPr lang="fr-FR" sz="1200" dirty="0"/>
              <a:t>Analyse instantanée des transactions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04048" y="3863992"/>
            <a:ext cx="224076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u="sng" dirty="0">
                <a:latin typeface="Calibri" pitchFamily="34" charset="0"/>
                <a:cs typeface="Calibri" pitchFamily="34" charset="0"/>
              </a:rPr>
              <a:t>Interopérabilité</a:t>
            </a:r>
          </a:p>
          <a:p>
            <a:pPr algn="ctr"/>
            <a:r>
              <a:rPr lang="fr-FR" sz="1200" dirty="0"/>
              <a:t>Intégration fluide des </a:t>
            </a:r>
            <a:r>
              <a:rPr lang="fr-FR" sz="1200" dirty="0" smtClean="0"/>
              <a:t>outils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6643460" y="2338468"/>
            <a:ext cx="181697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u="sng" dirty="0" err="1">
                <a:latin typeface="Calibri" pitchFamily="34" charset="0"/>
                <a:cs typeface="Calibri" pitchFamily="34" charset="0"/>
              </a:rPr>
              <a:t>Scalabilité</a:t>
            </a:r>
            <a:endParaRPr lang="fr-FR" b="1" u="sng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fr-FR" sz="1200" dirty="0"/>
              <a:t>Adapté aux volumes croissants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18684" y="3939902"/>
            <a:ext cx="202254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u="sng" dirty="0">
                <a:latin typeface="Calibri" pitchFamily="34" charset="0"/>
                <a:cs typeface="Calibri" pitchFamily="34" charset="0"/>
              </a:rPr>
              <a:t>Traçabilité</a:t>
            </a:r>
          </a:p>
          <a:p>
            <a:pPr algn="ctr"/>
            <a:r>
              <a:rPr lang="fr-FR" sz="1200" dirty="0"/>
              <a:t>Suivi complet des </a:t>
            </a:r>
            <a:r>
              <a:rPr lang="fr-FR" sz="1200" dirty="0" err="1"/>
              <a:t>metrics</a:t>
            </a:r>
            <a:endParaRPr lang="fr-FR" sz="1200" dirty="0"/>
          </a:p>
        </p:txBody>
      </p:sp>
      <p:pic>
        <p:nvPicPr>
          <p:cNvPr id="1028" name="Picture 4" descr="🕐 Une Heure Emoj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466" y="1414712"/>
            <a:ext cx="883712" cy="88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📶 Barres De Réseau Emoji"/>
          <p:cNvSpPr>
            <a:spLocks noChangeAspect="1" noChangeArrowheads="1"/>
          </p:cNvSpPr>
          <p:nvPr/>
        </p:nvSpPr>
        <p:spPr bwMode="auto">
          <a:xfrm>
            <a:off x="765175" y="-4191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8" descr="📶 Barres De Réseau Emoji"/>
          <p:cNvSpPr>
            <a:spLocks noChangeAspect="1" noChangeArrowheads="1"/>
          </p:cNvSpPr>
          <p:nvPr/>
        </p:nvSpPr>
        <p:spPr bwMode="auto">
          <a:xfrm>
            <a:off x="917575" y="-2667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4" name="Picture 10" descr="📶 Barres De Réseau Emoji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638" y="2809307"/>
            <a:ext cx="1130594" cy="113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calable Icon #4084 - Free Icons Library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7" t="10016" r="6897" b="10434"/>
          <a:stretch/>
        </p:blipFill>
        <p:spPr bwMode="auto">
          <a:xfrm>
            <a:off x="7135279" y="1563638"/>
            <a:ext cx="833333" cy="77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52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1115616" y="683084"/>
            <a:ext cx="710817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b="1" dirty="0" smtClean="0">
                <a:solidFill>
                  <a:srgbClr val="0E3449"/>
                </a:solidFill>
                <a:latin typeface="Inter"/>
                <a:ea typeface="Inter"/>
                <a:cs typeface="Inter"/>
                <a:sym typeface="Inter SemiBold"/>
              </a:rPr>
              <a:t>Avantages clés</a:t>
            </a:r>
            <a:endParaRPr sz="2400" b="1" dirty="0">
              <a:solidFill>
                <a:srgbClr val="0E3449"/>
              </a:solidFill>
              <a:latin typeface="Inter"/>
              <a:ea typeface="Inter"/>
              <a:cs typeface="Inter"/>
              <a:sym typeface="Inter SemiBold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00" y="337648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4801428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000" dirty="0"/>
              <a:t>Kévin </a:t>
            </a:r>
            <a:r>
              <a:rPr lang="fr-FR" sz="1000" dirty="0" err="1"/>
              <a:t>Chatelain</a:t>
            </a:r>
            <a:r>
              <a:rPr lang="fr-FR" sz="1000" dirty="0"/>
              <a:t> </a:t>
            </a:r>
            <a:r>
              <a:rPr lang="fr-FR" sz="1000" dirty="0" smtClean="0"/>
              <a:t>– </a:t>
            </a:r>
            <a:r>
              <a:rPr lang="fr-FR" sz="1000" dirty="0">
                <a:solidFill>
                  <a:schemeClr val="tx1"/>
                </a:solidFill>
              </a:rPr>
              <a:t>Analyse-</a:t>
            </a:r>
            <a:r>
              <a:rPr lang="fr-FR" sz="1000" dirty="0" err="1">
                <a:solidFill>
                  <a:schemeClr val="tx1"/>
                </a:solidFill>
              </a:rPr>
              <a:t>predictive</a:t>
            </a:r>
            <a:r>
              <a:rPr lang="fr-FR" sz="1000" dirty="0">
                <a:solidFill>
                  <a:schemeClr val="tx1"/>
                </a:solidFill>
              </a:rPr>
              <a:t>-de-</a:t>
            </a:r>
            <a:r>
              <a:rPr lang="fr-FR" sz="1000" dirty="0" err="1">
                <a:solidFill>
                  <a:schemeClr val="tx1"/>
                </a:solidFill>
              </a:rPr>
              <a:t>donnees</a:t>
            </a:r>
            <a:r>
              <a:rPr lang="fr-FR" sz="1000" dirty="0">
                <a:solidFill>
                  <a:schemeClr val="tx1"/>
                </a:solidFill>
              </a:rPr>
              <a:t>-</a:t>
            </a:r>
            <a:r>
              <a:rPr lang="fr-FR" sz="1000" dirty="0" err="1">
                <a:solidFill>
                  <a:schemeClr val="tx1"/>
                </a:solidFill>
              </a:rPr>
              <a:t>structurees</a:t>
            </a:r>
            <a:r>
              <a:rPr lang="fr-FR" sz="1000" dirty="0">
                <a:solidFill>
                  <a:schemeClr val="tx1"/>
                </a:solidFill>
              </a:rPr>
              <a:t>-</a:t>
            </a:r>
            <a:r>
              <a:rPr lang="fr-FR" sz="1000" dirty="0" err="1">
                <a:solidFill>
                  <a:schemeClr val="tx1"/>
                </a:solidFill>
              </a:rPr>
              <a:t>par-IA</a:t>
            </a:r>
            <a:r>
              <a:rPr lang="fr-FR" sz="1000" dirty="0" smtClean="0">
                <a:sym typeface="Inter Medium"/>
              </a:rPr>
              <a:t>.- </a:t>
            </a:r>
            <a:r>
              <a:rPr lang="fr-FR" sz="1000" dirty="0"/>
              <a:t>Architecte en Intelligence Artificielle </a:t>
            </a:r>
            <a:r>
              <a:rPr lang="fr-FR" sz="1000" dirty="0">
                <a:sym typeface="Inter Medium"/>
              </a:rPr>
              <a:t>- </a:t>
            </a:r>
            <a:r>
              <a:rPr lang="fr-FR" sz="1000" dirty="0" err="1"/>
              <a:t>Jedha</a:t>
            </a:r>
            <a:r>
              <a:rPr lang="fr-FR" sz="1000" dirty="0"/>
              <a:t> 2023/2024 </a:t>
            </a:r>
            <a:r>
              <a:rPr lang="fr-FR" sz="1000" dirty="0" smtClean="0"/>
              <a:t>- </a:t>
            </a:r>
            <a:endParaRPr lang="fr-FR" sz="1000" dirty="0"/>
          </a:p>
        </p:txBody>
      </p:sp>
      <p:sp>
        <p:nvSpPr>
          <p:cNvPr id="22" name="Google Shape;68;p15"/>
          <p:cNvSpPr txBox="1">
            <a:spLocks/>
          </p:cNvSpPr>
          <p:nvPr/>
        </p:nvSpPr>
        <p:spPr>
          <a:xfrm>
            <a:off x="1115616" y="216302"/>
            <a:ext cx="7344816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600" b="1" i="1" u="sng" dirty="0">
                <a:solidFill>
                  <a:srgbClr val="0E3449"/>
                </a:solidFill>
                <a:latin typeface="Inter SemiBold"/>
                <a:ea typeface="Inter"/>
                <a:cs typeface="Inter"/>
                <a:sym typeface="Inter SemiBold"/>
              </a:rPr>
              <a:t>Architecture du projet</a:t>
            </a:r>
          </a:p>
        </p:txBody>
      </p:sp>
      <p:sp>
        <p:nvSpPr>
          <p:cNvPr id="4" name="AutoShape 2" descr="icône de trophée d'or sur fond transparent 5048374 Art vectoriel chez  Vecteezy"/>
          <p:cNvSpPr>
            <a:spLocks noChangeAspect="1" noChangeArrowheads="1"/>
          </p:cNvSpPr>
          <p:nvPr/>
        </p:nvSpPr>
        <p:spPr bwMode="auto">
          <a:xfrm>
            <a:off x="155575" y="-10287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8" descr="Trophée D'or Réaliste Sur Fond Transparent. Illustration Vectorielle Clip  Art Libres De Droits, Svg, Vecteurs Et Illustration. Image 128490992"/>
          <p:cNvSpPr>
            <a:spLocks noChangeAspect="1" noChangeArrowheads="1"/>
          </p:cNvSpPr>
          <p:nvPr/>
        </p:nvSpPr>
        <p:spPr bwMode="auto">
          <a:xfrm>
            <a:off x="307975" y="-8763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10" descr="Trophée D'or Réaliste Sur Fond Transparent. Illustration Vectorielle Clip  Art Libres De Droits, Svg, Vecteurs Et Illustration. Image 128490992"/>
          <p:cNvSpPr>
            <a:spLocks noChangeAspect="1" noChangeArrowheads="1"/>
          </p:cNvSpPr>
          <p:nvPr/>
        </p:nvSpPr>
        <p:spPr bwMode="auto">
          <a:xfrm>
            <a:off x="460375" y="-7239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12" descr="Trophée D'or Réaliste Sur Fond Transparent. Illustration Vectorielle Clip  Art Libres De Droits, Svg, Vecteurs Et Illustration. Image 128490992"/>
          <p:cNvSpPr>
            <a:spLocks noChangeAspect="1" noChangeArrowheads="1"/>
          </p:cNvSpPr>
          <p:nvPr/>
        </p:nvSpPr>
        <p:spPr bwMode="auto">
          <a:xfrm>
            <a:off x="612775" y="-5715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827584" y="2237930"/>
            <a:ext cx="202254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u="sng" dirty="0">
                <a:latin typeface="Calibri" pitchFamily="34" charset="0"/>
                <a:cs typeface="Calibri" pitchFamily="34" charset="0"/>
              </a:rPr>
              <a:t>Monitoring robuste</a:t>
            </a:r>
          </a:p>
          <a:p>
            <a:pPr algn="ctr"/>
            <a:r>
              <a:rPr lang="fr-FR" sz="1200" dirty="0"/>
              <a:t>Surveillance continue des systèmes</a:t>
            </a:r>
            <a:endParaRPr lang="fr-FR" sz="1200" b="1" u="sng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83220" y="2248003"/>
            <a:ext cx="181697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u="sng" dirty="0">
                <a:latin typeface="Calibri" pitchFamily="34" charset="0"/>
                <a:cs typeface="Calibri" pitchFamily="34" charset="0"/>
              </a:rPr>
              <a:t>Sécurité</a:t>
            </a:r>
          </a:p>
          <a:p>
            <a:pPr algn="ctr"/>
            <a:r>
              <a:rPr lang="fr-FR" sz="1200" dirty="0"/>
              <a:t>Sauvegarde centralisée et régulière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75650" y="3863992"/>
            <a:ext cx="224076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u="sng" dirty="0">
                <a:latin typeface="Calibri" pitchFamily="34" charset="0"/>
                <a:cs typeface="Calibri" pitchFamily="34" charset="0"/>
              </a:rPr>
              <a:t>Optimisation des coûts</a:t>
            </a:r>
          </a:p>
          <a:p>
            <a:pPr algn="ctr"/>
            <a:r>
              <a:rPr lang="fr-FR" sz="1200" dirty="0" smtClean="0"/>
              <a:t>Utilisation </a:t>
            </a:r>
            <a:r>
              <a:rPr lang="fr-FR" sz="1200" dirty="0"/>
              <a:t>efficace des outils </a:t>
            </a:r>
            <a:r>
              <a:rPr lang="fr-FR" sz="1200" dirty="0" err="1"/>
              <a:t>cloud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>
            <a:off x="2555776" y="3951515"/>
            <a:ext cx="202254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u="sng" dirty="0">
                <a:latin typeface="Calibri" pitchFamily="34" charset="0"/>
                <a:cs typeface="Calibri" pitchFamily="34" charset="0"/>
              </a:rPr>
              <a:t>Accessibilité</a:t>
            </a:r>
          </a:p>
          <a:p>
            <a:pPr algn="ctr"/>
            <a:r>
              <a:rPr lang="fr-FR" sz="1200" dirty="0"/>
              <a:t>Visualisation simplifiée</a:t>
            </a:r>
          </a:p>
        </p:txBody>
      </p:sp>
      <p:sp>
        <p:nvSpPr>
          <p:cNvPr id="2" name="AutoShape 6" descr="📶 Barres De Réseau Emoji"/>
          <p:cNvSpPr>
            <a:spLocks noChangeAspect="1" noChangeArrowheads="1"/>
          </p:cNvSpPr>
          <p:nvPr/>
        </p:nvSpPr>
        <p:spPr bwMode="auto">
          <a:xfrm>
            <a:off x="765175" y="-4191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8" descr="📶 Barres De Réseau Emoji"/>
          <p:cNvSpPr>
            <a:spLocks noChangeAspect="1" noChangeArrowheads="1"/>
          </p:cNvSpPr>
          <p:nvPr/>
        </p:nvSpPr>
        <p:spPr bwMode="auto">
          <a:xfrm>
            <a:off x="917575" y="-2667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6" descr="Check Mark - Blue Check Mark in Circle - CleanPNG / Kiss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8" descr="Check Mark - Blue Check Mark in Circle - CleanPNG / Kiss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8" name="Picture 10" descr="File:Eo circle grey checkmark.svg - Wikimedia Comm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11839"/>
            <a:ext cx="819487" cy="81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🔓 Cadenas Ouvert Emoj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276" y="1399547"/>
            <a:ext cx="946289" cy="84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User friendly - Free interface ic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508" y="2926436"/>
            <a:ext cx="1025079" cy="102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💵 Billet En Dollars Emoji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940" y="2859782"/>
            <a:ext cx="995159" cy="99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12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4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 idx="4294967295"/>
          </p:nvPr>
        </p:nvSpPr>
        <p:spPr>
          <a:xfrm>
            <a:off x="971600" y="868756"/>
            <a:ext cx="7488832" cy="13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4500" b="1" u="sng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Section </a:t>
            </a:r>
            <a:r>
              <a:rPr lang="fr-FR" sz="4500" b="1" u="sng" dirty="0" smtClean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3 </a:t>
            </a:r>
            <a:r>
              <a:rPr lang="fr-FR" sz="4500" b="1" u="sng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: Pipeline de détection</a:t>
            </a:r>
            <a:r>
              <a:rPr lang="fr" sz="45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/>
            </a:r>
            <a:br>
              <a:rPr lang="fr" sz="45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</a:br>
            <a:endParaRPr sz="45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6;p15"/>
          <p:cNvSpPr/>
          <p:nvPr/>
        </p:nvSpPr>
        <p:spPr>
          <a:xfrm>
            <a:off x="10225" y="4803998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000" dirty="0"/>
              <a:t>Kévin </a:t>
            </a:r>
            <a:r>
              <a:rPr lang="fr-FR" sz="1000" dirty="0" err="1"/>
              <a:t>Chatelain</a:t>
            </a:r>
            <a:r>
              <a:rPr lang="fr-FR" sz="1000" dirty="0"/>
              <a:t> </a:t>
            </a:r>
            <a:r>
              <a:rPr lang="fr-FR" sz="1000" dirty="0" smtClean="0"/>
              <a:t>– </a:t>
            </a:r>
            <a:r>
              <a:rPr lang="fr-FR" sz="1000" dirty="0">
                <a:solidFill>
                  <a:schemeClr val="tx1"/>
                </a:solidFill>
              </a:rPr>
              <a:t>Analyse-</a:t>
            </a:r>
            <a:r>
              <a:rPr lang="fr-FR" sz="1000" dirty="0" err="1">
                <a:solidFill>
                  <a:schemeClr val="tx1"/>
                </a:solidFill>
              </a:rPr>
              <a:t>predictive</a:t>
            </a:r>
            <a:r>
              <a:rPr lang="fr-FR" sz="1000" dirty="0">
                <a:solidFill>
                  <a:schemeClr val="tx1"/>
                </a:solidFill>
              </a:rPr>
              <a:t>-de-</a:t>
            </a:r>
            <a:r>
              <a:rPr lang="fr-FR" sz="1000" dirty="0" err="1">
                <a:solidFill>
                  <a:schemeClr val="tx1"/>
                </a:solidFill>
              </a:rPr>
              <a:t>donnees</a:t>
            </a:r>
            <a:r>
              <a:rPr lang="fr-FR" sz="1000" dirty="0">
                <a:solidFill>
                  <a:schemeClr val="tx1"/>
                </a:solidFill>
              </a:rPr>
              <a:t>-</a:t>
            </a:r>
            <a:r>
              <a:rPr lang="fr-FR" sz="1000" dirty="0" err="1">
                <a:solidFill>
                  <a:schemeClr val="tx1"/>
                </a:solidFill>
              </a:rPr>
              <a:t>structurees</a:t>
            </a:r>
            <a:r>
              <a:rPr lang="fr-FR" sz="1000" dirty="0">
                <a:solidFill>
                  <a:schemeClr val="tx1"/>
                </a:solidFill>
              </a:rPr>
              <a:t>-par-</a:t>
            </a:r>
            <a:r>
              <a:rPr lang="fr-FR" sz="1000" dirty="0" err="1">
                <a:solidFill>
                  <a:schemeClr val="tx1"/>
                </a:solidFill>
              </a:rPr>
              <a:t>IA</a:t>
            </a:r>
            <a:r>
              <a:rPr lang="fr-FR" sz="1000" dirty="0" err="1" smtClean="0"/>
              <a:t>Architecte</a:t>
            </a:r>
            <a:r>
              <a:rPr lang="fr-FR" sz="1000" dirty="0" smtClean="0"/>
              <a:t> </a:t>
            </a:r>
            <a:r>
              <a:rPr lang="fr-FR" sz="1000" dirty="0"/>
              <a:t>en Intelligence Artificielle </a:t>
            </a:r>
            <a:r>
              <a:rPr lang="fr-FR" sz="1000" dirty="0" smtClean="0">
                <a:sym typeface="Inter Medium"/>
              </a:rPr>
              <a:t>- </a:t>
            </a:r>
            <a:r>
              <a:rPr lang="fr-FR" sz="1000" dirty="0" err="1"/>
              <a:t>Jedha</a:t>
            </a:r>
            <a:r>
              <a:rPr lang="fr-FR" sz="1000" dirty="0"/>
              <a:t> 2023/2024 </a:t>
            </a:r>
            <a:r>
              <a:rPr lang="fr-FR" sz="1000" dirty="0" smtClean="0"/>
              <a:t>-</a:t>
            </a:r>
            <a:endParaRPr lang="fr-FR" sz="1000" dirty="0"/>
          </a:p>
        </p:txBody>
      </p:sp>
      <p:sp>
        <p:nvSpPr>
          <p:cNvPr id="6" name="Google Shape;62;p14"/>
          <p:cNvSpPr txBox="1">
            <a:spLocks/>
          </p:cNvSpPr>
          <p:nvPr/>
        </p:nvSpPr>
        <p:spPr>
          <a:xfrm>
            <a:off x="971600" y="2715766"/>
            <a:ext cx="7704856" cy="13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4200" b="1" dirty="0" smtClean="0">
                <a:solidFill>
                  <a:srgbClr val="0E3449"/>
                </a:solidFill>
                <a:latin typeface="Inter"/>
                <a:ea typeface="Inter"/>
                <a:cs typeface="Inter"/>
              </a:rPr>
              <a:t>Cheminement et outils</a:t>
            </a:r>
            <a:endParaRPr lang="fr-FR" sz="42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25952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</TotalTime>
  <Words>651</Words>
  <Application>Microsoft Office PowerPoint</Application>
  <PresentationFormat>On-screen Show (16:9)</PresentationFormat>
  <Paragraphs>121</Paragraphs>
  <Slides>17</Slides>
  <Notes>17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Simple Light</vt:lpstr>
      <vt:lpstr>Système de détection de Fraude</vt:lpstr>
      <vt:lpstr>Section 1 : Contexte et enjeux </vt:lpstr>
      <vt:lpstr>Introduction générale</vt:lpstr>
      <vt:lpstr>Présentation du modèle</vt:lpstr>
      <vt:lpstr>Section 2 : Archictecture du projet </vt:lpstr>
      <vt:lpstr>Schéma d‘infrastructure</vt:lpstr>
      <vt:lpstr>Avantages clés</vt:lpstr>
      <vt:lpstr>Avantages clés</vt:lpstr>
      <vt:lpstr>Section 3 : Pipeline de détection </vt:lpstr>
      <vt:lpstr>Exécution avec Airflow et résultats</vt:lpstr>
      <vt:lpstr>Supervision et sauvegardes avec Airflow</vt:lpstr>
      <vt:lpstr>Airflow - </vt:lpstr>
      <vt:lpstr>Section 4: Données et visualisation </vt:lpstr>
      <vt:lpstr>NeonDB</vt:lpstr>
      <vt:lpstr>Visuels des outils</vt:lpstr>
      <vt:lpstr>Section 4: Axes d’améliorations </vt:lpstr>
      <vt:lpstr>Merci de votre Attention!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du Forex</dc:title>
  <cp:lastModifiedBy>Kévin Chatelain</cp:lastModifiedBy>
  <cp:revision>492</cp:revision>
  <dcterms:modified xsi:type="dcterms:W3CDTF">2025-02-01T14:07:03Z</dcterms:modified>
</cp:coreProperties>
</file>