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7" r:id="rId3"/>
    <p:sldId id="422" r:id="rId4"/>
    <p:sldId id="421" r:id="rId5"/>
    <p:sldId id="423" r:id="rId6"/>
    <p:sldId id="425" r:id="rId7"/>
    <p:sldId id="426" r:id="rId8"/>
    <p:sldId id="374" r:id="rId9"/>
    <p:sldId id="427" r:id="rId10"/>
    <p:sldId id="38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p" initials="a" lastIdx="1" clrIdx="0">
    <p:extLst>
      <p:ext uri="{19B8F6BF-5375-455C-9EA6-DF929625EA0E}">
        <p15:presenceInfo xmlns:p15="http://schemas.microsoft.com/office/powerpoint/2012/main" userId="app" providerId="None"/>
      </p:ext>
    </p:extLst>
  </p:cmAuthor>
  <p:cmAuthor id="2" name="huangxuhua" initials="h" lastIdx="1" clrIdx="1">
    <p:extLst>
      <p:ext uri="{19B8F6BF-5375-455C-9EA6-DF929625EA0E}">
        <p15:presenceInfo xmlns:p15="http://schemas.microsoft.com/office/powerpoint/2012/main" userId="huangxuhu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6" autoAdjust="0"/>
    <p:restoredTop sz="94725" autoAdjust="0"/>
  </p:normalViewPr>
  <p:slideViewPr>
    <p:cSldViewPr snapToGrid="0">
      <p:cViewPr varScale="1">
        <p:scale>
          <a:sx n="110" d="100"/>
          <a:sy n="110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4B35B7-4832-44B0-B93B-7449AADC8F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A95CA-FA47-4FDD-B867-3DD2DE53AC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83DA5-DCC0-444C-A84F-6F7F8B455BD7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7F02D6-16DC-4211-BB6C-2568745334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481A0-DD67-4AEA-B721-7F767B866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404F-3D7E-4514-82CC-7D4B29C58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33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0B7D9-1A0D-41C1-A47E-F552AADC0B67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A97D4-216F-4A37-9C61-6403103F0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02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96BE-0427-464D-BFB5-04FD239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E9157-5B3E-4C11-9359-700EE7CF1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65EA8-DDB3-42A4-B33A-A1030906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311-7562-4869-B41B-D4A9C15A96BE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FAB6D-3C16-4B83-9AB6-2E4EA285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0C420-A50A-46FE-B7AE-D884DEA6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B490-9391-490C-864E-B575B56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661D2-B43A-444E-976B-157B43DA6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561B0-F9D8-4373-83FC-A4A0A936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54A8-DB57-47E0-8729-B154C6E01C87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49281-285E-4804-8BE1-67C09888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08343-56E5-437B-9DC5-5325BC4C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5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DE6675-8827-4F67-AB92-354FCC47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D61274-E891-4C87-9689-1A6037C8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27FC9-0C04-4EFC-85DD-AFBC6A2C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DBA7-3A39-44D8-BDFA-4753E358613E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889FB-8FB9-493F-BDCB-FA5AE969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69C7C-8A07-4FA0-8F69-CDB95724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7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3C4D-7774-4327-9604-9B0E1502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5"/>
            <a:ext cx="10515600" cy="425942"/>
          </a:xfrm>
          <a:ln w="12700">
            <a:solidFill>
              <a:srgbClr val="0070C0"/>
            </a:solidFill>
          </a:ln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76677-8A55-44FA-AC7B-23F6F0E89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127"/>
            <a:ext cx="10515600" cy="55858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BD65E-DA3E-4DEC-BA0E-0A7D5A6C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A941-2A8E-497E-B82A-56E9ABF81303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1711D-142F-4857-807A-B64F4FA1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7C401-A2D2-424D-958D-2FEC558B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CDF2E-ADAA-456F-8919-CDA7C775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D1A03F-BBEE-43EB-8968-CD4716F8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A5124-E9B3-43B0-B3F8-996E4AA2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784-7053-4E06-932B-D40077476698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44772-1C0A-4BE7-BCAD-812AB251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471A2-46D9-4967-AE9E-DBA23092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8137C-6BD3-4009-864B-F3E44342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9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595EC-3367-4972-89A6-F1DAD6404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4582"/>
            <a:ext cx="5181600" cy="48423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C62CF1-A53F-4058-9124-AF5ECF298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4582"/>
            <a:ext cx="5181600" cy="48423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CA225-CBA7-40DF-BEF2-74B0AAFD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763D-38B5-4064-97F7-48E1B07076D5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76C3C-F594-4C94-883D-3481E05F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D383E-9DDB-4A9C-A2E2-0AAC979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2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2709-3B03-4CEF-B42B-0396D827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91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2372C-D805-494B-8DD8-C3E948DE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30474"/>
            <a:ext cx="5157787" cy="11746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F5C509-05A9-4274-A7E0-C4ABC8761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3A10C-A155-4BA9-BF6E-15D2E9CC8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30474"/>
            <a:ext cx="5183188" cy="11746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BD2061-827B-468E-A3A1-E4FD3E8D8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57758D-CEA4-4530-BD0A-5BCC7FA3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41003-76E1-4FE8-81D1-1AA2E7978F67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29380-E552-4E1D-9E41-A510986E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6E2CAE-14BC-4C6F-88FE-B71FEBD9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6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503E-79CA-4D3F-A24B-5CCE61EE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0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7B23C3-3AB4-4B06-A89A-080C5D33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0A7C-AEAC-4019-B2F4-B21FFB42EC52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4E5174-A29B-4858-917E-95742745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1AEC1-0749-4730-B9AD-266C0ADD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3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13E56-1F40-4B96-83F6-130B8679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DC47-1A01-45B3-BCA2-971466CDC553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9576F2-8825-48E9-8C17-F6137378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DE512-E9EF-44CC-A046-A28EB7F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9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ECF29-A35A-4250-BDEC-F6BDCCAD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2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AFEBA-C0A5-40D1-A7A4-91896120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8619"/>
            <a:ext cx="6172200" cy="56024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4212F4-A6E5-46FA-8DA3-685639774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4821"/>
            <a:ext cx="3932237" cy="426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1B757-FB7B-42A0-AFCB-7C889458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ECFF8-8832-40C5-8C51-FB1BDB5BD05C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7366B-E6B5-484F-90F0-2F276867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FAF6D-68DE-49B6-8DC0-10C5D9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314F2-C436-4F7B-BB11-F763A9CD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17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3925FA-D213-4AD8-95F3-3D6272A6D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6525"/>
            <a:ext cx="6172200" cy="5724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9354D1-8261-4BCE-A26E-BF21CB92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4817"/>
            <a:ext cx="3932237" cy="42641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0C871-244D-433E-9762-B94D1797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35D-FF9C-4DEA-9B43-4E4B4F8C2380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3C664-C621-4242-993A-23FF6C3E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4F9E39-D23F-4F24-AAD0-95F6E3C3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0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94B7A8-2D9F-4594-AE0C-76F155DB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65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43A2C-D9A2-494F-8F60-B2FED2A4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28073"/>
            <a:ext cx="10515600" cy="5548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6DBDA-AC99-4215-8BF8-A0BA1A4E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897D-80E3-4063-A935-B0CBBD04EA71}" type="datetime1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BE987-E1AA-4C85-BE02-6C11290CD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1B98D-1E2E-401C-8C0C-291105D43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0240-CF9C-4652-ACDB-8F6EFF8E2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2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2878-C237-4A6D-882D-58F98BCF1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Stochastic Signal Processing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46A62-7AB1-4083-A6A2-4795592BB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Experiment 3</a:t>
            </a:r>
          </a:p>
          <a:p>
            <a:endParaRPr lang="en-US" altLang="zh-CN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138FE-DF48-4C54-A5AC-0AEA25BB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EB0D02-6D22-4061-AA87-A37DE1C21041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07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1800" dirty="0">
                    <a:solidFill>
                      <a:srgbClr val="FF0000"/>
                    </a:solidFill>
                  </a:rPr>
                  <a:t>Experimental Report 3</a:t>
                </a:r>
              </a:p>
              <a:p>
                <a:pPr fontAlgn="t"/>
                <a:r>
                  <a:rPr lang="en-US" altLang="zh-CN" sz="1800" dirty="0"/>
                  <a:t>Basic 1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A  random signal</a:t>
                </a:r>
              </a:p>
              <a:p>
                <a:pPr marL="0" indent="0" fontAlgn="t">
                  <a:buNone/>
                </a:pPr>
                <a:r>
                  <a:rPr lang="en-US" altLang="zh-CN" sz="1800" dirty="0"/>
                  <a:t> 	</a:t>
                </a:r>
                <a:r>
                  <a:rPr lang="zh-CN" altLang="en-US" sz="1800" dirty="0"/>
                  <a:t>𝑋</a:t>
                </a:r>
                <a:r>
                  <a:rPr lang="en-US" altLang="zh-CN" sz="1800" dirty="0"/>
                  <a:t>(</a:t>
                </a:r>
                <a:r>
                  <a:rPr lang="zh-CN" altLang="en-US" sz="1800" dirty="0"/>
                  <a:t>𝑡</a:t>
                </a:r>
                <a:r>
                  <a:rPr lang="en-US" altLang="zh-CN" sz="1800" dirty="0"/>
                  <a:t>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80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800" i="1">
                            <a:latin typeface="Cambria Math"/>
                          </a:rPr>
                          <m:t> +2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/>
                          </a:rPr>
                          <m:t>c</m:t>
                        </m:r>
                        <m:r>
                          <a:rPr lang="en-US" altLang="zh-CN" sz="1800" i="1">
                            <a:latin typeface="Cambria Math"/>
                          </a:rPr>
                          <m:t>𝑜𝑠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1800" i="1">
                        <a:latin typeface="Cambria Math"/>
                      </a:rPr>
                      <m:t>+</m:t>
                    </m:r>
                    <m:r>
                      <a:rPr lang="en-US" altLang="zh-CN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/>
                  <a:t>=100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sz="18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/>
                  <a:t>=150</a:t>
                </a:r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sz="18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800" dirty="0"/>
                  <a:t> is White Gaussian Noise,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/>
                  <a:t>=0.1. 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1)Generate the signal for </a:t>
                </a:r>
                <a:r>
                  <a:rPr lang="en-US" altLang="zh-CN" sz="1800" dirty="0"/>
                  <a:t>2s, and use appropriate sample rate to do the sampling. Plot the  periodogram with different window, and compare the results, describe the differences.</a:t>
                </a:r>
              </a:p>
              <a:p>
                <a:pPr marL="0" indent="0">
                  <a:buNone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2) Analyze the effects of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sampling rate, signal length, FFT length and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on the estimation of the </a:t>
                </a:r>
                <a:r>
                  <a:rPr lang="en-US" altLang="zh-CN" sz="1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power spectrum using the 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periodogram</a:t>
                </a:r>
                <a:r>
                  <a:rPr lang="en-US" altLang="zh-CN" sz="18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1800" dirty="0">
                  <a:latin typeface="+mj-lt"/>
                  <a:ea typeface="+mj-ea"/>
                  <a:cs typeface="+mj-cs"/>
                </a:endParaRPr>
              </a:p>
              <a:p>
                <a:pPr fontAlgn="t"/>
                <a:r>
                  <a:rPr lang="en-US" altLang="zh-CN" sz="1800" dirty="0"/>
                  <a:t>Requirement</a:t>
                </a:r>
              </a:p>
              <a:p>
                <a:pPr marL="457200" indent="-457200" fontAlgn="t">
                  <a:buFont typeface="+mj-lt"/>
                  <a:buAutoNum type="arabicPeriod"/>
                </a:pPr>
                <a:r>
                  <a:rPr lang="en-US" altLang="zh-CN" sz="1800" dirty="0"/>
                  <a:t>Your code must be runnable (no error, warning accepted).</a:t>
                </a:r>
              </a:p>
              <a:p>
                <a:pPr marL="457200" indent="-457200" fontAlgn="t">
                  <a:buFont typeface="+mj-lt"/>
                  <a:buAutoNum type="arabicPeriod"/>
                </a:pPr>
                <a:r>
                  <a:rPr lang="en-US" altLang="zh-CN" sz="1800" dirty="0"/>
                  <a:t>Explain the phenomenon of your experiment figures.</a:t>
                </a:r>
              </a:p>
              <a:p>
                <a:pPr marL="0" indent="0">
                  <a:buNone/>
                </a:pPr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8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Discrete-time process – linear system (page 8 of lesson 10)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The delta response(or impulse response, </a:t>
                </a:r>
                <a:r>
                  <a:rPr lang="zh-CN" altLang="en-US" sz="18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冲激响应</a:t>
                </a: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of a linear system is its response to the delta sequence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. Its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system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transfer 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function</a:t>
                </a:r>
                <a:r>
                  <a:rPr lang="zh-CN" altLang="en-US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（系统传输函数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, simplified </a:t>
                </a:r>
                <a:r>
                  <a:rPr lang="en-US" altLang="zh-CN" sz="1800" dirty="0">
                    <a:solidFill>
                      <a:srgbClr val="FF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called system function</a:t>
                </a:r>
                <a:r>
                  <a:rPr lang="zh-CN" altLang="en-US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transform of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0" i="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sSup>
                        <m:sSup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US" altLang="zh-CN" sz="18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8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了解即可</a:t>
                </a:r>
                <a:r>
                  <a:rPr lang="en-US" altLang="zh-CN" sz="18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) Where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altLang="zh-CN" sz="18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(angular) frequency</a:t>
                </a:r>
              </a:p>
              <a:p>
                <a:pPr algn="l">
                  <a:spcAft>
                    <a:spcPts val="1200"/>
                  </a:spcAft>
                </a:pPr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input to a digital system, the resulting output is the digital convolution of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:</a:t>
                </a:r>
                <a:endPara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]=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18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CN" sz="1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rgbClr val="FF0000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altLang="zh-CN" sz="1800" dirty="0"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64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0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spectrum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Periodogram Method:</a:t>
                </a:r>
              </a:p>
              <a:p>
                <a:pPr lvl="1"/>
                <a:r>
                  <a:rPr lang="en-US" altLang="zh-CN" dirty="0"/>
                  <a:t>A method to estimate the power </a:t>
                </a:r>
                <a:r>
                  <a:rPr lang="en-US" altLang="zh-CN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spectrum</a:t>
                </a:r>
                <a:r>
                  <a:rPr lang="en-US" altLang="zh-CN" dirty="0"/>
                  <a:t> of stochastic signal samples to obtain the signal frequency domain characteristics. 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/>
                  <a:t>Given a WSS process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solidFill>
                                      <a:schemeClr val="tx1"/>
                                    </a:solidFill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</a:rPr>
                          <m:t>𝑛</m:t>
                        </m:r>
                        <m:r>
                          <a:rPr lang="en-US" altLang="zh-CN" sz="2400" i="0" dirty="0">
                            <a:solidFill>
                              <a:schemeClr val="tx1"/>
                            </a:solidFill>
                          </a:rPr>
                          <m:t>=0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</a:rPr>
                          <m:t>𝑁</m:t>
                        </m:r>
                        <m:r>
                          <a:rPr lang="en-US" altLang="zh-CN" sz="2400" i="0" dirty="0">
                            <a:solidFill>
                              <a:schemeClr val="tx1"/>
                            </a:solidFill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400" dirty="0"/>
                  <a:t>, periodogram method estimate: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836967"/>
                            </a:solidFill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solidFill>
                                  <a:srgbClr val="836967"/>
                                </a:solidFill>
                              </a:rPr>
                            </m:ctrlPr>
                          </m:accPr>
                          <m:e>
                            <m:r>
                              <a:rPr lang="en-US" altLang="zh-CN" sz="2400" i="1"/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400" i="1"/>
                          <m:t>𝑋</m:t>
                        </m:r>
                      </m:sub>
                    </m:sSub>
                    <m:r>
                      <a:rPr lang="en-US" altLang="zh-CN" sz="2400" i="1"/>
                      <m:t> </m:t>
                    </m:r>
                    <m:d>
                      <m:dPr>
                        <m:ctrlPr>
                          <a:rPr lang="en-US" altLang="zh-CN" sz="2400" i="1"/>
                        </m:ctrlPr>
                      </m:dPr>
                      <m:e>
                        <m:r>
                          <a:rPr lang="en-US" altLang="zh-CN" sz="2400" i="1"/>
                          <m:t>𝜔</m:t>
                        </m:r>
                      </m:e>
                    </m:d>
                    <m:r>
                      <a:rPr lang="en-US" altLang="zh-CN" sz="2400" i="1"/>
                      <m:t>=</m:t>
                    </m:r>
                    <m:f>
                      <m:fPr>
                        <m:ctrlPr>
                          <a:rPr lang="zh-CN" altLang="zh-CN" sz="2400" i="1"/>
                        </m:ctrlPr>
                      </m:fPr>
                      <m:num>
                        <m:r>
                          <a:rPr lang="en-US" altLang="zh-CN" sz="2400"/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/>
                          <m:t>N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/>
                        </m:ctrlPr>
                      </m:sSupPr>
                      <m:e>
                        <m:r>
                          <a:rPr lang="en-US" altLang="zh-CN" sz="2400" i="1"/>
                          <m:t>|</m:t>
                        </m:r>
                        <m:r>
                          <a:rPr lang="en-US" altLang="zh-CN" sz="2400" i="1"/>
                          <m:t>𝑋</m:t>
                        </m:r>
                        <m:d>
                          <m:dPr>
                            <m:ctrlPr>
                              <a:rPr lang="en-US" altLang="zh-CN" sz="2400" i="1"/>
                            </m:ctrlPr>
                          </m:dPr>
                          <m:e>
                            <m:r>
                              <a:rPr lang="en-US" altLang="zh-CN" sz="2400" i="1"/>
                              <m:t>𝜔</m:t>
                            </m:r>
                          </m:e>
                        </m:d>
                        <m:r>
                          <a:rPr lang="en-US" altLang="zh-CN" sz="2400" i="1"/>
                          <m:t>|</m:t>
                        </m:r>
                      </m:e>
                      <m:sup>
                        <m:r>
                          <a:rPr lang="en-US" altLang="zh-CN" sz="2400" b="0" i="1" smtClean="0"/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				(11-1)</a:t>
                </a:r>
              </a:p>
              <a:p>
                <a:pPr marL="0" indent="0" algn="r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The function</a:t>
                </a:r>
                <a14:m>
                  <m:oMath xmlns:m="http://schemas.openxmlformats.org/officeDocument/2006/math">
                    <m:r>
                      <a:rPr lang="en-US" altLang="zh-CN" sz="2400" b="0" i="0" smtClean="0"/>
                      <m:t> </m:t>
                    </m:r>
                    <m:r>
                      <a:rPr lang="en-US" altLang="zh-CN" sz="2400" i="1"/>
                      <m:t>𝑋</m:t>
                    </m:r>
                    <m:d>
                      <m:dPr>
                        <m:ctrlPr>
                          <a:rPr lang="en-US" altLang="zh-CN" sz="2400" i="1"/>
                        </m:ctrlPr>
                      </m:dPr>
                      <m:e>
                        <m:r>
                          <a:rPr lang="en-US" altLang="zh-CN" sz="2400" i="1"/>
                          <m:t>𝜔</m:t>
                        </m:r>
                      </m:e>
                    </m:d>
                  </m:oMath>
                </a14:m>
                <a:r>
                  <a:rPr lang="en-US" altLang="zh-CN" sz="2400" dirty="0"/>
                  <a:t> is the DTFT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/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dirty="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/>
                                </m:ctrlPr>
                              </m:sSubPr>
                              <m:e>
                                <m:r>
                                  <a:rPr lang="en-US" altLang="zh-CN" sz="2400" i="1" dirty="0"/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/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 dirty="0"/>
                          <m:t>𝑛</m:t>
                        </m:r>
                        <m:r>
                          <a:rPr lang="en-US" altLang="zh-CN" sz="2400" dirty="0"/>
                          <m:t>=0</m:t>
                        </m:r>
                      </m:sub>
                      <m:sup>
                        <m:r>
                          <a:rPr lang="en-US" altLang="zh-CN" sz="2400" i="1" dirty="0"/>
                          <m:t>𝑁</m:t>
                        </m:r>
                        <m:r>
                          <a:rPr lang="en-US" altLang="zh-CN" sz="2400" dirty="0"/>
                          <m:t>−1</m:t>
                        </m:r>
                      </m:sup>
                    </m:sSubSup>
                  </m:oMath>
                </a14:m>
                <a:r>
                  <a:rPr lang="en-US" altLang="zh-CN" sz="2400" dirty="0"/>
                  <a:t> and periodic with period </a:t>
                </a:r>
                <a14:m>
                  <m:oMath xmlns:m="http://schemas.openxmlformats.org/officeDocument/2006/math">
                    <m:r>
                      <a:rPr lang="en-US" altLang="zh-CN" sz="2400"/>
                      <m:t>2</m:t>
                    </m:r>
                    <m:r>
                      <a:rPr lang="en-US" altLang="zh-CN" sz="2400" i="1"/>
                      <m:t>𝜋</m:t>
                    </m:r>
                    <m:r>
                      <a:rPr lang="en-US" altLang="zh-CN" sz="2400"/>
                      <m:t>.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				 </a:t>
                </a:r>
                <a14:m>
                  <m:oMath xmlns:m="http://schemas.openxmlformats.org/officeDocument/2006/math">
                    <m:r>
                      <a:rPr lang="en-US" altLang="zh-CN" sz="2400" i="1"/>
                      <m:t>𝑋</m:t>
                    </m:r>
                    <m:d>
                      <m:dPr>
                        <m:ctrlPr>
                          <a:rPr lang="en-US" altLang="zh-CN" sz="2400" i="1"/>
                        </m:ctrlPr>
                      </m:dPr>
                      <m:e>
                        <m:r>
                          <a:rPr lang="en-US" altLang="zh-CN" sz="2400" i="1"/>
                          <m:t>𝜔</m:t>
                        </m:r>
                      </m:e>
                    </m:d>
                    <m:r>
                      <a:rPr lang="en-US" altLang="zh-CN" sz="2400" b="0" i="0" smtClean="0"/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400" i="1"/>
                        </m:ctrlPr>
                      </m:naryPr>
                      <m:sub>
                        <m:r>
                          <a:rPr lang="en-US" altLang="zh-CN" sz="2400" b="0" i="1" smtClean="0"/>
                          <m:t>𝑛</m:t>
                        </m:r>
                        <m:r>
                          <a:rPr lang="en-US" altLang="zh-CN" sz="2400" i="1"/>
                          <m:t>=</m:t>
                        </m:r>
                        <m:r>
                          <a:rPr lang="en-US" altLang="zh-CN" sz="2400" b="0" i="1" smtClean="0"/>
                          <m:t>0</m:t>
                        </m:r>
                      </m:sub>
                      <m:sup>
                        <m:r>
                          <a:rPr lang="en-US" altLang="zh-CN" sz="2400" i="1"/>
                          <m:t>𝑁</m:t>
                        </m:r>
                        <m:r>
                          <a:rPr lang="en-US" altLang="zh-CN" sz="2400" i="1"/>
                          <m:t>−1</m:t>
                        </m:r>
                      </m:sup>
                      <m:e>
                        <m:r>
                          <a:rPr lang="en-US" altLang="zh-CN" sz="2400" i="1"/>
                          <m:t> </m:t>
                        </m:r>
                      </m:e>
                    </m:nary>
                    <m:sSub>
                      <m:sSubPr>
                        <m:ctrlPr>
                          <a:rPr lang="en-US" altLang="zh-CN" sz="2400" i="1" dirty="0"/>
                        </m:ctrlPr>
                      </m:sSubPr>
                      <m:e>
                        <m:r>
                          <a:rPr lang="en-US" altLang="zh-CN" sz="2400" i="1" dirty="0"/>
                          <m:t>𝑥</m:t>
                        </m:r>
                      </m:e>
                      <m:sub>
                        <m:r>
                          <a:rPr lang="en-US" altLang="zh-CN" sz="2400" i="1" dirty="0"/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zh-CN" sz="2400" i="1"/>
                        </m:ctrlPr>
                      </m:sSupPr>
                      <m:e>
                        <m:r>
                          <a:rPr lang="en-US" altLang="zh-CN" sz="2400" i="1"/>
                          <m:t>𝑒</m:t>
                        </m:r>
                      </m:e>
                      <m:sup>
                        <m:r>
                          <a:rPr lang="en-US" altLang="zh-CN" sz="2400" i="1"/>
                          <m:t>−</m:t>
                        </m:r>
                        <m:r>
                          <a:rPr lang="en-US" altLang="zh-CN" sz="2400" i="1"/>
                          <m:t>𝑗𝑛</m:t>
                        </m:r>
                        <m:r>
                          <a:rPr lang="en-US" altLang="zh-CN" sz="2400" i="1"/>
                          <m:t>𝜔</m:t>
                        </m:r>
                      </m:sup>
                    </m:sSup>
                  </m:oMath>
                </a14:m>
                <a:endParaRPr lang="zh-CN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73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Discrete-time process – </a:t>
            </a:r>
            <a:r>
              <a:rPr lang="en-US" altLang="zh-CN" sz="2400" dirty="0"/>
              <a:t>Power spectrum (page 10 of lesson 10)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000" dirty="0"/>
                  <a:t>Given a WSS process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, we form 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/>
                  <a:t> transform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of its autocorrelation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:</a:t>
                </a:r>
                <a:endParaRPr lang="zh-CN" altLang="zh-CN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000" dirty="0"/>
                  <a:t>Correlogram Method (Another method to estimate the power </a:t>
                </a:r>
                <a:r>
                  <a:rPr lang="en-US" altLang="zh-CN" sz="20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spectrum</a:t>
                </a:r>
                <a:r>
                  <a:rPr lang="en-US" altLang="zh-CN" sz="2000" dirty="0"/>
                  <a:t>):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/>
                  <a:t>The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/>
                  <a:t> is periodic with period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/>
                  <a:t>, therefore the power spectrum of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is:</a:t>
                </a:r>
                <a:endParaRPr lang="zh-CN" altLang="zh-CN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rgbClr val="836967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		     </a:t>
                </a:r>
                <a:r>
                  <a:rPr lang="en-US" altLang="zh-CN" sz="2000" dirty="0"/>
                  <a:t>(11-2)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altLang="zh-CN" sz="2000" dirty="0"/>
                  <a:t>between 0 to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/>
                  <a:t>, or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/>
                  <a:t> to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−1−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</m:d>
                      </m:sup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/>
                  <a:t>In fact, it is a convolution of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and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, or the multiplication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000" dirty="0"/>
                  <a:t>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in frequency domain.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Time domain</a:t>
                </a: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2000" b="1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	</a:t>
                </a:r>
                <a:r>
                  <a:rPr lang="en-US" altLang="zh-CN" sz="20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Frequency domain	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3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Power spectrum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+mj-lt"/>
                  </a:rPr>
                  <a:t>More about the Autocorrelation: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+mj-lt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+mj-lt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+mj-lt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+mj-lt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+mj-lt"/>
                            </a:rPr>
                            <m:t>𝑚</m:t>
                          </m:r>
                        </m:e>
                      </m:d>
                      <m:r>
                        <a:rPr lang="en-US" altLang="zh-CN" sz="2400" i="1">
                          <a:latin typeface="+mj-lt"/>
                        </a:rPr>
                        <m:t> </m:t>
                      </m:r>
                      <m:r>
                        <a:rPr lang="en-US" altLang="zh-CN" sz="2400">
                          <a:latin typeface="+mj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latin typeface="+mj-lt"/>
                          <a:ea typeface="Cambria Math" panose="02040503050406030204" pitchFamily="18" charset="0"/>
                        </a:rPr>
                        <m:t>α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latin typeface="+mj-lt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  <m:aln/>
                            </m:rPr>
                            <a:rPr lang="en-US" altLang="zh-CN" sz="2400">
                              <a:latin typeface="+mj-lt"/>
                            </a:rPr>
                            <m:t>n</m:t>
                          </m:r>
                          <m:r>
                            <a:rPr lang="en-US" altLang="zh-CN" sz="2400">
                              <a:latin typeface="+mj-lt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+mj-lt"/>
                            </a:rPr>
                            <m:t>N</m:t>
                          </m:r>
                          <m:r>
                            <a:rPr lang="en-US" altLang="zh-CN" sz="2400">
                              <a:latin typeface="+mj-lt"/>
                            </a:rPr>
                            <m:t>−1−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>
                                  <a:latin typeface="+mj-lt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+mj-lt"/>
                                </a:rPr>
                                <m:t>m</m:t>
                              </m:r>
                            </m:e>
                          </m:d>
                        </m:sup>
                        <m:e>
                          <m:r>
                            <a:rPr lang="en-US" altLang="zh-CN" sz="2400">
                              <a:latin typeface="+mj-lt"/>
                            </a:rPr>
                            <m:t> </m:t>
                          </m:r>
                        </m:e>
                      </m:nary>
                      <m:r>
                        <a:rPr lang="en-US" altLang="zh-CN" sz="2400" i="1">
                          <a:latin typeface="+mj-lt"/>
                        </a:rPr>
                        <m:t>𝑥</m:t>
                      </m:r>
                      <m:d>
                        <m:dPr>
                          <m:ctrlPr>
                            <a:rPr lang="en-US" altLang="zh-CN" sz="2400" i="1">
                              <a:latin typeface="+mj-lt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+mj-lt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+mj-lt"/>
                        </a:rPr>
                        <m:t>𝑥</m:t>
                      </m:r>
                      <m:r>
                        <a:rPr lang="en-US" altLang="zh-CN" sz="2400" i="1">
                          <a:latin typeface="+mj-lt"/>
                        </a:rPr>
                        <m:t>(</m:t>
                      </m:r>
                      <m:r>
                        <a:rPr lang="en-US" altLang="zh-CN" sz="2400" i="1">
                          <a:latin typeface="+mj-lt"/>
                        </a:rPr>
                        <m:t>𝑛</m:t>
                      </m:r>
                      <m:r>
                        <a:rPr lang="en-US" altLang="zh-CN" sz="2400" i="1">
                          <a:latin typeface="+mj-lt"/>
                        </a:rPr>
                        <m:t>+</m:t>
                      </m:r>
                      <m:r>
                        <a:rPr lang="en-US" altLang="zh-CN" sz="2400" i="1">
                          <a:latin typeface="+mj-lt"/>
                        </a:rPr>
                        <m:t>𝑚</m:t>
                      </m:r>
                      <m:r>
                        <a:rPr lang="en-US" altLang="zh-CN" sz="2400" i="1">
                          <a:latin typeface="+mj-lt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+mj-lt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+mj-lt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2400" dirty="0">
                    <a:latin typeface="+mj-lt"/>
                  </a:rPr>
                  <a:t>=</a:t>
                </a:r>
                <a:r>
                  <a:rPr lang="zh-CN" altLang="zh-CN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>
                            <a:latin typeface="+mj-lt"/>
                          </a:rPr>
                        </m:ctrlPr>
                      </m:fPr>
                      <m:num>
                        <m:r>
                          <a:rPr lang="en-US" altLang="zh-CN" sz="2400">
                            <a:latin typeface="+mj-lt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+mj-lt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+mj-lt"/>
                  </a:rPr>
                  <a:t> , the estimation is biased. Therefore 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+mj-lt"/>
                      </a:rPr>
                      <m:t>𝑬</m:t>
                    </m:r>
                    <m:d>
                      <m:dPr>
                        <m:ctrlPr>
                          <a:rPr lang="en-US" altLang="zh-CN" sz="2400" b="1" i="1"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 smtClean="0">
                                    <a:latin typeface="+mj-lt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+mj-lt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+mj-lt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zh-CN" sz="2400">
                        <a:latin typeface="+mj-lt"/>
                      </a:rPr>
                      <m:t>=</m:t>
                    </m:r>
                    <m:f>
                      <m:fPr>
                        <m:ctrlPr>
                          <a:rPr lang="zh-CN" altLang="zh-CN" sz="240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N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−|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+mj-lt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FF0000"/>
                            </a:solidFill>
                            <a:latin typeface="+mj-lt"/>
                          </a:rPr>
                          <m:t>N</m:t>
                        </m:r>
                      </m:den>
                    </m:f>
                    <m:sSub>
                      <m:sSubPr>
                        <m:ctrlPr>
                          <a:rPr lang="en-US" altLang="zh-CN" sz="240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+mj-lt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+mj-lt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+mj-lt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+mj-lt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+mj-lt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+mj-lt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+mj-lt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+mj-lt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+mj-lt"/>
                      </a:rPr>
                      <m:t>𝑬</m:t>
                    </m:r>
                    <m:d>
                      <m:dPr>
                        <m:ctrlPr>
                          <a:rPr lang="en-US" altLang="zh-CN" sz="2400" b="1" i="1">
                            <a:latin typeface="+mj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+mj-lt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+mj-lt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+mj-lt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US" altLang="zh-CN" sz="2400">
                        <a:latin typeface="+mj-lt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400" i="1">
                            <a:latin typeface="+mj-lt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en-US" altLang="zh-CN" sz="2400" b="0" i="0" smtClean="0">
                            <a:latin typeface="+mj-lt"/>
                          </a:rPr>
                          <m:t>m</m:t>
                        </m:r>
                        <m:r>
                          <a:rPr lang="en-US" altLang="zh-CN" sz="2400">
                            <a:latin typeface="+mj-lt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+mj-lt"/>
                          </a:rPr>
                          <m:t>𝑁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latin typeface="+mj-lt"/>
                          </a:rPr>
                          <m:t>N</m:t>
                        </m:r>
                        <m:r>
                          <a:rPr lang="en-US" altLang="zh-CN" sz="2400">
                            <a:latin typeface="+mj-l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+mj-lt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+mj-lt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latin typeface="+mj-lt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+mj-lt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𝑚</m:t>
                            </m:r>
                          </m:e>
                        </m:d>
                        <m:r>
                          <a:rPr lang="en-US" altLang="zh-CN" sz="2400">
                            <a:latin typeface="+mj-lt"/>
                          </a:rPr>
                          <m:t> </m:t>
                        </m:r>
                        <m:sSup>
                          <m:sSupPr>
                            <m:ctrlPr>
                              <a:rPr lang="zh-CN" altLang="zh-CN" sz="2400" i="1">
                                <a:latin typeface="+mj-lt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+mj-lt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+mj-lt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+mj-lt"/>
                              </a:rPr>
                              <m:t>𝑗𝑚</m:t>
                            </m:r>
                            <m:r>
                              <a:rPr lang="en-US" altLang="zh-CN" sz="2400" i="1">
                                <a:latin typeface="+mj-lt"/>
                              </a:rPr>
                              <m:t>𝜔</m:t>
                            </m:r>
                          </m:sup>
                        </m:sSup>
                      </m:e>
                    </m:nary>
                  </m:oMath>
                </a14:m>
                <a:endParaRPr lang="zh-CN" altLang="zh-CN" sz="2400" dirty="0">
                  <a:latin typeface="+mj-lt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8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– </a:t>
            </a:r>
            <a:r>
              <a:rPr lang="en-US" altLang="zh-CN" sz="2400" dirty="0"/>
              <a:t>power spectrum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D31F1-CCA9-86FD-81C6-B1851C74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0000CC"/>
                </a:solidFill>
              </a:rPr>
              <a:t>periodogram</a:t>
            </a:r>
            <a:r>
              <a:rPr lang="en-US" altLang="zh-CN" dirty="0"/>
              <a:t> in </a:t>
            </a:r>
            <a:r>
              <a:rPr lang="en-US" altLang="zh-CN" dirty="0" err="1"/>
              <a:t>Matlab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err="1"/>
              <a:t>pxx</a:t>
            </a:r>
            <a:r>
              <a:rPr lang="en-US" altLang="zh-CN" sz="2400" dirty="0"/>
              <a:t> = periodogram(x)   %</a:t>
            </a:r>
            <a:r>
              <a:rPr lang="en-US" altLang="zh-CN" dirty="0"/>
              <a:t>  </a:t>
            </a:r>
            <a:r>
              <a:rPr lang="en-US" altLang="zh-CN" sz="2000" dirty="0"/>
              <a:t>using the default rectangular window and returns the periodogram power spectral density (PSD) estimate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err="1"/>
              <a:t>pxx</a:t>
            </a:r>
            <a:r>
              <a:rPr lang="en-US" altLang="zh-CN" sz="2000" dirty="0"/>
              <a:t> = periodogram(x, window, </a:t>
            </a:r>
            <a:r>
              <a:rPr lang="en-US" altLang="zh-CN" sz="2000" dirty="0" err="1"/>
              <a:t>nfft</a:t>
            </a:r>
            <a:r>
              <a:rPr lang="en-US" altLang="zh-CN" sz="2000" dirty="0"/>
              <a:t>) %uses </a:t>
            </a:r>
            <a:r>
              <a:rPr lang="en-US" altLang="zh-CN" sz="2000" dirty="0" err="1"/>
              <a:t>nfft</a:t>
            </a:r>
            <a:r>
              <a:rPr lang="en-US" altLang="zh-CN" sz="2000" dirty="0"/>
              <a:t> points in the discrete Fourier transform (DFT).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en-US" altLang="zh-CN" sz="2000" dirty="0"/>
              <a:t>Common window function in </a:t>
            </a:r>
            <a:r>
              <a:rPr lang="en-US" altLang="zh-CN" sz="2000" dirty="0" err="1"/>
              <a:t>matlab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911A887-FC01-E13F-24B0-462122A5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2624"/>
              </p:ext>
            </p:extLst>
          </p:nvPr>
        </p:nvGraphicFramePr>
        <p:xfrm>
          <a:off x="838200" y="4243916"/>
          <a:ext cx="51212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8">
                  <a:extLst>
                    <a:ext uri="{9D8B030D-6E8A-4147-A177-3AD203B41FA5}">
                      <a16:colId xmlns:a16="http://schemas.microsoft.com/office/drawing/2014/main" val="1926913157"/>
                    </a:ext>
                  </a:extLst>
                </a:gridCol>
                <a:gridCol w="2560638">
                  <a:extLst>
                    <a:ext uri="{9D8B030D-6E8A-4147-A177-3AD203B41FA5}">
                      <a16:colId xmlns:a16="http://schemas.microsoft.com/office/drawing/2014/main" val="27525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Matlab</a:t>
                      </a:r>
                      <a:r>
                        <a:rPr lang="en-US" altLang="zh-CN" dirty="0"/>
                        <a:t> function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0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矩形窗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rectwin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07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三角窗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triang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Hamming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0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8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– </a:t>
            </a:r>
            <a:r>
              <a:rPr lang="en-US" altLang="zh-CN" sz="2400" dirty="0"/>
              <a:t>power spectrum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Practice 1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dirty="0"/>
                  <a:t>A  random signal</a:t>
                </a:r>
              </a:p>
              <a:p>
                <a:pPr marL="0" indent="0" fontAlgn="t">
                  <a:buNone/>
                </a:pPr>
                <a:r>
                  <a:rPr lang="en-US" altLang="zh-CN" sz="2400" dirty="0"/>
                  <a:t>  			</a:t>
                </a:r>
                <a:r>
                  <a:rPr lang="zh-CN" altLang="en-US" sz="2400" dirty="0"/>
                  <a:t>𝑋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𝑡</a:t>
                </a:r>
                <a:r>
                  <a:rPr lang="en-US" altLang="zh-CN" sz="2400" dirty="0"/>
                  <a:t>) =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1.8</m:t>
                    </m:r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i="1">
                            <a:latin typeface="Cambria Math"/>
                          </a:rPr>
                          <m:t> +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/>
                          </a:rPr>
                          <m:t>c</m:t>
                        </m:r>
                        <m:r>
                          <a:rPr lang="en-US" altLang="zh-CN" sz="2400" i="1">
                            <a:latin typeface="Cambria Math"/>
                          </a:rPr>
                          <m:t>𝑜𝑠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  <m:r>
                              <a:rPr lang="zh-CN" altLang="en-US" sz="24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altLang="zh-CN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/>
                      </a:rPr>
                      <m:t>+</m:t>
                    </m:r>
                    <m:r>
                      <a:rPr lang="en-US" altLang="zh-CN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/>
                  <a:t> is White Gaussian Noise,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=1. Use rectangular window and Hamming window to estimate the power spectrum of </a:t>
                </a:r>
                <a:r>
                  <a:rPr lang="zh-CN" altLang="en-US" sz="2400" dirty="0"/>
                  <a:t>𝑋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𝑡</a:t>
                </a:r>
                <a:r>
                  <a:rPr lang="en-US" altLang="zh-CN" sz="2400" dirty="0"/>
                  <a:t>).</a:t>
                </a:r>
              </a:p>
              <a:p>
                <a:pPr marL="0" indent="0" fontAlgn="t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(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Hint: use function periodogram</a:t>
                </a:r>
                <a:r>
                  <a:rPr lang="en-US" altLang="zh-CN" sz="2400" dirty="0"/>
                  <a:t>)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83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– power spectrum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5D31F1-CCA9-86FD-81C6-B1851C74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127"/>
            <a:ext cx="10515600" cy="6130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fs = 1000; % sample rate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f1 = 50; % </a:t>
            </a:r>
          </a:p>
          <a:p>
            <a:pPr marL="0" indent="0">
              <a:buNone/>
            </a:pPr>
            <a:r>
              <a:rPr lang="en-US" altLang="zh-CN" sz="1400" dirty="0"/>
              <a:t>f2 = 200; % </a:t>
            </a:r>
          </a:p>
          <a:p>
            <a:pPr marL="0" indent="0">
              <a:buNone/>
            </a:pPr>
            <a:r>
              <a:rPr lang="en-US" altLang="zh-CN" sz="1400" dirty="0"/>
              <a:t>t = 0:1/fs:1-1/fs; % </a:t>
            </a:r>
            <a:r>
              <a:rPr lang="zh-CN" altLang="en-US" sz="1400" dirty="0"/>
              <a:t> </a:t>
            </a:r>
            <a:r>
              <a:rPr lang="en-US" altLang="zh-CN" sz="1400" dirty="0"/>
              <a:t>sample point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x = 1.8*cos(2*pi*f1*t)+0.5*cos(2*pi*f2*t) + </a:t>
            </a:r>
            <a:r>
              <a:rPr lang="en-US" altLang="zh-CN" sz="1400" dirty="0" err="1"/>
              <a:t>randn</a:t>
            </a:r>
            <a:r>
              <a:rPr lang="en-US" altLang="zh-CN" sz="1400" dirty="0"/>
              <a:t>(size(t)); % length 1s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subplot(1,2,1)</a:t>
            </a:r>
          </a:p>
          <a:p>
            <a:pPr marL="0" indent="0">
              <a:buNone/>
            </a:pPr>
            <a:r>
              <a:rPr lang="en-US" altLang="zh-CN" sz="1400" dirty="0"/>
              <a:t>periodogram(</a:t>
            </a:r>
            <a:r>
              <a:rPr lang="en-US" altLang="zh-CN" sz="1400" dirty="0" err="1"/>
              <a:t>x,rectwin</a:t>
            </a:r>
            <a:r>
              <a:rPr lang="en-US" altLang="zh-CN" sz="1400" dirty="0"/>
              <a:t>(length(x))); % Periodogram with rectangular Window</a:t>
            </a:r>
          </a:p>
          <a:p>
            <a:pPr marL="0" indent="0">
              <a:buNone/>
            </a:pPr>
            <a:r>
              <a:rPr lang="en-US" altLang="zh-CN" sz="1400" dirty="0"/>
              <a:t>set(gca,'fontsize',12,'fontname','times');</a:t>
            </a:r>
          </a:p>
          <a:p>
            <a:pPr marL="0" indent="0">
              <a:buNone/>
            </a:pPr>
            <a:r>
              <a:rPr lang="en-US" altLang="zh-CN" sz="1400" dirty="0"/>
              <a:t>title('\</a:t>
            </a:r>
            <a:r>
              <a:rPr lang="en-US" altLang="zh-CN" sz="1400" dirty="0" err="1"/>
              <a:t>fontname</a:t>
            </a:r>
            <a:r>
              <a:rPr lang="en-US" altLang="zh-CN" sz="1400" dirty="0"/>
              <a:t>{} Periodogram ','fontsize',14);</a:t>
            </a:r>
          </a:p>
          <a:p>
            <a:pPr marL="0" indent="0">
              <a:buNone/>
            </a:pPr>
            <a:r>
              <a:rPr lang="en-US" altLang="zh-CN" sz="1400" dirty="0"/>
              <a:t>subplot(1,2,2)</a:t>
            </a:r>
          </a:p>
          <a:p>
            <a:pPr marL="0" indent="0">
              <a:buNone/>
            </a:pPr>
            <a:r>
              <a:rPr lang="en-US" altLang="zh-CN" sz="1400" dirty="0"/>
              <a:t>periodogram(</a:t>
            </a:r>
            <a:r>
              <a:rPr lang="en-US" altLang="zh-CN" sz="1400" dirty="0" err="1"/>
              <a:t>x,hamming</a:t>
            </a:r>
            <a:r>
              <a:rPr lang="en-US" altLang="zh-CN" sz="1400" dirty="0"/>
              <a:t>(length(x))); % </a:t>
            </a:r>
            <a:r>
              <a:rPr lang="en-US" altLang="zh-CN" sz="1100" dirty="0"/>
              <a:t>Periodogram with Hamming Window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/>
              <a:t>set(gca,'fontsize',12,'fontname','times');</a:t>
            </a:r>
          </a:p>
          <a:p>
            <a:pPr marL="0" indent="0">
              <a:buNone/>
            </a:pPr>
            <a:r>
              <a:rPr lang="en-US" altLang="zh-CN" sz="1400" dirty="0"/>
              <a:t>title('\</a:t>
            </a:r>
            <a:r>
              <a:rPr lang="en-US" altLang="zh-CN" sz="1400" dirty="0" err="1"/>
              <a:t>fontname</a:t>
            </a:r>
            <a:r>
              <a:rPr lang="en-US" altLang="zh-CN" sz="1400" dirty="0"/>
              <a:t>{} Modified Periodogram','fontsize',14);</a:t>
            </a:r>
          </a:p>
          <a:p>
            <a:pPr marL="0" indent="0">
              <a:buNone/>
            </a:pPr>
            <a:r>
              <a:rPr lang="en-US" altLang="zh-CN" sz="1400" dirty="0"/>
              <a:t>set(</a:t>
            </a:r>
            <a:r>
              <a:rPr lang="en-US" altLang="zh-CN" sz="1400" dirty="0" err="1"/>
              <a:t>gcf</a:t>
            </a:r>
            <a:r>
              <a:rPr lang="en-US" altLang="zh-CN" sz="1400" dirty="0"/>
              <a:t>,'</a:t>
            </a:r>
            <a:r>
              <a:rPr lang="en-US" altLang="zh-CN" sz="1400" dirty="0" err="1"/>
              <a:t>Units','centimeter','Position</a:t>
            </a:r>
            <a:r>
              <a:rPr lang="en-US" altLang="zh-CN" sz="1400" dirty="0"/>
              <a:t>',[10 10 28 10]);</a:t>
            </a:r>
            <a:endParaRPr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943B4E-234A-C9BB-D894-C1DF9582A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3501015"/>
            <a:ext cx="5814138" cy="2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58AB0-C05C-26A9-C5B5-62FC3F9A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 – power spectrum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Practice 1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Formula: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1600" dirty="0"/>
                  <a:t> = 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Maximum values appear in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1600" dirty="0"/>
                  <a:t>=0.1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1600" dirty="0"/>
                  <a:t>=0.4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600" dirty="0"/>
                  <a:t>, corresponding to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/>
                  <a:t>=50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and </a:t>
                </a:r>
                <a:r>
                  <a:rPr lang="zh-CN" altLang="en-US" sz="1600" dirty="0"/>
                  <a:t>𝑓</a:t>
                </a:r>
                <a:r>
                  <a:rPr lang="en-US" altLang="zh-CN" sz="1600" dirty="0"/>
                  <a:t>=200Hz,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1600" dirty="0"/>
                  <a:t>Hamming window is able to reduce side lobe, especially in </a:t>
                </a:r>
                <a:r>
                  <a:rPr lang="zh-CN" altLang="en-US" sz="1600" dirty="0"/>
                  <a:t>𝜔</a:t>
                </a:r>
                <a:r>
                  <a:rPr lang="en-US" altLang="zh-CN" sz="1600" dirty="0"/>
                  <a:t>=0.1</a:t>
                </a:r>
                <a:r>
                  <a:rPr lang="zh-CN" altLang="en-US" sz="1600" dirty="0"/>
                  <a:t>𝜋 </a:t>
                </a:r>
                <a:r>
                  <a:rPr lang="en-US" altLang="zh-CN" sz="1600" dirty="0"/>
                  <a:t>.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5D31F1-CCA9-86FD-81C6-B1851C745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FB5DFE-DA1B-43D8-EA2D-D9D572B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0240-CF9C-4652-ACDB-8F6EFF8E29E3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1A3A24-FF40-5C2E-1C09-A16EDD4F5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411" y="615143"/>
            <a:ext cx="6291127" cy="30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11610</TotalTime>
  <Words>996</Words>
  <Application>Microsoft Office PowerPoint</Application>
  <PresentationFormat>宽屏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Cambria Math</vt:lpstr>
      <vt:lpstr>Times New Roman</vt:lpstr>
      <vt:lpstr>Office 主题​​</vt:lpstr>
      <vt:lpstr>Stochastic Signal Processing</vt:lpstr>
      <vt:lpstr>Discrete-time process – linear system (page 8 of lesson 10)</vt:lpstr>
      <vt:lpstr>Power spectrum</vt:lpstr>
      <vt:lpstr>Discrete-time process – Power spectrum (page 10 of lesson 10)</vt:lpstr>
      <vt:lpstr>Power spectrum</vt:lpstr>
      <vt:lpstr>Experiment – power spectrum</vt:lpstr>
      <vt:lpstr>Experiment – power spectrum</vt:lpstr>
      <vt:lpstr>Experiment – power spectrum</vt:lpstr>
      <vt:lpstr>Experiment – power spectrum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Signal Processing</dc:title>
  <dc:creator>app</dc:creator>
  <cp:lastModifiedBy>app</cp:lastModifiedBy>
  <cp:revision>701</cp:revision>
  <dcterms:created xsi:type="dcterms:W3CDTF">2022-02-28T02:56:48Z</dcterms:created>
  <dcterms:modified xsi:type="dcterms:W3CDTF">2022-05-13T05:08:23Z</dcterms:modified>
</cp:coreProperties>
</file>