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7" r:id="rId3"/>
    <p:sldId id="422" r:id="rId4"/>
    <p:sldId id="421" r:id="rId5"/>
    <p:sldId id="423" r:id="rId6"/>
    <p:sldId id="425" r:id="rId7"/>
    <p:sldId id="426" r:id="rId8"/>
    <p:sldId id="374" r:id="rId9"/>
    <p:sldId id="427" r:id="rId10"/>
    <p:sldId id="382" r:id="rId11"/>
    <p:sldId id="430" r:id="rId12"/>
    <p:sldId id="437" r:id="rId13"/>
    <p:sldId id="446" r:id="rId14"/>
    <p:sldId id="428" r:id="rId15"/>
    <p:sldId id="431" r:id="rId16"/>
    <p:sldId id="432" r:id="rId17"/>
    <p:sldId id="436" r:id="rId18"/>
    <p:sldId id="42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p" initials="a" lastIdx="1" clrIdx="0">
    <p:extLst>
      <p:ext uri="{19B8F6BF-5375-455C-9EA6-DF929625EA0E}">
        <p15:presenceInfo xmlns:p15="http://schemas.microsoft.com/office/powerpoint/2012/main" userId="app" providerId="None"/>
      </p:ext>
    </p:extLst>
  </p:cmAuthor>
  <p:cmAuthor id="2" name="huangxuhua" initials="h" lastIdx="1" clrIdx="1">
    <p:extLst>
      <p:ext uri="{19B8F6BF-5375-455C-9EA6-DF929625EA0E}">
        <p15:presenceInfo xmlns:p15="http://schemas.microsoft.com/office/powerpoint/2012/main" userId="huangxuhu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6" autoAdjust="0"/>
    <p:restoredTop sz="94725" autoAdjust="0"/>
  </p:normalViewPr>
  <p:slideViewPr>
    <p:cSldViewPr snapToGrid="0">
      <p:cViewPr varScale="1">
        <p:scale>
          <a:sx n="81" d="100"/>
          <a:sy n="81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4B35B7-4832-44B0-B93B-7449AADC8F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0A95CA-FA47-4FDD-B867-3DD2DE53AC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83DA5-DCC0-444C-A84F-6F7F8B455BD7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7F02D6-16DC-4211-BB6C-2568745334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481A0-DD67-4AEA-B721-7F767B866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D404F-3D7E-4514-82CC-7D4B29C58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33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0B7D9-1A0D-41C1-A47E-F552AADC0B67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A97D4-216F-4A37-9C61-6403103F0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02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496BE-0427-464D-BFB5-04FD2395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E9157-5B3E-4C11-9359-700EE7CF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65EA8-DDB3-42A4-B33A-A1030906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311-7562-4869-B41B-D4A9C15A96BE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FAB6D-3C16-4B83-9AB6-2E4EA285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0C420-A50A-46FE-B7AE-D884DEA6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B490-9391-490C-864E-B575B56D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661D2-B43A-444E-976B-157B43DA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561B0-F9D8-4373-83FC-A4A0A936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54A8-DB57-47E0-8729-B154C6E01C87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49281-285E-4804-8BE1-67C09888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08343-56E5-437B-9DC5-5325BC4C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5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DE6675-8827-4F67-AB92-354FCC47D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61274-E891-4C87-9689-1A6037C80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27FC9-0C04-4EFC-85DD-AFBC6A2C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DBA7-3A39-44D8-BDFA-4753E358613E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889FB-8FB9-493F-BDCB-FA5AE969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69C7C-8A07-4FA0-8F69-CDB95724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7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E3C4D-7774-4327-9604-9B0E1502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15"/>
            <a:ext cx="10515600" cy="425942"/>
          </a:xfrm>
          <a:ln w="12700">
            <a:solidFill>
              <a:srgbClr val="0070C0"/>
            </a:solidFill>
          </a:ln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76677-8A55-44FA-AC7B-23F6F0E8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127"/>
            <a:ext cx="10515600" cy="55858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BD65E-DA3E-4DEC-BA0E-0A7D5A6C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941-2A8E-497E-B82A-56E9ABF81303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1711D-142F-4857-807A-B64F4FA1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7C401-A2D2-424D-958D-2FEC558B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4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CDF2E-ADAA-456F-8919-CDA7C775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1A03F-BBEE-43EB-8968-CD4716F8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A5124-E9B3-43B0-B3F8-996E4AA2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784-7053-4E06-932B-D40077476698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44772-1C0A-4BE7-BCAD-812AB251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471A2-46D9-4967-AE9E-DBA23092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8137C-6BD3-4009-864B-F3E44342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9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595EC-3367-4972-89A6-F1DAD6404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4582"/>
            <a:ext cx="5181600" cy="48423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62CF1-A53F-4058-9124-AF5ECF298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34582"/>
            <a:ext cx="5181600" cy="48423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CA225-CBA7-40DF-BEF2-74B0AAFD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763D-38B5-4064-97F7-48E1B07076D5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76C3C-F594-4C94-883D-3481E05F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D383E-9DDB-4A9C-A2E2-0AAC979F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2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82709-3B03-4CEF-B42B-0396D827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91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2372C-D805-494B-8DD8-C3E948DE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30474"/>
            <a:ext cx="5157787" cy="11746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F5C509-05A9-4274-A7E0-C4ABC8761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3A10C-A155-4BA9-BF6E-15D2E9CC8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30474"/>
            <a:ext cx="5183188" cy="11746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BD2061-827B-468E-A3A1-E4FD3E8D8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57758D-CEA4-4530-BD0A-5BCC7FA3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1003-76E1-4FE8-81D1-1AA2E7978F67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29380-E552-4E1D-9E41-A510986E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6E2CAE-14BC-4C6F-88FE-B71FEBD9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503E-79CA-4D3F-A24B-5CCE61EE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00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7B23C3-3AB4-4B06-A89A-080C5D33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0A7C-AEAC-4019-B2F4-B21FFB42EC52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4E5174-A29B-4858-917E-95742745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61AEC1-0749-4730-B9AD-266C0ADD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3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E13E56-1F40-4B96-83F6-130B8679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C47-1A01-45B3-BCA2-971466CDC553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9576F2-8825-48E9-8C17-F6137378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6DE512-E9EF-44CC-A046-A28EB7F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9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ECF29-A35A-4250-BDEC-F6BDCCAD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2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AFEBA-C0A5-40D1-A7A4-91896120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8619"/>
            <a:ext cx="6172200" cy="56024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4212F4-A6E5-46FA-8DA3-685639774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04821"/>
            <a:ext cx="3932237" cy="4264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1B757-FB7B-42A0-AFCB-7C889458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CFF8-8832-40C5-8C51-FB1BDB5BD05C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7366B-E6B5-484F-90F0-2F276867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FAF6D-68DE-49B6-8DC0-10C5D9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314F2-C436-4F7B-BB11-F763A9CD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17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3925FA-D213-4AD8-95F3-3D6272A6D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525"/>
            <a:ext cx="6172200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354D1-8261-4BCE-A26E-BF21CB929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04817"/>
            <a:ext cx="3932237" cy="42641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0C871-244D-433E-9762-B94D1797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35D-FF9C-4DEA-9B43-4E4B4F8C2380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3C664-C621-4242-993A-23FF6C3E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4F9E39-D23F-4F24-AAD0-95F6E3C3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0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94B7A8-2D9F-4594-AE0C-76F155DB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65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43A2C-D9A2-494F-8F60-B2FED2A49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28073"/>
            <a:ext cx="10515600" cy="554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6DBDA-AC99-4215-8BF8-A0BA1A4EF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897D-80E3-4063-A935-B0CBBD04EA71}" type="datetime1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BE987-E1AA-4C85-BE02-6C11290CD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1B98D-1E2E-401C-8C0C-291105D43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2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1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52878-C237-4A6D-882D-58F98BCF1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Stochastic Signal Processing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46A62-7AB1-4083-A6A2-4795592BB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Experiment 3</a:t>
            </a:r>
          </a:p>
          <a:p>
            <a:endParaRPr lang="en-US" altLang="zh-CN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8138FE-DF48-4C54-A5AC-0AEA25BB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EB0D02-6D22-4061-AA87-A37DE1C21041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07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dirty="0">
                    <a:solidFill>
                      <a:srgbClr val="FF0000"/>
                    </a:solidFill>
                  </a:rPr>
                  <a:t>Experimental Report 3</a:t>
                </a:r>
              </a:p>
              <a:p>
                <a:pPr fontAlgn="t"/>
                <a:r>
                  <a:rPr lang="en-US" altLang="zh-CN" sz="1800" dirty="0"/>
                  <a:t>Basic 1(30 points)</a:t>
                </a:r>
                <a:r>
                  <a:rPr lang="zh-CN" altLang="en-US" sz="1800" dirty="0"/>
                  <a:t>：</a:t>
                </a:r>
                <a:r>
                  <a:rPr lang="en-US" altLang="zh-CN" sz="1800" dirty="0"/>
                  <a:t>A  random signal</a:t>
                </a:r>
              </a:p>
              <a:p>
                <a:pPr marL="0" indent="0" fontAlgn="t">
                  <a:buNone/>
                </a:pPr>
                <a:r>
                  <a:rPr lang="en-US" altLang="zh-CN" sz="1800" dirty="0"/>
                  <a:t> 	</a:t>
                </a:r>
                <a:r>
                  <a:rPr lang="zh-CN" altLang="en-US" sz="1800" dirty="0"/>
                  <a:t>𝑋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𝑡</a:t>
                </a:r>
                <a:r>
                  <a:rPr lang="en-US" altLang="zh-CN" sz="18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180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800" i="1">
                            <a:latin typeface="Cambria Math"/>
                          </a:rPr>
                          <m:t> +2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</a:rPr>
                          <m:t>c</m:t>
                        </m:r>
                        <m:r>
                          <a:rPr lang="en-US" altLang="zh-CN" sz="1800" i="1">
                            <a:latin typeface="Cambria Math"/>
                          </a:rPr>
                          <m:t>𝑜𝑠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1800" i="1">
                        <a:latin typeface="Cambria Math"/>
                      </a:rPr>
                      <m:t>+</m:t>
                    </m:r>
                    <m:r>
                      <a:rPr lang="en-US" altLang="zh-CN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pPr marL="0" indent="0" fontAlgn="t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=100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sz="18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=150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sz="18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800" dirty="0"/>
                  <a:t> is White Gaussian Noise,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/>
                  <a:t>=0.1. 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1)Generate the signal for </a:t>
                </a:r>
                <a:r>
                  <a:rPr lang="en-US" altLang="zh-CN" sz="1800" dirty="0"/>
                  <a:t>2s, and use appropriate sample rate to do the sampling. Plot the  periodogram with different window, and compare the results, describe the differences.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2) Analyze the effects of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sampling rate, signal length, FFT length and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on the estimation of the </a:t>
                </a:r>
                <a:r>
                  <a:rPr lang="en-US" altLang="zh-CN" sz="1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power spectrum using the </a:t>
                </a:r>
                <a:r>
                  <a:rPr lang="en-US" altLang="zh-CN" sz="1800" dirty="0">
                    <a:solidFill>
                      <a:srgbClr val="0000CC"/>
                    </a:solidFill>
                  </a:rPr>
                  <a:t>periodogram</a:t>
                </a:r>
                <a:r>
                  <a:rPr lang="en-US" altLang="zh-CN" sz="1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1800" dirty="0">
                  <a:latin typeface="+mj-lt"/>
                  <a:ea typeface="+mj-ea"/>
                  <a:cs typeface="+mj-cs"/>
                </a:endParaRPr>
              </a:p>
              <a:p>
                <a:pPr fontAlgn="t"/>
                <a:r>
                  <a:rPr lang="en-US" altLang="zh-CN" sz="1800" dirty="0"/>
                  <a:t>Requirement</a:t>
                </a:r>
              </a:p>
              <a:p>
                <a:pPr marL="457200" indent="-457200" fontAlgn="t">
                  <a:buFont typeface="+mj-lt"/>
                  <a:buAutoNum type="arabicPeriod"/>
                </a:pPr>
                <a:r>
                  <a:rPr lang="en-US" altLang="zh-CN" sz="1800" dirty="0"/>
                  <a:t>Your code must be runnable (no error, warning accepted).</a:t>
                </a:r>
              </a:p>
              <a:p>
                <a:pPr marL="457200" indent="-457200" fontAlgn="t">
                  <a:buFont typeface="+mj-lt"/>
                  <a:buAutoNum type="arabicPeriod"/>
                </a:pPr>
                <a:r>
                  <a:rPr lang="en-US" altLang="zh-CN" sz="1800" dirty="0"/>
                  <a:t>Explain the phenomenon of your experiment figures.</a:t>
                </a:r>
              </a:p>
              <a:p>
                <a:pPr marL="0" indent="0">
                  <a:buNone/>
                </a:pP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8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dirty="0">
                    <a:solidFill>
                      <a:srgbClr val="FF0000"/>
                    </a:solidFill>
                  </a:rPr>
                  <a:t>Experimental Report 3</a:t>
                </a:r>
              </a:p>
              <a:p>
                <a:pPr fontAlgn="t"/>
                <a:r>
                  <a:rPr lang="en-US" altLang="zh-CN" sz="1800" dirty="0"/>
                  <a:t>Basic 2 (20 points)</a:t>
                </a:r>
                <a:r>
                  <a:rPr lang="zh-CN" altLang="en-US" sz="1800" dirty="0"/>
                  <a:t>：</a:t>
                </a:r>
                <a:r>
                  <a:rPr lang="en-US" altLang="zh-CN" sz="1800" dirty="0"/>
                  <a:t> According to (11-1)and  (11-2) ,design your own Periodogram and Correlogram function, and compare the difference of two method. Replace these two functions with the library function in Basic 1. 1)</a:t>
                </a:r>
              </a:p>
              <a:p>
                <a:pPr marL="0" indent="0" fontAlgn="t">
                  <a:buNone/>
                </a:pPr>
                <a:r>
                  <a:rPr lang="en-US" altLang="zh-CN" sz="18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/>
                  <a:t>			 (11-1)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 fontAlgn="t">
                  <a:buNone/>
                </a:pPr>
                <a:r>
                  <a:rPr lang="en-US" altLang="zh-CN" sz="1800" dirty="0">
                    <a:solidFill>
                      <a:srgbClr val="836967"/>
                    </a:solidFill>
                  </a:rPr>
                  <a:t>				         </a:t>
                </a:r>
              </a:p>
              <a:p>
                <a:pPr marL="0" indent="0" fontAlgn="t">
                  <a:buNone/>
                </a:pPr>
                <a:r>
                  <a:rPr lang="en-US" altLang="zh-CN" sz="1800" dirty="0">
                    <a:solidFill>
                      <a:srgbClr val="836967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𝑗𝑚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altLang="zh-CN" sz="1800" dirty="0"/>
                  <a:t> 		 (11-2)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+mj-lt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+mj-lt"/>
                    <a:ea typeface="+mj-ea"/>
                    <a:cs typeface="+mj-cs"/>
                  </a:rPr>
                  <a:t>	</a:t>
                </a:r>
              </a:p>
              <a:p>
                <a:pPr fontAlgn="t"/>
                <a:r>
                  <a:rPr lang="en-US" altLang="zh-CN" sz="1800" dirty="0"/>
                  <a:t>Requirement</a:t>
                </a:r>
              </a:p>
              <a:p>
                <a:pPr marL="457200" indent="-457200" fontAlgn="t">
                  <a:buFont typeface="+mj-lt"/>
                  <a:buAutoNum type="arabicPeriod"/>
                </a:pPr>
                <a:r>
                  <a:rPr lang="en-US" altLang="zh-CN" sz="1800" dirty="0"/>
                  <a:t>Your code must be runnable (no error, warning accepted).</a:t>
                </a:r>
              </a:p>
              <a:p>
                <a:pPr marL="457200" indent="-457200" fontAlgn="t">
                  <a:buFont typeface="+mj-lt"/>
                  <a:buAutoNum type="arabicPeriod"/>
                </a:pPr>
                <a:r>
                  <a:rPr lang="en-US" altLang="zh-CN" sz="1800" dirty="0"/>
                  <a:t>Explain the phenomenon of your experiment figure.</a:t>
                </a:r>
              </a:p>
              <a:p>
                <a:pPr marL="0" indent="0">
                  <a:buNone/>
                </a:pP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9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500ED-5B9B-323C-BF57-C112688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Matched filter</a:t>
            </a:r>
            <a:r>
              <a:rPr lang="en-US" altLang="zh-CN" sz="2400" dirty="0"/>
              <a:t> (page 24 of lesson 11)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85DD1B-18C3-D673-753C-E6FFA4928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altLang="zh-CN" sz="2000" dirty="0"/>
                  <a:t>The previous optimal linear filter is for general stationary noise</a:t>
                </a:r>
              </a:p>
              <a:p>
                <a:pPr algn="just"/>
                <a:r>
                  <a:rPr lang="en-US" altLang="zh-CN" sz="2000" dirty="0"/>
                  <a:t>For white noise:</a:t>
                </a:r>
              </a:p>
              <a:p>
                <a:pPr lvl="1" algn="just"/>
                <a:r>
                  <a:rPr lang="en-US" altLang="zh-CN" sz="2000" dirty="0">
                    <a:solidFill>
                      <a:srgbClr val="FF0000"/>
                    </a:solidFill>
                  </a:rPr>
                  <a:t>The power spectrum of white noise is a constant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p>
                        <m:sSup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p>
                        <m:sSup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altLang="zh-CN" sz="2000" dirty="0"/>
                  <a:t>Impulse response 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algn="just"/>
                <a:endParaRPr lang="en-US" altLang="zh-CN" sz="2000" dirty="0"/>
              </a:p>
              <a:p>
                <a:pPr algn="just"/>
                <a:endParaRPr lang="en-US" altLang="zh-CN" sz="2000" dirty="0"/>
              </a:p>
              <a:p>
                <a:pPr algn="just"/>
                <a:r>
                  <a:rPr lang="en-US" altLang="zh-CN" sz="2000" dirty="0"/>
                  <a:t>This is called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matched filter</a:t>
                </a:r>
                <a:r>
                  <a:rPr lang="en-US" altLang="zh-CN" sz="2000" dirty="0"/>
                  <a:t>:</a:t>
                </a:r>
              </a:p>
              <a:p>
                <a:pPr lvl="1" algn="just"/>
                <a:r>
                  <a:rPr lang="en-US" altLang="zh-CN" sz="2000" dirty="0">
                    <a:solidFill>
                      <a:srgbClr val="FF0000"/>
                    </a:solidFill>
                  </a:rPr>
                  <a:t>The impulse response of the matched filter is the conjugate image (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共轭镜像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 of the input signal</a:t>
                </a:r>
              </a:p>
              <a:p>
                <a:pPr lvl="1" algn="just"/>
                <a:r>
                  <a:rPr lang="en-US" altLang="zh-CN" sz="2000" dirty="0"/>
                  <a:t>When </a:t>
                </a:r>
                <a:r>
                  <a:rPr lang="zh-CN" altLang="en-US" sz="2000" dirty="0"/>
                  <a:t>𝑐 </a:t>
                </a:r>
                <a:r>
                  <a:rPr lang="en-US" altLang="zh-CN" sz="2000" dirty="0"/>
                  <a:t>= 1, ℎ (</a:t>
                </a:r>
                <a:r>
                  <a:rPr lang="zh-CN" altLang="en-US" sz="2000" dirty="0"/>
                  <a:t>𝑡</a:t>
                </a:r>
                <a:r>
                  <a:rPr lang="en-US" altLang="zh-CN" sz="2000" dirty="0"/>
                  <a:t>) and </a:t>
                </a:r>
                <a:r>
                  <a:rPr lang="zh-CN" altLang="en-US" sz="2000" dirty="0"/>
                  <a:t>𝑠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𝑡</a:t>
                </a:r>
                <a:r>
                  <a:rPr lang="en-US" altLang="zh-CN" sz="2000" dirty="0"/>
                  <a:t>) are even symmetric(</a:t>
                </a:r>
                <a:r>
                  <a:rPr lang="zh-CN" altLang="en-US" sz="2000" dirty="0"/>
                  <a:t>偶对称</a:t>
                </a:r>
                <a:r>
                  <a:rPr lang="en-US" altLang="zh-CN" sz="2000" dirty="0"/>
                  <a:t>)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  <a:p>
                <a:pPr algn="just"/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85DD1B-18C3-D673-753C-E6FFA4928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55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F13E2B-5BF0-9459-D8B3-31E05A7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12</a:t>
            </a:fld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4EE04E8-3D6F-A1EC-5549-87425A98B899}"/>
              </a:ext>
            </a:extLst>
          </p:cNvPr>
          <p:cNvCxnSpPr>
            <a:cxnSpLocks/>
          </p:cNvCxnSpPr>
          <p:nvPr/>
        </p:nvCxnSpPr>
        <p:spPr>
          <a:xfrm flipH="1">
            <a:off x="7413722" y="1296506"/>
            <a:ext cx="386668" cy="4636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1873BE-BE55-C892-1AC6-7D4DBFEC6FB9}"/>
                  </a:ext>
                </a:extLst>
              </p:cNvPr>
              <p:cNvSpPr txBox="1"/>
              <p:nvPr/>
            </p:nvSpPr>
            <p:spPr>
              <a:xfrm>
                <a:off x="7950723" y="615143"/>
                <a:ext cx="40629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is a constant, which can be assigned a new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and it can be simplified written as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1873BE-BE55-C892-1AC6-7D4DBFEC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723" y="615143"/>
                <a:ext cx="4062953" cy="923330"/>
              </a:xfrm>
              <a:prstGeom prst="rect">
                <a:avLst/>
              </a:prstGeom>
              <a:blipFill>
                <a:blip r:embed="rId3"/>
                <a:stretch>
                  <a:fillRect l="-1199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DBF6C3D-2C60-8C28-E196-4CBF83519DE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470741" y="2891648"/>
            <a:ext cx="1945266" cy="25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6">
            <a:extLst>
              <a:ext uri="{FF2B5EF4-FFF2-40B4-BE49-F238E27FC236}">
                <a16:creationId xmlns:a16="http://schemas.microsoft.com/office/drawing/2014/main" id="{D13FDAD8-41FC-3235-3D70-F8D9B4849097}"/>
              </a:ext>
            </a:extLst>
          </p:cNvPr>
          <p:cNvSpPr txBox="1"/>
          <p:nvPr/>
        </p:nvSpPr>
        <p:spPr>
          <a:xfrm>
            <a:off x="4565006" y="2898370"/>
            <a:ext cx="17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/>
              <a:t>If it's a real signal</a:t>
            </a:r>
            <a:endParaRPr lang="zh-CN" alt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8982842D-8ECC-4022-B9AD-C92D512B3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0372" y="2900633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55F5F9C-CD5B-B791-4323-37D088B88A46}"/>
              </a:ext>
            </a:extLst>
          </p:cNvPr>
          <p:cNvCxnSpPr>
            <a:cxnSpLocks/>
          </p:cNvCxnSpPr>
          <p:nvPr/>
        </p:nvCxnSpPr>
        <p:spPr>
          <a:xfrm flipV="1">
            <a:off x="4303671" y="2110185"/>
            <a:ext cx="3285574" cy="505113"/>
          </a:xfrm>
          <a:prstGeom prst="straightConnector1">
            <a:avLst/>
          </a:prstGeom>
          <a:ln w="127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EFA64DC-8A0A-7C9C-9F3C-92F9AE970934}"/>
              </a:ext>
            </a:extLst>
          </p:cNvPr>
          <p:cNvSpPr/>
          <p:nvPr/>
        </p:nvSpPr>
        <p:spPr>
          <a:xfrm>
            <a:off x="6187594" y="2195752"/>
            <a:ext cx="2318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7030A0"/>
                </a:solidFill>
              </a:rPr>
              <a:t>Fourier transformation</a:t>
            </a:r>
            <a:endParaRPr lang="zh-CN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781E8FB-C5BF-CF2F-BE0E-337D17B29C5A}"/>
                  </a:ext>
                </a:extLst>
              </p:cNvPr>
              <p:cNvSpPr txBox="1"/>
              <p:nvPr/>
            </p:nvSpPr>
            <p:spPr>
              <a:xfrm>
                <a:off x="1999488" y="2732964"/>
                <a:ext cx="2502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781E8FB-C5BF-CF2F-BE0E-337D17B29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488" y="2732964"/>
                <a:ext cx="2502352" cy="369332"/>
              </a:xfrm>
              <a:prstGeom prst="rect">
                <a:avLst/>
              </a:prstGeom>
              <a:blipFill>
                <a:blip r:embed="rId5"/>
                <a:stretch>
                  <a:fillRect l="-243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31082DA-2F58-E9D9-DD12-C3C2BEDFAC8C}"/>
                  </a:ext>
                </a:extLst>
              </p:cNvPr>
              <p:cNvSpPr txBox="1"/>
              <p:nvPr/>
            </p:nvSpPr>
            <p:spPr>
              <a:xfrm>
                <a:off x="6416007" y="2706982"/>
                <a:ext cx="2363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𝑐𝑥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31082DA-2F58-E9D9-DD12-C3C2BEDFA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007" y="2706982"/>
                <a:ext cx="2363339" cy="369332"/>
              </a:xfrm>
              <a:prstGeom prst="rect">
                <a:avLst/>
              </a:prstGeom>
              <a:blipFill>
                <a:blip r:embed="rId6"/>
                <a:stretch>
                  <a:fillRect l="-2577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1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5D9CD-2712-6BFB-6A63-750A3DA1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" y="23067"/>
            <a:ext cx="4717774" cy="425942"/>
          </a:xfrm>
        </p:spPr>
        <p:txBody>
          <a:bodyPr/>
          <a:lstStyle/>
          <a:p>
            <a:r>
              <a:rPr lang="en-US" altLang="zh-CN" dirty="0"/>
              <a:t>Matched filter</a:t>
            </a:r>
            <a:r>
              <a:rPr lang="en-US" altLang="zh-CN" sz="2400" dirty="0"/>
              <a:t> (page 26 of lesson 11)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D4F960-28B2-0BDD-93CF-DDB902656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/>
                  <a:t>Properties of matched filter</a:t>
                </a:r>
                <a:endParaRPr lang="zh-CN" altLang="en-US" sz="2400" dirty="0"/>
              </a:p>
              <a:p>
                <a:pPr lvl="1"/>
                <a:r>
                  <a:rPr lang="en-US" altLang="zh-CN" sz="2000" dirty="0"/>
                  <a:t>Note that for matched filter, the filter is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sz="2000" dirty="0"/>
              </a:p>
              <a:p>
                <a:pPr lvl="1"/>
                <a:r>
                  <a:rPr lang="en-US" altLang="zh-CN" sz="2000" dirty="0"/>
                  <a:t>Property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should be larger then the duration time of signal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; the ℎ (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𝑡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 and 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𝑠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𝑡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 are even symmetric(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偶对称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r>
                  <a:rPr lang="en-US" altLang="zh-CN" sz="2000" dirty="0"/>
                  <a:t>From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000" dirty="0"/>
                  <a:t>:</a:t>
                </a:r>
              </a:p>
              <a:p>
                <a:pPr lvl="2"/>
                <a:r>
                  <a:rPr lang="en-US" altLang="zh-CN" sz="2000" dirty="0"/>
                  <a:t>For a physically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realizable system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we always have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2"/>
                <a:r>
                  <a:rPr lang="en-US" altLang="zh-CN" dirty="0"/>
                  <a:t>Take the following real signal as an example: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D4F960-28B2-0BDD-93CF-DDB902656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9842B-E646-DB79-193C-687AA0B9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9DCAC0-4DDC-7FED-5835-FE11E3D4F68D}"/>
                  </a:ext>
                </a:extLst>
              </p:cNvPr>
              <p:cNvSpPr txBox="1"/>
              <p:nvPr/>
            </p:nvSpPr>
            <p:spPr>
              <a:xfrm>
                <a:off x="5162401" y="12081"/>
                <a:ext cx="2794854" cy="584775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altLang="zh-CN" sz="1600" dirty="0">
                    <a:latin typeface="+mj-lt"/>
                  </a:rPr>
                  <a:t>Input:   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+mj-lt"/>
                  </a:rPr>
                  <a:t> Output: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+mj-lt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9DCAC0-4DDC-7FED-5835-FE11E3D4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01" y="12081"/>
                <a:ext cx="2794854" cy="584775"/>
              </a:xfrm>
              <a:prstGeom prst="rect">
                <a:avLst/>
              </a:prstGeom>
              <a:blipFill>
                <a:blip r:embed="rId3"/>
                <a:stretch>
                  <a:fillRect l="-1307" t="-3093" b="-11340"/>
                </a:stretch>
              </a:blipFill>
              <a:ln w="63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A1911-48FB-F8EA-670D-1AA0F010B4CA}"/>
                  </a:ext>
                </a:extLst>
              </p:cNvPr>
              <p:cNvSpPr txBox="1"/>
              <p:nvPr/>
            </p:nvSpPr>
            <p:spPr>
              <a:xfrm>
                <a:off x="7962110" y="15106"/>
                <a:ext cx="3988526" cy="584775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1600" dirty="0">
                    <a:latin typeface="+mj-lt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+mj-lt"/>
                  </a:rPr>
                  <a:t>: spectrum of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600" dirty="0">
                    <a:latin typeface="+mj-lt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1600" i="1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1600" dirty="0">
                    <a:latin typeface="+mj-lt"/>
                  </a:rPr>
                  <a:t>: power spectrum of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A1911-48FB-F8EA-670D-1AA0F010B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110" y="15106"/>
                <a:ext cx="3988526" cy="584775"/>
              </a:xfrm>
              <a:prstGeom prst="rect">
                <a:avLst/>
              </a:prstGeom>
              <a:blipFill>
                <a:blip r:embed="rId4"/>
                <a:stretch>
                  <a:fillRect t="-3093" b="-11340"/>
                </a:stretch>
              </a:blipFill>
              <a:ln w="63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3ECAE7-CF66-E149-CC62-D3F2506B5A78}"/>
              </a:ext>
            </a:extLst>
          </p:cNvPr>
          <p:cNvCxnSpPr>
            <a:cxnSpLocks/>
          </p:cNvCxnSpPr>
          <p:nvPr/>
        </p:nvCxnSpPr>
        <p:spPr>
          <a:xfrm>
            <a:off x="1778994" y="5595424"/>
            <a:ext cx="2308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14D220-6D16-FA3B-4F0C-2FB7F45A924C}"/>
              </a:ext>
            </a:extLst>
          </p:cNvPr>
          <p:cNvCxnSpPr>
            <a:cxnSpLocks/>
          </p:cNvCxnSpPr>
          <p:nvPr/>
        </p:nvCxnSpPr>
        <p:spPr>
          <a:xfrm flipV="1">
            <a:off x="1931394" y="3558394"/>
            <a:ext cx="0" cy="218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CF160DD-3BCC-AE65-F451-6F5B0A085480}"/>
                  </a:ext>
                </a:extLst>
              </p:cNvPr>
              <p:cNvSpPr txBox="1"/>
              <p:nvPr/>
            </p:nvSpPr>
            <p:spPr>
              <a:xfrm>
                <a:off x="2039658" y="3599135"/>
                <a:ext cx="7627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CF160DD-3BCC-AE65-F451-6F5B0A08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58" y="3599135"/>
                <a:ext cx="7627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D28271E-0CE1-B955-D6B0-C6F52D80EFC2}"/>
                  </a:ext>
                </a:extLst>
              </p:cNvPr>
              <p:cNvSpPr txBox="1"/>
              <p:nvPr/>
            </p:nvSpPr>
            <p:spPr>
              <a:xfrm>
                <a:off x="2678681" y="5627554"/>
                <a:ext cx="5092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D28271E-0CE1-B955-D6B0-C6F52D80E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81" y="5627554"/>
                <a:ext cx="5092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55D1F987-2DA6-79C3-D2CB-78253DE00D1E}"/>
              </a:ext>
            </a:extLst>
          </p:cNvPr>
          <p:cNvSpPr/>
          <p:nvPr/>
        </p:nvSpPr>
        <p:spPr>
          <a:xfrm>
            <a:off x="1940825" y="4855083"/>
            <a:ext cx="1053973" cy="73332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DDCBE88A-2DDF-B5C9-FA9A-9057B957CBB3}"/>
              </a:ext>
            </a:extLst>
          </p:cNvPr>
          <p:cNvSpPr/>
          <p:nvPr/>
        </p:nvSpPr>
        <p:spPr>
          <a:xfrm flipH="1">
            <a:off x="6961725" y="4853574"/>
            <a:ext cx="1063404" cy="73332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168B57C-1710-0584-58F6-A86B8D83546F}"/>
                  </a:ext>
                </a:extLst>
              </p:cNvPr>
              <p:cNvSpPr txBox="1"/>
              <p:nvPr/>
            </p:nvSpPr>
            <p:spPr>
              <a:xfrm>
                <a:off x="6187828" y="6063982"/>
                <a:ext cx="509257" cy="590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168B57C-1710-0584-58F6-A86B8D835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828" y="6063982"/>
                <a:ext cx="509257" cy="590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B584BB5-C6B2-14F2-920A-D6575F1B1DD0}"/>
              </a:ext>
            </a:extLst>
          </p:cNvPr>
          <p:cNvCxnSpPr>
            <a:cxnSpLocks/>
          </p:cNvCxnSpPr>
          <p:nvPr/>
        </p:nvCxnSpPr>
        <p:spPr>
          <a:xfrm flipV="1">
            <a:off x="4834913" y="5586903"/>
            <a:ext cx="3722284" cy="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42B731-45FD-5BB7-3945-5CB45ED007D4}"/>
              </a:ext>
            </a:extLst>
          </p:cNvPr>
          <p:cNvCxnSpPr>
            <a:cxnSpLocks/>
          </p:cNvCxnSpPr>
          <p:nvPr/>
        </p:nvCxnSpPr>
        <p:spPr>
          <a:xfrm flipV="1">
            <a:off x="4987313" y="3556885"/>
            <a:ext cx="0" cy="218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0DA5A8C-02CE-E727-FE0F-53A5F73B29D1}"/>
                  </a:ext>
                </a:extLst>
              </p:cNvPr>
              <p:cNvSpPr txBox="1"/>
              <p:nvPr/>
            </p:nvSpPr>
            <p:spPr>
              <a:xfrm>
                <a:off x="5201021" y="4674188"/>
                <a:ext cx="7627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0DA5A8C-02CE-E727-FE0F-53A5F73B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21" y="4674188"/>
                <a:ext cx="7627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3C49DC-3CB1-3814-48D6-9B94EED97D22}"/>
                  </a:ext>
                </a:extLst>
              </p:cNvPr>
              <p:cNvSpPr txBox="1"/>
              <p:nvPr/>
            </p:nvSpPr>
            <p:spPr>
              <a:xfrm>
                <a:off x="5734600" y="5626045"/>
                <a:ext cx="5092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3C49DC-3CB1-3814-48D6-9B94EED9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00" y="5626045"/>
                <a:ext cx="50925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9A410AB2-F7DC-5897-70E0-8C72B2F49413}"/>
              </a:ext>
            </a:extLst>
          </p:cNvPr>
          <p:cNvSpPr/>
          <p:nvPr/>
        </p:nvSpPr>
        <p:spPr>
          <a:xfrm>
            <a:off x="4996744" y="4853574"/>
            <a:ext cx="1053973" cy="73332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17AF83E-5E85-4EC7-2920-18B0676E4DEF}"/>
              </a:ext>
            </a:extLst>
          </p:cNvPr>
          <p:cNvCxnSpPr>
            <a:cxnSpLocks/>
          </p:cNvCxnSpPr>
          <p:nvPr/>
        </p:nvCxnSpPr>
        <p:spPr>
          <a:xfrm flipV="1">
            <a:off x="6511445" y="4138367"/>
            <a:ext cx="0" cy="1775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EA017B0-1D9D-8B3F-CBD3-E938CF76E669}"/>
                  </a:ext>
                </a:extLst>
              </p:cNvPr>
              <p:cNvSpPr txBox="1"/>
              <p:nvPr/>
            </p:nvSpPr>
            <p:spPr>
              <a:xfrm>
                <a:off x="7028055" y="4674188"/>
                <a:ext cx="7627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EA017B0-1D9D-8B3F-CBD3-E938CF76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055" y="4674188"/>
                <a:ext cx="7627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4168BE8-15B3-96EB-31C2-07128DE183AA}"/>
              </a:ext>
            </a:extLst>
          </p:cNvPr>
          <p:cNvSpPr txBox="1"/>
          <p:nvPr/>
        </p:nvSpPr>
        <p:spPr>
          <a:xfrm>
            <a:off x="8821683" y="4333316"/>
            <a:ext cx="143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works!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0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 animBg="1"/>
      <p:bldP spid="23" grpId="0" animBg="1"/>
      <p:bldP spid="25" grpId="0"/>
      <p:bldP spid="28" grpId="0"/>
      <p:bldP spid="29" grpId="0"/>
      <p:bldP spid="30" grpId="0" animBg="1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dirty="0">
                    <a:solidFill>
                      <a:srgbClr val="FF0000"/>
                    </a:solidFill>
                  </a:rPr>
                  <a:t>Experimental Report 3</a:t>
                </a:r>
              </a:p>
              <a:p>
                <a:pPr fontAlgn="t"/>
                <a:r>
                  <a:rPr lang="en-US" altLang="zh-CN" sz="1800" dirty="0"/>
                  <a:t>Advance(50 points)</a:t>
                </a:r>
                <a:r>
                  <a:rPr lang="zh-CN" altLang="en-US" sz="1800" dirty="0"/>
                  <a:t>：</a:t>
                </a:r>
                <a:r>
                  <a:rPr lang="en-US" altLang="zh-CN" sz="1800" dirty="0"/>
                  <a:t>A  chirp signal</a:t>
                </a:r>
              </a:p>
              <a:p>
                <a:pPr marL="0" indent="0" fontAlgn="t">
                  <a:buNone/>
                </a:pPr>
                <a:r>
                  <a:rPr lang="en-US" altLang="zh-CN" sz="1800" dirty="0"/>
                  <a:t> 	</a:t>
                </a:r>
                <a:r>
                  <a:rPr lang="zh-CN" altLang="en-US" sz="1800" dirty="0"/>
                  <a:t>𝑋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𝑡</a:t>
                </a:r>
                <a:r>
                  <a:rPr lang="en-US" altLang="zh-CN" sz="18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18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𝑘𝑡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1800" i="1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800" dirty="0"/>
              </a:p>
              <a:p>
                <a:pPr marL="0" indent="0" fontAlgn="t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=1000Hz ,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/>
                  <a:t>=9000Hz, and the signal starts from 0 to 0.1s. The frequency of chirp signal will change with time.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1) </a:t>
                </a:r>
                <a:r>
                  <a:rPr lang="en-US" altLang="zh-CN" sz="1800" dirty="0"/>
                  <a:t>According to Nyquist theorem, calculate the lowest sampling frequency (theoretical calculation), use 5 times the minimum sample rate to do the sampling, and generate this discrete signal in </a:t>
                </a:r>
                <a:r>
                  <a:rPr lang="en-US" altLang="zh-CN" sz="1800" dirty="0" err="1"/>
                  <a:t>matlab</a:t>
                </a:r>
                <a:r>
                  <a:rPr lang="en-US" altLang="zh-CN" sz="1800" dirty="0"/>
                  <a:t>. Finally, calculate average power of this signal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800" dirty="0"/>
                  <a:t>. (10 points)(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Hint : The derivative of the phase is the angular frequency</a:t>
                </a:r>
                <a:r>
                  <a:rPr lang="en-US" altLang="zh-CN" sz="1800" dirty="0"/>
                  <a:t>)</a:t>
                </a:r>
              </a:p>
              <a:p>
                <a:pPr marL="0" indent="0">
                  <a:buNone/>
                </a:pPr>
                <a:endParaRPr lang="en-US" altLang="zh-CN" sz="1800" dirty="0">
                  <a:latin typeface="+mj-lt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F6C45D-B951-ED56-B25A-E5BC7BC2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3" y="5527826"/>
            <a:ext cx="7229474" cy="12873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BFAB7B-A9E0-5D67-B659-AE9A33B6B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013" y="4083082"/>
            <a:ext cx="7229474" cy="12397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713EBF-8A1E-3258-6BA8-F8B716A172A2}"/>
              </a:ext>
            </a:extLst>
          </p:cNvPr>
          <p:cNvSpPr txBox="1"/>
          <p:nvPr/>
        </p:nvSpPr>
        <p:spPr>
          <a:xfrm>
            <a:off x="271455" y="4109618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Sample rate = 10000Hz</a:t>
            </a:r>
          </a:p>
          <a:p>
            <a:r>
              <a:rPr lang="en-US" altLang="zh-CN" sz="1400" dirty="0"/>
              <a:t>           </a:t>
            </a:r>
            <a:r>
              <a:rPr lang="en-US" altLang="zh-CN" sz="1400" dirty="0">
                <a:solidFill>
                  <a:srgbClr val="FF0000"/>
                </a:solidFill>
              </a:rPr>
              <a:t>true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7FA81B1-D719-F20F-E14D-F06487995F0A}"/>
              </a:ext>
            </a:extLst>
          </p:cNvPr>
          <p:cNvSpPr/>
          <p:nvPr/>
        </p:nvSpPr>
        <p:spPr>
          <a:xfrm rot="1554637">
            <a:off x="1647825" y="4478950"/>
            <a:ext cx="642938" cy="289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570C6B-6373-EF52-9C31-CA0A9870ADCF}"/>
              </a:ext>
            </a:extLst>
          </p:cNvPr>
          <p:cNvSpPr txBox="1"/>
          <p:nvPr/>
        </p:nvSpPr>
        <p:spPr>
          <a:xfrm>
            <a:off x="172007" y="6266873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Sample rate = 4000Hz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>
                <a:solidFill>
                  <a:srgbClr val="FF0000"/>
                </a:solidFill>
              </a:rPr>
              <a:t>wrong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1B85E62-B521-3006-7E0E-002DB576E79F}"/>
              </a:ext>
            </a:extLst>
          </p:cNvPr>
          <p:cNvSpPr/>
          <p:nvPr/>
        </p:nvSpPr>
        <p:spPr>
          <a:xfrm rot="21065261">
            <a:off x="1710684" y="6026944"/>
            <a:ext cx="642938" cy="289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31968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1800" dirty="0">
                    <a:solidFill>
                      <a:srgbClr val="FF0000"/>
                    </a:solidFill>
                  </a:rPr>
                  <a:t>Experimental Report 3</a:t>
                </a:r>
              </a:p>
              <a:p>
                <a:pPr fontAlgn="t"/>
                <a:r>
                  <a:rPr lang="en-US" altLang="zh-CN" sz="1800" dirty="0"/>
                  <a:t>Advance(50 points)</a:t>
                </a:r>
                <a:r>
                  <a:rPr lang="zh-CN" altLang="en-US" sz="1800" dirty="0"/>
                  <a:t>：</a:t>
                </a:r>
                <a:r>
                  <a:rPr lang="en-US" altLang="zh-CN" sz="1800" dirty="0"/>
                  <a:t>A  chirp signal</a:t>
                </a:r>
              </a:p>
              <a:p>
                <a:pPr marL="0" indent="0" fontAlgn="t">
                  <a:buNone/>
                </a:pPr>
                <a:r>
                  <a:rPr lang="en-US" altLang="zh-CN" sz="1800" dirty="0"/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(</a:t>
                </a:r>
                <a:r>
                  <a:rPr lang="zh-CN" altLang="en-US" sz="1800" dirty="0"/>
                  <a:t>𝑡</a:t>
                </a:r>
                <a:r>
                  <a:rPr lang="en-US" altLang="zh-CN" sz="18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18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𝑘𝑡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1800" i="1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800" dirty="0"/>
              </a:p>
              <a:p>
                <a:pPr marL="0" indent="0" fontAlgn="t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=1000Hz ,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/>
                  <a:t>=9000Hz, and the signal starts from 0 to 0.1s. The frequency of chirp signal will change with time.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2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) There is a receiving system </a:t>
                </a:r>
                <a:r>
                  <a:rPr lang="en-US" altLang="zh-CN" sz="1800" dirty="0"/>
                  <a:t>Y(t)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with a duration of 1s, and the chirp signal during this time period. </a:t>
                </a:r>
                <a:r>
                  <a:rPr lang="en-US" altLang="zh-CN" sz="1800" dirty="0"/>
                  <a:t>T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he end point </a:t>
                </a:r>
                <a:r>
                  <a:rPr lang="en-US" altLang="zh-CN" sz="1800" dirty="0"/>
                  <a:t>of chirp signal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between 0.1s and 1s in receiving system (following a uniform distribution between (0.1, 1)). </a:t>
                </a:r>
                <a:r>
                  <a:rPr lang="en-US" altLang="zh-CN" sz="1800" dirty="0"/>
                  <a:t>At the same time, this system has white Gaussian noise N(t) between 0-1s, therefore </a:t>
                </a:r>
                <a:r>
                  <a:rPr lang="en-US" altLang="zh-CN" sz="1800" dirty="0">
                    <a:sym typeface="+mn-ea"/>
                  </a:rPr>
                  <a:t>Y(t)=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(</a:t>
                </a:r>
                <a:r>
                  <a:rPr lang="zh-CN" altLang="en-US" sz="1800" dirty="0"/>
                  <a:t>𝑡</a:t>
                </a:r>
                <a:r>
                  <a:rPr lang="en-US" altLang="zh-CN" sz="1800" dirty="0"/>
                  <a:t>) + N(t)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.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(30 points)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(Hint: Use the chirp signal in 1) to improve)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2.1 Design a matched filter for chirp signal in </a:t>
                </a:r>
                <a:r>
                  <a:rPr lang="en-US" altLang="zh-CN" sz="1600" dirty="0" err="1"/>
                  <a:t>matlab</a:t>
                </a:r>
                <a:r>
                  <a:rPr lang="en-US" altLang="zh-CN" sz="1600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2.2 Use this matched filter to estimate the end time of this system and tested at different signal-to-noise ratios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(SNR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10∗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US" altLang="zh-CN" sz="1600" i="1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r>
                  <a:rPr lang="en-US" altLang="zh-CN" sz="1600" dirty="0"/>
                  <a:t>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600" dirty="0"/>
                  <a:t> is the average power </a:t>
                </a:r>
                <a:r>
                  <a:rPr lang="en-US" altLang="zh-CN" sz="1600" dirty="0"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spectrum</a:t>
                </a:r>
                <a:r>
                  <a:rPr lang="en-US" altLang="zh-CN" sz="1600" dirty="0"/>
                  <a:t>. SNR is designed by yourself. Finally, calculate the MSE and success rate of this system.</a:t>
                </a:r>
              </a:p>
              <a:p>
                <a:pPr marL="457200" lvl="1" indent="0"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</a:rPr>
                  <a:t>Formula Definition 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a. 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1600" dirty="0"/>
                  <a:t> is estimated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600" dirty="0"/>
                  <a:t> is true time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b. Success rate P =K/N,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1600" dirty="0"/>
                  <a:t>&lt;0.03, it is successful, otherwise, it is failed. K represent the number of successes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In a and b, N is the number of tests.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N = 500</a:t>
                </a:r>
                <a:r>
                  <a:rPr lang="en-US" altLang="zh-CN" sz="16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92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dirty="0">
                    <a:solidFill>
                      <a:srgbClr val="FF0000"/>
                    </a:solidFill>
                  </a:rPr>
                  <a:t>Experimental Report 3</a:t>
                </a:r>
              </a:p>
              <a:p>
                <a:pPr fontAlgn="t"/>
                <a:r>
                  <a:rPr lang="en-US" altLang="zh-CN" sz="1800" dirty="0"/>
                  <a:t>Advance(50 points)</a:t>
                </a:r>
                <a:r>
                  <a:rPr lang="zh-CN" altLang="en-US" sz="1800" dirty="0"/>
                  <a:t>：</a:t>
                </a:r>
                <a:r>
                  <a:rPr lang="en-US" altLang="zh-CN" sz="1800" dirty="0"/>
                  <a:t>A  chirp signal</a:t>
                </a:r>
              </a:p>
              <a:p>
                <a:pPr marL="0" indent="0" fontAlgn="t">
                  <a:buNone/>
                </a:pPr>
                <a:r>
                  <a:rPr lang="en-US" altLang="zh-CN" sz="1800" dirty="0"/>
                  <a:t> 	</a:t>
                </a:r>
                <a:r>
                  <a:rPr lang="zh-CN" altLang="en-US" sz="1800" dirty="0"/>
                  <a:t>𝑋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𝑡</a:t>
                </a:r>
                <a:r>
                  <a:rPr lang="en-US" altLang="zh-CN" sz="18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18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𝑘𝑡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1800" i="1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800" dirty="0"/>
              </a:p>
              <a:p>
                <a:pPr marL="0" indent="0" fontAlgn="t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=1000Hz ,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/>
                  <a:t>=9000Hz, and the signal starts from 0 to 0.1s. The frequency of chirp signal will change with time.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2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) There is a receiving system with a duration of 1s, and the chirp signal during this time period. </a:t>
                </a:r>
                <a:r>
                  <a:rPr lang="en-US" altLang="zh-CN" sz="1800" dirty="0"/>
                  <a:t>T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he end point </a:t>
                </a:r>
                <a:r>
                  <a:rPr lang="en-US" altLang="zh-CN" sz="1800" dirty="0"/>
                  <a:t>of chirp signal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between 0.1s and 1s in receiving system (following a uniform distribution between [0.1, 1]). </a:t>
                </a:r>
                <a:r>
                  <a:rPr lang="en-US" altLang="zh-CN" sz="1800" dirty="0"/>
                  <a:t>At the same time, this system has white Gaussian noise between 0-1s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.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(Hint: Use the chirp signal in 1) to improve)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2.1 Design a matched filter for chirp signal in </a:t>
                </a:r>
                <a:r>
                  <a:rPr lang="en-US" altLang="zh-CN" sz="1600" dirty="0" err="1"/>
                  <a:t>matlab</a:t>
                </a:r>
                <a:r>
                  <a:rPr lang="en-US" altLang="zh-CN" sz="1600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2.2 Use this matched filter to estimate the end time of this system and tested at different signal-to-noise ratios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(SNR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10∗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US" altLang="zh-CN" sz="1600" i="1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r>
                  <a:rPr lang="en-US" altLang="zh-CN" sz="1600" dirty="0"/>
                  <a:t>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600" dirty="0"/>
                  <a:t> is the average power </a:t>
                </a:r>
                <a:r>
                  <a:rPr lang="en-US" altLang="zh-CN" sz="1600" dirty="0"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spectrum</a:t>
                </a:r>
                <a:r>
                  <a:rPr lang="en-US" altLang="zh-CN" sz="1600" dirty="0"/>
                  <a:t>. SNR is designed by yourself. Finally, calculate the MSE and success rate of this system.</a:t>
                </a:r>
              </a:p>
              <a:p>
                <a:pPr marL="457200" lvl="1" indent="0"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</a:rPr>
                  <a:t>Formula Definition 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a. 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1600" dirty="0"/>
                  <a:t> is estimated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600" dirty="0"/>
                  <a:t> is true time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b. Success rate P =K/N,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1600" dirty="0"/>
                  <a:t>&lt;0.03, it is successful, otherwise, it is failed. K represent the number of successes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In a and b, N is the number of tests.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N = 500</a:t>
                </a:r>
                <a:r>
                  <a:rPr lang="en-US" altLang="zh-CN" sz="16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55" b="-1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2F108F-4DAE-5E94-3C7C-A14F26C3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7831"/>
            <a:ext cx="10287000" cy="51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2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Experimental Report 3</a:t>
                </a:r>
              </a:p>
              <a:p>
                <a:pPr fontAlgn="t"/>
                <a:r>
                  <a:rPr lang="en-US" altLang="zh-CN" sz="2000" dirty="0"/>
                  <a:t>Advance(50 points)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A  chirp signal</a:t>
                </a:r>
              </a:p>
              <a:p>
                <a:pPr marL="0" indent="0" fontAlgn="t">
                  <a:buNone/>
                </a:pPr>
                <a:r>
                  <a:rPr lang="en-US" altLang="zh-CN" sz="2000" dirty="0"/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(</a:t>
                </a:r>
                <a:r>
                  <a:rPr lang="zh-CN" altLang="en-US" sz="2000" dirty="0"/>
                  <a:t>𝑡</a:t>
                </a:r>
                <a:r>
                  <a:rPr lang="en-US" altLang="zh-CN" sz="20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2000" dirty="0"/>
              </a:p>
              <a:p>
                <a:pPr marL="0" indent="0" fontAlgn="t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=1000Hz ,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=9000Hz, and the signal starts from 0 to 0.1s. The frequency of chirp signal will change with time.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) Still using the matched filter in 2)  (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not matched filter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𝑡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sz="2000" dirty="0"/>
                  <a:t>) .Test the results under different SNR, and the value of SNR should be the same as 2)(10 points)</a:t>
                </a:r>
              </a:p>
              <a:p>
                <a:pPr marL="457200" lvl="1" indent="0"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800" dirty="0"/>
                  <a:t>.1 Calculate the MSE and success rate under different SNR, and take data into a line chart.</a:t>
                </a:r>
              </a:p>
              <a:p>
                <a:pPr marL="457200" lvl="1" indent="0">
                  <a:buNone/>
                </a:pPr>
                <a:r>
                  <a:rPr lang="en-US" altLang="zh-CN" sz="1800" dirty="0"/>
                  <a:t>3.2 Compare and analyze with 2).chart.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873" r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8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dirty="0">
                    <a:solidFill>
                      <a:srgbClr val="FF0000"/>
                    </a:solidFill>
                  </a:rPr>
                  <a:t>Experimental Report 3</a:t>
                </a:r>
              </a:p>
              <a:p>
                <a:pPr fontAlgn="t"/>
                <a:r>
                  <a:rPr lang="en-US" altLang="zh-CN" sz="1800" dirty="0"/>
                  <a:t>Extra (10 points)</a:t>
                </a:r>
                <a:r>
                  <a:rPr lang="zh-CN" altLang="en-US" sz="1800" dirty="0"/>
                  <a:t>：</a:t>
                </a:r>
                <a:r>
                  <a:rPr lang="en-US" altLang="zh-CN" sz="1800" dirty="0"/>
                  <a:t>A chirp signal</a:t>
                </a:r>
              </a:p>
              <a:p>
                <a:pPr marL="0" indent="0" fontAlgn="t">
                  <a:buNone/>
                </a:pPr>
                <a:r>
                  <a:rPr lang="en-US" altLang="zh-CN" sz="1800" dirty="0"/>
                  <a:t> 	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800" dirty="0"/>
                  <a:t>(</a:t>
                </a:r>
                <a:r>
                  <a:rPr lang="zh-CN" altLang="en-US" sz="1800" dirty="0"/>
                  <a:t>𝑡</a:t>
                </a:r>
                <a:r>
                  <a:rPr lang="en-US" altLang="zh-CN" sz="18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1800" i="1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𝑘𝑡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r>
                          <a:rPr lang="en-US" altLang="zh-CN" sz="1800" i="1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800" dirty="0"/>
              </a:p>
              <a:p>
                <a:pPr marL="0" indent="0" fontAlgn="t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Where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1800" dirty="0"/>
                  <a:t> is a random phase uniformly distributed between (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sz="1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8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sz="1800" dirty="0"/>
                  <a:t>). This signal is no longer a deterministic signal, but a random process. In each random experiment, the value of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1800" dirty="0"/>
                  <a:t> is not known.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/>
                  <a:t> are known.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=1000Hz ,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/>
                  <a:t>=9000Hz and the signal starts from 0 to 0.1s.</a:t>
                </a:r>
              </a:p>
              <a:p>
                <a:pPr marL="342900" indent="-342900" fontAlgn="t">
                  <a:lnSpc>
                    <a:spcPct val="150000"/>
                  </a:lnSpc>
                  <a:buAutoNum type="arabicParenR"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Design the </a:t>
                </a:r>
                <a:r>
                  <a:rPr lang="en-US" altLang="zh-CN" sz="1800" dirty="0"/>
                  <a:t>matched filter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that correctly estimates the end time of a signal.</a:t>
                </a:r>
              </a:p>
              <a:p>
                <a:pPr marL="342900" indent="-342900" fontAlgn="t">
                  <a:lnSpc>
                    <a:spcPct val="150000"/>
                  </a:lnSpc>
                  <a:buAutoNum type="arabicParenR"/>
                </a:pPr>
                <a:r>
                  <a:rPr lang="en-US" altLang="zh-CN" sz="1800" dirty="0"/>
                  <a:t>Explain your matched filter and analyze the phenomenon of your experiment. </a:t>
                </a:r>
                <a:endParaRPr lang="en-US" altLang="zh-CN" sz="1800" dirty="0">
                  <a:latin typeface="+mj-lt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55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0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Discrete-time process – linear system (page 8 of lesson 10)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The delta response(or impulse response, </a:t>
                </a:r>
                <a:r>
                  <a:rPr lang="zh-CN" altLang="en-US" sz="18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冲激响应</a:t>
                </a:r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of a linear system is its response to the delta sequence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. Its 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system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transfer 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function</a:t>
                </a:r>
                <a:r>
                  <a:rPr lang="zh-CN" altLang="en-US" sz="1800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（系统传输函数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, simplified </a:t>
                </a:r>
                <a:r>
                  <a:rPr lang="en-US" altLang="zh-CN" sz="1800" dirty="0">
                    <a:solidFill>
                      <a:srgbClr val="FF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called system function</a:t>
                </a:r>
                <a:r>
                  <a:rPr lang="zh-CN" altLang="en-US" sz="1800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is the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transform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0" i="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  <m:sSup>
                        <m:sSup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en-US" altLang="zh-CN" sz="18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8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了解即可</a:t>
                </a:r>
                <a:r>
                  <a:rPr lang="en-US" altLang="zh-CN" sz="18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) Where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18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is the (angular) frequency</a:t>
                </a:r>
              </a:p>
              <a:p>
                <a:pPr algn="l">
                  <a:spcAft>
                    <a:spcPts val="1200"/>
                  </a:spcAft>
                </a:pPr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is the input to a digital system, the resulting output is the digital convolution of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:</a:t>
                </a:r>
                <a:endPara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]=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rgbClr val="FF0000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en-US" altLang="zh-CN" sz="1800" dirty="0"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64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0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spectrum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Periodogram Method:</a:t>
                </a:r>
              </a:p>
              <a:p>
                <a:pPr lvl="1"/>
                <a:r>
                  <a:rPr lang="en-US" altLang="zh-CN" dirty="0"/>
                  <a:t>A method to estimate the power </a:t>
                </a:r>
                <a:r>
                  <a:rPr lang="en-US" altLang="zh-CN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spectrum</a:t>
                </a:r>
                <a:r>
                  <a:rPr lang="en-US" altLang="zh-CN" dirty="0"/>
                  <a:t> of stochastic signal samples to obtain the signal frequency domain characteristics. </a:t>
                </a:r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400" dirty="0"/>
                  <a:t>Given a WSS process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400" dirty="0"/>
                  <a:t>, periodogram method estimate: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				(11-1)</a:t>
                </a:r>
              </a:p>
              <a:p>
                <a:pPr marL="0" indent="0" algn="r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The function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400" dirty="0"/>
                  <a:t> is the DTFT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400" dirty="0"/>
                  <a:t> and periodic with period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		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873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Discrete-time process – </a:t>
            </a:r>
            <a:r>
              <a:rPr lang="en-US" altLang="zh-CN" sz="2400" dirty="0"/>
              <a:t>Power spectrum (page 10 of lesson 10)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/>
                  <a:t>Given a WSS process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, we form the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000" dirty="0"/>
                  <a:t> transform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of its autocorrelation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:</a:t>
                </a:r>
                <a:endParaRPr lang="zh-CN" altLang="zh-CN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000" dirty="0"/>
                  <a:t>Correlogram Method (Another method to estimate the power </a:t>
                </a:r>
                <a:r>
                  <a:rPr lang="en-US" altLang="zh-CN" sz="20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spectrum</a:t>
                </a:r>
                <a:r>
                  <a:rPr lang="en-US" altLang="zh-CN" sz="2000" dirty="0"/>
                  <a:t>):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/>
                  <a:t>The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/>
                  <a:t> is periodic with period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/>
                  <a:t>, therefore the power spectrum of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is:</a:t>
                </a:r>
                <a:endParaRPr lang="zh-CN" altLang="zh-CN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CN" sz="2000" dirty="0">
                    <a:solidFill>
                      <a:srgbClr val="836967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		     </a:t>
                </a:r>
                <a:r>
                  <a:rPr lang="en-US" altLang="zh-CN" sz="2000" dirty="0"/>
                  <a:t>(11-2)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zh-CN" sz="2000" dirty="0"/>
                  <a:t>between 0 to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/>
                  <a:t>, or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−1−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000" dirty="0"/>
                  <a:t>In fact, it is a convolution of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and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, or the multiplication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000" dirty="0"/>
                  <a:t>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in frequency domain.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Time domain</a:t>
                </a:r>
                <a:r>
                  <a:rPr lang="en-US" altLang="zh-CN" sz="20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r>
                      <a:rPr lang="en-US" altLang="zh-CN" sz="2000" b="1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	</a:t>
                </a:r>
                <a:r>
                  <a:rPr lang="en-US" altLang="zh-CN" sz="2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Frequency domain	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3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Power spectrum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+mj-lt"/>
                  </a:rPr>
                  <a:t>More about the Autocorrelation: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−1−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+mj-lt"/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sz="2400" dirty="0">
                    <a:latin typeface="+mj-lt"/>
                  </a:rPr>
                  <a:t>=</a:t>
                </a:r>
                <a:r>
                  <a:rPr lang="zh-CN" altLang="zh-CN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+mj-lt"/>
                  </a:rPr>
                  <a:t> , the estimation is biased. Therefore 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 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6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– </a:t>
            </a:r>
            <a:r>
              <a:rPr lang="en-US" altLang="zh-CN" sz="2400" dirty="0"/>
              <a:t>power spectrum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D31F1-CCA9-86FD-81C6-B1851C74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0000CC"/>
                </a:solidFill>
              </a:rPr>
              <a:t>periodogram</a:t>
            </a:r>
            <a:r>
              <a:rPr lang="en-US" altLang="zh-CN" dirty="0"/>
              <a:t> in </a:t>
            </a:r>
            <a:r>
              <a:rPr lang="en-US" altLang="zh-CN" dirty="0" err="1"/>
              <a:t>Matlab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err="1"/>
              <a:t>pxx</a:t>
            </a:r>
            <a:r>
              <a:rPr lang="en-US" altLang="zh-CN" sz="2400" dirty="0"/>
              <a:t> = periodogram(x)   %</a:t>
            </a:r>
            <a:r>
              <a:rPr lang="en-US" altLang="zh-CN" dirty="0"/>
              <a:t>  </a:t>
            </a:r>
            <a:r>
              <a:rPr lang="en-US" altLang="zh-CN" sz="2000" dirty="0"/>
              <a:t>using the default rectangular window and returns the periodogram power spectral density (PSD) estimate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/>
              <a:t>pxx</a:t>
            </a:r>
            <a:r>
              <a:rPr lang="en-US" altLang="zh-CN" sz="2000" dirty="0"/>
              <a:t> = periodogram(x, window, </a:t>
            </a:r>
            <a:r>
              <a:rPr lang="en-US" altLang="zh-CN" sz="2000" dirty="0" err="1"/>
              <a:t>nfft</a:t>
            </a:r>
            <a:r>
              <a:rPr lang="en-US" altLang="zh-CN" sz="2000" dirty="0"/>
              <a:t>) %uses </a:t>
            </a:r>
            <a:r>
              <a:rPr lang="en-US" altLang="zh-CN" sz="2000" dirty="0" err="1"/>
              <a:t>nfft</a:t>
            </a:r>
            <a:r>
              <a:rPr lang="en-US" altLang="zh-CN" sz="2000" dirty="0"/>
              <a:t> points in the discrete Fourier transform (DFT).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Common window function in </a:t>
            </a:r>
            <a:r>
              <a:rPr lang="en-US" altLang="zh-CN" sz="2000" dirty="0" err="1"/>
              <a:t>matlab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911A887-FC01-E13F-24B0-462122A57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42624"/>
              </p:ext>
            </p:extLst>
          </p:nvPr>
        </p:nvGraphicFramePr>
        <p:xfrm>
          <a:off x="838200" y="4243916"/>
          <a:ext cx="51212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638">
                  <a:extLst>
                    <a:ext uri="{9D8B030D-6E8A-4147-A177-3AD203B41FA5}">
                      <a16:colId xmlns:a16="http://schemas.microsoft.com/office/drawing/2014/main" val="1926913157"/>
                    </a:ext>
                  </a:extLst>
                </a:gridCol>
                <a:gridCol w="2560638">
                  <a:extLst>
                    <a:ext uri="{9D8B030D-6E8A-4147-A177-3AD203B41FA5}">
                      <a16:colId xmlns:a16="http://schemas.microsoft.com/office/drawing/2014/main" val="27525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Matlab</a:t>
                      </a:r>
                      <a:r>
                        <a:rPr lang="en-US" altLang="zh-CN" dirty="0"/>
                        <a:t> function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0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矩形窗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rectwin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0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三角窗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triang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Hamming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hamming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0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2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– </a:t>
            </a:r>
            <a:r>
              <a:rPr lang="en-US" altLang="zh-CN" sz="2400" dirty="0"/>
              <a:t>power spectrum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Practice 1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A  random signal</a:t>
                </a:r>
              </a:p>
              <a:p>
                <a:pPr marL="0" indent="0" fontAlgn="t">
                  <a:buNone/>
                </a:pPr>
                <a:r>
                  <a:rPr lang="en-US" altLang="zh-CN" sz="2400" dirty="0"/>
                  <a:t>  			</a:t>
                </a:r>
                <a:r>
                  <a:rPr lang="zh-CN" altLang="en-US" sz="2400" dirty="0"/>
                  <a:t>𝑋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𝑡</a:t>
                </a:r>
                <a:r>
                  <a:rPr lang="en-US" altLang="zh-CN" sz="2400" dirty="0"/>
                  <a:t>) =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1.8</m:t>
                    </m:r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zh-CN" altLang="en-US" sz="24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latin typeface="Cambria Math"/>
                          </a:rPr>
                          <m:t> +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</m:t>
                        </m:r>
                        <m:r>
                          <a:rPr lang="en-US" altLang="zh-CN" sz="2400" i="1">
                            <a:latin typeface="Cambria Math"/>
                          </a:rPr>
                          <m:t>𝑜𝑠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  <m:r>
                              <a:rPr lang="zh-CN" altLang="en-US" sz="24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0" indent="0" fontAlgn="t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/>
                  <a:t> is White Gaussian Noise,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=1. Use rectangular window and Hamming window to estimate the power spectrum of </a:t>
                </a:r>
                <a:r>
                  <a:rPr lang="zh-CN" altLang="en-US" sz="2400" dirty="0"/>
                  <a:t>𝑋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𝑡</a:t>
                </a:r>
                <a:r>
                  <a:rPr lang="en-US" altLang="zh-CN" sz="2400" dirty="0"/>
                  <a:t>).</a:t>
                </a:r>
              </a:p>
              <a:p>
                <a:pPr marL="0" indent="0" fontAlgn="t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(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Hint: use function periodogram</a:t>
                </a:r>
                <a:r>
                  <a:rPr lang="en-US" altLang="zh-CN" sz="2400" dirty="0"/>
                  <a:t>)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3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– power spectrum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D31F1-CCA9-86FD-81C6-B1851C74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127"/>
            <a:ext cx="10515600" cy="6130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fs = 1000; % sample rate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f1 = 50; % </a:t>
            </a:r>
          </a:p>
          <a:p>
            <a:pPr marL="0" indent="0">
              <a:buNone/>
            </a:pPr>
            <a:r>
              <a:rPr lang="en-US" altLang="zh-CN" sz="1400" dirty="0"/>
              <a:t>f2 = 200; % </a:t>
            </a:r>
          </a:p>
          <a:p>
            <a:pPr marL="0" indent="0">
              <a:buNone/>
            </a:pPr>
            <a:r>
              <a:rPr lang="en-US" altLang="zh-CN" sz="1400" dirty="0"/>
              <a:t>t = 0:1/fs:1-1/fs; % </a:t>
            </a:r>
            <a:r>
              <a:rPr lang="zh-CN" altLang="en-US" sz="1400" dirty="0"/>
              <a:t> </a:t>
            </a:r>
            <a:r>
              <a:rPr lang="en-US" altLang="zh-CN" sz="1400" dirty="0"/>
              <a:t>sample point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x = 1.8*cos(2*pi*f1*t)+0.5*cos(2*pi*f2*t) + </a:t>
            </a:r>
            <a:r>
              <a:rPr lang="en-US" altLang="zh-CN" sz="1400" dirty="0" err="1"/>
              <a:t>randn</a:t>
            </a:r>
            <a:r>
              <a:rPr lang="en-US" altLang="zh-CN" sz="1400" dirty="0"/>
              <a:t>(size(t)); % length 1s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subplot(1,2,1)</a:t>
            </a:r>
          </a:p>
          <a:p>
            <a:pPr marL="0" indent="0">
              <a:buNone/>
            </a:pPr>
            <a:r>
              <a:rPr lang="en-US" altLang="zh-CN" sz="1400" dirty="0"/>
              <a:t>periodogram(</a:t>
            </a:r>
            <a:r>
              <a:rPr lang="en-US" altLang="zh-CN" sz="1400" dirty="0" err="1"/>
              <a:t>x,rectwin</a:t>
            </a:r>
            <a:r>
              <a:rPr lang="en-US" altLang="zh-CN" sz="1400" dirty="0"/>
              <a:t>(length(x))); % Periodogram with rectangular Window</a:t>
            </a:r>
          </a:p>
          <a:p>
            <a:pPr marL="0" indent="0">
              <a:buNone/>
            </a:pPr>
            <a:r>
              <a:rPr lang="en-US" altLang="zh-CN" sz="1400" dirty="0"/>
              <a:t>set(gca,'fontsize',12,'fontname','times');</a:t>
            </a:r>
          </a:p>
          <a:p>
            <a:pPr marL="0" indent="0">
              <a:buNone/>
            </a:pPr>
            <a:r>
              <a:rPr lang="en-US" altLang="zh-CN" sz="1400" dirty="0"/>
              <a:t>title('\</a:t>
            </a:r>
            <a:r>
              <a:rPr lang="en-US" altLang="zh-CN" sz="1400" dirty="0" err="1"/>
              <a:t>fontname</a:t>
            </a:r>
            <a:r>
              <a:rPr lang="en-US" altLang="zh-CN" sz="1400" dirty="0"/>
              <a:t>{} Periodogram ','fontsize',14);</a:t>
            </a:r>
          </a:p>
          <a:p>
            <a:pPr marL="0" indent="0">
              <a:buNone/>
            </a:pPr>
            <a:r>
              <a:rPr lang="en-US" altLang="zh-CN" sz="1400" dirty="0"/>
              <a:t>subplot(1,2,2)</a:t>
            </a:r>
          </a:p>
          <a:p>
            <a:pPr marL="0" indent="0">
              <a:buNone/>
            </a:pPr>
            <a:r>
              <a:rPr lang="en-US" altLang="zh-CN" sz="1400" dirty="0"/>
              <a:t>periodogram(</a:t>
            </a:r>
            <a:r>
              <a:rPr lang="en-US" altLang="zh-CN" sz="1400" dirty="0" err="1"/>
              <a:t>x,hamming</a:t>
            </a:r>
            <a:r>
              <a:rPr lang="en-US" altLang="zh-CN" sz="1400" dirty="0"/>
              <a:t>(length(x))); % </a:t>
            </a:r>
            <a:r>
              <a:rPr lang="en-US" altLang="zh-CN" sz="1100" dirty="0"/>
              <a:t>Periodogram with Hamming Window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set(gca,'fontsize',12,'fontname','times');</a:t>
            </a:r>
          </a:p>
          <a:p>
            <a:pPr marL="0" indent="0">
              <a:buNone/>
            </a:pPr>
            <a:r>
              <a:rPr lang="en-US" altLang="zh-CN" sz="1400" dirty="0"/>
              <a:t>title('\</a:t>
            </a:r>
            <a:r>
              <a:rPr lang="en-US" altLang="zh-CN" sz="1400" dirty="0" err="1"/>
              <a:t>fontname</a:t>
            </a:r>
            <a:r>
              <a:rPr lang="en-US" altLang="zh-CN" sz="1400" dirty="0"/>
              <a:t>{} Modified Periodogram','fontsize',14);</a:t>
            </a:r>
          </a:p>
          <a:p>
            <a:pPr marL="0" indent="0">
              <a:buNone/>
            </a:pPr>
            <a:r>
              <a:rPr lang="en-US" altLang="zh-CN" sz="1400" dirty="0"/>
              <a:t>set(</a:t>
            </a:r>
            <a:r>
              <a:rPr lang="en-US" altLang="zh-CN" sz="1400" dirty="0" err="1"/>
              <a:t>gcf</a:t>
            </a:r>
            <a:r>
              <a:rPr lang="en-US" altLang="zh-CN" sz="1400" dirty="0"/>
              <a:t>,'</a:t>
            </a:r>
            <a:r>
              <a:rPr lang="en-US" altLang="zh-CN" sz="1400" dirty="0" err="1"/>
              <a:t>Units','centimeter','Position</a:t>
            </a:r>
            <a:r>
              <a:rPr lang="en-US" altLang="zh-CN" sz="1400" dirty="0"/>
              <a:t>',[10 10 28 10]);</a:t>
            </a:r>
            <a:endParaRPr lang="zh-CN" altLang="en-US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E943B4E-234A-C9BB-D894-C1DF9582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3501015"/>
            <a:ext cx="5814138" cy="27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– power spectrum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Practice 1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1600" dirty="0"/>
                  <a:t>Formula: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1600" dirty="0"/>
                  <a:t> = 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1600" dirty="0"/>
                  <a:t>Maximum values appear in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1600" dirty="0"/>
                  <a:t>=0.1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1600" dirty="0"/>
                  <a:t>=0.4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, corresponding 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600" dirty="0"/>
                  <a:t>=50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Hz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and </a:t>
                </a:r>
                <a:r>
                  <a:rPr lang="zh-CN" altLang="en-US" sz="1600" dirty="0"/>
                  <a:t>𝑓</a:t>
                </a:r>
                <a:r>
                  <a:rPr lang="en-US" altLang="zh-CN" sz="1600" dirty="0"/>
                  <a:t>=200Hz,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1600" dirty="0"/>
                  <a:t>Hamming window is able to reduce side lobe, especially in </a:t>
                </a:r>
                <a:r>
                  <a:rPr lang="zh-CN" altLang="en-US" sz="1600" dirty="0"/>
                  <a:t>𝜔</a:t>
                </a:r>
                <a:r>
                  <a:rPr lang="en-US" altLang="zh-CN" sz="1600" dirty="0"/>
                  <a:t>=0.1</a:t>
                </a:r>
                <a:r>
                  <a:rPr lang="zh-CN" altLang="en-US" sz="1600" dirty="0"/>
                  <a:t>𝜋 </a:t>
                </a:r>
                <a:r>
                  <a:rPr lang="en-US" altLang="zh-CN" sz="1600" dirty="0"/>
                  <a:t>.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1A3A24-FF40-5C2E-1C09-A16EDD4F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11" y="615143"/>
            <a:ext cx="6291127" cy="30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12631</TotalTime>
  <Words>2319</Words>
  <Application>Microsoft Office PowerPoint</Application>
  <PresentationFormat>宽屏</PresentationFormat>
  <Paragraphs>202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Arial</vt:lpstr>
      <vt:lpstr>Cambria Math</vt:lpstr>
      <vt:lpstr>Georgia</vt:lpstr>
      <vt:lpstr>Times New Roman</vt:lpstr>
      <vt:lpstr>Office 主题​​</vt:lpstr>
      <vt:lpstr>Stochastic Signal Processing</vt:lpstr>
      <vt:lpstr>Discrete-time process – linear system (page 8 of lesson 10)</vt:lpstr>
      <vt:lpstr>Power spectrum</vt:lpstr>
      <vt:lpstr>Discrete-time process – Power spectrum (page 10 of lesson 10)</vt:lpstr>
      <vt:lpstr>Power spectrum</vt:lpstr>
      <vt:lpstr>Experiment – power spectrum</vt:lpstr>
      <vt:lpstr>Experiment – power spectrum</vt:lpstr>
      <vt:lpstr>Experiment – power spectrum</vt:lpstr>
      <vt:lpstr>Experiment – power spectrum</vt:lpstr>
      <vt:lpstr>PowerPoint 演示文稿</vt:lpstr>
      <vt:lpstr>PowerPoint 演示文稿</vt:lpstr>
      <vt:lpstr>Matched filter (page 24 of lesson 11)</vt:lpstr>
      <vt:lpstr>Matched filter (page 26 of lesson 11)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Signal Processing</dc:title>
  <dc:creator>app</dc:creator>
  <cp:lastModifiedBy>丰锴 蔡</cp:lastModifiedBy>
  <cp:revision>709</cp:revision>
  <dcterms:created xsi:type="dcterms:W3CDTF">2022-02-28T02:56:48Z</dcterms:created>
  <dcterms:modified xsi:type="dcterms:W3CDTF">2024-08-08T15:53:00Z</dcterms:modified>
</cp:coreProperties>
</file>