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61" r:id="rId6"/>
    <p:sldId id="352" r:id="rId7"/>
    <p:sldId id="356" r:id="rId8"/>
    <p:sldId id="362" r:id="rId9"/>
    <p:sldId id="363" r:id="rId10"/>
    <p:sldId id="364" r:id="rId11"/>
    <p:sldId id="3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0215" y="545285"/>
            <a:ext cx="5491571" cy="836992"/>
          </a:xfrm>
        </p:spPr>
        <p:txBody>
          <a:bodyPr/>
          <a:lstStyle/>
          <a:p>
            <a:r>
              <a:rPr lang="en-US" dirty="0"/>
              <a:t>Colas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0214" y="1535185"/>
            <a:ext cx="7161191" cy="1694289"/>
          </a:xfrm>
        </p:spPr>
        <p:txBody>
          <a:bodyPr/>
          <a:lstStyle/>
          <a:p>
            <a:r>
              <a:rPr lang="es-EC" sz="2000" dirty="0"/>
              <a:t>Las colas son otro tipo de estructura lineal de datos similar a las pilas, diferenciándose de ellas en el modo de insertar y eliminar elementos.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Colas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vida</a:t>
            </a:r>
            <a:r>
              <a:rPr lang="en-US" dirty="0"/>
              <a:t> Real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C" dirty="0"/>
              <a:t>Por ejemplo, en un sistema de tiempo compartido suele haber un procesador central y una serie de periféricos compartidos: discos, impresoras, etc.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/>
          </a:p>
        </p:txBody>
      </p:sp>
      <p:pic>
        <p:nvPicPr>
          <p:cNvPr id="1028" name="Picture 4" descr="Eliminar archivos en cola de impresión - Culturación">
            <a:extLst>
              <a:ext uri="{FF2B5EF4-FFF2-40B4-BE49-F238E27FC236}">
                <a16:creationId xmlns:a16="http://schemas.microsoft.com/office/drawing/2014/main" id="{509F337E-4A29-4EB0-89DA-9DE130CD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38" y="2125681"/>
            <a:ext cx="5200563" cy="15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presora Todo-en-Uno HP Deskjet serie F300 | Soporte al cliente de HP®">
            <a:extLst>
              <a:ext uri="{FF2B5EF4-FFF2-40B4-BE49-F238E27FC236}">
                <a16:creationId xmlns:a16="http://schemas.microsoft.com/office/drawing/2014/main" id="{74D8672A-5C41-4B1A-B039-B6FA2442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47" y="3943456"/>
            <a:ext cx="2351758" cy="22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931727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Insercción</a:t>
            </a:r>
            <a:r>
              <a:rPr lang="en-US" dirty="0"/>
              <a:t> y </a:t>
            </a:r>
            <a:r>
              <a:rPr lang="en-US" dirty="0" err="1"/>
              <a:t>Eliminación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4022" y="2379971"/>
            <a:ext cx="5436778" cy="15880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/>
              <a:t>las eliminaciones se realizan al principio de la lista, frente.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/>
              <a:t>las inserciones se realizan en el otro extremo,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/>
              <a:t>la diferencia con las pilas reside en el modo de entrada y salida de datos</a:t>
            </a:r>
            <a:endParaRPr lang="en-US" sz="1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6" name="Picture 35" descr="Table&#10;&#10;Description automatically generated">
            <a:extLst>
              <a:ext uri="{FF2B5EF4-FFF2-40B4-BE49-F238E27FC236}">
                <a16:creationId xmlns:a16="http://schemas.microsoft.com/office/drawing/2014/main" id="{2E71B0D6-5F40-480D-9F7B-952A3799C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2" y="4588044"/>
            <a:ext cx="6039415" cy="11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7AE3319D-90BD-4D7B-A77E-263FF117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FIFO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8F98FEE-9198-450B-9E86-EFF1D6B39A06}"/>
              </a:ext>
            </a:extLst>
          </p:cNvPr>
          <p:cNvSpPr txBox="1">
            <a:spLocks/>
          </p:cNvSpPr>
          <p:nvPr/>
        </p:nvSpPr>
        <p:spPr>
          <a:xfrm>
            <a:off x="964023" y="1927481"/>
            <a:ext cx="7450136" cy="601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/>
              <a:t> En las colas el elemento que entró el primero sale también el primero; por ello se conoce como listas FIFO (</a:t>
            </a:r>
            <a:r>
              <a:rPr lang="es-EC" sz="1600" dirty="0" err="1"/>
              <a:t>first</a:t>
            </a:r>
            <a:r>
              <a:rPr lang="es-EC" sz="1600" dirty="0"/>
              <a:t>-in, </a:t>
            </a:r>
            <a:r>
              <a:rPr lang="es-EC" sz="1600" dirty="0" err="1"/>
              <a:t>first-out</a:t>
            </a:r>
            <a:r>
              <a:rPr lang="es-EC" sz="1600" dirty="0"/>
              <a:t>, “primero en entrar, primero en salir”)</a:t>
            </a:r>
            <a:endParaRPr lang="en-US" sz="1600" dirty="0"/>
          </a:p>
        </p:txBody>
      </p:sp>
      <p:pic>
        <p:nvPicPr>
          <p:cNvPr id="46" name="Picture 2" descr="Introducción - Programación con C#">
            <a:extLst>
              <a:ext uri="{FF2B5EF4-FFF2-40B4-BE49-F238E27FC236}">
                <a16:creationId xmlns:a16="http://schemas.microsoft.com/office/drawing/2014/main" id="{7C0553F2-93A1-4D52-A5A1-21E16FBA9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54" y="2804711"/>
            <a:ext cx="3939691" cy="265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0D7685-1DB0-463A-83A6-465826B0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89542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 err="1"/>
              <a:t>Representación</a:t>
            </a:r>
            <a:r>
              <a:rPr lang="en-US" b="1" dirty="0"/>
              <a:t> de las colas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D704640-1EFB-40BC-9701-CAEC2E3A1E0C}"/>
              </a:ext>
            </a:extLst>
          </p:cNvPr>
          <p:cNvSpPr txBox="1">
            <a:spLocks/>
          </p:cNvSpPr>
          <p:nvPr/>
        </p:nvSpPr>
        <p:spPr>
          <a:xfrm>
            <a:off x="964023" y="2168008"/>
            <a:ext cx="8507148" cy="601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/>
              <a:t>Las colas se pueden representar por listas enlazadas o por </a:t>
            </a:r>
            <a:r>
              <a:rPr lang="es-EC" sz="1600" dirty="0" err="1"/>
              <a:t>arrays</a:t>
            </a:r>
            <a:r>
              <a:rPr lang="es-EC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/>
              <a:t>Se necesitan dos punteros: frente(f) y final(r), y la lista o array de n elementos (LONGMAX).</a:t>
            </a:r>
            <a:endParaRPr lang="en-US" sz="16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BFCA670-B854-476B-9B2F-C30FD8E5A360}"/>
              </a:ext>
            </a:extLst>
          </p:cNvPr>
          <p:cNvSpPr txBox="1">
            <a:spLocks/>
          </p:cNvSpPr>
          <p:nvPr/>
        </p:nvSpPr>
        <p:spPr>
          <a:xfrm>
            <a:off x="1404195" y="3423366"/>
            <a:ext cx="3340100" cy="10911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600" dirty="0"/>
              <a:t>Representación de una cola: </a:t>
            </a:r>
          </a:p>
          <a:p>
            <a:pPr marL="342900" indent="-342900">
              <a:buAutoNum type="alphaLcParenBoth"/>
            </a:pPr>
            <a:r>
              <a:rPr lang="es-EC" sz="1600" dirty="0"/>
              <a:t>mediante una lista enlazada; </a:t>
            </a:r>
          </a:p>
          <a:p>
            <a:pPr marL="342900" indent="-342900">
              <a:buAutoNum type="alphaLcParenBoth"/>
            </a:pPr>
            <a:r>
              <a:rPr lang="es-EC" sz="1600" dirty="0"/>
              <a:t>mediante un array.</a:t>
            </a:r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E4FE6932-71DD-4870-9372-C5799761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3" y="3284072"/>
            <a:ext cx="4237087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64023" y="2457931"/>
            <a:ext cx="3036477" cy="1942138"/>
          </a:xfrm>
        </p:spPr>
        <p:txBody>
          <a:bodyPr>
            <a:normAutofit fontScale="85000" lnSpcReduction="20000"/>
          </a:bodyPr>
          <a:lstStyle/>
          <a:p>
            <a:r>
              <a:rPr lang="es-EC" dirty="0"/>
              <a:t>Acceder al primer elemento de la cola.</a:t>
            </a:r>
          </a:p>
          <a:p>
            <a:r>
              <a:rPr lang="es-EC" dirty="0"/>
              <a:t>Añadir un elemento al final de cola.</a:t>
            </a:r>
          </a:p>
          <a:p>
            <a:r>
              <a:rPr lang="es-EC" dirty="0"/>
              <a:t>Eliminar el primer elemento de la cola.</a:t>
            </a:r>
          </a:p>
          <a:p>
            <a:r>
              <a:rPr lang="es-EC" dirty="0"/>
              <a:t>Vaciar la cola.</a:t>
            </a:r>
          </a:p>
          <a:p>
            <a:r>
              <a:rPr lang="es-EC" dirty="0"/>
              <a:t>Verificar el estado de la cola: vacía o llena.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3074" name="Picture 2" descr="Cola (informática) - Wikipedia, la enciclopedia libre">
            <a:extLst>
              <a:ext uri="{FF2B5EF4-FFF2-40B4-BE49-F238E27FC236}">
                <a16:creationId xmlns:a16="http://schemas.microsoft.com/office/drawing/2014/main" id="{137F3343-6152-4C33-892F-2A713F10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39" y="2457931"/>
            <a:ext cx="4483333" cy="27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300843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Representación</a:t>
            </a:r>
            <a:r>
              <a:rPr lang="en-US" dirty="0"/>
              <a:t> de colas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3655" y="2200038"/>
            <a:ext cx="2703945" cy="574318"/>
          </a:xfrm>
        </p:spPr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s-EC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á</a:t>
            </a:r>
            <a:r>
              <a:rPr lang="en-US" dirty="0" err="1"/>
              <a:t>tica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2892" y="2200038"/>
            <a:ext cx="2703945" cy="636754"/>
          </a:xfrm>
        </p:spPr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memoria</a:t>
            </a:r>
            <a:r>
              <a:rPr lang="en-US" dirty="0"/>
              <a:t> din</a:t>
            </a:r>
            <a:r>
              <a:rPr lang="es-EC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á</a:t>
            </a:r>
            <a:r>
              <a:rPr lang="en-US" dirty="0"/>
              <a:t>mica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17, 2021</a:t>
            </a:fld>
            <a:endParaRPr lang="en-US" dirty="0"/>
          </a:p>
        </p:txBody>
      </p:sp>
      <p:pic>
        <p:nvPicPr>
          <p:cNvPr id="23" name="Picture 2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1F574D6-B2F9-4555-B21F-E1D96C54D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73" y="3055371"/>
            <a:ext cx="2979678" cy="1341236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1B29EC-1044-4DA6-92EF-622E3BF6B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14" y="3055371"/>
            <a:ext cx="453429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EC" dirty="0"/>
              <a:t>Bibliografía</a:t>
            </a:r>
          </a:p>
          <a:p>
            <a:r>
              <a:rPr lang="es-EC" dirty="0"/>
              <a:t>Aguilar, L. J. (2008). FUNDAMENTOS DE PROGRAMACION, Algoritmos, Estructura de datos y Objetos . Madrid: </a:t>
            </a:r>
            <a:r>
              <a:rPr lang="es-EC" dirty="0" err="1"/>
              <a:t>McGRAW-HILL</a:t>
            </a:r>
            <a:r>
              <a:rPr lang="es-EC" dirty="0"/>
              <a:t>/INTERAMERICANA DE ESPAÑA, S. A. U.</a:t>
            </a:r>
          </a:p>
          <a:p>
            <a:endParaRPr lang="es-EC" dirty="0"/>
          </a:p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88</TotalTime>
  <Words>296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Franklin Gothic Book</vt:lpstr>
      <vt:lpstr>Franklin Gothic Demi</vt:lpstr>
      <vt:lpstr>Wingdings</vt:lpstr>
      <vt:lpstr>Theme1</vt:lpstr>
      <vt:lpstr>Colas</vt:lpstr>
      <vt:lpstr>Colas en la vida Real</vt:lpstr>
      <vt:lpstr>Insercción y Eliminación</vt:lpstr>
      <vt:lpstr>FIFO</vt:lpstr>
      <vt:lpstr>Representación de las colas</vt:lpstr>
      <vt:lpstr>Operaciones</vt:lpstr>
      <vt:lpstr>Representación de colas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Colas</dc:title>
  <dc:creator>kevin chuquimarca</dc:creator>
  <cp:lastModifiedBy>kevin chuquimarca</cp:lastModifiedBy>
  <cp:revision>8</cp:revision>
  <dcterms:created xsi:type="dcterms:W3CDTF">2021-01-18T01:38:02Z</dcterms:created>
  <dcterms:modified xsi:type="dcterms:W3CDTF">2021-01-18T03:06:59Z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