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9144000" cy="5143500" type="screen16x9"/>
  <p:notesSz cx="6858000" cy="9144000"/>
  <p:embeddedFontLst>
    <p:embeddedFont>
      <p:font typeface="Arvo" panose="020B0604020202020204" charset="0"/>
      <p:regular r:id="rId13"/>
      <p:bold r:id="rId14"/>
      <p:italic r:id="rId15"/>
      <p:boldItalic r:id="rId16"/>
    </p:embeddedFont>
    <p:embeddedFont>
      <p:font typeface="Roboto Condensed" panose="02000000000000000000" pitchFamily="2" charset="0"/>
      <p:bold r:id="rId17"/>
    </p:embeddedFont>
    <p:embeddedFont>
      <p:font typeface="Roboto Condensed Light" panose="02000000000000000000" pitchFamily="2" charset="0"/>
      <p:regular r:id="rId18"/>
    </p:embeddedFont>
    <p:embeddedFont>
      <p:font typeface="Cascadia Code SemiLight" panose="020B0609020000020004" pitchFamily="49"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005636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0467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90e8225f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c90e8225f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ES" dirty="0" smtClean="0"/>
              <a:t>Que considero una operación?</a:t>
            </a:r>
          </a:p>
          <a:p>
            <a:pPr marL="0" lvl="0" indent="0" algn="l" rtl="0">
              <a:lnSpc>
                <a:spcPct val="100000"/>
              </a:lnSpc>
              <a:spcBef>
                <a:spcPts val="0"/>
              </a:spcBef>
              <a:spcAft>
                <a:spcPts val="0"/>
              </a:spcAft>
              <a:buSzPts val="1400"/>
              <a:buNone/>
            </a:pPr>
            <a:r>
              <a:rPr lang="es-ES" dirty="0" smtClean="0"/>
              <a:t>Para esto existe</a:t>
            </a:r>
            <a:r>
              <a:rPr lang="es-ES" baseline="0" dirty="0" smtClean="0"/>
              <a:t> la notación Big O</a:t>
            </a:r>
          </a:p>
        </p:txBody>
      </p:sp>
    </p:spTree>
    <p:extLst>
      <p:ext uri="{BB962C8B-B14F-4D97-AF65-F5344CB8AC3E}">
        <p14:creationId xmlns:p14="http://schemas.microsoft.com/office/powerpoint/2010/main" val="104372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626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90e8225f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c90e8225f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8415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90e8225f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c90e8225f8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699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c9c552c34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c9c552c34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0348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5401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7"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Google Shape;17;p2"/>
          <p:cNvGrpSpPr/>
          <p:nvPr/>
        </p:nvGrpSpPr>
        <p:grpSpPr>
          <a:xfrm>
            <a:off x="3677236" y="4278349"/>
            <a:ext cx="5480828" cy="432996"/>
            <a:chOff x="5582265" y="4646738"/>
            <a:chExt cx="5480828"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7999"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grpSp>
        <p:nvGrpSpPr>
          <p:cNvPr id="24" name="Google Shape;24;p3"/>
          <p:cNvGrpSpPr/>
          <p:nvPr/>
        </p:nvGrpSpPr>
        <p:grpSpPr>
          <a:xfrm>
            <a:off x="-4" y="40"/>
            <a:ext cx="7072430" cy="1327315"/>
            <a:chOff x="-4" y="40"/>
            <a:chExt cx="7072430" cy="1327315"/>
          </a:xfrm>
        </p:grpSpPr>
        <p:sp>
          <p:nvSpPr>
            <p:cNvPr id="25" name="Google Shape;25;p3"/>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Google Shape;26;p3"/>
            <p:cNvGrpSpPr/>
            <p:nvPr/>
          </p:nvGrpSpPr>
          <p:grpSpPr>
            <a:xfrm rot="10800000" flipH="1">
              <a:off x="3" y="40"/>
              <a:ext cx="6756168" cy="1327315"/>
              <a:chOff x="-2168138" y="330075"/>
              <a:chExt cx="8650663" cy="1699506"/>
            </a:xfrm>
          </p:grpSpPr>
          <p:sp>
            <p:nvSpPr>
              <p:cNvPr id="27" name="Google Shape;27;p3"/>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Google Shape;28;p3"/>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Google Shape;29;p3"/>
            <p:cNvGrpSpPr/>
            <p:nvPr/>
          </p:nvGrpSpPr>
          <p:grpSpPr>
            <a:xfrm rot="10800000" flipH="1">
              <a:off x="-4" y="381007"/>
              <a:ext cx="7072430" cy="771744"/>
              <a:chOff x="-9092084" y="330075"/>
              <a:chExt cx="15574609" cy="1699501"/>
            </a:xfrm>
          </p:grpSpPr>
          <p:sp>
            <p:nvSpPr>
              <p:cNvPr id="30" name="Google Shape;30;p3"/>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Google Shape;31;p3"/>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Google Shape;40;p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1" name="Google Shape;41;p3"/>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2" name="Google Shape;42;p3"/>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3" name="Google Shape;43;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grpSp>
        <p:nvGrpSpPr>
          <p:cNvPr id="45" name="Google Shape;45;p4"/>
          <p:cNvGrpSpPr/>
          <p:nvPr/>
        </p:nvGrpSpPr>
        <p:grpSpPr>
          <a:xfrm rot="10800000">
            <a:off x="-8" y="-2"/>
            <a:ext cx="2202830" cy="670795"/>
            <a:chOff x="5575242" y="4472723"/>
            <a:chExt cx="2202830" cy="670795"/>
          </a:xfrm>
        </p:grpSpPr>
        <p:sp>
          <p:nvSpPr>
            <p:cNvPr id="46" name="Google Shape;46;p4"/>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4"/>
            <p:cNvGrpSpPr/>
            <p:nvPr/>
          </p:nvGrpSpPr>
          <p:grpSpPr>
            <a:xfrm flipH="1">
              <a:off x="5734850" y="4472723"/>
              <a:ext cx="2040837" cy="670795"/>
              <a:chOff x="1297954" y="330075"/>
              <a:chExt cx="5169293" cy="1699506"/>
            </a:xfrm>
          </p:grpSpPr>
          <p:sp>
            <p:nvSpPr>
              <p:cNvPr id="48" name="Google Shape;48;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flipH="1">
              <a:off x="5578209" y="4646738"/>
              <a:ext cx="2199863" cy="304563"/>
              <a:chOff x="-5827153" y="330075"/>
              <a:chExt cx="12276019" cy="1699569"/>
            </a:xfrm>
          </p:grpSpPr>
          <p:sp>
            <p:nvSpPr>
              <p:cNvPr id="51" name="Google Shape;51;p4"/>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3" name="Google Shape;53;p4"/>
          <p:cNvGrpSpPr/>
          <p:nvPr/>
        </p:nvGrpSpPr>
        <p:grpSpPr>
          <a:xfrm>
            <a:off x="6946842" y="4472723"/>
            <a:ext cx="2202830" cy="670795"/>
            <a:chOff x="5575242" y="4472723"/>
            <a:chExt cx="2202830" cy="670795"/>
          </a:xfrm>
        </p:grpSpPr>
        <p:sp>
          <p:nvSpPr>
            <p:cNvPr id="54" name="Google Shape;5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 name="Google Shape;55;p4"/>
            <p:cNvGrpSpPr/>
            <p:nvPr/>
          </p:nvGrpSpPr>
          <p:grpSpPr>
            <a:xfrm flipH="1">
              <a:off x="5734850" y="4472723"/>
              <a:ext cx="2040837" cy="670795"/>
              <a:chOff x="1297954" y="330075"/>
              <a:chExt cx="5169293" cy="1699506"/>
            </a:xfrm>
          </p:grpSpPr>
          <p:sp>
            <p:nvSpPr>
              <p:cNvPr id="56" name="Google Shape;5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4"/>
            <p:cNvGrpSpPr/>
            <p:nvPr/>
          </p:nvGrpSpPr>
          <p:grpSpPr>
            <a:xfrm flipH="1">
              <a:off x="5578209" y="4646738"/>
              <a:ext cx="2199863" cy="304563"/>
              <a:chOff x="-5827153" y="330075"/>
              <a:chExt cx="12276019" cy="1699569"/>
            </a:xfrm>
          </p:grpSpPr>
          <p:sp>
            <p:nvSpPr>
              <p:cNvPr id="59" name="Google Shape;5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 name="Google Shape;61;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2"/>
        <p:cNvGrpSpPr/>
        <p:nvPr/>
      </p:nvGrpSpPr>
      <p:grpSpPr>
        <a:xfrm>
          <a:off x="0" y="0"/>
          <a:ext cx="0" cy="0"/>
          <a:chOff x="0" y="0"/>
          <a:chExt cx="0" cy="0"/>
        </a:xfrm>
      </p:grpSpPr>
      <p:sp>
        <p:nvSpPr>
          <p:cNvPr id="63" name="Google Shape;63;p5"/>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4" name="Google Shape;64;p5"/>
          <p:cNvGrpSpPr/>
          <p:nvPr/>
        </p:nvGrpSpPr>
        <p:grpSpPr>
          <a:xfrm>
            <a:off x="0" y="-7088"/>
            <a:ext cx="8661398" cy="5150588"/>
            <a:chOff x="0" y="-7088"/>
            <a:chExt cx="8661398" cy="5150588"/>
          </a:xfrm>
        </p:grpSpPr>
        <p:sp>
          <p:nvSpPr>
            <p:cNvPr id="65" name="Google Shape;65;p5"/>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7" name="Google Shape;67;p5"/>
          <p:cNvGrpSpPr/>
          <p:nvPr/>
        </p:nvGrpSpPr>
        <p:grpSpPr>
          <a:xfrm rot="10800000" flipH="1">
            <a:off x="-2" y="2924826"/>
            <a:ext cx="6589087" cy="2027268"/>
            <a:chOff x="-9894852" y="-4493254"/>
            <a:chExt cx="21200408" cy="6522740"/>
          </a:xfrm>
        </p:grpSpPr>
        <p:sp>
          <p:nvSpPr>
            <p:cNvPr id="68" name="Google Shape;68;p5"/>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9" name="Google Shape;69;p5"/>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78;p5"/>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9" name="Google Shape;79;p5"/>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1"/>
        <p:cNvGrpSpPr/>
        <p:nvPr/>
      </p:nvGrpSpPr>
      <p:grpSpPr>
        <a:xfrm>
          <a:off x="0" y="0"/>
          <a:ext cx="0" cy="0"/>
          <a:chOff x="0" y="0"/>
          <a:chExt cx="0" cy="0"/>
        </a:xfrm>
      </p:grpSpPr>
      <p:grpSp>
        <p:nvGrpSpPr>
          <p:cNvPr id="82" name="Google Shape;82;p6"/>
          <p:cNvGrpSpPr/>
          <p:nvPr/>
        </p:nvGrpSpPr>
        <p:grpSpPr>
          <a:xfrm>
            <a:off x="6946842" y="4472723"/>
            <a:ext cx="2202830" cy="670795"/>
            <a:chOff x="5575242" y="4472723"/>
            <a:chExt cx="2202830" cy="670795"/>
          </a:xfrm>
        </p:grpSpPr>
        <p:sp>
          <p:nvSpPr>
            <p:cNvPr id="83" name="Google Shape;83;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 name="Google Shape;84;p6"/>
            <p:cNvGrpSpPr/>
            <p:nvPr/>
          </p:nvGrpSpPr>
          <p:grpSpPr>
            <a:xfrm flipH="1">
              <a:off x="5734850" y="4472723"/>
              <a:ext cx="2040837" cy="670795"/>
              <a:chOff x="1297954" y="330075"/>
              <a:chExt cx="5169293" cy="1699506"/>
            </a:xfrm>
          </p:grpSpPr>
          <p:sp>
            <p:nvSpPr>
              <p:cNvPr id="85" name="Google Shape;85;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6"/>
            <p:cNvGrpSpPr/>
            <p:nvPr/>
          </p:nvGrpSpPr>
          <p:grpSpPr>
            <a:xfrm flipH="1">
              <a:off x="5578209" y="4646738"/>
              <a:ext cx="2199863" cy="304563"/>
              <a:chOff x="-5827153" y="330075"/>
              <a:chExt cx="12276019" cy="1699569"/>
            </a:xfrm>
          </p:grpSpPr>
          <p:sp>
            <p:nvSpPr>
              <p:cNvPr id="88" name="Google Shape;88;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0" name="Google Shape;90;p6"/>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91" name="Google Shape;91;p6"/>
          <p:cNvGrpSpPr/>
          <p:nvPr/>
        </p:nvGrpSpPr>
        <p:grpSpPr>
          <a:xfrm>
            <a:off x="0" y="-7088"/>
            <a:ext cx="8661398" cy="5150588"/>
            <a:chOff x="0" y="-7088"/>
            <a:chExt cx="8661398" cy="5150588"/>
          </a:xfrm>
        </p:grpSpPr>
        <p:sp>
          <p:nvSpPr>
            <p:cNvPr id="92" name="Google Shape;92;p6"/>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4" name="Google Shape;94;p6"/>
          <p:cNvGrpSpPr/>
          <p:nvPr/>
        </p:nvGrpSpPr>
        <p:grpSpPr>
          <a:xfrm rot="10800000" flipH="1">
            <a:off x="1" y="1090763"/>
            <a:ext cx="8847502" cy="2961975"/>
            <a:chOff x="-8178042" y="-4493254"/>
            <a:chExt cx="19483597" cy="6522736"/>
          </a:xfrm>
        </p:grpSpPr>
        <p:sp>
          <p:nvSpPr>
            <p:cNvPr id="95" name="Google Shape;95;p6"/>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6" name="Google Shape;96;p6"/>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97" name="Google Shape;97;p6"/>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98" name="Google Shape;98;p6"/>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chemeClr val="accent5"/>
                </a:solidFill>
                <a:latin typeface="Arial"/>
                <a:ea typeface="Arial"/>
                <a:cs typeface="Arial"/>
                <a:sym typeface="Arial"/>
              </a:rPr>
              <a:t>“</a:t>
            </a:r>
            <a:endParaRPr sz="7200" b="1" i="0" u="none" strike="noStrike" cap="none">
              <a:solidFill>
                <a:schemeClr val="accent5"/>
              </a:solidFill>
              <a:latin typeface="Arial"/>
              <a:ea typeface="Arial"/>
              <a:cs typeface="Arial"/>
              <a:sym typeface="Arial"/>
            </a:endParaRPr>
          </a:p>
        </p:txBody>
      </p:sp>
      <p:sp>
        <p:nvSpPr>
          <p:cNvPr id="99" name="Google Shape;99;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0"/>
        <p:cNvGrpSpPr/>
        <p:nvPr/>
      </p:nvGrpSpPr>
      <p:grpSpPr>
        <a:xfrm>
          <a:off x="0" y="0"/>
          <a:ext cx="0" cy="0"/>
          <a:chOff x="0" y="0"/>
          <a:chExt cx="0" cy="0"/>
        </a:xfrm>
      </p:grpSpPr>
      <p:grpSp>
        <p:nvGrpSpPr>
          <p:cNvPr id="101" name="Google Shape;101;p7"/>
          <p:cNvGrpSpPr/>
          <p:nvPr/>
        </p:nvGrpSpPr>
        <p:grpSpPr>
          <a:xfrm>
            <a:off x="6946842" y="4472723"/>
            <a:ext cx="2202830" cy="670795"/>
            <a:chOff x="5575242" y="4472723"/>
            <a:chExt cx="2202830" cy="670795"/>
          </a:xfrm>
        </p:grpSpPr>
        <p:sp>
          <p:nvSpPr>
            <p:cNvPr id="102" name="Google Shape;10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 name="Google Shape;103;p7"/>
            <p:cNvGrpSpPr/>
            <p:nvPr/>
          </p:nvGrpSpPr>
          <p:grpSpPr>
            <a:xfrm flipH="1">
              <a:off x="5734850" y="4472723"/>
              <a:ext cx="2040837" cy="670795"/>
              <a:chOff x="1297954" y="330075"/>
              <a:chExt cx="5169293" cy="1699506"/>
            </a:xfrm>
          </p:grpSpPr>
          <p:sp>
            <p:nvSpPr>
              <p:cNvPr id="104" name="Google Shape;10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7"/>
            <p:cNvGrpSpPr/>
            <p:nvPr/>
          </p:nvGrpSpPr>
          <p:grpSpPr>
            <a:xfrm flipH="1">
              <a:off x="5578209" y="4646738"/>
              <a:ext cx="2199863" cy="304563"/>
              <a:chOff x="-5827153" y="330075"/>
              <a:chExt cx="12276019" cy="1699569"/>
            </a:xfrm>
          </p:grpSpPr>
          <p:sp>
            <p:nvSpPr>
              <p:cNvPr id="107" name="Google Shape;10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9" name="Google Shape;109;p7"/>
          <p:cNvGrpSpPr/>
          <p:nvPr/>
        </p:nvGrpSpPr>
        <p:grpSpPr>
          <a:xfrm>
            <a:off x="-4" y="40"/>
            <a:ext cx="7072430" cy="1327315"/>
            <a:chOff x="-4" y="40"/>
            <a:chExt cx="7072430" cy="1327315"/>
          </a:xfrm>
        </p:grpSpPr>
        <p:sp>
          <p:nvSpPr>
            <p:cNvPr id="110" name="Google Shape;110;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1" name="Google Shape;111;p7"/>
            <p:cNvGrpSpPr/>
            <p:nvPr/>
          </p:nvGrpSpPr>
          <p:grpSpPr>
            <a:xfrm rot="10800000" flipH="1">
              <a:off x="3" y="40"/>
              <a:ext cx="6756168" cy="1327315"/>
              <a:chOff x="-2168138" y="330075"/>
              <a:chExt cx="8650663" cy="1699506"/>
            </a:xfrm>
          </p:grpSpPr>
          <p:sp>
            <p:nvSpPr>
              <p:cNvPr id="112" name="Google Shape;112;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3" name="Google Shape;113;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4" name="Google Shape;114;p7"/>
            <p:cNvGrpSpPr/>
            <p:nvPr/>
          </p:nvGrpSpPr>
          <p:grpSpPr>
            <a:xfrm rot="10800000" flipH="1">
              <a:off x="-4" y="381007"/>
              <a:ext cx="7072430" cy="771744"/>
              <a:chOff x="-9092084" y="330075"/>
              <a:chExt cx="15574609" cy="1699501"/>
            </a:xfrm>
          </p:grpSpPr>
          <p:sp>
            <p:nvSpPr>
              <p:cNvPr id="115" name="Google Shape;115;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6" name="Google Shape;116;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sp>
        <p:nvSpPr>
          <p:cNvPr id="117" name="Google Shape;117;p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119" name="Google Shape;119;p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grpSp>
        <p:nvGrpSpPr>
          <p:cNvPr id="121" name="Google Shape;121;p8"/>
          <p:cNvGrpSpPr/>
          <p:nvPr/>
        </p:nvGrpSpPr>
        <p:grpSpPr>
          <a:xfrm>
            <a:off x="-4" y="40"/>
            <a:ext cx="7072430" cy="1327315"/>
            <a:chOff x="-4" y="40"/>
            <a:chExt cx="7072430" cy="1327315"/>
          </a:xfrm>
        </p:grpSpPr>
        <p:sp>
          <p:nvSpPr>
            <p:cNvPr id="122" name="Google Shape;122;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3" name="Google Shape;123;p8"/>
            <p:cNvGrpSpPr/>
            <p:nvPr/>
          </p:nvGrpSpPr>
          <p:grpSpPr>
            <a:xfrm rot="10800000" flipH="1">
              <a:off x="3" y="40"/>
              <a:ext cx="6756168" cy="1327315"/>
              <a:chOff x="-2168138" y="330075"/>
              <a:chExt cx="8650663" cy="1699506"/>
            </a:xfrm>
          </p:grpSpPr>
          <p:sp>
            <p:nvSpPr>
              <p:cNvPr id="124" name="Google Shape;124;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5" name="Google Shape;125;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26" name="Google Shape;126;p8"/>
            <p:cNvGrpSpPr/>
            <p:nvPr/>
          </p:nvGrpSpPr>
          <p:grpSpPr>
            <a:xfrm rot="10800000" flipH="1">
              <a:off x="-4" y="381007"/>
              <a:ext cx="7072430" cy="771744"/>
              <a:chOff x="-9092084" y="330075"/>
              <a:chExt cx="15574609" cy="1699501"/>
            </a:xfrm>
          </p:grpSpPr>
          <p:sp>
            <p:nvSpPr>
              <p:cNvPr id="127" name="Google Shape;127;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8" name="Google Shape;128;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29" name="Google Shape;129;p8"/>
          <p:cNvGrpSpPr/>
          <p:nvPr/>
        </p:nvGrpSpPr>
        <p:grpSpPr>
          <a:xfrm>
            <a:off x="6946842" y="4472723"/>
            <a:ext cx="2202830" cy="670795"/>
            <a:chOff x="5575242" y="4472723"/>
            <a:chExt cx="2202830" cy="670795"/>
          </a:xfrm>
        </p:grpSpPr>
        <p:sp>
          <p:nvSpPr>
            <p:cNvPr id="130" name="Google Shape;130;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8"/>
            <p:cNvGrpSpPr/>
            <p:nvPr/>
          </p:nvGrpSpPr>
          <p:grpSpPr>
            <a:xfrm flipH="1">
              <a:off x="5734850" y="4472723"/>
              <a:ext cx="2040837" cy="670795"/>
              <a:chOff x="1297954" y="330075"/>
              <a:chExt cx="5169293" cy="1699506"/>
            </a:xfrm>
          </p:grpSpPr>
          <p:sp>
            <p:nvSpPr>
              <p:cNvPr id="132" name="Google Shape;132;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8"/>
            <p:cNvGrpSpPr/>
            <p:nvPr/>
          </p:nvGrpSpPr>
          <p:grpSpPr>
            <a:xfrm flipH="1">
              <a:off x="5578209" y="4646738"/>
              <a:ext cx="2199863" cy="304563"/>
              <a:chOff x="-5827153" y="330075"/>
              <a:chExt cx="12276019" cy="1699569"/>
            </a:xfrm>
          </p:grpSpPr>
          <p:sp>
            <p:nvSpPr>
              <p:cNvPr id="135" name="Google Shape;135;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38" name="Google Shape;138;p8"/>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39" name="Google Shape;139;p8"/>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0" name="Google Shape;140;p8"/>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41" name="Google Shape;141;p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grpSp>
        <p:nvGrpSpPr>
          <p:cNvPr id="143" name="Google Shape;143;p9"/>
          <p:cNvGrpSpPr/>
          <p:nvPr/>
        </p:nvGrpSpPr>
        <p:grpSpPr>
          <a:xfrm>
            <a:off x="-4" y="40"/>
            <a:ext cx="7072430" cy="1327315"/>
            <a:chOff x="-4" y="40"/>
            <a:chExt cx="7072430" cy="1327315"/>
          </a:xfrm>
        </p:grpSpPr>
        <p:sp>
          <p:nvSpPr>
            <p:cNvPr id="144" name="Google Shape;144;p9"/>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45" name="Google Shape;145;p9"/>
            <p:cNvGrpSpPr/>
            <p:nvPr/>
          </p:nvGrpSpPr>
          <p:grpSpPr>
            <a:xfrm rot="10800000" flipH="1">
              <a:off x="3" y="40"/>
              <a:ext cx="6756168" cy="1327315"/>
              <a:chOff x="-2168138" y="330075"/>
              <a:chExt cx="8650663" cy="1699506"/>
            </a:xfrm>
          </p:grpSpPr>
          <p:sp>
            <p:nvSpPr>
              <p:cNvPr id="146" name="Google Shape;146;p9"/>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47" name="Google Shape;147;p9"/>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8" name="Google Shape;148;p9"/>
            <p:cNvGrpSpPr/>
            <p:nvPr/>
          </p:nvGrpSpPr>
          <p:grpSpPr>
            <a:xfrm rot="10800000" flipH="1">
              <a:off x="-4" y="381007"/>
              <a:ext cx="7072430" cy="771744"/>
              <a:chOff x="-9092084" y="330075"/>
              <a:chExt cx="15574609" cy="1699501"/>
            </a:xfrm>
          </p:grpSpPr>
          <p:sp>
            <p:nvSpPr>
              <p:cNvPr id="149" name="Google Shape;149;p9"/>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50" name="Google Shape;150;p9"/>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51" name="Google Shape;151;p9"/>
          <p:cNvGrpSpPr/>
          <p:nvPr/>
        </p:nvGrpSpPr>
        <p:grpSpPr>
          <a:xfrm>
            <a:off x="6946842" y="4472723"/>
            <a:ext cx="2202830" cy="670795"/>
            <a:chOff x="5575242" y="4472723"/>
            <a:chExt cx="2202830" cy="670795"/>
          </a:xfrm>
        </p:grpSpPr>
        <p:sp>
          <p:nvSpPr>
            <p:cNvPr id="152" name="Google Shape;152;p9"/>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9"/>
            <p:cNvGrpSpPr/>
            <p:nvPr/>
          </p:nvGrpSpPr>
          <p:grpSpPr>
            <a:xfrm flipH="1">
              <a:off x="5734850" y="4472723"/>
              <a:ext cx="2040837" cy="670795"/>
              <a:chOff x="1297954" y="330075"/>
              <a:chExt cx="5169293" cy="1699506"/>
            </a:xfrm>
          </p:grpSpPr>
          <p:sp>
            <p:nvSpPr>
              <p:cNvPr id="154" name="Google Shape;154;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9"/>
            <p:cNvGrpSpPr/>
            <p:nvPr/>
          </p:nvGrpSpPr>
          <p:grpSpPr>
            <a:xfrm flipH="1">
              <a:off x="5578209" y="4646738"/>
              <a:ext cx="2199863" cy="304563"/>
              <a:chOff x="-5827153" y="330075"/>
              <a:chExt cx="12276019" cy="1699569"/>
            </a:xfrm>
          </p:grpSpPr>
          <p:sp>
            <p:nvSpPr>
              <p:cNvPr id="157" name="Google Shape;157;p9"/>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9" name="Google Shape;159;p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60" name="Google Shape;160;p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grpSp>
        <p:nvGrpSpPr>
          <p:cNvPr id="162" name="Google Shape;162;p10"/>
          <p:cNvGrpSpPr/>
          <p:nvPr/>
        </p:nvGrpSpPr>
        <p:grpSpPr>
          <a:xfrm>
            <a:off x="2466138" y="4472723"/>
            <a:ext cx="6686825" cy="670795"/>
            <a:chOff x="5589288" y="4472723"/>
            <a:chExt cx="6686825" cy="670795"/>
          </a:xfrm>
        </p:grpSpPr>
        <p:sp>
          <p:nvSpPr>
            <p:cNvPr id="163" name="Google Shape;163;p10"/>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10"/>
            <p:cNvGrpSpPr/>
            <p:nvPr/>
          </p:nvGrpSpPr>
          <p:grpSpPr>
            <a:xfrm flipH="1">
              <a:off x="5748896" y="4472723"/>
              <a:ext cx="6527217" cy="670795"/>
              <a:chOff x="-10101302" y="330075"/>
              <a:chExt cx="16532972" cy="1699506"/>
            </a:xfrm>
          </p:grpSpPr>
          <p:sp>
            <p:nvSpPr>
              <p:cNvPr id="165" name="Google Shape;165;p10"/>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0"/>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0"/>
            <p:cNvGrpSpPr/>
            <p:nvPr/>
          </p:nvGrpSpPr>
          <p:grpSpPr>
            <a:xfrm flipH="1">
              <a:off x="5592255" y="4646738"/>
              <a:ext cx="6682918" cy="304563"/>
              <a:chOff x="-30922587" y="330075"/>
              <a:chExt cx="37293072" cy="1699569"/>
            </a:xfrm>
          </p:grpSpPr>
          <p:sp>
            <p:nvSpPr>
              <p:cNvPr id="168" name="Google Shape;168;p10"/>
              <p:cNvSpPr/>
              <p:nvPr/>
            </p:nvSpPr>
            <p:spPr>
              <a:xfrm>
                <a:off x="-30922587" y="330144"/>
                <a:ext cx="35588101"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0"/>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0" name="Google Shape;170;p10"/>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300"/>
            </a:lvl1pPr>
          </a:lstStyle>
          <a:p>
            <a:endParaRPr/>
          </a:p>
        </p:txBody>
      </p:sp>
      <p:sp>
        <p:nvSpPr>
          <p:cNvPr id="171" name="Google Shape;171;p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04500" y="1316265"/>
            <a:ext cx="5367900" cy="197020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7200" dirty="0" smtClean="0"/>
              <a:t>Aritmética de la Notación O</a:t>
            </a:r>
            <a:endParaRPr sz="7200" dirty="0"/>
          </a:p>
        </p:txBody>
      </p:sp>
      <p:pic>
        <p:nvPicPr>
          <p:cNvPr id="185" name="Google Shape;185;p11"/>
          <p:cNvPicPr preferRelativeResize="0"/>
          <p:nvPr/>
        </p:nvPicPr>
        <p:blipFill>
          <a:blip r:embed="rId3">
            <a:alphaModFix/>
          </a:blip>
          <a:stretch>
            <a:fillRect/>
          </a:stretch>
        </p:blipFill>
        <p:spPr>
          <a:xfrm>
            <a:off x="1134350" y="215225"/>
            <a:ext cx="2771546" cy="715801"/>
          </a:xfrm>
          <a:prstGeom prst="rect">
            <a:avLst/>
          </a:prstGeom>
          <a:noFill/>
          <a:ln>
            <a:noFill/>
          </a:ln>
        </p:spPr>
      </p:pic>
      <p:sp>
        <p:nvSpPr>
          <p:cNvPr id="186" name="Google Shape;186;p11"/>
          <p:cNvSpPr txBox="1"/>
          <p:nvPr/>
        </p:nvSpPr>
        <p:spPr>
          <a:xfrm>
            <a:off x="681275" y="4132950"/>
            <a:ext cx="5745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Roboto Condensed"/>
                <a:ea typeface="Roboto Condensed"/>
                <a:cs typeface="Roboto Condensed"/>
                <a:sym typeface="Roboto Condensed"/>
              </a:rPr>
              <a:t>Integrantes:  </a:t>
            </a:r>
            <a:r>
              <a:rPr lang="en" b="1" dirty="0" smtClean="0">
                <a:latin typeface="Roboto Condensed"/>
                <a:ea typeface="Roboto Condensed"/>
                <a:cs typeface="Roboto Condensed"/>
                <a:sym typeface="Roboto Condensed"/>
              </a:rPr>
              <a:t>Chuquimarca Kevin</a:t>
            </a:r>
            <a:endParaRPr b="1" dirty="0">
              <a:latin typeface="Roboto Condensed"/>
              <a:ea typeface="Roboto Condensed"/>
              <a:cs typeface="Roboto Condensed"/>
              <a:sym typeface="Roboto Condensed"/>
            </a:endParaRPr>
          </a:p>
          <a:p>
            <a:pPr marL="0" lvl="0" indent="0" algn="l" rtl="0">
              <a:spcBef>
                <a:spcPts val="0"/>
              </a:spcBef>
              <a:spcAft>
                <a:spcPts val="0"/>
              </a:spcAft>
              <a:buNone/>
            </a:pPr>
            <a:r>
              <a:rPr lang="en" b="1" dirty="0">
                <a:latin typeface="Roboto Condensed"/>
                <a:ea typeface="Roboto Condensed"/>
                <a:cs typeface="Roboto Condensed"/>
                <a:sym typeface="Roboto Condensed"/>
              </a:rPr>
              <a:t>	 </a:t>
            </a:r>
            <a:r>
              <a:rPr lang="en" b="1" dirty="0" smtClean="0">
                <a:latin typeface="Roboto Condensed"/>
                <a:ea typeface="Roboto Condensed"/>
                <a:cs typeface="Roboto Condensed"/>
                <a:sym typeface="Roboto Condensed"/>
              </a:rPr>
              <a:t>Iza Marco</a:t>
            </a:r>
            <a:endParaRPr b="1" dirty="0">
              <a:latin typeface="Roboto Condensed"/>
              <a:ea typeface="Roboto Condensed"/>
              <a:cs typeface="Roboto Condensed"/>
              <a:sym typeface="Roboto Condensed"/>
            </a:endParaRPr>
          </a:p>
        </p:txBody>
      </p:sp>
      <p:sp>
        <p:nvSpPr>
          <p:cNvPr id="187" name="Google Shape;187;p11"/>
          <p:cNvSpPr txBox="1">
            <a:spLocks noGrp="1"/>
          </p:cNvSpPr>
          <p:nvPr>
            <p:ph type="ctrTitle"/>
          </p:nvPr>
        </p:nvSpPr>
        <p:spPr>
          <a:xfrm>
            <a:off x="604500" y="3393096"/>
            <a:ext cx="5367900" cy="55722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sz="3200" b="0" dirty="0" smtClean="0">
                <a:latin typeface="Roboto Condensed Light" panose="02000000000000000000" pitchFamily="2" charset="0"/>
                <a:ea typeface="Roboto Condensed Light" panose="02000000000000000000" pitchFamily="2" charset="0"/>
              </a:rPr>
              <a:t>Estructura de datos</a:t>
            </a:r>
            <a:endParaRPr sz="3200" b="0" dirty="0">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
        <p:nvSpPr>
          <p:cNvPr id="310" name="Google Shape;310;p17"/>
          <p:cNvSpPr txBox="1">
            <a:spLocks noGrp="1"/>
          </p:cNvSpPr>
          <p:nvPr>
            <p:ph type="ctrTitle" idx="4294967295"/>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6000">
                <a:solidFill>
                  <a:schemeClr val="accent5"/>
                </a:solidFill>
              </a:rPr>
              <a:t>Gracias por su atención</a:t>
            </a:r>
            <a:endParaRPr sz="6000" b="1" i="0" u="none" strike="noStrike" cap="none">
              <a:solidFill>
                <a:schemeClr val="accent5"/>
              </a:solidFill>
              <a:latin typeface="Roboto Condensed"/>
              <a:ea typeface="Roboto Condensed"/>
              <a:cs typeface="Roboto Condensed"/>
              <a:sym typeface="Roboto Condensed"/>
            </a:endParaRPr>
          </a:p>
        </p:txBody>
      </p:sp>
      <p:grpSp>
        <p:nvGrpSpPr>
          <p:cNvPr id="311" name="Google Shape;311;p17"/>
          <p:cNvGrpSpPr/>
          <p:nvPr/>
        </p:nvGrpSpPr>
        <p:grpSpPr>
          <a:xfrm>
            <a:off x="3996210" y="966817"/>
            <a:ext cx="1197664" cy="1126777"/>
            <a:chOff x="5972700" y="2330200"/>
            <a:chExt cx="411625" cy="387275"/>
          </a:xfrm>
        </p:grpSpPr>
        <p:sp>
          <p:nvSpPr>
            <p:cNvPr id="312" name="Google Shape;312;p1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Concepto</a:t>
            </a:r>
            <a:endParaRPr b="0" dirty="0">
              <a:latin typeface="Roboto Condensed Light" panose="02000000000000000000" pitchFamily="2" charset="0"/>
              <a:ea typeface="Roboto Condensed Light" panose="02000000000000000000" pitchFamily="2" charset="0"/>
            </a:endParaRPr>
          </a:p>
        </p:txBody>
      </p:sp>
      <p:sp>
        <p:nvSpPr>
          <p:cNvPr id="193" name="Google Shape;193;p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sp>
        <p:nvSpPr>
          <p:cNvPr id="210" name="Google Shape;210;p12"/>
          <p:cNvSpPr txBox="1"/>
          <p:nvPr/>
        </p:nvSpPr>
        <p:spPr>
          <a:xfrm>
            <a:off x="427109" y="1803632"/>
            <a:ext cx="4052612" cy="901528"/>
          </a:xfrm>
          <a:prstGeom prst="rect">
            <a:avLst/>
          </a:prstGeom>
          <a:noFill/>
          <a:ln>
            <a:noFill/>
          </a:ln>
        </p:spPr>
        <p:txBody>
          <a:bodyPr spcFirstLastPara="1" wrap="square" lIns="91425" tIns="91425" rIns="91425" bIns="91425" anchor="t" anchorCtr="0">
            <a:spAutoFit/>
          </a:bodyPr>
          <a:lstStyle/>
          <a:p>
            <a:pPr lvl="0"/>
            <a:r>
              <a:rPr lang="es-EC" sz="1500" dirty="0">
                <a:solidFill>
                  <a:schemeClr val="dk1"/>
                </a:solidFill>
                <a:latin typeface="Roboto Condensed Light"/>
                <a:ea typeface="Roboto Condensed Light"/>
                <a:cs typeface="Roboto Condensed Light"/>
                <a:sym typeface="Roboto Condensed Light"/>
              </a:rPr>
              <a:t>La notación Big O es solo una forma </a:t>
            </a:r>
            <a:r>
              <a:rPr lang="es-EC" sz="1500" dirty="0" smtClean="0">
                <a:solidFill>
                  <a:schemeClr val="dk1"/>
                </a:solidFill>
                <a:latin typeface="Roboto Condensed Light"/>
                <a:ea typeface="Roboto Condensed Light"/>
                <a:cs typeface="Roboto Condensed Light"/>
                <a:sym typeface="Roboto Condensed Light"/>
              </a:rPr>
              <a:t>de </a:t>
            </a:r>
            <a:r>
              <a:rPr lang="es-EC" sz="1500" dirty="0">
                <a:solidFill>
                  <a:schemeClr val="dk1"/>
                </a:solidFill>
                <a:latin typeface="Roboto Condensed Light"/>
                <a:ea typeface="Roboto Condensed Light"/>
                <a:cs typeface="Roboto Condensed Light"/>
                <a:sym typeface="Roboto Condensed Light"/>
              </a:rPr>
              <a:t>describir cómo el rendimiento de </a:t>
            </a:r>
            <a:r>
              <a:rPr lang="es-EC" sz="1500" dirty="0" smtClean="0">
                <a:solidFill>
                  <a:schemeClr val="dk1"/>
                </a:solidFill>
                <a:latin typeface="Roboto Condensed Light"/>
                <a:ea typeface="Roboto Condensed Light"/>
                <a:cs typeface="Roboto Condensed Light"/>
                <a:sym typeface="Roboto Condensed Light"/>
              </a:rPr>
              <a:t>un</a:t>
            </a:r>
            <a:r>
              <a:rPr lang="es-EC" sz="1500" dirty="0" smtClean="0">
                <a:solidFill>
                  <a:schemeClr val="dk1"/>
                </a:solidFill>
                <a:latin typeface="Roboto Condensed Light"/>
                <a:ea typeface="Roboto Condensed Light"/>
                <a:cs typeface="Roboto Condensed Light"/>
                <a:sym typeface="Roboto Condensed Light"/>
              </a:rPr>
              <a:t> </a:t>
            </a:r>
            <a:r>
              <a:rPr lang="es-EC" sz="1500" dirty="0">
                <a:solidFill>
                  <a:schemeClr val="dk1"/>
                </a:solidFill>
                <a:latin typeface="Roboto Condensed Light"/>
                <a:ea typeface="Roboto Condensed Light"/>
                <a:cs typeface="Roboto Condensed Light"/>
                <a:sym typeface="Roboto Condensed Light"/>
              </a:rPr>
              <a:t>código depende de la cantidad de datos que procesa.</a:t>
            </a:r>
          </a:p>
        </p:txBody>
      </p:sp>
      <p:sp>
        <p:nvSpPr>
          <p:cNvPr id="4" name="Rectángulo 3"/>
          <p:cNvSpPr/>
          <p:nvPr/>
        </p:nvSpPr>
        <p:spPr>
          <a:xfrm>
            <a:off x="427109" y="2726769"/>
            <a:ext cx="4052612" cy="1246495"/>
          </a:xfrm>
          <a:prstGeom prst="rect">
            <a:avLst/>
          </a:prstGeom>
        </p:spPr>
        <p:txBody>
          <a:bodyPr wrap="square">
            <a:spAutoFit/>
          </a:bodyPr>
          <a:lstStyle/>
          <a:p>
            <a:r>
              <a:rPr lang="es-EC" sz="1500" dirty="0">
                <a:solidFill>
                  <a:schemeClr val="dk1"/>
                </a:solidFill>
                <a:latin typeface="Roboto Condensed Light"/>
                <a:ea typeface="Roboto Condensed Light"/>
                <a:cs typeface="Roboto Condensed Light"/>
              </a:rPr>
              <a:t>Nos permite calcular el peor tiempo de ejecución posible de un algoritmo, o cuánto tarda el algoritmo en completarse. En otras palabras, nos informa cuánto se ralentizará en función del tamaño de entrada.</a:t>
            </a:r>
          </a:p>
        </p:txBody>
      </p:sp>
      <p:pic>
        <p:nvPicPr>
          <p:cNvPr id="1026" name="Picture 2" descr="A story of Big O. To start from the beginning, Big O… | by Aleks Shinelev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024" y="1803632"/>
            <a:ext cx="3382031" cy="224717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10;p12"/>
          <p:cNvSpPr txBox="1"/>
          <p:nvPr/>
        </p:nvSpPr>
        <p:spPr>
          <a:xfrm>
            <a:off x="427109" y="4050804"/>
            <a:ext cx="4052612" cy="877133"/>
          </a:xfrm>
          <a:prstGeom prst="rect">
            <a:avLst/>
          </a:prstGeom>
          <a:noFill/>
          <a:ln>
            <a:noFill/>
          </a:ln>
        </p:spPr>
        <p:txBody>
          <a:bodyPr spcFirstLastPara="1" wrap="square" lIns="91425" tIns="91425" rIns="91425" bIns="91425" anchor="t" anchorCtr="0">
            <a:spAutoFit/>
          </a:bodyPr>
          <a:lstStyle/>
          <a:p>
            <a:pPr lvl="0"/>
            <a:r>
              <a:rPr lang="es-EC" sz="1500" dirty="0" smtClean="0">
                <a:solidFill>
                  <a:schemeClr val="dk1"/>
                </a:solidFill>
                <a:latin typeface="Roboto Condensed Light"/>
                <a:ea typeface="Roboto Condensed Light"/>
                <a:cs typeface="Roboto Condensed Light"/>
                <a:sym typeface="Roboto Condensed Light"/>
              </a:rPr>
              <a:t>Una forma de decir si un algoritmo es bueno o no, es contando el número de operaciones básicas tiene que hacer, a más operaciones más malo.</a:t>
            </a:r>
            <a:endParaRPr lang="es-EC" sz="1500" dirty="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13"/>
          <p:cNvSpPr txBox="1">
            <a:spLocks noGrp="1"/>
          </p:cNvSpPr>
          <p:nvPr>
            <p:ph type="body" idx="2"/>
          </p:nvPr>
        </p:nvSpPr>
        <p:spPr>
          <a:xfrm>
            <a:off x="571360" y="1511921"/>
            <a:ext cx="3220464" cy="33033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ES" sz="1500" dirty="0" smtClean="0"/>
              <a:t>La notación O se puede obtener a partir de un f(n) utilizando los siguientes pasos:</a:t>
            </a:r>
          </a:p>
          <a:p>
            <a:pPr marL="342900" lvl="0" indent="-342900" algn="l" rtl="0">
              <a:lnSpc>
                <a:spcPct val="115000"/>
              </a:lnSpc>
              <a:spcBef>
                <a:spcPts val="1200"/>
              </a:spcBef>
              <a:spcAft>
                <a:spcPts val="0"/>
              </a:spcAft>
              <a:buAutoNum type="arabicPeriod"/>
            </a:pPr>
            <a:r>
              <a:rPr lang="es-ES" sz="1500" dirty="0" smtClean="0"/>
              <a:t>En cada término se debe establecer el coeficiente del término en 1.</a:t>
            </a:r>
          </a:p>
          <a:p>
            <a:pPr marL="342900" lvl="0" indent="-342900" algn="l" rtl="0">
              <a:lnSpc>
                <a:spcPct val="115000"/>
              </a:lnSpc>
              <a:spcBef>
                <a:spcPts val="1200"/>
              </a:spcBef>
              <a:spcAft>
                <a:spcPts val="0"/>
              </a:spcAft>
              <a:buAutoNum type="arabicPeriod"/>
            </a:pPr>
            <a:r>
              <a:rPr lang="es-ES" sz="1500" dirty="0" smtClean="0"/>
              <a:t>Mantener el término mayor de la función y descartar los restantes. Los términos se ordenan de menor a mayor.</a:t>
            </a:r>
            <a:endParaRPr sz="1500" dirty="0"/>
          </a:p>
          <a:p>
            <a:pPr marL="0" lvl="0" indent="0" algn="l" rtl="0">
              <a:lnSpc>
                <a:spcPct val="100000"/>
              </a:lnSpc>
              <a:spcBef>
                <a:spcPts val="1200"/>
              </a:spcBef>
              <a:spcAft>
                <a:spcPts val="0"/>
              </a:spcAft>
              <a:buClr>
                <a:schemeClr val="dk1"/>
              </a:buClr>
              <a:buSzPts val="1100"/>
              <a:buFont typeface="Arial"/>
              <a:buNone/>
            </a:pPr>
            <a:endParaRPr lang="es-EC" sz="1500" dirty="0" smtClean="0"/>
          </a:p>
          <a:p>
            <a:pPr marL="0" lvl="0" indent="0" algn="l" rtl="0">
              <a:lnSpc>
                <a:spcPct val="100000"/>
              </a:lnSpc>
              <a:spcBef>
                <a:spcPts val="600"/>
              </a:spcBef>
              <a:spcAft>
                <a:spcPts val="1000"/>
              </a:spcAft>
              <a:buSzPts val="2000"/>
              <a:buNone/>
            </a:pPr>
            <a:endParaRPr sz="1500" b="1" dirty="0"/>
          </a:p>
        </p:txBody>
      </p:sp>
      <p:sp>
        <p:nvSpPr>
          <p:cNvPr id="218" name="Google Shape;218;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sp>
        <p:nvSpPr>
          <p:cNvPr id="26"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Determinar la notación O</a:t>
            </a:r>
            <a:endParaRPr b="0" dirty="0">
              <a:latin typeface="Roboto Condensed Light" panose="02000000000000000000" pitchFamily="2" charset="0"/>
              <a:ea typeface="Roboto Condensed Light" panose="02000000000000000000" pitchFamily="2" charset="0"/>
            </a:endParaRPr>
          </a:p>
        </p:txBody>
      </p:sp>
      <p:sp>
        <p:nvSpPr>
          <p:cNvPr id="5" name="Rectángulo 4"/>
          <p:cNvSpPr/>
          <p:nvPr/>
        </p:nvSpPr>
        <p:spPr>
          <a:xfrm>
            <a:off x="4257413" y="1620541"/>
            <a:ext cx="3328155" cy="261610"/>
          </a:xfrm>
          <a:prstGeom prst="rect">
            <a:avLst/>
          </a:prstGeom>
        </p:spPr>
        <p:txBody>
          <a:bodyPr wrap="none">
            <a:spAutoFit/>
          </a:bodyPr>
          <a:lstStyle/>
          <a:p>
            <a:r>
              <a:rPr lang="pt-BR" sz="1100" dirty="0">
                <a:latin typeface="Courier New" panose="02070309020205020404" pitchFamily="49" charset="0"/>
                <a:cs typeface="Courier New" panose="02070309020205020404" pitchFamily="49" charset="0"/>
              </a:rPr>
              <a:t>a. f(n) = n (n+1)/2 = 1/2 </a:t>
            </a:r>
            <a:r>
              <a:rPr lang="pt-BR" sz="1100" dirty="0" smtClean="0">
                <a:latin typeface="Courier New" panose="02070309020205020404" pitchFamily="49" charset="0"/>
                <a:cs typeface="Courier New" panose="02070309020205020404" pitchFamily="49" charset="0"/>
              </a:rPr>
              <a:t>n^2 </a:t>
            </a:r>
            <a:r>
              <a:rPr lang="pt-BR" sz="1100" dirty="0">
                <a:latin typeface="Courier New" panose="02070309020205020404" pitchFamily="49" charset="0"/>
                <a:cs typeface="Courier New" panose="02070309020205020404" pitchFamily="49" charset="0"/>
              </a:rPr>
              <a:t>+ 1/2 n</a:t>
            </a:r>
            <a:endParaRPr lang="es-EC" sz="1100" dirty="0">
              <a:latin typeface="Courier New" panose="02070309020205020404" pitchFamily="49" charset="0"/>
              <a:cs typeface="Courier New" panose="02070309020205020404" pitchFamily="49" charset="0"/>
            </a:endParaRPr>
          </a:p>
        </p:txBody>
      </p:sp>
      <p:sp>
        <p:nvSpPr>
          <p:cNvPr id="6" name="Rectángulo 5"/>
          <p:cNvSpPr/>
          <p:nvPr/>
        </p:nvSpPr>
        <p:spPr>
          <a:xfrm>
            <a:off x="4257413" y="2867138"/>
            <a:ext cx="4886587" cy="261610"/>
          </a:xfrm>
          <a:prstGeom prst="rect">
            <a:avLst/>
          </a:prstGeom>
        </p:spPr>
        <p:txBody>
          <a:bodyPr wrap="square">
            <a:spAutoFit/>
          </a:bodyPr>
          <a:lstStyle/>
          <a:p>
            <a:r>
              <a:rPr lang="pt-BR" sz="1100" dirty="0">
                <a:latin typeface="Courier New" panose="02070309020205020404" pitchFamily="49" charset="0"/>
                <a:cs typeface="Courier New" panose="02070309020205020404" pitchFamily="49" charset="0"/>
              </a:rPr>
              <a:t>b. f(n) = </a:t>
            </a:r>
            <a:r>
              <a:rPr lang="pt-BR" sz="1100" dirty="0" err="1" smtClean="0">
                <a:latin typeface="Courier New" panose="02070309020205020404" pitchFamily="49" charset="0"/>
                <a:cs typeface="Courier New" panose="02070309020205020404" pitchFamily="49" charset="0"/>
              </a:rPr>
              <a:t>ajn^k</a:t>
            </a:r>
            <a:r>
              <a:rPr lang="pt-BR" sz="1100" dirty="0" smtClean="0">
                <a:latin typeface="Courier New" panose="02070309020205020404" pitchFamily="49" charset="0"/>
                <a:cs typeface="Courier New" panose="02070309020205020404" pitchFamily="49" charset="0"/>
              </a:rPr>
              <a:t> </a:t>
            </a:r>
            <a:r>
              <a:rPr lang="pt-BR" sz="1100" dirty="0">
                <a:latin typeface="Courier New" panose="02070309020205020404" pitchFamily="49" charset="0"/>
                <a:cs typeface="Courier New" panose="02070309020205020404" pitchFamily="49" charset="0"/>
              </a:rPr>
              <a:t>+ </a:t>
            </a:r>
            <a:r>
              <a:rPr lang="pt-BR" sz="1100" dirty="0" smtClean="0">
                <a:latin typeface="Courier New" panose="02070309020205020404" pitchFamily="49" charset="0"/>
                <a:cs typeface="Courier New" panose="02070309020205020404" pitchFamily="49" charset="0"/>
              </a:rPr>
              <a:t>aj-1n^k-1 </a:t>
            </a:r>
            <a:r>
              <a:rPr lang="pt-BR" sz="1100" dirty="0">
                <a:latin typeface="Courier New" panose="02070309020205020404" pitchFamily="49" charset="0"/>
                <a:cs typeface="Courier New" panose="02070309020205020404" pitchFamily="49" charset="0"/>
              </a:rPr>
              <a:t>+ ... + </a:t>
            </a:r>
            <a:r>
              <a:rPr lang="pt-BR" sz="1100" dirty="0" smtClean="0">
                <a:latin typeface="Courier New" panose="02070309020205020404" pitchFamily="49" charset="0"/>
                <a:cs typeface="Courier New" panose="02070309020205020404" pitchFamily="49" charset="0"/>
              </a:rPr>
              <a:t>a2n^2 </a:t>
            </a:r>
            <a:r>
              <a:rPr lang="pt-BR" sz="1100" dirty="0">
                <a:latin typeface="Courier New" panose="02070309020205020404" pitchFamily="49" charset="0"/>
                <a:cs typeface="Courier New" panose="02070309020205020404" pitchFamily="49" charset="0"/>
              </a:rPr>
              <a:t>+ a1n + a0</a:t>
            </a:r>
            <a:endParaRPr lang="es-EC" sz="1100"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1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
        <p:nvSpPr>
          <p:cNvPr id="258" name="Google Shape;258;p14"/>
          <p:cNvSpPr txBox="1"/>
          <p:nvPr/>
        </p:nvSpPr>
        <p:spPr>
          <a:xfrm>
            <a:off x="1451168" y="1347010"/>
            <a:ext cx="6258300" cy="140035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s-EC" sz="1500" dirty="0" smtClean="0">
                <a:solidFill>
                  <a:schemeClr val="dk1"/>
                </a:solidFill>
                <a:latin typeface="Roboto Condensed Light"/>
                <a:ea typeface="Roboto Condensed Light"/>
                <a:cs typeface="Roboto Condensed Light"/>
                <a:sym typeface="Roboto Condensed Light"/>
              </a:rPr>
              <a:t>La notación O expresa una aproximación de la relación entre el tamaño de un problema y la cantidad de proceso necesario para solucionarlo. A continuación, tenemos las propiedades principales que se deducen a partir de la definición de la notación O.</a:t>
            </a:r>
            <a:endParaRPr lang="es-EC" sz="1500" dirty="0">
              <a:solidFill>
                <a:schemeClr val="dk1"/>
              </a:solidFill>
              <a:latin typeface="Roboto Condensed Light"/>
              <a:ea typeface="Roboto Condensed Light"/>
              <a:cs typeface="Roboto Condensed Light"/>
              <a:sym typeface="Roboto Condensed Light"/>
            </a:endParaRPr>
          </a:p>
        </p:txBody>
      </p:sp>
      <p:sp>
        <p:nvSpPr>
          <p:cNvPr id="23"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Propiedades de la notación O</a:t>
            </a:r>
            <a:endParaRPr b="0" dirty="0">
              <a:latin typeface="Roboto Condensed Light" panose="02000000000000000000" pitchFamily="2" charset="0"/>
              <a:ea typeface="Roboto Condensed Light" panose="02000000000000000000" pitchFamily="2" charset="0"/>
            </a:endParaRPr>
          </a:p>
        </p:txBody>
      </p:sp>
      <p:sp>
        <p:nvSpPr>
          <p:cNvPr id="4" name="Rectángulo 3"/>
          <p:cNvSpPr/>
          <p:nvPr/>
        </p:nvSpPr>
        <p:spPr>
          <a:xfrm>
            <a:off x="1350776" y="3020733"/>
            <a:ext cx="2299027" cy="553998"/>
          </a:xfrm>
          <a:prstGeom prst="rect">
            <a:avLst/>
          </a:prstGeom>
        </p:spPr>
        <p:txBody>
          <a:bodyPr wrap="none">
            <a:spAutoFit/>
          </a:bodyPr>
          <a:lstStyle/>
          <a:p>
            <a:pPr marL="285750" indent="-285750">
              <a:buFont typeface="Arial" panose="020B0604020202020204" pitchFamily="34" charset="0"/>
              <a:buChar char="•"/>
            </a:pPr>
            <a:r>
              <a:rPr lang="es-EC" sz="1500" dirty="0">
                <a:solidFill>
                  <a:schemeClr val="dk1"/>
                </a:solidFill>
                <a:latin typeface="Roboto Condensed Light"/>
                <a:ea typeface="Roboto Condensed Light"/>
                <a:cs typeface="Roboto Condensed Light"/>
              </a:rPr>
              <a:t>Siendo c una constante, </a:t>
            </a:r>
          </a:p>
          <a:p>
            <a:r>
              <a:rPr lang="es-EC" sz="1500" dirty="0" smtClean="0">
                <a:solidFill>
                  <a:schemeClr val="dk1"/>
                </a:solidFill>
                <a:latin typeface="Roboto Condensed Light"/>
                <a:ea typeface="Roboto Condensed Light"/>
                <a:cs typeface="Roboto Condensed Light"/>
              </a:rPr>
              <a:t>           </a:t>
            </a:r>
            <a:r>
              <a:rPr lang="es-EC" sz="1500" dirty="0" smtClean="0">
                <a:solidFill>
                  <a:schemeClr val="dk1"/>
                </a:solidFill>
                <a:latin typeface="Roboto Condensed" panose="02000000000000000000" pitchFamily="2" charset="0"/>
                <a:ea typeface="Roboto Condensed" panose="02000000000000000000" pitchFamily="2" charset="0"/>
                <a:cs typeface="Roboto Condensed Light"/>
              </a:rPr>
              <a:t>c*O(f(n</a:t>
            </a:r>
            <a:r>
              <a:rPr lang="es-EC" sz="1500" dirty="0">
                <a:solidFill>
                  <a:schemeClr val="dk1"/>
                </a:solidFill>
                <a:latin typeface="Roboto Condensed" panose="02000000000000000000" pitchFamily="2" charset="0"/>
                <a:ea typeface="Roboto Condensed" panose="02000000000000000000" pitchFamily="2" charset="0"/>
                <a:cs typeface="Roboto Condensed Light"/>
              </a:rPr>
              <a:t>)) = O(f(n))</a:t>
            </a:r>
          </a:p>
        </p:txBody>
      </p:sp>
      <p:sp>
        <p:nvSpPr>
          <p:cNvPr id="5" name="Rectángulo 4"/>
          <p:cNvSpPr/>
          <p:nvPr/>
        </p:nvSpPr>
        <p:spPr>
          <a:xfrm>
            <a:off x="1451168" y="3704349"/>
            <a:ext cx="2393604" cy="600164"/>
          </a:xfrm>
          <a:prstGeom prst="rect">
            <a:avLst/>
          </a:prstGeom>
        </p:spPr>
        <p:txBody>
          <a:bodyPr wrap="none">
            <a:spAutoFit/>
          </a:bodyPr>
          <a:lstStyle/>
          <a:p>
            <a:r>
              <a:rPr lang="es-EC" sz="1100" dirty="0" smtClean="0">
                <a:latin typeface="Courier New" panose="02070309020205020404" pitchFamily="49" charset="0"/>
                <a:cs typeface="Courier New" panose="02070309020205020404" pitchFamily="49" charset="0"/>
              </a:rPr>
              <a:t>si 	f(n) = 3n4 , </a:t>
            </a:r>
          </a:p>
          <a:p>
            <a:r>
              <a:rPr lang="es-EC" sz="1100" dirty="0" smtClean="0">
                <a:latin typeface="Courier New" panose="02070309020205020404" pitchFamily="49" charset="0"/>
                <a:cs typeface="Courier New" panose="02070309020205020404" pitchFamily="49" charset="0"/>
              </a:rPr>
              <a:t>entonces   f(n) = 3*O(n4)</a:t>
            </a:r>
          </a:p>
          <a:p>
            <a:r>
              <a:rPr lang="es-EC" sz="1100" dirty="0">
                <a:latin typeface="Courier New" panose="02070309020205020404" pitchFamily="49" charset="0"/>
                <a:cs typeface="Courier New" panose="02070309020205020404" pitchFamily="49" charset="0"/>
              </a:rPr>
              <a:t>	</a:t>
            </a:r>
            <a:r>
              <a:rPr lang="es-EC" sz="1100" dirty="0" smtClean="0">
                <a:latin typeface="Courier New" panose="02070309020205020404" pitchFamily="49" charset="0"/>
                <a:cs typeface="Courier New" panose="02070309020205020404" pitchFamily="49" charset="0"/>
              </a:rPr>
              <a:t>f(n) = O(n4)</a:t>
            </a:r>
            <a:endParaRPr lang="es-EC" sz="1100" dirty="0">
              <a:latin typeface="Courier New" panose="02070309020205020404" pitchFamily="49" charset="0"/>
              <a:cs typeface="Courier New" panose="02070309020205020404" pitchFamily="49" charset="0"/>
            </a:endParaRPr>
          </a:p>
        </p:txBody>
      </p:sp>
      <p:sp>
        <p:nvSpPr>
          <p:cNvPr id="6" name="Rectángulo 5"/>
          <p:cNvSpPr/>
          <p:nvPr/>
        </p:nvSpPr>
        <p:spPr>
          <a:xfrm>
            <a:off x="4420927" y="2973380"/>
            <a:ext cx="2848857" cy="323165"/>
          </a:xfrm>
          <a:prstGeom prst="rect">
            <a:avLst/>
          </a:prstGeom>
        </p:spPr>
        <p:txBody>
          <a:bodyPr wrap="none">
            <a:spAutoFit/>
          </a:bodyPr>
          <a:lstStyle/>
          <a:p>
            <a:pPr marL="285750" indent="-285750">
              <a:buFont typeface="Arial" panose="020B0604020202020204" pitchFamily="34" charset="0"/>
              <a:buChar char="•"/>
            </a:pPr>
            <a:r>
              <a:rPr lang="es-EC" sz="1500" dirty="0">
                <a:solidFill>
                  <a:schemeClr val="dk1"/>
                </a:solidFill>
                <a:latin typeface="Roboto Condensed" panose="02000000000000000000" pitchFamily="2" charset="0"/>
                <a:ea typeface="Roboto Condensed" panose="02000000000000000000" pitchFamily="2" charset="0"/>
                <a:cs typeface="Roboto Condensed Light"/>
              </a:rPr>
              <a:t>O(f(n)) + O(g(n)) = O(f(n)+g(n</a:t>
            </a:r>
            <a:r>
              <a:rPr lang="es-EC" sz="1500" dirty="0" smtClean="0">
                <a:solidFill>
                  <a:schemeClr val="dk1"/>
                </a:solidFill>
                <a:latin typeface="Roboto Condensed" panose="02000000000000000000" pitchFamily="2" charset="0"/>
                <a:ea typeface="Roboto Condensed" panose="02000000000000000000" pitchFamily="2" charset="0"/>
                <a:cs typeface="Roboto Condensed Light"/>
              </a:rPr>
              <a:t>))</a:t>
            </a:r>
            <a:endParaRPr lang="es-EC" sz="1500" dirty="0">
              <a:solidFill>
                <a:schemeClr val="dk1"/>
              </a:solidFill>
              <a:latin typeface="Roboto Condensed" panose="02000000000000000000" pitchFamily="2" charset="0"/>
              <a:ea typeface="Roboto Condensed" panose="02000000000000000000" pitchFamily="2" charset="0"/>
              <a:cs typeface="Roboto Condensed Light"/>
            </a:endParaRPr>
          </a:p>
        </p:txBody>
      </p:sp>
      <p:sp>
        <p:nvSpPr>
          <p:cNvPr id="7" name="Rectángulo 6"/>
          <p:cNvSpPr/>
          <p:nvPr/>
        </p:nvSpPr>
        <p:spPr>
          <a:xfrm>
            <a:off x="4685911" y="3358101"/>
            <a:ext cx="2393604" cy="261610"/>
          </a:xfrm>
          <a:prstGeom prst="rect">
            <a:avLst/>
          </a:prstGeom>
        </p:spPr>
        <p:txBody>
          <a:bodyPr wrap="none">
            <a:spAutoFit/>
          </a:bodyPr>
          <a:lstStyle/>
          <a:p>
            <a:r>
              <a:rPr lang="es-EC" sz="1100" dirty="0">
                <a:latin typeface="Courier New" panose="02070309020205020404" pitchFamily="49" charset="0"/>
                <a:cs typeface="Courier New" panose="02070309020205020404" pitchFamily="49" charset="0"/>
              </a:rPr>
              <a:t>si f(n) = 2en y g(n) = 2n3</a:t>
            </a:r>
          </a:p>
        </p:txBody>
      </p:sp>
      <p:sp>
        <p:nvSpPr>
          <p:cNvPr id="8" name="Rectángulo 7"/>
          <p:cNvSpPr/>
          <p:nvPr/>
        </p:nvSpPr>
        <p:spPr>
          <a:xfrm>
            <a:off x="5072287" y="3619711"/>
            <a:ext cx="1681993" cy="769441"/>
          </a:xfrm>
          <a:prstGeom prst="rect">
            <a:avLst/>
          </a:prstGeom>
        </p:spPr>
        <p:txBody>
          <a:bodyPr wrap="square">
            <a:spAutoFit/>
          </a:bodyPr>
          <a:lstStyle/>
          <a:p>
            <a:r>
              <a:rPr lang="pt-BR" sz="1100" dirty="0">
                <a:latin typeface="Courier New" panose="02070309020205020404" pitchFamily="49" charset="0"/>
                <a:cs typeface="Courier New" panose="02070309020205020404" pitchFamily="49" charset="0"/>
              </a:rPr>
              <a:t>O(f(n)) + O(g(n)) </a:t>
            </a:r>
            <a:endParaRPr lang="pt-BR" sz="1100" dirty="0" smtClean="0">
              <a:latin typeface="Courier New" panose="02070309020205020404" pitchFamily="49" charset="0"/>
              <a:cs typeface="Courier New" panose="02070309020205020404" pitchFamily="49" charset="0"/>
            </a:endParaRPr>
          </a:p>
          <a:p>
            <a:r>
              <a:rPr lang="pt-BR" sz="1100" dirty="0" smtClean="0">
                <a:latin typeface="Courier New" panose="02070309020205020404" pitchFamily="49" charset="0"/>
                <a:cs typeface="Courier New" panose="02070309020205020404" pitchFamily="49" charset="0"/>
              </a:rPr>
              <a:t>O(f(n</a:t>
            </a:r>
            <a:r>
              <a:rPr lang="pt-BR" sz="1100" dirty="0">
                <a:latin typeface="Courier New" panose="02070309020205020404" pitchFamily="49" charset="0"/>
                <a:cs typeface="Courier New" panose="02070309020205020404" pitchFamily="49" charset="0"/>
              </a:rPr>
              <a:t>)+g(n</a:t>
            </a:r>
            <a:r>
              <a:rPr lang="pt-BR" sz="1100" dirty="0" smtClean="0">
                <a:latin typeface="Courier New" panose="02070309020205020404" pitchFamily="49" charset="0"/>
                <a:cs typeface="Courier New" panose="02070309020205020404" pitchFamily="49" charset="0"/>
              </a:rPr>
              <a:t>))</a:t>
            </a:r>
          </a:p>
          <a:p>
            <a:r>
              <a:rPr lang="pt-BR" sz="1100" dirty="0" smtClean="0">
                <a:latin typeface="Courier New" panose="02070309020205020404" pitchFamily="49" charset="0"/>
                <a:cs typeface="Courier New" panose="02070309020205020404" pitchFamily="49" charset="0"/>
              </a:rPr>
              <a:t>O(2e^n </a:t>
            </a:r>
            <a:r>
              <a:rPr lang="pt-BR" sz="1100" dirty="0">
                <a:latin typeface="Courier New" panose="02070309020205020404" pitchFamily="49" charset="0"/>
                <a:cs typeface="Courier New" panose="02070309020205020404" pitchFamily="49" charset="0"/>
              </a:rPr>
              <a:t>+ 2 </a:t>
            </a:r>
            <a:r>
              <a:rPr lang="pt-BR" sz="1100" dirty="0" smtClean="0">
                <a:latin typeface="Courier New" panose="02070309020205020404" pitchFamily="49" charset="0"/>
                <a:cs typeface="Courier New" panose="02070309020205020404" pitchFamily="49" charset="0"/>
              </a:rPr>
              <a:t>n^3) </a:t>
            </a:r>
          </a:p>
          <a:p>
            <a:r>
              <a:rPr lang="pt-BR" sz="1100" dirty="0" smtClean="0">
                <a:latin typeface="Courier New" panose="02070309020205020404" pitchFamily="49" charset="0"/>
                <a:cs typeface="Courier New" panose="02070309020205020404" pitchFamily="49" charset="0"/>
              </a:rPr>
              <a:t>O(</a:t>
            </a:r>
            <a:r>
              <a:rPr lang="pt-BR" sz="1100" dirty="0" err="1" smtClean="0">
                <a:latin typeface="Courier New" panose="02070309020205020404" pitchFamily="49" charset="0"/>
                <a:cs typeface="Courier New" panose="02070309020205020404" pitchFamily="49" charset="0"/>
              </a:rPr>
              <a:t>e^n</a:t>
            </a:r>
            <a:r>
              <a:rPr lang="pt-BR" sz="1100" dirty="0" smtClean="0">
                <a:latin typeface="Courier New" panose="02070309020205020404" pitchFamily="49" charset="0"/>
                <a:cs typeface="Courier New" panose="02070309020205020404" pitchFamily="49" charset="0"/>
              </a:rPr>
              <a:t>)</a:t>
            </a:r>
            <a:endParaRPr lang="es-EC" sz="1100" dirty="0">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4" name="Google Shape;264;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sp>
        <p:nvSpPr>
          <p:cNvPr id="25"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Propiedades de la notación O</a:t>
            </a:r>
            <a:endParaRPr b="0" dirty="0">
              <a:latin typeface="Roboto Condensed Light" panose="02000000000000000000" pitchFamily="2" charset="0"/>
              <a:ea typeface="Roboto Condensed Light" panose="02000000000000000000" pitchFamily="2" charset="0"/>
            </a:endParaRPr>
          </a:p>
        </p:txBody>
      </p:sp>
      <p:sp>
        <p:nvSpPr>
          <p:cNvPr id="5" name="Rectángulo 4"/>
          <p:cNvSpPr/>
          <p:nvPr/>
        </p:nvSpPr>
        <p:spPr>
          <a:xfrm>
            <a:off x="527586" y="1537018"/>
            <a:ext cx="3889206" cy="307777"/>
          </a:xfrm>
          <a:prstGeom prst="rect">
            <a:avLst/>
          </a:prstGeom>
        </p:spPr>
        <p:txBody>
          <a:bodyPr wrap="none">
            <a:spAutoFit/>
          </a:bodyPr>
          <a:lstStyle/>
          <a:p>
            <a:pPr marL="285750" indent="-285750">
              <a:buFont typeface="Arial" panose="020B0604020202020204" pitchFamily="34" charset="0"/>
              <a:buChar char="•"/>
            </a:pPr>
            <a:r>
              <a:rPr lang="es-EC" dirty="0" err="1">
                <a:solidFill>
                  <a:schemeClr val="dk1"/>
                </a:solidFill>
                <a:latin typeface="Roboto Condensed" panose="02000000000000000000" pitchFamily="2" charset="0"/>
                <a:ea typeface="Roboto Condensed" panose="02000000000000000000" pitchFamily="2" charset="0"/>
                <a:cs typeface="Roboto Condensed Light"/>
              </a:rPr>
              <a:t>Maximo</a:t>
            </a:r>
            <a:r>
              <a:rPr lang="es-EC" dirty="0">
                <a:solidFill>
                  <a:schemeClr val="dk1"/>
                </a:solidFill>
                <a:latin typeface="Roboto Condensed" panose="02000000000000000000" pitchFamily="2" charset="0"/>
                <a:ea typeface="Roboto Condensed" panose="02000000000000000000" pitchFamily="2" charset="0"/>
                <a:cs typeface="Roboto Condensed Light"/>
              </a:rPr>
              <a:t>(O(f(n)),O(g(n))) = O(</a:t>
            </a:r>
            <a:r>
              <a:rPr lang="es-EC" dirty="0" err="1">
                <a:solidFill>
                  <a:schemeClr val="dk1"/>
                </a:solidFill>
                <a:latin typeface="Roboto Condensed" panose="02000000000000000000" pitchFamily="2" charset="0"/>
                <a:ea typeface="Roboto Condensed" panose="02000000000000000000" pitchFamily="2" charset="0"/>
                <a:cs typeface="Roboto Condensed Light"/>
              </a:rPr>
              <a:t>Maximo</a:t>
            </a:r>
            <a:r>
              <a:rPr lang="es-EC" dirty="0">
                <a:solidFill>
                  <a:schemeClr val="dk1"/>
                </a:solidFill>
                <a:latin typeface="Roboto Condensed" panose="02000000000000000000" pitchFamily="2" charset="0"/>
                <a:ea typeface="Roboto Condensed" panose="02000000000000000000" pitchFamily="2" charset="0"/>
                <a:cs typeface="Roboto Condensed Light"/>
              </a:rPr>
              <a:t>(f(n),g(n)).</a:t>
            </a:r>
          </a:p>
        </p:txBody>
      </p:sp>
      <p:sp>
        <p:nvSpPr>
          <p:cNvPr id="6" name="Rectángulo 5"/>
          <p:cNvSpPr/>
          <p:nvPr/>
        </p:nvSpPr>
        <p:spPr>
          <a:xfrm>
            <a:off x="1598102" y="1915261"/>
            <a:ext cx="5717097" cy="261610"/>
          </a:xfrm>
          <a:prstGeom prst="rect">
            <a:avLst/>
          </a:prstGeom>
        </p:spPr>
        <p:txBody>
          <a:bodyPr wrap="square">
            <a:spAutoFit/>
          </a:bodyPr>
          <a:lstStyle/>
          <a:p>
            <a:r>
              <a:rPr lang="pt-BR" sz="1100" dirty="0" err="1">
                <a:latin typeface="Courier New" panose="02070309020205020404" pitchFamily="49" charset="0"/>
                <a:cs typeface="Courier New" panose="02070309020205020404" pitchFamily="49" charset="0"/>
              </a:rPr>
              <a:t>Maximo</a:t>
            </a:r>
            <a:r>
              <a:rPr lang="pt-BR" sz="1100" dirty="0">
                <a:latin typeface="Courier New" panose="02070309020205020404" pitchFamily="49" charset="0"/>
                <a:cs typeface="Courier New" panose="02070309020205020404" pitchFamily="49" charset="0"/>
              </a:rPr>
              <a:t>(O(log(n)),O(n)) = O(</a:t>
            </a:r>
            <a:r>
              <a:rPr lang="pt-BR" sz="1100" dirty="0" err="1">
                <a:latin typeface="Courier New" panose="02070309020205020404" pitchFamily="49" charset="0"/>
                <a:cs typeface="Courier New" panose="02070309020205020404" pitchFamily="49" charset="0"/>
              </a:rPr>
              <a:t>Maximo</a:t>
            </a:r>
            <a:r>
              <a:rPr lang="pt-BR" sz="1100" dirty="0">
                <a:latin typeface="Courier New" panose="02070309020205020404" pitchFamily="49" charset="0"/>
                <a:cs typeface="Courier New" panose="02070309020205020404" pitchFamily="49" charset="0"/>
              </a:rPr>
              <a:t>(log(n),n)) = O(n</a:t>
            </a:r>
            <a:r>
              <a:rPr lang="pt-BR" sz="1100" dirty="0" smtClean="0">
                <a:latin typeface="Courier New" panose="02070309020205020404" pitchFamily="49" charset="0"/>
                <a:cs typeface="Courier New" panose="02070309020205020404" pitchFamily="49" charset="0"/>
              </a:rPr>
              <a:t>)</a:t>
            </a:r>
            <a:endParaRPr lang="es-EC" sz="1100" dirty="0">
              <a:latin typeface="Courier New" panose="02070309020205020404" pitchFamily="49" charset="0"/>
              <a:cs typeface="Courier New" panose="02070309020205020404" pitchFamily="49" charset="0"/>
            </a:endParaRPr>
          </a:p>
        </p:txBody>
      </p:sp>
      <p:sp>
        <p:nvSpPr>
          <p:cNvPr id="7" name="Rectángulo 6"/>
          <p:cNvSpPr/>
          <p:nvPr/>
        </p:nvSpPr>
        <p:spPr>
          <a:xfrm>
            <a:off x="527586" y="2293504"/>
            <a:ext cx="2678938" cy="307777"/>
          </a:xfrm>
          <a:prstGeom prst="rect">
            <a:avLst/>
          </a:prstGeom>
        </p:spPr>
        <p:txBody>
          <a:bodyPr wrap="none">
            <a:spAutoFit/>
          </a:bodyPr>
          <a:lstStyle/>
          <a:p>
            <a:pPr marL="285750" indent="-285750">
              <a:buFont typeface="Arial" panose="020B0604020202020204" pitchFamily="34" charset="0"/>
              <a:buChar char="•"/>
            </a:pPr>
            <a:r>
              <a:rPr lang="es-EC" dirty="0">
                <a:solidFill>
                  <a:schemeClr val="dk1"/>
                </a:solidFill>
                <a:latin typeface="Roboto Condensed" panose="02000000000000000000" pitchFamily="2" charset="0"/>
                <a:ea typeface="Roboto Condensed" panose="02000000000000000000" pitchFamily="2" charset="0"/>
                <a:cs typeface="Roboto Condensed Light"/>
              </a:rPr>
              <a:t>O(f(n)) * O(g(n)) = O(f(n)*g(n))</a:t>
            </a:r>
          </a:p>
        </p:txBody>
      </p:sp>
      <p:sp>
        <p:nvSpPr>
          <p:cNvPr id="8" name="Rectángulo 7"/>
          <p:cNvSpPr/>
          <p:nvPr/>
        </p:nvSpPr>
        <p:spPr>
          <a:xfrm>
            <a:off x="2018378" y="2717914"/>
            <a:ext cx="2223686" cy="261610"/>
          </a:xfrm>
          <a:prstGeom prst="rect">
            <a:avLst/>
          </a:prstGeom>
        </p:spPr>
        <p:txBody>
          <a:bodyPr wrap="none">
            <a:spAutoFit/>
          </a:bodyPr>
          <a:lstStyle/>
          <a:p>
            <a:r>
              <a:rPr lang="pt-BR" sz="1100" dirty="0">
                <a:latin typeface="Courier New" panose="02070309020205020404" pitchFamily="49" charset="0"/>
                <a:cs typeface="Courier New" panose="02070309020205020404" pitchFamily="49" charset="0"/>
              </a:rPr>
              <a:t>si f(n) = 2n3 y g(n) = n</a:t>
            </a:r>
            <a:endParaRPr lang="es-EC" sz="1100" dirty="0">
              <a:latin typeface="Courier New" panose="02070309020205020404" pitchFamily="49" charset="0"/>
              <a:cs typeface="Courier New" panose="02070309020205020404" pitchFamily="49" charset="0"/>
            </a:endParaRPr>
          </a:p>
        </p:txBody>
      </p:sp>
      <p:sp>
        <p:nvSpPr>
          <p:cNvPr id="9" name="Rectángulo 8"/>
          <p:cNvSpPr/>
          <p:nvPr/>
        </p:nvSpPr>
        <p:spPr>
          <a:xfrm>
            <a:off x="527586" y="3033093"/>
            <a:ext cx="2970685" cy="307777"/>
          </a:xfrm>
          <a:prstGeom prst="rect">
            <a:avLst/>
          </a:prstGeom>
        </p:spPr>
        <p:txBody>
          <a:bodyPr wrap="none">
            <a:spAutoFit/>
          </a:bodyPr>
          <a:lstStyle/>
          <a:p>
            <a:pPr marL="285750" indent="-285750">
              <a:buFont typeface="Arial" panose="020B0604020202020204" pitchFamily="34" charset="0"/>
              <a:buChar char="•"/>
            </a:pPr>
            <a:r>
              <a:rPr lang="pt-BR" dirty="0">
                <a:solidFill>
                  <a:schemeClr val="dk1"/>
                </a:solidFill>
                <a:latin typeface="Roboto Condensed" panose="02000000000000000000" pitchFamily="2" charset="0"/>
                <a:ea typeface="Roboto Condensed" panose="02000000000000000000" pitchFamily="2" charset="0"/>
                <a:cs typeface="Roboto Condensed Light"/>
              </a:rPr>
              <a:t>O(</a:t>
            </a:r>
            <a:r>
              <a:rPr lang="pt-BR" dirty="0" err="1">
                <a:solidFill>
                  <a:schemeClr val="dk1"/>
                </a:solidFill>
                <a:latin typeface="Roboto Condensed" panose="02000000000000000000" pitchFamily="2" charset="0"/>
                <a:ea typeface="Roboto Condensed" panose="02000000000000000000" pitchFamily="2" charset="0"/>
                <a:cs typeface="Roboto Condensed Light"/>
              </a:rPr>
              <a:t>loga</a:t>
            </a:r>
            <a:r>
              <a:rPr lang="pt-BR" dirty="0">
                <a:solidFill>
                  <a:schemeClr val="dk1"/>
                </a:solidFill>
                <a:latin typeface="Roboto Condensed" panose="02000000000000000000" pitchFamily="2" charset="0"/>
                <a:ea typeface="Roboto Condensed" panose="02000000000000000000" pitchFamily="2" charset="0"/>
                <a:cs typeface="Roboto Condensed Light"/>
              </a:rPr>
              <a:t>(n)) = O(</a:t>
            </a:r>
            <a:r>
              <a:rPr lang="pt-BR" dirty="0" err="1">
                <a:solidFill>
                  <a:schemeClr val="dk1"/>
                </a:solidFill>
                <a:latin typeface="Roboto Condensed" panose="02000000000000000000" pitchFamily="2" charset="0"/>
                <a:ea typeface="Roboto Condensed" panose="02000000000000000000" pitchFamily="2" charset="0"/>
                <a:cs typeface="Roboto Condensed Light"/>
              </a:rPr>
              <a:t>logb</a:t>
            </a:r>
            <a:r>
              <a:rPr lang="pt-BR" dirty="0">
                <a:solidFill>
                  <a:schemeClr val="dk1"/>
                </a:solidFill>
                <a:latin typeface="Roboto Condensed" panose="02000000000000000000" pitchFamily="2" charset="0"/>
                <a:ea typeface="Roboto Condensed" panose="02000000000000000000" pitchFamily="2" charset="0"/>
                <a:cs typeface="Roboto Condensed Light"/>
              </a:rPr>
              <a:t>(n)) </a:t>
            </a:r>
            <a:r>
              <a:rPr lang="pt-BR" dirty="0">
                <a:latin typeface="Roboto Condensed Light" panose="02000000000000000000" pitchFamily="2" charset="0"/>
                <a:ea typeface="Roboto Condensed Light" panose="02000000000000000000" pitchFamily="2" charset="0"/>
              </a:rPr>
              <a:t>para </a:t>
            </a:r>
            <a:r>
              <a:rPr lang="pt-BR" dirty="0" err="1">
                <a:latin typeface="Roboto Condensed Light" panose="02000000000000000000" pitchFamily="2" charset="0"/>
                <a:ea typeface="Roboto Condensed Light" panose="02000000000000000000" pitchFamily="2" charset="0"/>
              </a:rPr>
              <a:t>a,b</a:t>
            </a:r>
            <a:r>
              <a:rPr lang="pt-BR" dirty="0">
                <a:latin typeface="Roboto Condensed Light" panose="02000000000000000000" pitchFamily="2" charset="0"/>
                <a:ea typeface="Roboto Condensed Light" panose="02000000000000000000" pitchFamily="2" charset="0"/>
              </a:rPr>
              <a:t> &gt; 1</a:t>
            </a:r>
            <a:endParaRPr lang="es-EC" dirty="0">
              <a:latin typeface="Roboto Condensed Light" panose="02000000000000000000" pitchFamily="2" charset="0"/>
              <a:ea typeface="Roboto Condensed Light" panose="02000000000000000000" pitchFamily="2" charset="0"/>
            </a:endParaRPr>
          </a:p>
        </p:txBody>
      </p:sp>
      <p:sp>
        <p:nvSpPr>
          <p:cNvPr id="10" name="Rectángulo 9"/>
          <p:cNvSpPr/>
          <p:nvPr/>
        </p:nvSpPr>
        <p:spPr>
          <a:xfrm>
            <a:off x="1405113" y="3411336"/>
            <a:ext cx="6103074" cy="276999"/>
          </a:xfrm>
          <a:prstGeom prst="rect">
            <a:avLst/>
          </a:prstGeom>
        </p:spPr>
        <p:txBody>
          <a:bodyPr wrap="square">
            <a:spAutoFit/>
          </a:bodyPr>
          <a:lstStyle/>
          <a:p>
            <a:r>
              <a:rPr lang="es-ES" sz="1200" dirty="0">
                <a:latin typeface="Roboto Condensed Light" panose="02000000000000000000" pitchFamily="2" charset="0"/>
                <a:ea typeface="Roboto Condensed Light" panose="02000000000000000000" pitchFamily="2" charset="0"/>
              </a:rPr>
              <a:t>Las funciones logarítmicas son de orden logarítmico, independientemente de la base </a:t>
            </a:r>
            <a:r>
              <a:rPr lang="es-ES" sz="1200" dirty="0" smtClean="0">
                <a:latin typeface="Roboto Condensed Light" panose="02000000000000000000" pitchFamily="2" charset="0"/>
                <a:ea typeface="Roboto Condensed Light" panose="02000000000000000000" pitchFamily="2" charset="0"/>
              </a:rPr>
              <a:t>del </a:t>
            </a:r>
            <a:r>
              <a:rPr lang="es-EC" sz="1200" dirty="0" smtClean="0">
                <a:latin typeface="Roboto Condensed Light" panose="02000000000000000000" pitchFamily="2" charset="0"/>
                <a:ea typeface="Roboto Condensed Light" panose="02000000000000000000" pitchFamily="2" charset="0"/>
              </a:rPr>
              <a:t>logaritmo</a:t>
            </a:r>
            <a:endParaRPr lang="es-EC" sz="1200" dirty="0">
              <a:latin typeface="Roboto Condensed Light" panose="02000000000000000000" pitchFamily="2" charset="0"/>
              <a:ea typeface="Roboto Condensed Light" panose="02000000000000000000" pitchFamily="2" charset="0"/>
            </a:endParaRPr>
          </a:p>
        </p:txBody>
      </p:sp>
      <p:sp>
        <p:nvSpPr>
          <p:cNvPr id="11" name="Rectángulo 10"/>
          <p:cNvSpPr/>
          <p:nvPr/>
        </p:nvSpPr>
        <p:spPr>
          <a:xfrm>
            <a:off x="558801" y="3743413"/>
            <a:ext cx="2167581" cy="307777"/>
          </a:xfrm>
          <a:prstGeom prst="rect">
            <a:avLst/>
          </a:prstGeom>
        </p:spPr>
        <p:txBody>
          <a:bodyPr wrap="none">
            <a:spAutoFit/>
          </a:bodyPr>
          <a:lstStyle/>
          <a:p>
            <a:pPr marL="285750" indent="-285750">
              <a:buFont typeface="Arial" panose="020B0604020202020204" pitchFamily="34" charset="0"/>
              <a:buChar char="•"/>
            </a:pPr>
            <a:r>
              <a:rPr lang="es-EC" dirty="0">
                <a:solidFill>
                  <a:schemeClr val="dk1"/>
                </a:solidFill>
                <a:latin typeface="Roboto Condensed" panose="02000000000000000000" pitchFamily="2" charset="0"/>
                <a:ea typeface="Roboto Condensed" panose="02000000000000000000" pitchFamily="2" charset="0"/>
                <a:cs typeface="Roboto Condensed Light"/>
              </a:rPr>
              <a:t>O(log(n!)) = O(n*log(n))</a:t>
            </a:r>
          </a:p>
        </p:txBody>
      </p:sp>
      <p:sp>
        <p:nvSpPr>
          <p:cNvPr id="12" name="Rectángulo 11"/>
          <p:cNvSpPr/>
          <p:nvPr/>
        </p:nvSpPr>
        <p:spPr>
          <a:xfrm>
            <a:off x="558801" y="4156488"/>
            <a:ext cx="4572000" cy="307777"/>
          </a:xfrm>
          <a:prstGeom prst="rect">
            <a:avLst/>
          </a:prstGeom>
        </p:spPr>
        <p:txBody>
          <a:bodyPr>
            <a:spAutoFit/>
          </a:bodyPr>
          <a:lstStyle/>
          <a:p>
            <a:pPr marL="285750" indent="-285750">
              <a:buFont typeface="Arial" panose="020B0604020202020204" pitchFamily="34" charset="0"/>
              <a:buChar char="•"/>
            </a:pPr>
            <a:r>
              <a:rPr lang="es-EC" dirty="0" smtClean="0">
                <a:solidFill>
                  <a:schemeClr val="dk1"/>
                </a:solidFill>
                <a:latin typeface="Roboto Condensed" panose="02000000000000000000" pitchFamily="2" charset="0"/>
                <a:ea typeface="Roboto Condensed" panose="02000000000000000000" pitchFamily="2" charset="0"/>
                <a:cs typeface="Roboto Condensed Light"/>
              </a:rPr>
              <a:t>O             = </a:t>
            </a:r>
            <a:r>
              <a:rPr lang="es-EC" dirty="0">
                <a:solidFill>
                  <a:schemeClr val="dk1"/>
                </a:solidFill>
                <a:latin typeface="Roboto Condensed" panose="02000000000000000000" pitchFamily="2" charset="0"/>
                <a:ea typeface="Roboto Condensed" panose="02000000000000000000" pitchFamily="2" charset="0"/>
                <a:cs typeface="Roboto Condensed Light"/>
              </a:rPr>
              <a:t>O n^k+1</a:t>
            </a:r>
            <a:r>
              <a:rPr lang="es-EC" dirty="0" smtClean="0">
                <a:solidFill>
                  <a:schemeClr val="dk1"/>
                </a:solidFill>
                <a:latin typeface="Roboto Condensed" panose="02000000000000000000" pitchFamily="2" charset="0"/>
                <a:ea typeface="Roboto Condensed" panose="02000000000000000000" pitchFamily="2" charset="0"/>
                <a:cs typeface="Roboto Condensed Light"/>
              </a:rPr>
              <a:t>) </a:t>
            </a:r>
            <a:r>
              <a:rPr lang="es-EC" dirty="0">
                <a:latin typeface="Roboto Condensed Light" panose="02000000000000000000" pitchFamily="2" charset="0"/>
                <a:ea typeface="Roboto Condensed Light" panose="02000000000000000000" pitchFamily="2" charset="0"/>
              </a:rPr>
              <a:t>Para k &gt; 1 </a:t>
            </a:r>
            <a:endParaRPr lang="es-EC" dirty="0">
              <a:solidFill>
                <a:schemeClr val="dk1"/>
              </a:solidFill>
              <a:latin typeface="Roboto Condensed" panose="02000000000000000000" pitchFamily="2" charset="0"/>
              <a:ea typeface="Roboto Condensed" panose="02000000000000000000" pitchFamily="2" charset="0"/>
              <a:cs typeface="Roboto Condensed Light"/>
            </a:endParaRPr>
          </a:p>
        </p:txBody>
      </p:sp>
      <p:pic>
        <p:nvPicPr>
          <p:cNvPr id="13" name="Imagen 12"/>
          <p:cNvPicPr>
            <a:picLocks noChangeAspect="1"/>
          </p:cNvPicPr>
          <p:nvPr/>
        </p:nvPicPr>
        <p:blipFill>
          <a:blip r:embed="rId3"/>
          <a:stretch>
            <a:fillRect/>
          </a:stretch>
        </p:blipFill>
        <p:spPr>
          <a:xfrm>
            <a:off x="1128278" y="4156488"/>
            <a:ext cx="402712" cy="360000"/>
          </a:xfrm>
          <a:prstGeom prst="rect">
            <a:avLst/>
          </a:prstGeom>
        </p:spPr>
      </p:pic>
      <p:sp>
        <p:nvSpPr>
          <p:cNvPr id="14" name="Rectángulo 13"/>
          <p:cNvSpPr/>
          <p:nvPr/>
        </p:nvSpPr>
        <p:spPr>
          <a:xfrm>
            <a:off x="558801" y="4545643"/>
            <a:ext cx="4572000" cy="307777"/>
          </a:xfrm>
          <a:prstGeom prst="rect">
            <a:avLst/>
          </a:prstGeom>
        </p:spPr>
        <p:txBody>
          <a:bodyPr>
            <a:spAutoFit/>
          </a:bodyPr>
          <a:lstStyle/>
          <a:p>
            <a:pPr marL="285750" indent="-285750">
              <a:buFont typeface="Arial" panose="020B0604020202020204" pitchFamily="34" charset="0"/>
              <a:buChar char="•"/>
            </a:pPr>
            <a:r>
              <a:rPr lang="es-EC" dirty="0" smtClean="0">
                <a:solidFill>
                  <a:schemeClr val="dk1"/>
                </a:solidFill>
                <a:latin typeface="Roboto Condensed" panose="02000000000000000000" pitchFamily="2" charset="0"/>
                <a:ea typeface="Roboto Condensed" panose="02000000000000000000" pitchFamily="2" charset="0"/>
                <a:cs typeface="Roboto Condensed Light"/>
              </a:rPr>
              <a:t>O                 = </a:t>
            </a:r>
            <a:r>
              <a:rPr lang="es-EC" dirty="0">
                <a:solidFill>
                  <a:schemeClr val="dk1"/>
                </a:solidFill>
                <a:latin typeface="Roboto Condensed" panose="02000000000000000000" pitchFamily="2" charset="0"/>
                <a:ea typeface="Roboto Condensed" panose="02000000000000000000" pitchFamily="2" charset="0"/>
                <a:cs typeface="Roboto Condensed Light"/>
              </a:rPr>
              <a:t>O (</a:t>
            </a:r>
            <a:r>
              <a:rPr lang="es-EC" dirty="0" err="1">
                <a:solidFill>
                  <a:schemeClr val="dk1"/>
                </a:solidFill>
                <a:latin typeface="Roboto Condensed" panose="02000000000000000000" pitchFamily="2" charset="0"/>
                <a:ea typeface="Roboto Condensed" panose="02000000000000000000" pitchFamily="2" charset="0"/>
                <a:cs typeface="Roboto Condensed Light"/>
              </a:rPr>
              <a:t>nlog</a:t>
            </a:r>
            <a:r>
              <a:rPr lang="es-EC" dirty="0">
                <a:solidFill>
                  <a:schemeClr val="dk1"/>
                </a:solidFill>
                <a:latin typeface="Roboto Condensed" panose="02000000000000000000" pitchFamily="2" charset="0"/>
                <a:ea typeface="Roboto Condensed" panose="02000000000000000000" pitchFamily="2" charset="0"/>
                <a:cs typeface="Roboto Condensed Light"/>
              </a:rPr>
              <a:t>(n))</a:t>
            </a:r>
          </a:p>
        </p:txBody>
      </p:sp>
      <p:pic>
        <p:nvPicPr>
          <p:cNvPr id="15" name="Imagen 14"/>
          <p:cNvPicPr>
            <a:picLocks noChangeAspect="1"/>
          </p:cNvPicPr>
          <p:nvPr/>
        </p:nvPicPr>
        <p:blipFill>
          <a:blip r:embed="rId4"/>
          <a:stretch>
            <a:fillRect/>
          </a:stretch>
        </p:blipFill>
        <p:spPr>
          <a:xfrm>
            <a:off x="1108483" y="4540502"/>
            <a:ext cx="628038" cy="3470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
        <p:nvSpPr>
          <p:cNvPr id="304" name="Google Shape;304;p16"/>
          <p:cNvSpPr txBox="1"/>
          <p:nvPr/>
        </p:nvSpPr>
        <p:spPr>
          <a:xfrm>
            <a:off x="1065402" y="1422511"/>
            <a:ext cx="6635677" cy="1184909"/>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Clr>
                <a:schemeClr val="dk1"/>
              </a:buClr>
              <a:buSzPts val="1100"/>
              <a:buFont typeface="Arial"/>
              <a:buNone/>
            </a:pPr>
            <a:r>
              <a:rPr lang="es-EC" sz="1500" dirty="0" smtClean="0">
                <a:solidFill>
                  <a:schemeClr val="dk1"/>
                </a:solidFill>
                <a:latin typeface="Roboto Condensed Light"/>
                <a:ea typeface="Roboto Condensed Light"/>
                <a:cs typeface="Roboto Condensed Light"/>
                <a:sym typeface="Roboto Condensed Light"/>
              </a:rPr>
              <a:t>La aritmética de la notación O puede ser aplicada para analizar la complejidad de distintos tipos de algoritmos. Para el caso de métodos no recursivos se puede considerar las siguientes particularidades en las sentencias de control, que nos permita realizar el análisis en el menor tiempo posible.</a:t>
            </a:r>
          </a:p>
        </p:txBody>
      </p:sp>
      <p:sp>
        <p:nvSpPr>
          <p:cNvPr id="23"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Complejidad de sentencias básicas</a:t>
            </a:r>
            <a:endParaRPr b="0" dirty="0">
              <a:latin typeface="Roboto Condensed Light" panose="02000000000000000000" pitchFamily="2" charset="0"/>
              <a:ea typeface="Roboto Condensed Light" panose="02000000000000000000" pitchFamily="2" charset="0"/>
            </a:endParaRPr>
          </a:p>
        </p:txBody>
      </p:sp>
      <p:sp>
        <p:nvSpPr>
          <p:cNvPr id="24" name="Google Shape;304;p16"/>
          <p:cNvSpPr txBox="1"/>
          <p:nvPr/>
        </p:nvSpPr>
        <p:spPr>
          <a:xfrm>
            <a:off x="1065401" y="2607420"/>
            <a:ext cx="6635677" cy="938688"/>
          </a:xfrm>
          <a:prstGeom prst="rect">
            <a:avLst/>
          </a:prstGeom>
          <a:noFill/>
          <a:ln>
            <a:noFill/>
          </a:ln>
        </p:spPr>
        <p:txBody>
          <a:bodyPr spcFirstLastPara="1" wrap="square" lIns="91425" tIns="91425" rIns="91425" bIns="91425" anchor="t" anchorCtr="0">
            <a:sp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s-EC" sz="1300" dirty="0" smtClean="0">
                <a:solidFill>
                  <a:schemeClr val="dk1"/>
                </a:solidFill>
                <a:latin typeface="Roboto Condensed Light"/>
                <a:ea typeface="Roboto Condensed Light"/>
                <a:cs typeface="Roboto Condensed Light"/>
                <a:sym typeface="Roboto Condensed Light"/>
              </a:rPr>
              <a:t>Las sentencias de asignación, son de orden constante O(1).</a:t>
            </a:r>
          </a:p>
          <a:p>
            <a:pPr marL="285750" lvl="0" indent="-285750" algn="l" rtl="0">
              <a:spcBef>
                <a:spcPts val="600"/>
              </a:spcBef>
              <a:spcAft>
                <a:spcPts val="0"/>
              </a:spcAft>
              <a:buClr>
                <a:schemeClr val="dk1"/>
              </a:buClr>
              <a:buSzPts val="1100"/>
              <a:buFont typeface="Arial" panose="020B0604020202020204" pitchFamily="34" charset="0"/>
              <a:buChar char="•"/>
            </a:pPr>
            <a:r>
              <a:rPr lang="es-EC" sz="1300" dirty="0" smtClean="0">
                <a:solidFill>
                  <a:schemeClr val="dk1"/>
                </a:solidFill>
                <a:latin typeface="Roboto Condensed Light"/>
                <a:ea typeface="Roboto Condensed Light"/>
                <a:cs typeface="Roboto Condensed Light"/>
                <a:sym typeface="Roboto Condensed Light"/>
              </a:rPr>
              <a:t>La complejidad de una sentencia de selección es el máximo de las complejidades del bloque </a:t>
            </a:r>
            <a:r>
              <a:rPr lang="es-EC" sz="1200" dirty="0" err="1" smtClean="0">
                <a:solidFill>
                  <a:schemeClr val="dk1"/>
                </a:solidFill>
                <a:latin typeface="Courier New" panose="02070309020205020404" pitchFamily="49" charset="0"/>
                <a:ea typeface="Roboto Condensed Light"/>
                <a:cs typeface="Courier New" panose="02070309020205020404" pitchFamily="49" charset="0"/>
                <a:sym typeface="Roboto Condensed Light"/>
              </a:rPr>
              <a:t>then</a:t>
            </a:r>
            <a:r>
              <a:rPr lang="es-EC" sz="1300" dirty="0" smtClean="0">
                <a:solidFill>
                  <a:schemeClr val="dk1"/>
                </a:solidFill>
                <a:latin typeface="Roboto Condensed Light"/>
                <a:ea typeface="Roboto Condensed Light"/>
                <a:cs typeface="Roboto Condensed Light"/>
                <a:sym typeface="Roboto Condensed Light"/>
              </a:rPr>
              <a:t> y del bloque </a:t>
            </a:r>
            <a:r>
              <a:rPr lang="es-EC" sz="1200" dirty="0" err="1" smtClean="0">
                <a:solidFill>
                  <a:schemeClr val="dk1"/>
                </a:solidFill>
                <a:latin typeface="Courier New" panose="02070309020205020404" pitchFamily="49" charset="0"/>
                <a:ea typeface="Roboto Condensed Light"/>
                <a:cs typeface="Courier New" panose="02070309020205020404" pitchFamily="49" charset="0"/>
                <a:sym typeface="Roboto Condensed Light"/>
              </a:rPr>
              <a:t>else</a:t>
            </a:r>
            <a:r>
              <a:rPr lang="es-EC" sz="1300" dirty="0" smtClean="0">
                <a:solidFill>
                  <a:schemeClr val="dk1"/>
                </a:solidFill>
                <a:latin typeface="Roboto Condensed Light"/>
                <a:ea typeface="Roboto Condensed Light"/>
                <a:cs typeface="Roboto Condensed Light"/>
                <a:sym typeface="Roboto Condensed Light"/>
              </a:rPr>
              <a:t>.</a:t>
            </a:r>
          </a:p>
        </p:txBody>
      </p:sp>
      <p:pic>
        <p:nvPicPr>
          <p:cNvPr id="4" name="Imagen 3"/>
          <p:cNvPicPr>
            <a:picLocks noChangeAspect="1"/>
          </p:cNvPicPr>
          <p:nvPr/>
        </p:nvPicPr>
        <p:blipFill>
          <a:blip r:embed="rId3"/>
          <a:stretch>
            <a:fillRect/>
          </a:stretch>
        </p:blipFill>
        <p:spPr>
          <a:xfrm>
            <a:off x="1482055" y="3649211"/>
            <a:ext cx="2742850" cy="1175507"/>
          </a:xfrm>
          <a:prstGeom prst="rect">
            <a:avLst/>
          </a:prstGeom>
        </p:spPr>
      </p:pic>
      <p:sp>
        <p:nvSpPr>
          <p:cNvPr id="26" name="Google Shape;304;p16"/>
          <p:cNvSpPr txBox="1"/>
          <p:nvPr/>
        </p:nvSpPr>
        <p:spPr>
          <a:xfrm>
            <a:off x="4450282" y="3633643"/>
            <a:ext cx="2437079" cy="1184909"/>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Clr>
                <a:schemeClr val="dk1"/>
              </a:buClr>
              <a:buSzPts val="1100"/>
              <a:buFont typeface="Arial"/>
              <a:buNone/>
            </a:pPr>
            <a:r>
              <a:rPr lang="es-EC" sz="1200" dirty="0" smtClean="0">
                <a:solidFill>
                  <a:schemeClr val="dk1"/>
                </a:solidFill>
                <a:latin typeface="Roboto Condensed Light"/>
                <a:ea typeface="Roboto Condensed Light"/>
                <a:cs typeface="Roboto Condensed Light"/>
                <a:sym typeface="Roboto Condensed Light"/>
              </a:rPr>
              <a:t>El método consta de una sentencia de selección, cada alternativa tiene complejidad constante, O(1), entonces la complejidad de la función </a:t>
            </a:r>
            <a:r>
              <a:rPr lang="es-EC" sz="1200" dirty="0" smtClean="0">
                <a:solidFill>
                  <a:schemeClr val="dk1"/>
                </a:solidFill>
                <a:latin typeface="Courier New" panose="02070309020205020404" pitchFamily="49" charset="0"/>
                <a:ea typeface="Roboto Condensed Light"/>
                <a:cs typeface="Courier New" panose="02070309020205020404" pitchFamily="49" charset="0"/>
                <a:sym typeface="Roboto Condensed Light"/>
              </a:rPr>
              <a:t>mayor</a:t>
            </a:r>
            <a:r>
              <a:rPr lang="es-EC" sz="1200" dirty="0" smtClean="0">
                <a:solidFill>
                  <a:schemeClr val="dk1"/>
                </a:solidFill>
                <a:latin typeface="Roboto Condensed Light"/>
                <a:ea typeface="Roboto Condensed Light"/>
                <a:cs typeface="Roboto Condensed Light"/>
                <a:sym typeface="Roboto Condensed Light"/>
              </a:rPr>
              <a:t>() es O(1).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7</a:t>
            </a:fld>
            <a:endParaRPr lang="es-EC"/>
          </a:p>
        </p:txBody>
      </p:sp>
      <p:sp>
        <p:nvSpPr>
          <p:cNvPr id="6"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Complejidad de sentencias básicas</a:t>
            </a:r>
            <a:endParaRPr b="0" dirty="0">
              <a:latin typeface="Roboto Condensed Light" panose="02000000000000000000" pitchFamily="2" charset="0"/>
              <a:ea typeface="Roboto Condensed Light" panose="02000000000000000000" pitchFamily="2" charset="0"/>
            </a:endParaRPr>
          </a:p>
        </p:txBody>
      </p:sp>
      <p:sp>
        <p:nvSpPr>
          <p:cNvPr id="8" name="Google Shape;304;p16"/>
          <p:cNvSpPr txBox="1"/>
          <p:nvPr/>
        </p:nvSpPr>
        <p:spPr>
          <a:xfrm>
            <a:off x="461393" y="2070525"/>
            <a:ext cx="3523377" cy="1938962"/>
          </a:xfrm>
          <a:prstGeom prst="rect">
            <a:avLst/>
          </a:prstGeom>
          <a:noFill/>
          <a:ln>
            <a:noFill/>
          </a:ln>
        </p:spPr>
        <p:txBody>
          <a:bodyPr spcFirstLastPara="1" wrap="square" lIns="91425" tIns="91425" rIns="91425" bIns="91425" anchor="t" anchorCtr="0">
            <a:spAutoFit/>
          </a:bodyPr>
          <a:lstStyle/>
          <a:p>
            <a:pPr marL="285750" lvl="0" indent="-285750" algn="l" rtl="0">
              <a:spcBef>
                <a:spcPts val="600"/>
              </a:spcBef>
              <a:spcAft>
                <a:spcPts val="0"/>
              </a:spcAft>
              <a:buClr>
                <a:schemeClr val="dk1"/>
              </a:buClr>
              <a:buSzPts val="1100"/>
              <a:buFont typeface="Arial" panose="020B0604020202020204" pitchFamily="34" charset="0"/>
              <a:buChar char="•"/>
            </a:pPr>
            <a:r>
              <a:rPr lang="es-EC" sz="1300" dirty="0" smtClean="0">
                <a:solidFill>
                  <a:schemeClr val="dk1"/>
                </a:solidFill>
                <a:latin typeface="Roboto Condensed Light"/>
                <a:ea typeface="Roboto Condensed Light"/>
                <a:cs typeface="Roboto Condensed Light"/>
                <a:sym typeface="Roboto Condensed Light"/>
              </a:rPr>
              <a:t>La complejidad de la llamada a una función es de orden 1, complejidad de la función llamada.</a:t>
            </a:r>
          </a:p>
          <a:p>
            <a:pPr marL="285750" lvl="0" indent="-285750" algn="l" rtl="0">
              <a:spcBef>
                <a:spcPts val="600"/>
              </a:spcBef>
              <a:spcAft>
                <a:spcPts val="0"/>
              </a:spcAft>
              <a:buClr>
                <a:schemeClr val="dk1"/>
              </a:buClr>
              <a:buSzPts val="1100"/>
              <a:buFont typeface="Arial" panose="020B0604020202020204" pitchFamily="34" charset="0"/>
              <a:buChar char="•"/>
            </a:pPr>
            <a:r>
              <a:rPr lang="es-ES" sz="1300" dirty="0" smtClean="0">
                <a:solidFill>
                  <a:schemeClr val="dk1"/>
                </a:solidFill>
                <a:latin typeface="Roboto Condensed Light"/>
                <a:ea typeface="Roboto Condensed Light"/>
                <a:cs typeface="Roboto Condensed Light"/>
                <a:sym typeface="Roboto Condensed Light"/>
              </a:rPr>
              <a:t>Para calcular la complejidad de un bucle, se debe estimar el número máximo de iteraciones para el </a:t>
            </a:r>
            <a:r>
              <a:rPr lang="es-ES" sz="1200" dirty="0" smtClean="0">
                <a:solidFill>
                  <a:schemeClr val="dk1"/>
                </a:solidFill>
                <a:latin typeface="Courier New" panose="02070309020205020404" pitchFamily="49" charset="0"/>
                <a:ea typeface="Roboto Condensed Light"/>
                <a:cs typeface="Courier New" panose="02070309020205020404" pitchFamily="49" charset="0"/>
                <a:sym typeface="Roboto Condensed Light"/>
              </a:rPr>
              <a:t>peor caso</a:t>
            </a:r>
            <a:r>
              <a:rPr lang="es-ES" sz="1300" dirty="0" smtClean="0">
                <a:solidFill>
                  <a:schemeClr val="dk1"/>
                </a:solidFill>
                <a:latin typeface="Roboto Condensed Light"/>
                <a:ea typeface="Roboto Condensed Light"/>
                <a:cs typeface="Roboto Condensed Light"/>
                <a:sym typeface="Roboto Condensed Light"/>
              </a:rPr>
              <a:t>; entonces la complejidad del bucle es el producto del número de iteraciones por la complejidad de las sentencias que forman el cuerpo del bucle.</a:t>
            </a:r>
          </a:p>
        </p:txBody>
      </p:sp>
      <p:pic>
        <p:nvPicPr>
          <p:cNvPr id="9" name="Imagen 8"/>
          <p:cNvPicPr>
            <a:picLocks noChangeAspect="1"/>
          </p:cNvPicPr>
          <p:nvPr/>
        </p:nvPicPr>
        <p:blipFill rotWithShape="1">
          <a:blip r:embed="rId2"/>
          <a:srcRect l="1541" r="-1"/>
          <a:stretch/>
        </p:blipFill>
        <p:spPr>
          <a:xfrm>
            <a:off x="5145656" y="1862400"/>
            <a:ext cx="2500716" cy="737177"/>
          </a:xfrm>
          <a:prstGeom prst="rect">
            <a:avLst/>
          </a:prstGeom>
        </p:spPr>
      </p:pic>
      <p:pic>
        <p:nvPicPr>
          <p:cNvPr id="10" name="Imagen 9"/>
          <p:cNvPicPr>
            <a:picLocks noChangeAspect="1"/>
          </p:cNvPicPr>
          <p:nvPr/>
        </p:nvPicPr>
        <p:blipFill rotWithShape="1">
          <a:blip r:embed="rId3"/>
          <a:srcRect t="3594"/>
          <a:stretch/>
        </p:blipFill>
        <p:spPr>
          <a:xfrm>
            <a:off x="5145656" y="2599577"/>
            <a:ext cx="1452026" cy="1602297"/>
          </a:xfrm>
          <a:prstGeom prst="rect">
            <a:avLst/>
          </a:prstGeom>
        </p:spPr>
      </p:pic>
    </p:spTree>
    <p:extLst>
      <p:ext uri="{BB962C8B-B14F-4D97-AF65-F5344CB8AC3E}">
        <p14:creationId xmlns:p14="http://schemas.microsoft.com/office/powerpoint/2010/main" val="352810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8</a:t>
            </a:fld>
            <a:endParaRPr lang="es-EC"/>
          </a:p>
        </p:txBody>
      </p:sp>
      <p:sp>
        <p:nvSpPr>
          <p:cNvPr id="6"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Ejemplo</a:t>
            </a:r>
            <a:endParaRPr b="0" dirty="0">
              <a:latin typeface="Roboto Condensed Light" panose="02000000000000000000" pitchFamily="2" charset="0"/>
              <a:ea typeface="Roboto Condensed Light" panose="02000000000000000000" pitchFamily="2" charset="0"/>
            </a:endParaRPr>
          </a:p>
        </p:txBody>
      </p:sp>
      <p:pic>
        <p:nvPicPr>
          <p:cNvPr id="7" name="Imagen 6"/>
          <p:cNvPicPr>
            <a:picLocks noChangeAspect="1"/>
          </p:cNvPicPr>
          <p:nvPr/>
        </p:nvPicPr>
        <p:blipFill>
          <a:blip r:embed="rId2"/>
          <a:stretch>
            <a:fillRect/>
          </a:stretch>
        </p:blipFill>
        <p:spPr>
          <a:xfrm>
            <a:off x="477124" y="1604957"/>
            <a:ext cx="3900975" cy="2964431"/>
          </a:xfrm>
          <a:prstGeom prst="rect">
            <a:avLst/>
          </a:prstGeom>
          <a:ln>
            <a:solidFill>
              <a:schemeClr val="accent4">
                <a:lumMod val="75000"/>
              </a:schemeClr>
            </a:solidFill>
          </a:ln>
        </p:spPr>
      </p:pic>
      <p:sp>
        <p:nvSpPr>
          <p:cNvPr id="8" name="Google Shape;304;p16"/>
          <p:cNvSpPr txBox="1"/>
          <p:nvPr/>
        </p:nvSpPr>
        <p:spPr>
          <a:xfrm>
            <a:off x="4584505" y="1604957"/>
            <a:ext cx="3846430" cy="2523738"/>
          </a:xfrm>
          <a:prstGeom prst="rect">
            <a:avLst/>
          </a:prstGeom>
          <a:noFill/>
          <a:ln>
            <a:solidFill>
              <a:schemeClr val="accent5"/>
            </a:solidFill>
          </a:ln>
        </p:spPr>
        <p:txBody>
          <a:bodyPr spcFirstLastPara="1" wrap="square" lIns="91425" tIns="91425" rIns="91425" bIns="91425" anchor="t" anchorCtr="0">
            <a:spAutoFit/>
          </a:bodyPr>
          <a:lstStyle/>
          <a:p>
            <a:pPr marL="0" lvl="0" indent="0" algn="l" rtl="0">
              <a:spcBef>
                <a:spcPts val="600"/>
              </a:spcBef>
              <a:spcAft>
                <a:spcPts val="0"/>
              </a:spcAft>
              <a:buClr>
                <a:schemeClr val="dk1"/>
              </a:buClr>
              <a:buSzPts val="1100"/>
              <a:buFont typeface="Arial"/>
              <a:buNone/>
            </a:pP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bool esPrimo(int n){</a:t>
            </a:r>
          </a:p>
          <a:p>
            <a:pPr marL="0" lvl="0" indent="0" algn="l" rtl="0">
              <a:spcBef>
                <a:spcPts val="600"/>
              </a:spcBef>
              <a:spcAft>
                <a:spcPts val="0"/>
              </a:spcAft>
              <a:buClr>
                <a:schemeClr val="dk1"/>
              </a:buClr>
              <a:buSzPts val="1100"/>
              <a:buFont typeface="Arial"/>
              <a:buNone/>
            </a:pPr>
            <a:r>
              <a:rPr lang="es-ES" dirty="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for(int x = 2; x*x &lt;= n; x++){</a:t>
            </a:r>
          </a:p>
          <a:p>
            <a:pPr marL="0" lvl="0" indent="0" algn="l" rtl="0">
              <a:spcBef>
                <a:spcPts val="600"/>
              </a:spcBef>
              <a:spcAft>
                <a:spcPts val="0"/>
              </a:spcAft>
              <a:buClr>
                <a:schemeClr val="dk1"/>
              </a:buClr>
              <a:buSzPts val="1100"/>
              <a:buFont typeface="Arial"/>
              <a:buNone/>
            </a:pPr>
            <a:r>
              <a:rPr lang="es-ES" dirty="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if(n % x == 0){</a:t>
            </a:r>
          </a:p>
          <a:p>
            <a:pPr marL="0" lvl="0" indent="0" algn="l" rtl="0">
              <a:spcBef>
                <a:spcPts val="600"/>
              </a:spcBef>
              <a:spcAft>
                <a:spcPts val="0"/>
              </a:spcAft>
              <a:buClr>
                <a:schemeClr val="dk1"/>
              </a:buClr>
              <a:buSzPts val="1100"/>
              <a:buFont typeface="Arial"/>
              <a:buNone/>
            </a:pPr>
            <a:r>
              <a:rPr lang="es-ES" dirty="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return false;</a:t>
            </a:r>
          </a:p>
          <a:p>
            <a:pPr marL="0" lvl="0" indent="0" algn="l" rtl="0">
              <a:spcBef>
                <a:spcPts val="600"/>
              </a:spcBef>
              <a:spcAft>
                <a:spcPts val="0"/>
              </a:spcAft>
              <a:buClr>
                <a:schemeClr val="dk1"/>
              </a:buClr>
              <a:buSzPts val="1100"/>
              <a:buFont typeface="Arial"/>
              <a:buNone/>
            </a:pPr>
            <a:r>
              <a:rPr lang="es-ES" dirty="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a:t>
            </a:r>
          </a:p>
          <a:p>
            <a:pPr marL="0" lvl="0" indent="0" algn="l" rtl="0">
              <a:spcBef>
                <a:spcPts val="600"/>
              </a:spcBef>
              <a:spcAft>
                <a:spcPts val="0"/>
              </a:spcAft>
              <a:buClr>
                <a:schemeClr val="dk1"/>
              </a:buClr>
              <a:buSzPts val="1100"/>
              <a:buFont typeface="Arial"/>
              <a:buNone/>
            </a:pP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p>
          <a:p>
            <a:pPr marL="0" lvl="0" indent="0" algn="l" rtl="0">
              <a:spcBef>
                <a:spcPts val="600"/>
              </a:spcBef>
              <a:spcAft>
                <a:spcPts val="0"/>
              </a:spcAft>
              <a:buClr>
                <a:schemeClr val="dk1"/>
              </a:buClr>
              <a:buSzPts val="1100"/>
              <a:buFont typeface="Arial"/>
              <a:buNone/>
            </a:pPr>
            <a:r>
              <a:rPr lang="es-ES" dirty="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a:t>
            </a: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   return true;</a:t>
            </a:r>
          </a:p>
          <a:p>
            <a:pPr marL="0" lvl="0" indent="0" algn="l" rtl="0">
              <a:spcBef>
                <a:spcPts val="600"/>
              </a:spcBef>
              <a:spcAft>
                <a:spcPts val="0"/>
              </a:spcAft>
              <a:buClr>
                <a:schemeClr val="dk1"/>
              </a:buClr>
              <a:buSzPts val="1100"/>
              <a:buFont typeface="Arial"/>
              <a:buNone/>
            </a:pPr>
            <a:r>
              <a:rPr lang="es-ES"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rPr>
              <a:t>}</a:t>
            </a:r>
            <a:endParaRPr lang="es-EC" dirty="0" smtClean="0">
              <a:solidFill>
                <a:schemeClr val="tx1"/>
              </a:solidFill>
              <a:latin typeface="Cascadia Code SemiLight" panose="020B0609020000020004" pitchFamily="49" charset="0"/>
              <a:ea typeface="Roboto Condensed Light"/>
              <a:cs typeface="Cascadia Code SemiLight" panose="020B0609020000020004" pitchFamily="49" charset="0"/>
              <a:sym typeface="Roboto Condensed Light"/>
            </a:endParaRPr>
          </a:p>
        </p:txBody>
      </p:sp>
    </p:spTree>
    <p:extLst>
      <p:ext uri="{BB962C8B-B14F-4D97-AF65-F5344CB8AC3E}">
        <p14:creationId xmlns:p14="http://schemas.microsoft.com/office/powerpoint/2010/main" val="341545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C" smtClean="0"/>
              <a:t>9</a:t>
            </a:fld>
            <a:endParaRPr lang="es-EC"/>
          </a:p>
        </p:txBody>
      </p:sp>
      <p:sp>
        <p:nvSpPr>
          <p:cNvPr id="6" name="Google Shape;192;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s-ES" dirty="0" smtClean="0"/>
              <a:t>Aritmética de la notación O</a:t>
            </a:r>
            <a:endParaRPr dirty="0"/>
          </a:p>
          <a:p>
            <a:pPr marL="0" lvl="0" indent="0" algn="l" rtl="0">
              <a:lnSpc>
                <a:spcPct val="100000"/>
              </a:lnSpc>
              <a:spcBef>
                <a:spcPts val="0"/>
              </a:spcBef>
              <a:spcAft>
                <a:spcPts val="0"/>
              </a:spcAft>
              <a:buSzPts val="2000"/>
              <a:buNone/>
            </a:pPr>
            <a:r>
              <a:rPr lang="en" b="0" dirty="0" smtClean="0">
                <a:latin typeface="Roboto Condensed Light" panose="02000000000000000000" pitchFamily="2" charset="0"/>
                <a:ea typeface="Roboto Condensed Light" panose="02000000000000000000" pitchFamily="2" charset="0"/>
              </a:rPr>
              <a:t>Conclusiones</a:t>
            </a:r>
            <a:endParaRPr b="0" dirty="0">
              <a:latin typeface="Roboto Condensed Light" panose="02000000000000000000" pitchFamily="2" charset="0"/>
              <a:ea typeface="Roboto Condensed Light" panose="02000000000000000000" pitchFamily="2" charset="0"/>
            </a:endParaRPr>
          </a:p>
        </p:txBody>
      </p:sp>
      <p:sp>
        <p:nvSpPr>
          <p:cNvPr id="7" name="Google Shape;304;p16"/>
          <p:cNvSpPr txBox="1"/>
          <p:nvPr/>
        </p:nvSpPr>
        <p:spPr>
          <a:xfrm>
            <a:off x="982307" y="1583963"/>
            <a:ext cx="6920919" cy="1538853"/>
          </a:xfrm>
          <a:prstGeom prst="rect">
            <a:avLst/>
          </a:prstGeom>
          <a:noFill/>
          <a:ln>
            <a:noFill/>
          </a:ln>
        </p:spPr>
        <p:txBody>
          <a:bodyPr spcFirstLastPara="1" wrap="square" lIns="91425" tIns="91425" rIns="91425" bIns="91425" anchor="t" anchorCtr="0">
            <a:spAutoFit/>
          </a:bodyPr>
          <a:lstStyle/>
          <a:p>
            <a:pPr marL="285750" lvl="0" indent="-285750">
              <a:spcBef>
                <a:spcPts val="600"/>
              </a:spcBef>
              <a:buClr>
                <a:schemeClr val="dk1"/>
              </a:buClr>
              <a:buSzPts val="1100"/>
              <a:buFont typeface="Arial" panose="020B0604020202020204" pitchFamily="34" charset="0"/>
              <a:buChar char="•"/>
            </a:pPr>
            <a:r>
              <a:rPr lang="es-ES" sz="1300" dirty="0" smtClean="0">
                <a:solidFill>
                  <a:schemeClr val="dk1"/>
                </a:solidFill>
                <a:latin typeface="Roboto Condensed Light"/>
                <a:ea typeface="Roboto Condensed Light"/>
                <a:cs typeface="Roboto Condensed Light"/>
              </a:rPr>
              <a:t>Nos permite </a:t>
            </a:r>
            <a:r>
              <a:rPr lang="es-ES" sz="1300" dirty="0">
                <a:solidFill>
                  <a:schemeClr val="dk1"/>
                </a:solidFill>
                <a:latin typeface="Roboto Condensed Light"/>
                <a:ea typeface="Roboto Condensed Light"/>
                <a:cs typeface="Roboto Condensed Light"/>
              </a:rPr>
              <a:t>comparar varios algoritmos equivalentes sin preocuparnos de hacer pruebas de rendimiento que dependen del hardware utilizado</a:t>
            </a:r>
            <a:r>
              <a:rPr lang="es-ES" sz="1300" dirty="0" smtClean="0">
                <a:solidFill>
                  <a:schemeClr val="dk1"/>
                </a:solidFill>
                <a:latin typeface="Roboto Condensed Light"/>
                <a:ea typeface="Roboto Condensed Light"/>
                <a:cs typeface="Roboto Condensed Light"/>
              </a:rPr>
              <a:t>.</a:t>
            </a:r>
          </a:p>
          <a:p>
            <a:pPr marL="285750" lvl="0" indent="-285750">
              <a:spcBef>
                <a:spcPts val="600"/>
              </a:spcBef>
              <a:buClr>
                <a:schemeClr val="dk1"/>
              </a:buClr>
              <a:buSzPts val="1100"/>
              <a:buFont typeface="Arial" panose="020B0604020202020204" pitchFamily="34" charset="0"/>
              <a:buChar char="•"/>
            </a:pPr>
            <a:r>
              <a:rPr lang="es-ES" sz="1300" dirty="0" smtClean="0">
                <a:solidFill>
                  <a:schemeClr val="dk1"/>
                </a:solidFill>
                <a:latin typeface="Roboto Condensed Light"/>
                <a:ea typeface="Roboto Condensed Light"/>
                <a:cs typeface="Roboto Condensed Light"/>
              </a:rPr>
              <a:t>Ante </a:t>
            </a:r>
            <a:r>
              <a:rPr lang="es-ES" sz="1300" dirty="0">
                <a:solidFill>
                  <a:schemeClr val="dk1"/>
                </a:solidFill>
                <a:latin typeface="Roboto Condensed Light"/>
                <a:ea typeface="Roboto Condensed Light"/>
                <a:cs typeface="Roboto Condensed Light"/>
              </a:rPr>
              <a:t>resultados equivalentes podemos elegir el algoritmo de mayor rendimiento, que lo será siempre independientemente del hardware si el conjunto de datos es lo suficientemente grande (en conjuntos pequeños un hardware más rápido puede dar resultados más rápidos para un algoritmo menos eficiente, pero a medida que el conjunto crece ya no será así).</a:t>
            </a:r>
            <a:endParaRPr lang="es-ES" sz="1300" dirty="0">
              <a:solidFill>
                <a:schemeClr val="dk1"/>
              </a:solidFill>
              <a:latin typeface="Roboto Condensed Light"/>
              <a:ea typeface="Roboto Condensed Light"/>
              <a:cs typeface="Roboto Condensed Light"/>
              <a:sym typeface="Roboto Condensed Light"/>
            </a:endParaRPr>
          </a:p>
        </p:txBody>
      </p:sp>
      <p:sp>
        <p:nvSpPr>
          <p:cNvPr id="8" name="Google Shape;304;p16"/>
          <p:cNvSpPr txBox="1"/>
          <p:nvPr/>
        </p:nvSpPr>
        <p:spPr>
          <a:xfrm>
            <a:off x="3512685" y="3548004"/>
            <a:ext cx="1860162" cy="461635"/>
          </a:xfrm>
          <a:prstGeom prst="rect">
            <a:avLst/>
          </a:prstGeom>
          <a:noFill/>
          <a:ln>
            <a:noFill/>
          </a:ln>
        </p:spPr>
        <p:txBody>
          <a:bodyPr spcFirstLastPara="1" wrap="square" lIns="91425" tIns="91425" rIns="91425" bIns="91425" anchor="t" anchorCtr="0">
            <a:spAutoFit/>
          </a:bodyPr>
          <a:lstStyle/>
          <a:p>
            <a:pPr lvl="0">
              <a:spcBef>
                <a:spcPts val="600"/>
              </a:spcBef>
              <a:buClr>
                <a:schemeClr val="dk1"/>
              </a:buClr>
              <a:buSzPts val="1100"/>
            </a:pPr>
            <a:r>
              <a:rPr lang="es-ES" sz="1300" dirty="0" smtClean="0">
                <a:solidFill>
                  <a:schemeClr val="dk1"/>
                </a:solidFill>
                <a:latin typeface="Roboto Condensed Light"/>
                <a:ea typeface="Roboto Condensed Light"/>
                <a:cs typeface="Roboto Condensed Light"/>
              </a:rPr>
              <a:t>IMAGEN COMPARATIVA</a:t>
            </a:r>
            <a:endParaRPr lang="es-ES" sz="1300" dirty="0">
              <a:solidFill>
                <a:schemeClr val="dk1"/>
              </a:solidFill>
              <a:latin typeface="Roboto Condensed Light"/>
              <a:ea typeface="Roboto Condensed Light"/>
              <a:cs typeface="Roboto Condensed Light"/>
              <a:sym typeface="Roboto Condensed Light"/>
            </a:endParaRPr>
          </a:p>
        </p:txBody>
      </p:sp>
    </p:spTree>
    <p:extLst>
      <p:ext uri="{BB962C8B-B14F-4D97-AF65-F5344CB8AC3E}">
        <p14:creationId xmlns:p14="http://schemas.microsoft.com/office/powerpoint/2010/main" val="3911013390"/>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662</Words>
  <Application>Microsoft Office PowerPoint</Application>
  <PresentationFormat>Presentación en pantalla (16:9)</PresentationFormat>
  <Paragraphs>78</Paragraphs>
  <Slides>10</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Courier New</vt:lpstr>
      <vt:lpstr>Arvo</vt:lpstr>
      <vt:lpstr>Roboto Condensed</vt:lpstr>
      <vt:lpstr>Roboto Condensed Light</vt:lpstr>
      <vt:lpstr>Cascadia Code SemiLight</vt:lpstr>
      <vt:lpstr>Salerio template</vt:lpstr>
      <vt:lpstr>Aritmética de la Notación O</vt:lpstr>
      <vt:lpstr>Aritmética de la notación O Concepto</vt:lpstr>
      <vt:lpstr>Aritmética de la notación O Determinar la notación O</vt:lpstr>
      <vt:lpstr>Aritmética de la notación O Propiedades de la notación O</vt:lpstr>
      <vt:lpstr>Aritmética de la notación O Propiedades de la notación O</vt:lpstr>
      <vt:lpstr>Aritmética de la notación O Complejidad de sentencias básicas</vt:lpstr>
      <vt:lpstr>Aritmética de la notación O Complejidad de sentencias básicas</vt:lpstr>
      <vt:lpstr>Aritmética de la notación O Ejemplo</vt:lpstr>
      <vt:lpstr>Aritmética de la notación O Conclusiones</vt:lpstr>
      <vt:lpstr>Gracias por su atención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Búsqueda local</dc:title>
  <dc:creator>Usuario</dc:creator>
  <cp:lastModifiedBy>Usuario</cp:lastModifiedBy>
  <cp:revision>16</cp:revision>
  <dcterms:modified xsi:type="dcterms:W3CDTF">2021-03-31T05:23:50Z</dcterms:modified>
</cp:coreProperties>
</file>