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60" r:id="rId1"/>
  </p:sldMasterIdLst>
  <p:notesMasterIdLst>
    <p:notesMasterId r:id="rId13"/>
  </p:notesMasterIdLst>
  <p:sldIdLst>
    <p:sldId id="256" r:id="rId2"/>
    <p:sldId id="310" r:id="rId3"/>
    <p:sldId id="321" r:id="rId4"/>
    <p:sldId id="330" r:id="rId5"/>
    <p:sldId id="336" r:id="rId6"/>
    <p:sldId id="331" r:id="rId7"/>
    <p:sldId id="332" r:id="rId8"/>
    <p:sldId id="334" r:id="rId9"/>
    <p:sldId id="333" r:id="rId10"/>
    <p:sldId id="335" r:id="rId11"/>
    <p:sldId id="293" r:id="rId12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IBM Plex Sans Light" panose="020B0604020202020204" charset="0"/>
      <p:regular r:id="rId18"/>
      <p:bold r:id="rId19"/>
      <p:italic r:id="rId20"/>
      <p:boldItalic r:id="rId21"/>
    </p:embeddedFont>
    <p:embeddedFont>
      <p:font typeface="IBM Plex Serif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81C"/>
    <a:srgbClr val="B3391C"/>
    <a:srgbClr val="FF3300"/>
    <a:srgbClr val="7AB035"/>
    <a:srgbClr val="78B036"/>
    <a:srgbClr val="7DB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8BA8AC-98BE-451B-8AE0-97ADD7ACABE8}">
  <a:tblStyle styleId="{538BA8AC-98BE-451B-8AE0-97ADD7ACA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5" autoAdjust="0"/>
  </p:normalViewPr>
  <p:slideViewPr>
    <p:cSldViewPr snapToGrid="0">
      <p:cViewPr varScale="1">
        <p:scale>
          <a:sx n="114" d="100"/>
          <a:sy n="114" d="100"/>
        </p:scale>
        <p:origin x="562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15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36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7527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4837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1650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383316" y="996909"/>
            <a:ext cx="5496964" cy="25259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6600" dirty="0"/>
              <a:t>Árboles</a:t>
            </a:r>
            <a:br>
              <a:rPr lang="es-ES" sz="6600" dirty="0"/>
            </a:br>
            <a:r>
              <a:rPr lang="es-ES" sz="6600" dirty="0"/>
              <a:t>Rojo  Negro</a:t>
            </a:r>
            <a:br>
              <a:rPr lang="es-ES" sz="6600" dirty="0"/>
            </a:br>
            <a:r>
              <a:rPr lang="es-ES" sz="4000" dirty="0"/>
              <a:t>Estructura de Datos</a:t>
            </a:r>
            <a:endParaRPr sz="6600" dirty="0"/>
          </a:p>
        </p:txBody>
      </p:sp>
      <p:pic>
        <p:nvPicPr>
          <p:cNvPr id="3" name="Picture 2" descr="ALUMNI ESPE .:. Coordinadores de Seguimiento por Carrer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64" y="399935"/>
            <a:ext cx="3430317" cy="8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98;p15"/>
          <p:cNvSpPr txBox="1">
            <a:spLocks/>
          </p:cNvSpPr>
          <p:nvPr/>
        </p:nvSpPr>
        <p:spPr>
          <a:xfrm>
            <a:off x="383316" y="3324696"/>
            <a:ext cx="1652600" cy="396300"/>
          </a:xfrm>
          <a:prstGeom prst="rect">
            <a:avLst/>
          </a:prstGeom>
          <a:noFill/>
          <a:ln>
            <a:noFill/>
          </a:ln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s-EC" sz="2400" b="0" dirty="0"/>
              <a:t>NRC: 3251</a:t>
            </a:r>
          </a:p>
        </p:txBody>
      </p:sp>
      <p:pic>
        <p:nvPicPr>
          <p:cNvPr id="1028" name="Picture 4" descr="Árbol rojo-negro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58" y="2713653"/>
            <a:ext cx="3357646" cy="161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83316" y="3825762"/>
            <a:ext cx="394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Integrantes:</a:t>
            </a:r>
            <a:r>
              <a:rPr lang="es-ES" sz="1800" dirty="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  Marco Iza</a:t>
            </a:r>
          </a:p>
          <a:p>
            <a:r>
              <a:rPr lang="es-ES" sz="1800" dirty="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	            Kevin </a:t>
            </a:r>
            <a:r>
              <a:rPr lang="es-ES" sz="1800" dirty="0" err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Chuquimarca</a:t>
            </a:r>
            <a:endParaRPr lang="es-ES" sz="1800" dirty="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B118-0C38-4C40-8693-47D46A82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Eliminar</a:t>
            </a:r>
            <a:endParaRPr lang="es-EC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BC88D-5093-4A6F-A371-01BBCC9EA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6F6E6-BACD-46B5-91A1-C9207465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73" y="1350786"/>
            <a:ext cx="4159927" cy="2441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D2D91-B0BA-46BF-B26A-031FEF53FB09}"/>
              </a:ext>
            </a:extLst>
          </p:cNvPr>
          <p:cNvSpPr txBox="1"/>
          <p:nvPr/>
        </p:nvSpPr>
        <p:spPr>
          <a:xfrm>
            <a:off x="4500562" y="3911200"/>
            <a:ext cx="2413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oto Sans"/>
              </a:rPr>
              <a:t>Caso 5: </a:t>
            </a:r>
            <a:r>
              <a:rPr lang="en-US" dirty="0" err="1">
                <a:latin typeface="Noto Sans"/>
              </a:rPr>
              <a:t>borrar</a:t>
            </a:r>
            <a:r>
              <a:rPr lang="en-US" dirty="0">
                <a:latin typeface="Noto Sans"/>
              </a:rPr>
              <a:t> un </a:t>
            </a:r>
            <a:r>
              <a:rPr lang="en-US" dirty="0" err="1">
                <a:latin typeface="Noto Sans"/>
              </a:rPr>
              <a:t>nodo</a:t>
            </a:r>
            <a:r>
              <a:rPr lang="en-US" dirty="0">
                <a:latin typeface="Noto Sans"/>
              </a:rPr>
              <a:t> que </a:t>
            </a:r>
            <a:r>
              <a:rPr lang="en-US" dirty="0" err="1">
                <a:latin typeface="Noto Sans"/>
              </a:rPr>
              <a:t>tenga</a:t>
            </a:r>
            <a:r>
              <a:rPr lang="en-US" dirty="0">
                <a:latin typeface="Noto Sans"/>
              </a:rPr>
              <a:t> una </a:t>
            </a:r>
            <a:r>
              <a:rPr lang="en-US" dirty="0" err="1">
                <a:latin typeface="Noto Sans"/>
              </a:rPr>
              <a:t>raíz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roja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como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hermano</a:t>
            </a:r>
            <a:r>
              <a:rPr lang="en-US" dirty="0">
                <a:latin typeface="Noto Sans"/>
              </a:rPr>
              <a:t>.</a:t>
            </a:r>
            <a:endParaRPr lang="es-EC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0695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280988" y="935306"/>
            <a:ext cx="4598987" cy="3502375"/>
          </a:xfrm>
        </p:spPr>
        <p:txBody>
          <a:bodyPr/>
          <a:lstStyle/>
          <a:p>
            <a:r>
              <a:rPr lang="en" sz="7200" dirty="0"/>
              <a:t>Gracias por su atencion</a:t>
            </a:r>
            <a:r>
              <a:rPr lang="en" dirty="0"/>
              <a:t>!</a:t>
            </a:r>
            <a:endParaRPr lang="es-EC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4294967295"/>
          </p:nvPr>
        </p:nvSpPr>
        <p:spPr>
          <a:xfrm>
            <a:off x="0" y="4718050"/>
            <a:ext cx="369888" cy="25241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10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2</a:t>
            </a:fld>
            <a:endParaRPr lang="es-EC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  <a:endParaRPr lang="es-EC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2611993" y="1451539"/>
            <a:ext cx="2935705" cy="1147282"/>
          </a:xfrm>
        </p:spPr>
        <p:txBody>
          <a:bodyPr/>
          <a:lstStyle/>
          <a:p>
            <a:pPr marL="76200" indent="0">
              <a:buNone/>
            </a:pPr>
            <a:r>
              <a:rPr lang="es-ES" sz="1800" dirty="0"/>
              <a:t>Son árboles binarios de búsqueda con un campo adicional en los nodos que es un color rojo o negro</a:t>
            </a:r>
            <a:endParaRPr lang="es-EC" sz="1800" dirty="0"/>
          </a:p>
        </p:txBody>
      </p:sp>
      <p:sp>
        <p:nvSpPr>
          <p:cNvPr id="9" name="Título 6"/>
          <p:cNvSpPr txBox="1">
            <a:spLocks/>
          </p:cNvSpPr>
          <p:nvPr/>
        </p:nvSpPr>
        <p:spPr>
          <a:xfrm>
            <a:off x="2976900" y="4397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s-ES" sz="3600" dirty="0">
                <a:solidFill>
                  <a:srgbClr val="B3391C"/>
                </a:solidFill>
              </a:rPr>
              <a:t>Árboles Rojo Negro</a:t>
            </a:r>
            <a:endParaRPr lang="es-EC" sz="3600" dirty="0">
              <a:solidFill>
                <a:srgbClr val="B3391C"/>
              </a:solidFill>
            </a:endParaRPr>
          </a:p>
        </p:txBody>
      </p:sp>
      <p:sp>
        <p:nvSpPr>
          <p:cNvPr id="6" name="Marcador de texto 7"/>
          <p:cNvSpPr txBox="1">
            <a:spLocks/>
          </p:cNvSpPr>
          <p:nvPr/>
        </p:nvSpPr>
        <p:spPr>
          <a:xfrm>
            <a:off x="2595483" y="2818060"/>
            <a:ext cx="5464200" cy="81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76200" indent="0">
              <a:buFont typeface="IBM Plex Sans Light"/>
              <a:buNone/>
            </a:pPr>
            <a:r>
              <a:rPr lang="es-ES" sz="1800" dirty="0"/>
              <a:t>A diferencia de los árboles AVL las operaciones de inserción y eliminación pueden efectuarse en un único recorrido descendente.</a:t>
            </a:r>
            <a:endParaRPr lang="es-EC" sz="1800" dirty="0"/>
          </a:p>
        </p:txBody>
      </p:sp>
      <p:cxnSp>
        <p:nvCxnSpPr>
          <p:cNvPr id="5" name="Conector recto de flecha 4"/>
          <p:cNvCxnSpPr>
            <a:stCxn id="2" idx="3"/>
          </p:cNvCxnSpPr>
          <p:nvPr/>
        </p:nvCxnSpPr>
        <p:spPr>
          <a:xfrm flipH="1">
            <a:off x="5909908" y="1944480"/>
            <a:ext cx="356903" cy="390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644221" y="1888957"/>
            <a:ext cx="401470" cy="446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6179416" y="1451539"/>
            <a:ext cx="596767" cy="577516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de flecha 12"/>
          <p:cNvCxnSpPr>
            <a:stCxn id="15" idx="3"/>
          </p:cNvCxnSpPr>
          <p:nvPr/>
        </p:nvCxnSpPr>
        <p:spPr>
          <a:xfrm flipH="1">
            <a:off x="7478829" y="1944480"/>
            <a:ext cx="356903" cy="390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8213142" y="1888957"/>
            <a:ext cx="401470" cy="446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7748337" y="1451539"/>
            <a:ext cx="596767" cy="5775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/>
          <p:cNvSpPr txBox="1"/>
          <p:nvPr/>
        </p:nvSpPr>
        <p:spPr>
          <a:xfrm>
            <a:off x="6194240" y="1581180"/>
            <a:ext cx="611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DATO</a:t>
            </a:r>
            <a:endParaRPr lang="es-EC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760499" y="1592442"/>
            <a:ext cx="62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DATO</a:t>
            </a:r>
            <a:endParaRPr lang="es-EC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608446" y="3847989"/>
            <a:ext cx="5438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Ciertas condiciones sobre los colores de los nodos garantizan que la profundidad de ninguna hoja es más del doble que la de ninguna otra</a:t>
            </a:r>
            <a:endParaRPr lang="es-EC" sz="1800" dirty="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667664" y="2290864"/>
            <a:ext cx="48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latin typeface="Arial Narrow" panose="020B0606020202030204" pitchFamily="34" charset="0"/>
              </a:rPr>
              <a:t>IZQ</a:t>
            </a:r>
            <a:endParaRPr lang="es-EC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383603" y="2277073"/>
            <a:ext cx="50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latin typeface="Arial Narrow" panose="020B0606020202030204" pitchFamily="34" charset="0"/>
              </a:rPr>
              <a:t>DER</a:t>
            </a:r>
            <a:endParaRPr lang="es-EC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817254" y="2290864"/>
            <a:ext cx="5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latin typeface="Arial Narrow" panose="020B0606020202030204" pitchFamily="34" charset="0"/>
              </a:rPr>
              <a:t>DER</a:t>
            </a:r>
            <a:endParaRPr lang="es-EC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1899" y="2277073"/>
            <a:ext cx="48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latin typeface="Arial Narrow" panose="020B0606020202030204" pitchFamily="34" charset="0"/>
              </a:rPr>
              <a:t>IZQ</a:t>
            </a:r>
            <a:endParaRPr lang="es-EC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1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3</a:t>
            </a:fld>
            <a:endParaRPr lang="es-EC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</a:t>
            </a:r>
            <a:endParaRPr lang="es-EC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2553388" y="1419722"/>
            <a:ext cx="5887711" cy="1900994"/>
          </a:xfrm>
        </p:spPr>
        <p:txBody>
          <a:bodyPr/>
          <a:lstStyle/>
          <a:p>
            <a:r>
              <a:rPr lang="es-ES" sz="2000" dirty="0"/>
              <a:t>Es un árbol binario de búsqueda</a:t>
            </a:r>
          </a:p>
          <a:p>
            <a:r>
              <a:rPr lang="es-ES" sz="2000" dirty="0"/>
              <a:t>Cada nodo es rojo o negro</a:t>
            </a:r>
          </a:p>
          <a:p>
            <a:r>
              <a:rPr lang="es-ES" sz="2000" dirty="0"/>
              <a:t>La raíz siempre será negra</a:t>
            </a:r>
          </a:p>
          <a:p>
            <a:r>
              <a:rPr lang="es-ES" sz="2000" dirty="0"/>
              <a:t>Ningún camino desde la raíz a las hojas tiene dos o más hijos rojos consecutivos</a:t>
            </a:r>
          </a:p>
          <a:p>
            <a:r>
              <a:rPr lang="es-ES" sz="2000" dirty="0"/>
              <a:t>Cada hoja NULL es negra</a:t>
            </a:r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976900" y="4397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s-ES" sz="3600" dirty="0">
                <a:solidFill>
                  <a:srgbClr val="B3391C"/>
                </a:solidFill>
              </a:rPr>
              <a:t>Árboles</a:t>
            </a:r>
            <a:r>
              <a:rPr lang="es-ES" sz="3600" dirty="0">
                <a:solidFill>
                  <a:srgbClr val="7DB234"/>
                </a:solidFill>
              </a:rPr>
              <a:t> </a:t>
            </a:r>
            <a:r>
              <a:rPr lang="es-ES" sz="3600" dirty="0">
                <a:solidFill>
                  <a:srgbClr val="B3391C"/>
                </a:solidFill>
              </a:rPr>
              <a:t>Rojo Negro</a:t>
            </a:r>
            <a:endParaRPr lang="es-EC" sz="3600" dirty="0">
              <a:solidFill>
                <a:srgbClr val="B3391C"/>
              </a:solidFill>
            </a:endParaRPr>
          </a:p>
        </p:txBody>
      </p:sp>
      <p:pic>
        <p:nvPicPr>
          <p:cNvPr id="1028" name="Picture 4" descr="Servlets y JSP. Programación en Castellan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15" y="3051950"/>
            <a:ext cx="17430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5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4</a:t>
            </a:fld>
            <a:endParaRPr lang="es-EC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</a:t>
            </a:r>
            <a:endParaRPr lang="es-EC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2458373" y="1355087"/>
            <a:ext cx="6501254" cy="2233285"/>
          </a:xfrm>
        </p:spPr>
        <p:txBody>
          <a:bodyPr/>
          <a:lstStyle/>
          <a:p>
            <a:r>
              <a:rPr lang="es-ES" sz="1700" dirty="0"/>
              <a:t>Todos los caminos desde un nodo a una referencia NULL deben contener el mismo número de nodos negros.</a:t>
            </a:r>
          </a:p>
          <a:p>
            <a:r>
              <a:rPr lang="es-ES" sz="1700" dirty="0"/>
              <a:t>Las operaciones sobre los árboles rojinegros son logarítmicas en el peor de los casos</a:t>
            </a:r>
          </a:p>
          <a:p>
            <a:r>
              <a:rPr lang="es-ES" sz="1700" dirty="0"/>
              <a:t>Se garantiza que las operaciones sobre el árbol se ejecutan en tiempo O(log n)</a:t>
            </a:r>
          </a:p>
          <a:p>
            <a:r>
              <a:rPr lang="es-EC" sz="1700" dirty="0"/>
              <a:t>Todo árbol rojinegro con n nodos internos tiene una altura menor o igual que 2 log(n+1)</a:t>
            </a:r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976900" y="4397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s-ES" sz="3600" dirty="0">
                <a:solidFill>
                  <a:srgbClr val="B3391C"/>
                </a:solidFill>
              </a:rPr>
              <a:t>Árboles</a:t>
            </a:r>
            <a:r>
              <a:rPr lang="es-ES" sz="3600" dirty="0">
                <a:solidFill>
                  <a:srgbClr val="7DB234"/>
                </a:solidFill>
              </a:rPr>
              <a:t> </a:t>
            </a:r>
            <a:r>
              <a:rPr lang="es-ES" sz="3600" dirty="0">
                <a:solidFill>
                  <a:srgbClr val="B3391C"/>
                </a:solidFill>
              </a:rPr>
              <a:t>Rojo Negro</a:t>
            </a:r>
            <a:endParaRPr lang="es-EC" sz="3600" dirty="0">
              <a:solidFill>
                <a:srgbClr val="B3391C"/>
              </a:solidFill>
            </a:endParaRPr>
          </a:p>
        </p:txBody>
      </p:sp>
      <p:pic>
        <p:nvPicPr>
          <p:cNvPr id="2052" name="Picture 4" descr="ANÁLISIS ASINTÓTICO CON APLICACIÓN DE FUNCIONES DE LANDAU COMO MÉTODO DE  COMPROBACIÓN DE EFICIENCIA EN ALGORITMOS COMPUTA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83" y="3436219"/>
            <a:ext cx="31242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084703" y="4815815"/>
            <a:ext cx="100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 Narrow" panose="020B0606020202030204" pitchFamily="34" charset="0"/>
              </a:rPr>
              <a:t>Elementos</a:t>
            </a:r>
            <a:endParaRPr lang="es-EC" b="1" dirty="0">
              <a:latin typeface="Arial Narrow" panose="020B0606020202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 rot="16200000">
            <a:off x="3335050" y="4124282"/>
            <a:ext cx="107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 Narrow" panose="020B0606020202030204" pitchFamily="34" charset="0"/>
              </a:rPr>
              <a:t>Operaciones</a:t>
            </a:r>
            <a:endParaRPr lang="es-EC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4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4D5-8C82-49CA-9BEF-46B1D301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y </a:t>
            </a:r>
            <a:r>
              <a:rPr lang="en-US" dirty="0" err="1"/>
              <a:t>Eliminar</a:t>
            </a:r>
            <a:endParaRPr lang="es-EC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DA88-9337-44D1-8DB2-8116882FE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1400" dirty="0">
                <a:latin typeface="Noto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C" sz="1400" dirty="0">
                <a:effectLst/>
                <a:latin typeface="Noto Sans"/>
                <a:ea typeface="Calibri" panose="020F0502020204030204" pitchFamily="34" charset="0"/>
                <a:cs typeface="Times New Roman" panose="02020603050405020304" pitchFamily="18" charset="0"/>
              </a:rPr>
              <a:t>í al insertar un nodo se tiene como abuelo un nodo de color negro y el padre y tío de color rojo estos cambian de color, el abuelo pasa a ser de color rojo y el padre y tío pasan a ser de color negro.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1400" dirty="0">
                <a:effectLst/>
                <a:latin typeface="Noto Sans"/>
                <a:ea typeface="Calibri" panose="020F0502020204030204" pitchFamily="34" charset="0"/>
                <a:cs typeface="Times New Roman" panose="02020603050405020304" pitchFamily="18" charset="0"/>
              </a:rPr>
              <a:t>Si un nodo padre es rojo sus hijos siempre deben ser negros.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1400" dirty="0">
                <a:latin typeface="Noto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C" sz="1400" dirty="0">
                <a:effectLst/>
                <a:latin typeface="Noto Sans"/>
                <a:ea typeface="Calibri" panose="020F0502020204030204" pitchFamily="34" charset="0"/>
                <a:cs typeface="Times New Roman" panose="02020603050405020304" pitchFamily="18" charset="0"/>
              </a:rPr>
              <a:t>í nodo padre es negro sus hijos pueden ser rojos o negros.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1400" dirty="0">
                <a:effectLst/>
                <a:latin typeface="Noto Sans"/>
                <a:ea typeface="Calibri" panose="020F0502020204030204" pitchFamily="34" charset="0"/>
                <a:cs typeface="Times New Roman" panose="02020603050405020304" pitchFamily="18" charset="0"/>
              </a:rPr>
              <a:t>Eliminar nodos en arboles rojinegros se basa en las propiedades de arboles binarios en cuanto a rotación y sustitución del nodo.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1400" dirty="0">
                <a:latin typeface="Noto Sans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EC" sz="1400" dirty="0">
                <a:effectLst/>
                <a:latin typeface="Noto Sans"/>
                <a:ea typeface="Calibri" panose="020F0502020204030204" pitchFamily="34" charset="0"/>
                <a:cs typeface="Times New Roman" panose="02020603050405020304" pitchFamily="18" charset="0"/>
              </a:rPr>
              <a:t>a rotación simple o doble se da cuando el número de nodos negros de todos los caminos de la raíz a las hojas no es igual, y si se tiene 2 nodos de color rojo seguidos.</a:t>
            </a:r>
          </a:p>
          <a:p>
            <a:endParaRPr lang="es-EC" sz="1400" dirty="0">
              <a:latin typeface="Noto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3B54C-9C9A-4F1C-BAFF-402EB023AD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632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3CAE-CF01-4FF6-A9AF-000166C6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endParaRPr lang="es-EC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FD06C-A241-42A8-9C68-7C1C5E1141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F986D-6DD2-4092-8DE1-FA39AB35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524560"/>
            <a:ext cx="1562100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2EA90D-83EA-491E-8C01-F42ACF0F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862" y="1476935"/>
            <a:ext cx="1438275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620883-8C95-4FDB-B1D7-0CB039E77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99" y="1476935"/>
            <a:ext cx="1533525" cy="1571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196D84-915A-44CF-9E8B-2361633FEB92}"/>
              </a:ext>
            </a:extLst>
          </p:cNvPr>
          <p:cNvSpPr txBox="1"/>
          <p:nvPr/>
        </p:nvSpPr>
        <p:spPr>
          <a:xfrm>
            <a:off x="3133725" y="3312805"/>
            <a:ext cx="1438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333333"/>
                </a:solidFill>
                <a:latin typeface="Noto Sans"/>
              </a:rPr>
              <a:t>P</a:t>
            </a:r>
            <a:r>
              <a:rPr lang="es-EC" b="1" i="0" dirty="0">
                <a:solidFill>
                  <a:srgbClr val="333333"/>
                </a:solidFill>
                <a:effectLst/>
                <a:latin typeface="Noto Sans"/>
              </a:rPr>
              <a:t>rimer caso: </a:t>
            </a:r>
            <a:r>
              <a:rPr lang="es-EC" b="0" i="0" dirty="0">
                <a:solidFill>
                  <a:srgbClr val="333333"/>
                </a:solidFill>
                <a:effectLst/>
                <a:latin typeface="Noto Sans"/>
              </a:rPr>
              <a:t>es cuando el tío es rojo.</a:t>
            </a:r>
            <a:endParaRPr lang="es-EC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3EB18-3C0D-4732-8FFF-D293513FCF63}"/>
              </a:ext>
            </a:extLst>
          </p:cNvPr>
          <p:cNvSpPr txBox="1"/>
          <p:nvPr/>
        </p:nvSpPr>
        <p:spPr>
          <a:xfrm>
            <a:off x="5149546" y="3312805"/>
            <a:ext cx="1438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333333"/>
                </a:solidFill>
                <a:latin typeface="Noto Sans"/>
              </a:rPr>
              <a:t>S</a:t>
            </a:r>
            <a:r>
              <a:rPr lang="es-EC" b="1" i="0" dirty="0">
                <a:solidFill>
                  <a:srgbClr val="333333"/>
                </a:solidFill>
                <a:effectLst/>
                <a:latin typeface="Noto Sans"/>
              </a:rPr>
              <a:t>egundo caso: </a:t>
            </a:r>
            <a:r>
              <a:rPr lang="es-EC" b="0" i="0" dirty="0">
                <a:solidFill>
                  <a:srgbClr val="333333"/>
                </a:solidFill>
                <a:effectLst/>
                <a:latin typeface="Noto Sans"/>
              </a:rPr>
              <a:t>el tío del nodo es negro y su padre es rojo.</a:t>
            </a:r>
            <a:endParaRPr lang="es-EC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3AC82-B7EF-4DC0-8967-4679CADF5B76}"/>
              </a:ext>
            </a:extLst>
          </p:cNvPr>
          <p:cNvSpPr txBox="1"/>
          <p:nvPr/>
        </p:nvSpPr>
        <p:spPr>
          <a:xfrm>
            <a:off x="6998959" y="3312805"/>
            <a:ext cx="16246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333333"/>
                </a:solidFill>
                <a:latin typeface="Noto Sans"/>
              </a:rPr>
              <a:t>T</a:t>
            </a:r>
            <a:r>
              <a:rPr lang="es-EC" b="1" i="0" dirty="0">
                <a:solidFill>
                  <a:srgbClr val="333333"/>
                </a:solidFill>
                <a:effectLst/>
                <a:latin typeface="Noto Sans"/>
              </a:rPr>
              <a:t>ercer caso</a:t>
            </a:r>
            <a:r>
              <a:rPr lang="es-EC" dirty="0">
                <a:solidFill>
                  <a:srgbClr val="333333"/>
                </a:solidFill>
                <a:latin typeface="Noto Sans"/>
              </a:rPr>
              <a:t>:</a:t>
            </a:r>
            <a:r>
              <a:rPr lang="es-EC" b="0" i="0" dirty="0">
                <a:solidFill>
                  <a:srgbClr val="333333"/>
                </a:solidFill>
                <a:effectLst/>
                <a:latin typeface="Noto Sans"/>
              </a:rPr>
              <a:t> el tío del nodo es negro y el nodo es el hijo izquierdo de un padre rojo.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004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6715-62EA-4F25-AF6E-CD6DFEC1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Eliminar</a:t>
            </a:r>
            <a:endParaRPr lang="es-EC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174D5-0609-4CE8-9332-E51D8A508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87000-141F-46ED-A5DC-820EDEBE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23" y="1610567"/>
            <a:ext cx="2968157" cy="1213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AF3B9-0734-43E8-AE70-12C083C33D42}"/>
              </a:ext>
            </a:extLst>
          </p:cNvPr>
          <p:cNvSpPr txBox="1"/>
          <p:nvPr/>
        </p:nvSpPr>
        <p:spPr>
          <a:xfrm>
            <a:off x="6568888" y="1754841"/>
            <a:ext cx="1553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Noto Sans"/>
              </a:rPr>
              <a:t>Caso 1: </a:t>
            </a:r>
            <a:r>
              <a:rPr lang="en-US" dirty="0" err="1">
                <a:latin typeface="Noto Sans"/>
              </a:rPr>
              <a:t>borrar</a:t>
            </a:r>
            <a:r>
              <a:rPr lang="en-US" dirty="0">
                <a:latin typeface="Noto Sans"/>
              </a:rPr>
              <a:t> un </a:t>
            </a:r>
            <a:r>
              <a:rPr lang="en-US" dirty="0" err="1">
                <a:latin typeface="Noto Sans"/>
              </a:rPr>
              <a:t>nodo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raíz</a:t>
            </a:r>
            <a:r>
              <a:rPr lang="en-US" dirty="0">
                <a:latin typeface="Noto Sans"/>
              </a:rPr>
              <a:t> que </a:t>
            </a:r>
            <a:r>
              <a:rPr lang="en-US" dirty="0" err="1">
                <a:latin typeface="Noto Sans"/>
              </a:rPr>
              <a:t>tenga</a:t>
            </a:r>
            <a:r>
              <a:rPr lang="en-US" dirty="0">
                <a:latin typeface="Noto Sans"/>
              </a:rPr>
              <a:t> un </a:t>
            </a:r>
            <a:r>
              <a:rPr lang="en-US" dirty="0" err="1">
                <a:latin typeface="Noto Sans"/>
              </a:rPr>
              <a:t>hijo</a:t>
            </a:r>
            <a:r>
              <a:rPr lang="en-US" dirty="0">
                <a:latin typeface="Noto Sans"/>
              </a:rPr>
              <a:t>.</a:t>
            </a:r>
            <a:endParaRPr lang="es-EC" dirty="0">
              <a:latin typeface="Noto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488D04-C795-4A81-BB7E-1DFA2C38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723" y="3029653"/>
            <a:ext cx="3349185" cy="1277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4999C6-C48D-4235-8278-977526DEFAEA}"/>
              </a:ext>
            </a:extLst>
          </p:cNvPr>
          <p:cNvSpPr txBox="1"/>
          <p:nvPr/>
        </p:nvSpPr>
        <p:spPr>
          <a:xfrm>
            <a:off x="6656294" y="3083800"/>
            <a:ext cx="1553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Noto Sans"/>
              </a:rPr>
              <a:t>Caso 2: </a:t>
            </a:r>
            <a:r>
              <a:rPr lang="en-US" dirty="0" err="1">
                <a:latin typeface="Noto Sans"/>
              </a:rPr>
              <a:t>borrar</a:t>
            </a:r>
            <a:r>
              <a:rPr lang="en-US" dirty="0">
                <a:latin typeface="Noto Sans"/>
              </a:rPr>
              <a:t> un </a:t>
            </a:r>
            <a:r>
              <a:rPr lang="en-US" dirty="0" err="1">
                <a:latin typeface="Noto Sans"/>
              </a:rPr>
              <a:t>nodo</a:t>
            </a:r>
            <a:r>
              <a:rPr lang="en-US" dirty="0">
                <a:latin typeface="Noto Sans"/>
              </a:rPr>
              <a:t> que </a:t>
            </a:r>
            <a:r>
              <a:rPr lang="en-US" dirty="0" err="1">
                <a:latin typeface="Noto Sans"/>
              </a:rPr>
              <a:t>tenga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como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hermano</a:t>
            </a:r>
            <a:r>
              <a:rPr lang="en-US" dirty="0">
                <a:latin typeface="Noto Sans"/>
              </a:rPr>
              <a:t> un </a:t>
            </a:r>
            <a:r>
              <a:rPr lang="en-US" dirty="0" err="1">
                <a:latin typeface="Noto Sans"/>
              </a:rPr>
              <a:t>nodo</a:t>
            </a:r>
            <a:r>
              <a:rPr lang="en-US" dirty="0">
                <a:latin typeface="Noto Sans"/>
              </a:rPr>
              <a:t> negro.</a:t>
            </a:r>
            <a:endParaRPr lang="es-EC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2822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A13E-7576-447F-96E0-34350AE4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Eliminar</a:t>
            </a:r>
            <a:endParaRPr lang="es-EC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1EF8-7327-4B1D-8695-73C2E84FF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87D5C4-E71B-43A1-9D49-13A4A858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72" y="1896735"/>
            <a:ext cx="4145056" cy="1350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344B91-D90C-4E86-9267-56F66EC8B8CF}"/>
              </a:ext>
            </a:extLst>
          </p:cNvPr>
          <p:cNvSpPr txBox="1"/>
          <p:nvPr/>
        </p:nvSpPr>
        <p:spPr>
          <a:xfrm>
            <a:off x="4589532" y="3570829"/>
            <a:ext cx="2238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Noto Sans"/>
              </a:rPr>
              <a:t>Caso 3: </a:t>
            </a:r>
            <a:r>
              <a:rPr lang="en-US" dirty="0" err="1">
                <a:latin typeface="Noto Sans"/>
              </a:rPr>
              <a:t>borrar</a:t>
            </a:r>
            <a:r>
              <a:rPr lang="en-US" dirty="0">
                <a:latin typeface="Noto Sans"/>
              </a:rPr>
              <a:t> un </a:t>
            </a:r>
            <a:r>
              <a:rPr lang="en-US" dirty="0" err="1">
                <a:latin typeface="Noto Sans"/>
              </a:rPr>
              <a:t>nodo</a:t>
            </a:r>
            <a:r>
              <a:rPr lang="en-US" dirty="0">
                <a:latin typeface="Noto Sans"/>
              </a:rPr>
              <a:t> que </a:t>
            </a:r>
            <a:r>
              <a:rPr lang="en-US" dirty="0" err="1">
                <a:latin typeface="Noto Sans"/>
              </a:rPr>
              <a:t>tenga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como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hermano</a:t>
            </a:r>
            <a:r>
              <a:rPr lang="en-US" dirty="0">
                <a:latin typeface="Noto Sans"/>
              </a:rPr>
              <a:t> una </a:t>
            </a:r>
            <a:r>
              <a:rPr lang="en-US" dirty="0" err="1">
                <a:latin typeface="Noto Sans"/>
              </a:rPr>
              <a:t>raíz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negra</a:t>
            </a:r>
            <a:r>
              <a:rPr lang="en-US" dirty="0">
                <a:latin typeface="Noto Sans"/>
              </a:rPr>
              <a:t> y que sus </a:t>
            </a:r>
            <a:r>
              <a:rPr lang="en-US" dirty="0" err="1">
                <a:latin typeface="Noto Sans"/>
              </a:rPr>
              <a:t>hijos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sean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rojos</a:t>
            </a:r>
            <a:r>
              <a:rPr lang="en-US" dirty="0">
                <a:latin typeface="Noto Sans"/>
              </a:rPr>
              <a:t>.</a:t>
            </a:r>
            <a:endParaRPr lang="es-EC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50054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E99B-17AB-4221-BCE3-7C0E5EE4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Eliminar</a:t>
            </a:r>
            <a:endParaRPr lang="es-EC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98C6A-90EF-4D9F-BBA2-B4DA145133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5B410-346D-43B4-A410-877E0D3A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44" y="1556792"/>
            <a:ext cx="4318186" cy="20299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9EF8E3-C220-410F-B4F8-435DDD600050}"/>
              </a:ext>
            </a:extLst>
          </p:cNvPr>
          <p:cNvSpPr txBox="1"/>
          <p:nvPr/>
        </p:nvSpPr>
        <p:spPr>
          <a:xfrm>
            <a:off x="4500563" y="3709423"/>
            <a:ext cx="2413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oto Sans"/>
              </a:rPr>
              <a:t>Caso 4: </a:t>
            </a:r>
            <a:r>
              <a:rPr lang="en-US" dirty="0" err="1">
                <a:latin typeface="Noto Sans"/>
              </a:rPr>
              <a:t>borrar</a:t>
            </a:r>
            <a:r>
              <a:rPr lang="en-US" dirty="0">
                <a:latin typeface="Noto Sans"/>
              </a:rPr>
              <a:t> un </a:t>
            </a:r>
            <a:r>
              <a:rPr lang="en-US" dirty="0" err="1">
                <a:latin typeface="Noto Sans"/>
              </a:rPr>
              <a:t>nodo</a:t>
            </a:r>
            <a:r>
              <a:rPr lang="en-US" dirty="0">
                <a:latin typeface="Noto Sans"/>
              </a:rPr>
              <a:t> que </a:t>
            </a:r>
            <a:r>
              <a:rPr lang="en-US" dirty="0" err="1">
                <a:latin typeface="Noto Sans"/>
              </a:rPr>
              <a:t>tenga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como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hermano</a:t>
            </a:r>
            <a:r>
              <a:rPr lang="en-US" dirty="0">
                <a:latin typeface="Noto Sans"/>
              </a:rPr>
              <a:t> una </a:t>
            </a:r>
            <a:r>
              <a:rPr lang="en-US" dirty="0" err="1">
                <a:latin typeface="Noto Sans"/>
              </a:rPr>
              <a:t>raíz</a:t>
            </a:r>
            <a:r>
              <a:rPr lang="en-US" dirty="0">
                <a:latin typeface="Noto Sans"/>
              </a:rPr>
              <a:t> </a:t>
            </a:r>
            <a:r>
              <a:rPr lang="en-US" dirty="0" err="1">
                <a:latin typeface="Noto Sans"/>
              </a:rPr>
              <a:t>negra</a:t>
            </a:r>
            <a:r>
              <a:rPr lang="en-US" dirty="0">
                <a:latin typeface="Noto Sans"/>
              </a:rPr>
              <a:t>.</a:t>
            </a:r>
            <a:endParaRPr lang="es-EC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836374580"/>
      </p:ext>
    </p:extLst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486</Words>
  <Application>Microsoft Office PowerPoint</Application>
  <PresentationFormat>On-screen Show (16:9)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Narrow</vt:lpstr>
      <vt:lpstr>IBM Plex Serif</vt:lpstr>
      <vt:lpstr>Arial</vt:lpstr>
      <vt:lpstr>Noto Sans</vt:lpstr>
      <vt:lpstr>IBM Plex Sans Light</vt:lpstr>
      <vt:lpstr>Exeter template</vt:lpstr>
      <vt:lpstr>Árboles Rojo  Negro Estructura de Datos</vt:lpstr>
      <vt:lpstr>Definición</vt:lpstr>
      <vt:lpstr>Propiedades</vt:lpstr>
      <vt:lpstr>Propiedades</vt:lpstr>
      <vt:lpstr>Insertar y Eliminar</vt:lpstr>
      <vt:lpstr>Insertar</vt:lpstr>
      <vt:lpstr>Eliminar</vt:lpstr>
      <vt:lpstr>Eliminar</vt:lpstr>
      <vt:lpstr>Eliminar</vt:lpstr>
      <vt:lpstr>Eliminar</vt:lpstr>
      <vt:lpstr>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métodos de investigación Científica</dc:title>
  <dc:creator>Usuario</dc:creator>
  <cp:lastModifiedBy>kevin chuquimarca</cp:lastModifiedBy>
  <cp:revision>66</cp:revision>
  <dcterms:modified xsi:type="dcterms:W3CDTF">2021-02-25T06:00:47Z</dcterms:modified>
</cp:coreProperties>
</file>