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8" r:id="rId5"/>
    <p:sldId id="259" r:id="rId6"/>
    <p:sldId id="260" r:id="rId7"/>
    <p:sldId id="261" r:id="rId8"/>
    <p:sldId id="301" r:id="rId9"/>
    <p:sldId id="302" r:id="rId10"/>
    <p:sldId id="303" r:id="rId11"/>
    <p:sldId id="264" r:id="rId12"/>
    <p:sldId id="265" r:id="rId13"/>
    <p:sldId id="266" r:id="rId14"/>
    <p:sldId id="271" r:id="rId15"/>
    <p:sldId id="304" r:id="rId16"/>
    <p:sldId id="270" r:id="rId17"/>
    <p:sldId id="285" r:id="rId18"/>
    <p:sldId id="286" r:id="rId19"/>
    <p:sldId id="275" r:id="rId20"/>
    <p:sldId id="276" r:id="rId21"/>
    <p:sldId id="292" r:id="rId22"/>
    <p:sldId id="293" r:id="rId23"/>
    <p:sldId id="296" r:id="rId24"/>
    <p:sldId id="300" r:id="rId25"/>
    <p:sldId id="305" r:id="rId26"/>
    <p:sldId id="306" r:id="rId27"/>
    <p:sldId id="279" r:id="rId28"/>
    <p:sldId id="280" r:id="rId29"/>
    <p:sldId id="281" r:id="rId3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BD3512-D797-4044-9014-E2B5AAC74D20}" v="25" dt="2022-11-11T21:08:36.10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71" autoAdjust="0"/>
    <p:restoredTop sz="94660"/>
  </p:normalViewPr>
  <p:slideViewPr>
    <p:cSldViewPr snapToGrid="0">
      <p:cViewPr varScale="1">
        <p:scale>
          <a:sx n="51" d="100"/>
          <a:sy n="51" d="100"/>
        </p:scale>
        <p:origin x="62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ES" dirty="0"/>
            <a:t>Realizar un formulario WEB sin utilizar la arquitectura MVC (Modelo Vista Controlador) donde se apliquen los conceptos revisados previamente, utilizando como entorno de desarrollo Apache NetBeans 15. </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755650">
            <a:lnSpc>
              <a:spcPct val="100000"/>
            </a:lnSpc>
            <a:spcBef>
              <a:spcPct val="0"/>
            </a:spcBef>
            <a:spcAft>
              <a:spcPct val="35000"/>
            </a:spcAft>
            <a:buNone/>
          </a:pPr>
          <a:r>
            <a:rPr lang="es-ES" sz="1700" kern="1200" dirty="0"/>
            <a:t>Realizar un formulario WEB sin utilizar la arquitectura MVC (Modelo Vista Controlador) donde se apliquen los conceptos revisados previamente, utilizando como entorno de desarrollo Apache NetBeans 15. </a:t>
          </a:r>
          <a:endParaRPr lang="en-US" sz="17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11/11/2022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11/11/2022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11/11/2022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11/11/2022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fontScale="90000"/>
          </a:bodyPr>
          <a:lstStyle/>
          <a:p>
            <a:pPr algn="ctr"/>
            <a:r>
              <a:rPr lang="es-ES" dirty="0">
                <a:solidFill>
                  <a:schemeClr val="bg1"/>
                </a:solidFill>
              </a:rPr>
              <a:t>FORMULARIO WEB SIN MVC UTILIZANDO APACHE NETBEANS</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Chinlle </a:t>
            </a:r>
            <a:r>
              <a:rPr lang="es-EC" dirty="0" err="1">
                <a:solidFill>
                  <a:schemeClr val="bg1"/>
                </a:solidFill>
              </a:rPr>
              <a:t>edison</a:t>
            </a:r>
            <a:endParaRPr lang="es-EC" dirty="0">
              <a:solidFill>
                <a:schemeClr val="bg1"/>
              </a:solidFill>
            </a:endParaRPr>
          </a:p>
          <a:p>
            <a:r>
              <a:rPr lang="es-EC" dirty="0">
                <a:solidFill>
                  <a:schemeClr val="bg1"/>
                </a:solidFill>
              </a:rPr>
              <a:t>		             	Chuquimarca </a:t>
            </a:r>
            <a:r>
              <a:rPr lang="es-EC" dirty="0" err="1">
                <a:solidFill>
                  <a:schemeClr val="bg1"/>
                </a:solidFill>
              </a:rPr>
              <a:t>kevin</a:t>
            </a:r>
            <a:endParaRPr lang="es-EC" dirty="0">
              <a:solidFill>
                <a:schemeClr val="bg1"/>
              </a:solidFill>
            </a:endParaRPr>
          </a:p>
          <a:p>
            <a:r>
              <a:rPr lang="es-EC" dirty="0">
                <a:solidFill>
                  <a:schemeClr val="bg1"/>
                </a:solidFill>
              </a:rPr>
              <a:t>			      	</a:t>
            </a:r>
            <a:r>
              <a:rPr lang="es-EC" dirty="0" err="1">
                <a:solidFill>
                  <a:schemeClr val="bg1"/>
                </a:solidFill>
              </a:rPr>
              <a:t>cobacango</a:t>
            </a:r>
            <a:r>
              <a:rPr lang="es-EC" dirty="0">
                <a:solidFill>
                  <a:schemeClr val="bg1"/>
                </a:solidFill>
              </a:rPr>
              <a:t> </a:t>
            </a:r>
            <a:r>
              <a:rPr lang="es-EC" dirty="0" err="1">
                <a:solidFill>
                  <a:schemeClr val="bg1"/>
                </a:solidFill>
              </a:rPr>
              <a:t>michael</a:t>
            </a:r>
            <a:endParaRPr lang="es-EC" dirty="0">
              <a:solidFill>
                <a:schemeClr val="bg1"/>
              </a:solidFill>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a:t>
            </a:r>
            <a:r>
              <a:rPr lang="es-EC" b="1">
                <a:solidFill>
                  <a:schemeClr val="bg1"/>
                </a:solidFill>
              </a:rPr>
              <a:t>	</a:t>
            </a:r>
            <a:r>
              <a:rPr lang="es-EC">
                <a:solidFill>
                  <a:schemeClr val="bg1"/>
                </a:solidFill>
              </a:rPr>
              <a:t>11/11/2022</a:t>
            </a:r>
            <a:endParaRPr lang="es-EC" dirty="0">
              <a:solidFill>
                <a:schemeClr val="bg1"/>
              </a:solidFill>
            </a:endParaRP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Se procede a dar un nombre y a ubicarlo dentro de un directorio.</a:t>
            </a: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564471" y="6457890"/>
            <a:ext cx="627529" cy="400110"/>
          </a:xfrm>
          <a:prstGeom prst="rect">
            <a:avLst/>
          </a:prstGeom>
          <a:noFill/>
        </p:spPr>
        <p:txBody>
          <a:bodyPr wrap="square" rtlCol="0">
            <a:spAutoFit/>
          </a:bodyPr>
          <a:lstStyle/>
          <a:p>
            <a:r>
              <a:rPr lang="es-EC" sz="2000" dirty="0">
                <a:solidFill>
                  <a:schemeClr val="bg1"/>
                </a:solidFill>
              </a:rPr>
              <a:t>10</a:t>
            </a:r>
          </a:p>
        </p:txBody>
      </p:sp>
      <p:pic>
        <p:nvPicPr>
          <p:cNvPr id="2" name="Imagen 1">
            <a:extLst>
              <a:ext uri="{FF2B5EF4-FFF2-40B4-BE49-F238E27FC236}">
                <a16:creationId xmlns:a16="http://schemas.microsoft.com/office/drawing/2014/main" id="{D9857AB1-A4D4-8474-AB4C-A52EFD8F4E9E}"/>
              </a:ext>
            </a:extLst>
          </p:cNvPr>
          <p:cNvPicPr>
            <a:picLocks noChangeAspect="1"/>
          </p:cNvPicPr>
          <p:nvPr/>
        </p:nvPicPr>
        <p:blipFill>
          <a:blip r:embed="rId2"/>
          <a:stretch>
            <a:fillRect/>
          </a:stretch>
        </p:blipFill>
        <p:spPr>
          <a:xfrm>
            <a:off x="4836878" y="2516367"/>
            <a:ext cx="3593465" cy="2439670"/>
          </a:xfrm>
          <a:prstGeom prst="rect">
            <a:avLst/>
          </a:prstGeom>
        </p:spPr>
      </p:pic>
    </p:spTree>
    <p:extLst>
      <p:ext uri="{BB962C8B-B14F-4D97-AF65-F5344CB8AC3E}">
        <p14:creationId xmlns:p14="http://schemas.microsoft.com/office/powerpoint/2010/main" val="3250019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3.	A continuación, aparecerá una ventana con el asistente de configuración y </a:t>
            </a:r>
            <a:r>
              <a:rPr lang="es-ES" dirty="0" err="1">
                <a:solidFill>
                  <a:schemeClr val="bg1"/>
                </a:solidFill>
              </a:rPr>
              <a:t>framework</a:t>
            </a:r>
            <a:r>
              <a:rPr lang="es-ES" dirty="0">
                <a:solidFill>
                  <a:schemeClr val="bg1"/>
                </a:solidFill>
              </a:rPr>
              <a:t>:</a:t>
            </a: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1" name="CuadroTexto 10">
            <a:extLst>
              <a:ext uri="{FF2B5EF4-FFF2-40B4-BE49-F238E27FC236}">
                <a16:creationId xmlns:a16="http://schemas.microsoft.com/office/drawing/2014/main" id="{982801BC-9C08-4BE8-89FD-123BF4FB1FC7}"/>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11</a:t>
            </a:r>
          </a:p>
        </p:txBody>
      </p:sp>
      <p:pic>
        <p:nvPicPr>
          <p:cNvPr id="2" name="Imagen 1" descr="Interfaz de usuario gráfica, Texto&#10;&#10;Descripción generada automáticamente">
            <a:extLst>
              <a:ext uri="{FF2B5EF4-FFF2-40B4-BE49-F238E27FC236}">
                <a16:creationId xmlns:a16="http://schemas.microsoft.com/office/drawing/2014/main" id="{E021BE25-E676-B155-54EA-43DEAE8DF94C}"/>
              </a:ext>
            </a:extLst>
          </p:cNvPr>
          <p:cNvPicPr>
            <a:picLocks noChangeAspect="1"/>
          </p:cNvPicPr>
          <p:nvPr/>
        </p:nvPicPr>
        <p:blipFill>
          <a:blip r:embed="rId2"/>
          <a:stretch>
            <a:fillRect/>
          </a:stretch>
        </p:blipFill>
        <p:spPr>
          <a:xfrm>
            <a:off x="4836562" y="792480"/>
            <a:ext cx="3856355" cy="2601595"/>
          </a:xfrm>
          <a:prstGeom prst="rect">
            <a:avLst/>
          </a:prstGeom>
        </p:spPr>
      </p:pic>
      <p:pic>
        <p:nvPicPr>
          <p:cNvPr id="4" name="Imagen 3" descr="Interfaz de usuario gráfica, Texto, Aplicación&#10;&#10;Descripción generada automáticamente">
            <a:extLst>
              <a:ext uri="{FF2B5EF4-FFF2-40B4-BE49-F238E27FC236}">
                <a16:creationId xmlns:a16="http://schemas.microsoft.com/office/drawing/2014/main" id="{96F6434C-9CAA-D4B5-694F-2EBA8D296060}"/>
              </a:ext>
            </a:extLst>
          </p:cNvPr>
          <p:cNvPicPr>
            <a:picLocks noChangeAspect="1"/>
          </p:cNvPicPr>
          <p:nvPr/>
        </p:nvPicPr>
        <p:blipFill>
          <a:blip r:embed="rId3"/>
          <a:stretch>
            <a:fillRect/>
          </a:stretch>
        </p:blipFill>
        <p:spPr>
          <a:xfrm>
            <a:off x="4725127" y="3716595"/>
            <a:ext cx="4023360" cy="2710815"/>
          </a:xfrm>
          <a:prstGeom prst="rect">
            <a:avLst/>
          </a:prstGeom>
        </p:spPr>
      </p:pic>
    </p:spTree>
    <p:extLst>
      <p:ext uri="{BB962C8B-B14F-4D97-AF65-F5344CB8AC3E}">
        <p14:creationId xmlns:p14="http://schemas.microsoft.com/office/powerpoint/2010/main" val="171917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4. Una vez finalizada la creación del proyecto, se obtiene la siguiente estructura:</a:t>
            </a: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1" name="CuadroTexto 10">
            <a:extLst>
              <a:ext uri="{FF2B5EF4-FFF2-40B4-BE49-F238E27FC236}">
                <a16:creationId xmlns:a16="http://schemas.microsoft.com/office/drawing/2014/main" id="{982801BC-9C08-4BE8-89FD-123BF4FB1FC7}"/>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12</a:t>
            </a:r>
          </a:p>
        </p:txBody>
      </p:sp>
      <p:pic>
        <p:nvPicPr>
          <p:cNvPr id="5" name="Imagen 4">
            <a:extLst>
              <a:ext uri="{FF2B5EF4-FFF2-40B4-BE49-F238E27FC236}">
                <a16:creationId xmlns:a16="http://schemas.microsoft.com/office/drawing/2014/main" id="{BCC33F40-120A-23A8-97C1-B1C59E6646D8}"/>
              </a:ext>
            </a:extLst>
          </p:cNvPr>
          <p:cNvPicPr>
            <a:picLocks noChangeAspect="1"/>
          </p:cNvPicPr>
          <p:nvPr/>
        </p:nvPicPr>
        <p:blipFill>
          <a:blip r:embed="rId2"/>
          <a:stretch>
            <a:fillRect/>
          </a:stretch>
        </p:blipFill>
        <p:spPr>
          <a:xfrm>
            <a:off x="4592231" y="2736281"/>
            <a:ext cx="4011193" cy="1917605"/>
          </a:xfrm>
          <a:prstGeom prst="rect">
            <a:avLst/>
          </a:prstGeom>
        </p:spPr>
      </p:pic>
    </p:spTree>
    <p:extLst>
      <p:ext uri="{BB962C8B-B14F-4D97-AF65-F5344CB8AC3E}">
        <p14:creationId xmlns:p14="http://schemas.microsoft.com/office/powerpoint/2010/main" val="406760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INDEX.JSP</a:t>
            </a:r>
            <a:br>
              <a:rPr lang="es-ES" dirty="0"/>
            </a:br>
            <a:r>
              <a:rPr lang="es-ES" dirty="0"/>
              <a:t>3.2.1	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7"/>
            <a:ext cx="2355047" cy="3565210"/>
          </a:xfrm>
        </p:spPr>
        <p:txBody>
          <a:bodyPr>
            <a:normAutofit/>
          </a:bodyPr>
          <a:lstStyle/>
          <a:p>
            <a:r>
              <a:rPr lang="es-ES" dirty="0">
                <a:solidFill>
                  <a:schemeClr val="tx1"/>
                </a:solidFill>
              </a:rPr>
              <a:t>1.	Se eliminará el archivo index.html generado en el punto anterior, luego, se debe dar </a:t>
            </a:r>
            <a:r>
              <a:rPr lang="es-ES" dirty="0" err="1">
                <a:solidFill>
                  <a:schemeClr val="tx1"/>
                </a:solidFill>
              </a:rPr>
              <a:t>click</a:t>
            </a:r>
            <a:r>
              <a:rPr lang="es-ES" dirty="0">
                <a:solidFill>
                  <a:schemeClr val="tx1"/>
                </a:solidFill>
              </a:rPr>
              <a:t> derecho sobre Web Pages y seleccionar new – JSP.</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rgbClr val="FFFF00"/>
                </a:solidFill>
              </a:rPr>
              <a:t>3.2	INDEX.JSP</a:t>
            </a:r>
          </a:p>
          <a:p>
            <a:pPr lvl="2">
              <a:lnSpc>
                <a:spcPct val="90000"/>
              </a:lnSpc>
            </a:pPr>
            <a:r>
              <a:rPr lang="es-ES" sz="1200" dirty="0">
                <a:solidFill>
                  <a:srgbClr val="FFFF00"/>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13</a:t>
            </a:r>
          </a:p>
        </p:txBody>
      </p:sp>
      <p:pic>
        <p:nvPicPr>
          <p:cNvPr id="5" name="Imagen 4">
            <a:extLst>
              <a:ext uri="{FF2B5EF4-FFF2-40B4-BE49-F238E27FC236}">
                <a16:creationId xmlns:a16="http://schemas.microsoft.com/office/drawing/2014/main" id="{857B6049-F5A5-5B3B-F285-0A7FA85F5842}"/>
              </a:ext>
            </a:extLst>
          </p:cNvPr>
          <p:cNvPicPr>
            <a:picLocks noChangeAspect="1"/>
          </p:cNvPicPr>
          <p:nvPr/>
        </p:nvPicPr>
        <p:blipFill>
          <a:blip r:embed="rId2"/>
          <a:stretch>
            <a:fillRect/>
          </a:stretch>
        </p:blipFill>
        <p:spPr>
          <a:xfrm>
            <a:off x="3375032" y="2014262"/>
            <a:ext cx="2153920" cy="2583815"/>
          </a:xfrm>
          <a:prstGeom prst="rect">
            <a:avLst/>
          </a:prstGeom>
        </p:spPr>
      </p:pic>
      <p:pic>
        <p:nvPicPr>
          <p:cNvPr id="9" name="Imagen 8">
            <a:extLst>
              <a:ext uri="{FF2B5EF4-FFF2-40B4-BE49-F238E27FC236}">
                <a16:creationId xmlns:a16="http://schemas.microsoft.com/office/drawing/2014/main" id="{CB652D2A-7A2A-D14D-B7FD-0A62A8DC936C}"/>
              </a:ext>
            </a:extLst>
          </p:cNvPr>
          <p:cNvPicPr>
            <a:picLocks noChangeAspect="1"/>
          </p:cNvPicPr>
          <p:nvPr/>
        </p:nvPicPr>
        <p:blipFill>
          <a:blip r:embed="rId3"/>
          <a:stretch>
            <a:fillRect/>
          </a:stretch>
        </p:blipFill>
        <p:spPr>
          <a:xfrm>
            <a:off x="5711390" y="3306169"/>
            <a:ext cx="3223539" cy="3368332"/>
          </a:xfrm>
          <a:prstGeom prst="rect">
            <a:avLst/>
          </a:prstGeom>
        </p:spPr>
      </p:pic>
    </p:spTree>
    <p:extLst>
      <p:ext uri="{BB962C8B-B14F-4D97-AF65-F5344CB8AC3E}">
        <p14:creationId xmlns:p14="http://schemas.microsoft.com/office/powerpoint/2010/main" val="1419264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Se asigna el nombre de </a:t>
            </a:r>
            <a:r>
              <a:rPr lang="es-ES" dirty="0" err="1">
                <a:solidFill>
                  <a:schemeClr val="bg1"/>
                </a:solidFill>
              </a:rPr>
              <a:t>index</a:t>
            </a:r>
            <a:r>
              <a:rPr lang="es-ES" dirty="0">
                <a:solidFill>
                  <a:schemeClr val="bg1"/>
                </a:solidFill>
              </a:rPr>
              <a:t> al nuevo archivo JSP.</a:t>
            </a:r>
          </a:p>
        </p:txBody>
      </p:sp>
      <p:sp>
        <p:nvSpPr>
          <p:cNvPr id="11" name="Marcador de contenido 2">
            <a:extLst>
              <a:ext uri="{FF2B5EF4-FFF2-40B4-BE49-F238E27FC236}">
                <a16:creationId xmlns:a16="http://schemas.microsoft.com/office/drawing/2014/main" id="{7074A013-704D-4B73-8216-BF15F9938D01}"/>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rgbClr val="FFFF00"/>
                </a:solidFill>
              </a:rPr>
              <a:t>3.2	INDEX.JSP</a:t>
            </a:r>
          </a:p>
          <a:p>
            <a:pPr lvl="2">
              <a:lnSpc>
                <a:spcPct val="90000"/>
              </a:lnSpc>
            </a:pPr>
            <a:r>
              <a:rPr lang="es-ES" sz="1200" dirty="0">
                <a:solidFill>
                  <a:srgbClr val="FFFF00"/>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4" name="CuadroTexto 13">
            <a:extLst>
              <a:ext uri="{FF2B5EF4-FFF2-40B4-BE49-F238E27FC236}">
                <a16:creationId xmlns:a16="http://schemas.microsoft.com/office/drawing/2014/main" id="{F9E24F6C-C9E1-4AD1-9D87-A4959C9B0611}"/>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14</a:t>
            </a:r>
          </a:p>
        </p:txBody>
      </p:sp>
      <p:pic>
        <p:nvPicPr>
          <p:cNvPr id="2" name="Imagen 1" descr="Interfaz de usuario gráfica, Texto, Aplicación&#10;&#10;Descripción generada automáticamente">
            <a:extLst>
              <a:ext uri="{FF2B5EF4-FFF2-40B4-BE49-F238E27FC236}">
                <a16:creationId xmlns:a16="http://schemas.microsoft.com/office/drawing/2014/main" id="{B6593F40-1A5C-A9B6-33BD-A3684D9D8306}"/>
              </a:ext>
            </a:extLst>
          </p:cNvPr>
          <p:cNvPicPr>
            <a:picLocks noChangeAspect="1"/>
          </p:cNvPicPr>
          <p:nvPr/>
        </p:nvPicPr>
        <p:blipFill>
          <a:blip r:embed="rId2"/>
          <a:stretch>
            <a:fillRect/>
          </a:stretch>
        </p:blipFill>
        <p:spPr>
          <a:xfrm>
            <a:off x="4272363" y="2420937"/>
            <a:ext cx="4722495" cy="2016125"/>
          </a:xfrm>
          <a:prstGeom prst="rect">
            <a:avLst/>
          </a:prstGeom>
        </p:spPr>
      </p:pic>
    </p:spTree>
    <p:extLst>
      <p:ext uri="{BB962C8B-B14F-4D97-AF65-F5344CB8AC3E}">
        <p14:creationId xmlns:p14="http://schemas.microsoft.com/office/powerpoint/2010/main" val="219276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3.	Una vez creado el archivo se procede a codificar el formulario principal. </a:t>
            </a:r>
          </a:p>
        </p:txBody>
      </p:sp>
      <p:sp>
        <p:nvSpPr>
          <p:cNvPr id="11" name="Marcador de contenido 2">
            <a:extLst>
              <a:ext uri="{FF2B5EF4-FFF2-40B4-BE49-F238E27FC236}">
                <a16:creationId xmlns:a16="http://schemas.microsoft.com/office/drawing/2014/main" id="{717C4458-F71F-40AC-97A3-5829580729C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rgbClr val="FFFF00"/>
                </a:solidFill>
              </a:rPr>
              <a:t>3.2	INDEX.JSP</a:t>
            </a:r>
          </a:p>
          <a:p>
            <a:pPr lvl="2">
              <a:lnSpc>
                <a:spcPct val="90000"/>
              </a:lnSpc>
            </a:pPr>
            <a:r>
              <a:rPr lang="es-ES" sz="1200" dirty="0">
                <a:solidFill>
                  <a:srgbClr val="FFFF00"/>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3" name="CuadroTexto 12">
            <a:extLst>
              <a:ext uri="{FF2B5EF4-FFF2-40B4-BE49-F238E27FC236}">
                <a16:creationId xmlns:a16="http://schemas.microsoft.com/office/drawing/2014/main" id="{27AD815C-A6EA-4873-902C-3B025E9055D6}"/>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15</a:t>
            </a:r>
          </a:p>
        </p:txBody>
      </p:sp>
      <p:pic>
        <p:nvPicPr>
          <p:cNvPr id="2" name="Imagen 1">
            <a:extLst>
              <a:ext uri="{FF2B5EF4-FFF2-40B4-BE49-F238E27FC236}">
                <a16:creationId xmlns:a16="http://schemas.microsoft.com/office/drawing/2014/main" id="{7AFB4F27-339A-AED2-0420-4452E8D4E77A}"/>
              </a:ext>
            </a:extLst>
          </p:cNvPr>
          <p:cNvPicPr>
            <a:picLocks noChangeAspect="1"/>
          </p:cNvPicPr>
          <p:nvPr/>
        </p:nvPicPr>
        <p:blipFill>
          <a:blip r:embed="rId2"/>
          <a:stretch>
            <a:fillRect/>
          </a:stretch>
        </p:blipFill>
        <p:spPr>
          <a:xfrm>
            <a:off x="5266779" y="1015365"/>
            <a:ext cx="2968625" cy="4985385"/>
          </a:xfrm>
          <a:prstGeom prst="rect">
            <a:avLst/>
          </a:prstGeom>
        </p:spPr>
      </p:pic>
    </p:spTree>
    <p:extLst>
      <p:ext uri="{BB962C8B-B14F-4D97-AF65-F5344CB8AC3E}">
        <p14:creationId xmlns:p14="http://schemas.microsoft.com/office/powerpoint/2010/main" val="3117754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3.2.2	Ejecución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7"/>
            <a:ext cx="2944327" cy="1578704"/>
          </a:xfrm>
        </p:spPr>
        <p:txBody>
          <a:bodyPr/>
          <a:lstStyle/>
          <a:p>
            <a:r>
              <a:rPr lang="es-ES" dirty="0">
                <a:solidFill>
                  <a:schemeClr val="tx1"/>
                </a:solidFill>
              </a:rPr>
              <a:t>4.	A continuación, se ejecutará el archivo </a:t>
            </a:r>
            <a:r>
              <a:rPr lang="es-ES" dirty="0" err="1">
                <a:solidFill>
                  <a:schemeClr val="tx1"/>
                </a:solidFill>
              </a:rPr>
              <a:t>index.jsp</a:t>
            </a:r>
            <a:r>
              <a:rPr lang="es-ES" dirty="0">
                <a:solidFill>
                  <a:schemeClr val="tx1"/>
                </a:solidFill>
              </a:rPr>
              <a:t>.</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rgbClr val="FFFF00"/>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rgbClr val="FFFF00"/>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8E89DC6-8F33-4E38-9742-D3603E3B85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16</a:t>
            </a:r>
          </a:p>
        </p:txBody>
      </p:sp>
      <p:pic>
        <p:nvPicPr>
          <p:cNvPr id="5" name="Imagen 4" descr="Interfaz de usuario gráfica&#10;&#10;Descripción generada automáticamente con confianza baja">
            <a:extLst>
              <a:ext uri="{FF2B5EF4-FFF2-40B4-BE49-F238E27FC236}">
                <a16:creationId xmlns:a16="http://schemas.microsoft.com/office/drawing/2014/main" id="{4A691743-0B40-E796-A125-C42AB2CC3B91}"/>
              </a:ext>
            </a:extLst>
          </p:cNvPr>
          <p:cNvPicPr>
            <a:picLocks noChangeAspect="1"/>
          </p:cNvPicPr>
          <p:nvPr/>
        </p:nvPicPr>
        <p:blipFill>
          <a:blip r:embed="rId2"/>
          <a:stretch>
            <a:fillRect/>
          </a:stretch>
        </p:blipFill>
        <p:spPr>
          <a:xfrm>
            <a:off x="3873817" y="2418112"/>
            <a:ext cx="4444365" cy="3366135"/>
          </a:xfrm>
          <a:prstGeom prst="rect">
            <a:avLst/>
          </a:prstGeom>
        </p:spPr>
      </p:pic>
    </p:spTree>
    <p:extLst>
      <p:ext uri="{BB962C8B-B14F-4D97-AF65-F5344CB8AC3E}">
        <p14:creationId xmlns:p14="http://schemas.microsoft.com/office/powerpoint/2010/main" val="107113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3.3		SALIDA.JSP</a:t>
            </a:r>
            <a:br>
              <a:rPr lang="es-ES" dirty="0"/>
            </a:br>
            <a:r>
              <a:rPr lang="es-ES" dirty="0"/>
              <a:t>3.3.1	Codificación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7"/>
            <a:ext cx="2781767" cy="1558383"/>
          </a:xfrm>
        </p:spPr>
        <p:txBody>
          <a:bodyPr/>
          <a:lstStyle/>
          <a:p>
            <a:r>
              <a:rPr lang="es-ES" dirty="0">
                <a:solidFill>
                  <a:schemeClr val="tx1"/>
                </a:solidFill>
              </a:rPr>
              <a:t>1.	Se creará una nueva página JSP en Web Pages.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rgbClr val="FFFF00"/>
                </a:solidFill>
              </a:rPr>
              <a:t>3.3	SALIDA.JSP</a:t>
            </a:r>
          </a:p>
          <a:p>
            <a:pPr lvl="2">
              <a:lnSpc>
                <a:spcPct val="90000"/>
              </a:lnSpc>
            </a:pPr>
            <a:r>
              <a:rPr lang="es-ES" sz="1200" dirty="0">
                <a:solidFill>
                  <a:srgbClr val="FFFF00"/>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BD4266D5-A7A8-40DF-8B93-989C97B37096}"/>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17</a:t>
            </a:r>
          </a:p>
        </p:txBody>
      </p:sp>
      <p:pic>
        <p:nvPicPr>
          <p:cNvPr id="5" name="Imagen 4">
            <a:extLst>
              <a:ext uri="{FF2B5EF4-FFF2-40B4-BE49-F238E27FC236}">
                <a16:creationId xmlns:a16="http://schemas.microsoft.com/office/drawing/2014/main" id="{A4C386C8-05A6-2E0B-F1AE-77B9D917D41B}"/>
              </a:ext>
            </a:extLst>
          </p:cNvPr>
          <p:cNvPicPr>
            <a:picLocks noChangeAspect="1"/>
          </p:cNvPicPr>
          <p:nvPr/>
        </p:nvPicPr>
        <p:blipFill>
          <a:blip r:embed="rId2"/>
          <a:stretch>
            <a:fillRect/>
          </a:stretch>
        </p:blipFill>
        <p:spPr>
          <a:xfrm>
            <a:off x="4196629" y="2418112"/>
            <a:ext cx="4290060" cy="3378835"/>
          </a:xfrm>
          <a:prstGeom prst="rect">
            <a:avLst/>
          </a:prstGeom>
        </p:spPr>
      </p:pic>
    </p:spTree>
    <p:extLst>
      <p:ext uri="{BB962C8B-B14F-4D97-AF65-F5344CB8AC3E}">
        <p14:creationId xmlns:p14="http://schemas.microsoft.com/office/powerpoint/2010/main" val="685057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Se le indica un nuevo nombre (</a:t>
            </a:r>
            <a:r>
              <a:rPr lang="es-ES" dirty="0" err="1">
                <a:solidFill>
                  <a:schemeClr val="bg1"/>
                </a:solidFill>
              </a:rPr>
              <a:t>salida.jsp</a:t>
            </a:r>
            <a:r>
              <a:rPr lang="es-ES" dirty="0">
                <a:solidFill>
                  <a:schemeClr val="bg1"/>
                </a:solidFill>
              </a:rPr>
              <a:t>).</a:t>
            </a:r>
          </a:p>
        </p:txBody>
      </p:sp>
      <p:sp>
        <p:nvSpPr>
          <p:cNvPr id="11" name="Marcador de contenido 2">
            <a:extLst>
              <a:ext uri="{FF2B5EF4-FFF2-40B4-BE49-F238E27FC236}">
                <a16:creationId xmlns:a16="http://schemas.microsoft.com/office/drawing/2014/main" id="{4E9A0F2C-7227-4949-8ACE-42D2F387374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rgbClr val="FFFF00"/>
                </a:solidFill>
              </a:rPr>
              <a:t>3.3	SALIDA.JSP</a:t>
            </a:r>
          </a:p>
          <a:p>
            <a:pPr lvl="2">
              <a:lnSpc>
                <a:spcPct val="90000"/>
              </a:lnSpc>
            </a:pPr>
            <a:r>
              <a:rPr lang="es-ES" sz="1200" dirty="0">
                <a:solidFill>
                  <a:srgbClr val="FFFF00"/>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3" name="CuadroTexto 12">
            <a:extLst>
              <a:ext uri="{FF2B5EF4-FFF2-40B4-BE49-F238E27FC236}">
                <a16:creationId xmlns:a16="http://schemas.microsoft.com/office/drawing/2014/main" id="{95B9DAA5-037E-483F-BF27-3773EF5AD30F}"/>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18</a:t>
            </a:r>
          </a:p>
        </p:txBody>
      </p:sp>
      <p:pic>
        <p:nvPicPr>
          <p:cNvPr id="2" name="Imagen 1">
            <a:extLst>
              <a:ext uri="{FF2B5EF4-FFF2-40B4-BE49-F238E27FC236}">
                <a16:creationId xmlns:a16="http://schemas.microsoft.com/office/drawing/2014/main" id="{92DCAE32-CC93-7439-F1FD-4B624959522A}"/>
              </a:ext>
            </a:extLst>
          </p:cNvPr>
          <p:cNvPicPr>
            <a:picLocks noChangeAspect="1"/>
          </p:cNvPicPr>
          <p:nvPr/>
        </p:nvPicPr>
        <p:blipFill>
          <a:blip r:embed="rId2"/>
          <a:stretch>
            <a:fillRect/>
          </a:stretch>
        </p:blipFill>
        <p:spPr>
          <a:xfrm>
            <a:off x="4222198" y="2394768"/>
            <a:ext cx="4822825" cy="2051050"/>
          </a:xfrm>
          <a:prstGeom prst="rect">
            <a:avLst/>
          </a:prstGeom>
        </p:spPr>
      </p:pic>
    </p:spTree>
    <p:extLst>
      <p:ext uri="{BB962C8B-B14F-4D97-AF65-F5344CB8AC3E}">
        <p14:creationId xmlns:p14="http://schemas.microsoft.com/office/powerpoint/2010/main" val="2827041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3.	Una vez creado el archivo se procede a codificar el archivo de salida el cuál recibirá los datos del formulario para poder mostrarlos al cliente.</a:t>
            </a:r>
          </a:p>
        </p:txBody>
      </p:sp>
      <p:sp>
        <p:nvSpPr>
          <p:cNvPr id="11" name="Marcador de contenido 2">
            <a:extLst>
              <a:ext uri="{FF2B5EF4-FFF2-40B4-BE49-F238E27FC236}">
                <a16:creationId xmlns:a16="http://schemas.microsoft.com/office/drawing/2014/main" id="{B216999A-E62C-4893-B235-EBC28B9AEF9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rgbClr val="FFFF00"/>
                </a:solidFill>
              </a:rPr>
              <a:t>3.3	SALIDA.JSP</a:t>
            </a:r>
          </a:p>
          <a:p>
            <a:pPr lvl="2">
              <a:lnSpc>
                <a:spcPct val="90000"/>
              </a:lnSpc>
            </a:pPr>
            <a:r>
              <a:rPr lang="es-ES" sz="1200" dirty="0">
                <a:solidFill>
                  <a:srgbClr val="FFFF00"/>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3" name="CuadroTexto 12">
            <a:extLst>
              <a:ext uri="{FF2B5EF4-FFF2-40B4-BE49-F238E27FC236}">
                <a16:creationId xmlns:a16="http://schemas.microsoft.com/office/drawing/2014/main" id="{D079B9CC-F3E1-4379-A0D6-60F8902ED65E}"/>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19</a:t>
            </a:r>
          </a:p>
        </p:txBody>
      </p:sp>
      <p:pic>
        <p:nvPicPr>
          <p:cNvPr id="2" name="Imagen 1" descr="Texto&#10;&#10;Descripción generada automáticamente">
            <a:extLst>
              <a:ext uri="{FF2B5EF4-FFF2-40B4-BE49-F238E27FC236}">
                <a16:creationId xmlns:a16="http://schemas.microsoft.com/office/drawing/2014/main" id="{1179FBAA-855B-A957-F685-ED496C0BD721}"/>
              </a:ext>
            </a:extLst>
          </p:cNvPr>
          <p:cNvPicPr>
            <a:picLocks noChangeAspect="1"/>
          </p:cNvPicPr>
          <p:nvPr/>
        </p:nvPicPr>
        <p:blipFill>
          <a:blip r:embed="rId2"/>
          <a:stretch>
            <a:fillRect/>
          </a:stretch>
        </p:blipFill>
        <p:spPr>
          <a:xfrm>
            <a:off x="5000675" y="614405"/>
            <a:ext cx="3547767" cy="5611772"/>
          </a:xfrm>
          <a:prstGeom prst="rect">
            <a:avLst/>
          </a:prstGeom>
        </p:spPr>
      </p:pic>
    </p:spTree>
    <p:extLst>
      <p:ext uri="{BB962C8B-B14F-4D97-AF65-F5344CB8AC3E}">
        <p14:creationId xmlns:p14="http://schemas.microsoft.com/office/powerpoint/2010/main" val="143015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1"/>
            <a:ext cx="3707476" cy="5594358"/>
          </a:xfrm>
        </p:spPr>
        <p:txBody>
          <a:bodyPr>
            <a:noAutofit/>
          </a:body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Servlets</a:t>
            </a:r>
          </a:p>
          <a:p>
            <a:pPr lvl="1">
              <a:lnSpc>
                <a:spcPct val="90000"/>
              </a:lnSpc>
            </a:pPr>
            <a:r>
              <a:rPr lang="es-ES" sz="1200" dirty="0">
                <a:solidFill>
                  <a:schemeClr val="bg1"/>
                </a:solidFill>
              </a:rPr>
              <a:t>2.4	JavaBeans</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3.4		PROYECTO</a:t>
            </a:r>
            <a:br>
              <a:rPr lang="es-ES" dirty="0"/>
            </a:br>
            <a:r>
              <a:rPr lang="es-ES" dirty="0"/>
              <a:t>3.4.1	</a:t>
            </a:r>
            <a:r>
              <a:rPr lang="es-ES" dirty="0" err="1"/>
              <a:t>ejecuci</a:t>
            </a:r>
            <a:r>
              <a:rPr lang="es-EC" dirty="0" err="1"/>
              <a:t>ón</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7"/>
            <a:ext cx="3074633" cy="1609183"/>
          </a:xfrm>
        </p:spPr>
        <p:txBody>
          <a:bodyPr>
            <a:normAutofit lnSpcReduction="10000"/>
          </a:bodyPr>
          <a:lstStyle/>
          <a:p>
            <a:r>
              <a:rPr lang="es-ES" dirty="0">
                <a:solidFill>
                  <a:schemeClr val="tx1"/>
                </a:solidFill>
              </a:rPr>
              <a:t>1.	Para poder ejecutar el proyecto se deberá seleccionar la opción de Run Project como se muestra en la siguiente figura.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rgbClr val="FFFF00"/>
                </a:solidFill>
              </a:rPr>
              <a:t>3.4	PROYECTO</a:t>
            </a:r>
          </a:p>
          <a:p>
            <a:pPr lvl="2">
              <a:lnSpc>
                <a:spcPct val="90000"/>
              </a:lnSpc>
            </a:pPr>
            <a:r>
              <a:rPr lang="es-ES" sz="1200" dirty="0">
                <a:solidFill>
                  <a:srgbClr val="FFFF00"/>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33733DFD-0566-414E-929B-BC1AE5C86D18}"/>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20</a:t>
            </a:r>
          </a:p>
        </p:txBody>
      </p:sp>
      <p:pic>
        <p:nvPicPr>
          <p:cNvPr id="7" name="Imagen 6" descr="Texto&#10;&#10;Descripción generada automáticamente">
            <a:extLst>
              <a:ext uri="{FF2B5EF4-FFF2-40B4-BE49-F238E27FC236}">
                <a16:creationId xmlns:a16="http://schemas.microsoft.com/office/drawing/2014/main" id="{EA57854F-5235-DCB4-C155-D064BB2457A0}"/>
              </a:ext>
            </a:extLst>
          </p:cNvPr>
          <p:cNvPicPr>
            <a:picLocks noChangeAspect="1"/>
          </p:cNvPicPr>
          <p:nvPr/>
        </p:nvPicPr>
        <p:blipFill>
          <a:blip r:embed="rId2"/>
          <a:stretch>
            <a:fillRect/>
          </a:stretch>
        </p:blipFill>
        <p:spPr>
          <a:xfrm>
            <a:off x="3782377" y="2766845"/>
            <a:ext cx="4627245" cy="2976880"/>
          </a:xfrm>
          <a:prstGeom prst="rect">
            <a:avLst/>
          </a:prstGeom>
        </p:spPr>
      </p:pic>
    </p:spTree>
    <p:extLst>
      <p:ext uri="{BB962C8B-B14F-4D97-AF65-F5344CB8AC3E}">
        <p14:creationId xmlns:p14="http://schemas.microsoft.com/office/powerpoint/2010/main" val="172814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ES" dirty="0">
                <a:solidFill>
                  <a:schemeClr val="bg1"/>
                </a:solidFill>
              </a:rPr>
              <a:t>2.	Al ejecutar el proyecto se mostrará la siguiente aplicación donde se tiene el formulario que fue codificado en el archivo </a:t>
            </a:r>
            <a:r>
              <a:rPr lang="es-ES" dirty="0" err="1">
                <a:solidFill>
                  <a:schemeClr val="bg1"/>
                </a:solidFill>
              </a:rPr>
              <a:t>index.jsp</a:t>
            </a:r>
            <a:r>
              <a:rPr lang="es-ES" dirty="0">
                <a:solidFill>
                  <a:schemeClr val="bg1"/>
                </a:solidFill>
              </a:rPr>
              <a:t>.</a:t>
            </a:r>
          </a:p>
        </p:txBody>
      </p:sp>
      <p:sp>
        <p:nvSpPr>
          <p:cNvPr id="7" name="Marcador de contenido 2">
            <a:extLst>
              <a:ext uri="{FF2B5EF4-FFF2-40B4-BE49-F238E27FC236}">
                <a16:creationId xmlns:a16="http://schemas.microsoft.com/office/drawing/2014/main" id="{67BFDF56-0B92-485D-B16C-677DD3248F5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rgbClr val="FFFF00"/>
                </a:solidFill>
              </a:rPr>
              <a:t>3.4	PROYECTO</a:t>
            </a:r>
          </a:p>
          <a:p>
            <a:pPr lvl="2">
              <a:lnSpc>
                <a:spcPct val="90000"/>
              </a:lnSpc>
            </a:pPr>
            <a:r>
              <a:rPr lang="es-ES" sz="1200" dirty="0">
                <a:solidFill>
                  <a:srgbClr val="FFFF00"/>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905D82AE-25EF-4282-BD0E-3E7117CC2BCF}"/>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21</a:t>
            </a:r>
          </a:p>
        </p:txBody>
      </p:sp>
      <p:pic>
        <p:nvPicPr>
          <p:cNvPr id="2" name="Imagen 1" descr="Interfaz de usuario gráfica&#10;&#10;Descripción generada automáticamente con confianza baja">
            <a:extLst>
              <a:ext uri="{FF2B5EF4-FFF2-40B4-BE49-F238E27FC236}">
                <a16:creationId xmlns:a16="http://schemas.microsoft.com/office/drawing/2014/main" id="{4A574DA5-6370-E49B-EB26-4733122976A1}"/>
              </a:ext>
            </a:extLst>
          </p:cNvPr>
          <p:cNvPicPr>
            <a:picLocks noChangeAspect="1"/>
          </p:cNvPicPr>
          <p:nvPr/>
        </p:nvPicPr>
        <p:blipFill>
          <a:blip r:embed="rId2"/>
          <a:stretch>
            <a:fillRect/>
          </a:stretch>
        </p:blipFill>
        <p:spPr>
          <a:xfrm>
            <a:off x="2046969" y="2264546"/>
            <a:ext cx="5199992" cy="3938442"/>
          </a:xfrm>
          <a:prstGeom prst="rect">
            <a:avLst/>
          </a:prstGeom>
        </p:spPr>
      </p:pic>
    </p:spTree>
    <p:extLst>
      <p:ext uri="{BB962C8B-B14F-4D97-AF65-F5344CB8AC3E}">
        <p14:creationId xmlns:p14="http://schemas.microsoft.com/office/powerpoint/2010/main" val="133664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ES" dirty="0">
                <a:solidFill>
                  <a:schemeClr val="bg1"/>
                </a:solidFill>
              </a:rPr>
              <a:t>3.	A continuación, se procede a llenar los campos solicitados y se hace clic en enviar.</a:t>
            </a:r>
          </a:p>
        </p:txBody>
      </p:sp>
      <p:sp>
        <p:nvSpPr>
          <p:cNvPr id="7" name="Marcador de contenido 2">
            <a:extLst>
              <a:ext uri="{FF2B5EF4-FFF2-40B4-BE49-F238E27FC236}">
                <a16:creationId xmlns:a16="http://schemas.microsoft.com/office/drawing/2014/main" id="{67BFDF56-0B92-485D-B16C-677DD3248F5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rgbClr val="FFFF00"/>
                </a:solidFill>
              </a:rPr>
              <a:t>3.4	PROYECTO</a:t>
            </a:r>
          </a:p>
          <a:p>
            <a:pPr lvl="2">
              <a:lnSpc>
                <a:spcPct val="90000"/>
              </a:lnSpc>
            </a:pPr>
            <a:r>
              <a:rPr lang="es-ES" sz="1200" dirty="0">
                <a:solidFill>
                  <a:srgbClr val="FFFF00"/>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905D82AE-25EF-4282-BD0E-3E7117CC2BCF}"/>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22</a:t>
            </a:r>
          </a:p>
        </p:txBody>
      </p:sp>
      <p:pic>
        <p:nvPicPr>
          <p:cNvPr id="3" name="Imagen 2">
            <a:extLst>
              <a:ext uri="{FF2B5EF4-FFF2-40B4-BE49-F238E27FC236}">
                <a16:creationId xmlns:a16="http://schemas.microsoft.com/office/drawing/2014/main" id="{0494497E-C1B5-93DF-03EE-3072005ECFF0}"/>
              </a:ext>
            </a:extLst>
          </p:cNvPr>
          <p:cNvPicPr>
            <a:picLocks noChangeAspect="1"/>
          </p:cNvPicPr>
          <p:nvPr/>
        </p:nvPicPr>
        <p:blipFill rotWithShape="1">
          <a:blip r:embed="rId2"/>
          <a:srcRect l="866"/>
          <a:stretch/>
        </p:blipFill>
        <p:spPr bwMode="auto">
          <a:xfrm>
            <a:off x="1718439" y="2159229"/>
            <a:ext cx="5637814" cy="42681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1922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ES" dirty="0">
                <a:solidFill>
                  <a:schemeClr val="bg1"/>
                </a:solidFill>
              </a:rPr>
              <a:t>3.	Una vez enviado los datos se mostrará la siguiente pantalla con la información ingresada.</a:t>
            </a:r>
          </a:p>
        </p:txBody>
      </p:sp>
      <p:sp>
        <p:nvSpPr>
          <p:cNvPr id="7" name="Marcador de contenido 2">
            <a:extLst>
              <a:ext uri="{FF2B5EF4-FFF2-40B4-BE49-F238E27FC236}">
                <a16:creationId xmlns:a16="http://schemas.microsoft.com/office/drawing/2014/main" id="{67BFDF56-0B92-485D-B16C-677DD3248F5A}"/>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rgbClr val="FFFF00"/>
                </a:solidFill>
              </a:rPr>
              <a:t>3.4	PROYECTO</a:t>
            </a:r>
          </a:p>
          <a:p>
            <a:pPr lvl="2">
              <a:lnSpc>
                <a:spcPct val="90000"/>
              </a:lnSpc>
            </a:pPr>
            <a:r>
              <a:rPr lang="es-ES" sz="1200" dirty="0">
                <a:solidFill>
                  <a:srgbClr val="FFFF00"/>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905D82AE-25EF-4282-BD0E-3E7117CC2BCF}"/>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23</a:t>
            </a:r>
          </a:p>
        </p:txBody>
      </p:sp>
      <p:pic>
        <p:nvPicPr>
          <p:cNvPr id="2" name="Imagen 1" descr="Interfaz de usuario gráfica, Aplicación&#10;&#10;Descripción generada automáticamente">
            <a:extLst>
              <a:ext uri="{FF2B5EF4-FFF2-40B4-BE49-F238E27FC236}">
                <a16:creationId xmlns:a16="http://schemas.microsoft.com/office/drawing/2014/main" id="{87C75274-40DF-AAF8-F9F3-C75B59FFD704}"/>
              </a:ext>
            </a:extLst>
          </p:cNvPr>
          <p:cNvPicPr>
            <a:picLocks noChangeAspect="1"/>
          </p:cNvPicPr>
          <p:nvPr/>
        </p:nvPicPr>
        <p:blipFill>
          <a:blip r:embed="rId2"/>
          <a:stretch>
            <a:fillRect/>
          </a:stretch>
        </p:blipFill>
        <p:spPr>
          <a:xfrm>
            <a:off x="2127297" y="2043401"/>
            <a:ext cx="5169706" cy="4384009"/>
          </a:xfrm>
          <a:prstGeom prst="rect">
            <a:avLst/>
          </a:prstGeom>
        </p:spPr>
      </p:pic>
    </p:spTree>
    <p:extLst>
      <p:ext uri="{BB962C8B-B14F-4D97-AF65-F5344CB8AC3E}">
        <p14:creationId xmlns:p14="http://schemas.microsoft.com/office/powerpoint/2010/main" val="30591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ES" dirty="0">
                <a:solidFill>
                  <a:schemeClr val="tx1"/>
                </a:solidFill>
              </a:rPr>
              <a:t>Las aplicaciones Java EE se encuentran distribuidas en distintas capas lo que garantiza una mejor organización funcional donde las capas son: capa cliente (es la encargada de tener la interacción con el usuario), capa web (permite llevar el control de la aplicación y ciertas ocasiones permite la interacción con el usuario), capa de negocio (contiene la lógica del negocio), y la capa de datos (contiene la información del negocio).</a:t>
            </a:r>
          </a:p>
          <a:p>
            <a:r>
              <a:rPr lang="es-ES" dirty="0">
                <a:solidFill>
                  <a:schemeClr val="tx1"/>
                </a:solidFill>
              </a:rPr>
              <a:t>Se logró desarrollar un proyecto utilizando el entorno de desarrollo Apache </a:t>
            </a:r>
            <a:r>
              <a:rPr lang="es-ES" dirty="0" err="1">
                <a:solidFill>
                  <a:schemeClr val="tx1"/>
                </a:solidFill>
              </a:rPr>
              <a:t>Netbeans</a:t>
            </a:r>
            <a:r>
              <a:rPr lang="es-ES" dirty="0">
                <a:solidFill>
                  <a:schemeClr val="tx1"/>
                </a:solidFill>
              </a:rPr>
              <a:t> 15, donde se implementó un formulario y la salida de información ingresada aplicando los conceptos previos a la práctica.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rgbClr val="FFFF00"/>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Tree>
    <p:extLst>
      <p:ext uri="{BB962C8B-B14F-4D97-AF65-F5344CB8AC3E}">
        <p14:creationId xmlns:p14="http://schemas.microsoft.com/office/powerpoint/2010/main" val="2703950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normAutofit/>
          </a:bodyPr>
          <a:lstStyle/>
          <a:p>
            <a:r>
              <a:rPr lang="es-ES">
                <a:solidFill>
                  <a:schemeClr val="tx1"/>
                </a:solidFill>
              </a:rPr>
              <a:t>Es </a:t>
            </a:r>
            <a:r>
              <a:rPr lang="es-ES" dirty="0">
                <a:solidFill>
                  <a:schemeClr val="tx1"/>
                </a:solidFill>
              </a:rPr>
              <a:t>recomendable realizar una revisión previa de los conceptos como son Java EE, JSP, Servlets y tener un conocimiento básico de desarrollo web haciendo uso de tecnologías como HTML, CSS y JavaScript.</a:t>
            </a:r>
          </a:p>
          <a:p>
            <a:r>
              <a:rPr lang="es-ES" dirty="0">
                <a:solidFill>
                  <a:schemeClr val="tx1"/>
                </a:solidFill>
              </a:rPr>
              <a:t>Es recomendable tener conocimientos previos del lenguaje de programación Java ya que los archivos JSP nos permiten incrustar código Java para incrementar la funcionalidad de los proyectos que se encuentren en desarrollo.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rgbClr val="FFFF00"/>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25</a:t>
            </a:r>
          </a:p>
        </p:txBody>
      </p:sp>
    </p:spTree>
    <p:extLst>
      <p:ext uri="{BB962C8B-B14F-4D97-AF65-F5344CB8AC3E}">
        <p14:creationId xmlns:p14="http://schemas.microsoft.com/office/powerpoint/2010/main" val="644582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ES" dirty="0"/>
              <a:t>[1]</a:t>
            </a:r>
            <a:r>
              <a:rPr lang="es-ES"/>
              <a:t>	</a:t>
            </a:r>
            <a:r>
              <a:rPr lang="en-US"/>
              <a:t>Building </a:t>
            </a:r>
            <a:r>
              <a:rPr lang="en-US" dirty="0"/>
              <a:t>Web Apps in Java: Beginning &amp; Intermediate Servlet &amp; JSP Tutorials. http://courses.coreservlets.com/Course-Materials/csajsp2.html</a:t>
            </a:r>
            <a:endParaRPr lang="es-ES" dirty="0"/>
          </a:p>
          <a:p>
            <a:r>
              <a:rPr lang="es-ES" dirty="0"/>
              <a:t>[2]	Gómez, M., &amp;</a:t>
            </a:r>
            <a:r>
              <a:rPr lang="es-ES" dirty="0" err="1"/>
              <a:t>amp</a:t>
            </a:r>
            <a:r>
              <a:rPr lang="es-ES" dirty="0"/>
              <a:t>; Cervantes, J. (2017). Introducción a la Programación Web con Java: </a:t>
            </a:r>
            <a:r>
              <a:rPr lang="es-ES" dirty="0" err="1"/>
              <a:t>Jsp</a:t>
            </a:r>
            <a:r>
              <a:rPr lang="es-ES" dirty="0"/>
              <a:t> y Servlets, </a:t>
            </a:r>
            <a:r>
              <a:rPr lang="es-ES" dirty="0" err="1"/>
              <a:t>JavaServer</a:t>
            </a:r>
            <a:r>
              <a:rPr lang="es-ES" dirty="0"/>
              <a:t> Faces (1st ed.). UAM. </a:t>
            </a:r>
          </a:p>
          <a:p>
            <a:r>
              <a:rPr lang="es-ES" dirty="0"/>
              <a:t>[3]	</a:t>
            </a:r>
            <a:r>
              <a:rPr lang="es-ES" dirty="0" err="1"/>
              <a:t>Introduccin</a:t>
            </a:r>
            <a:r>
              <a:rPr lang="es-ES" dirty="0"/>
              <a:t> a Los </a:t>
            </a:r>
            <a:r>
              <a:rPr lang="es-ES" dirty="0" err="1"/>
              <a:t>Javabeans</a:t>
            </a:r>
            <a:r>
              <a:rPr lang="es-ES" dirty="0"/>
              <a:t>. </a:t>
            </a:r>
            <a:r>
              <a:rPr lang="es-ES" dirty="0" err="1"/>
              <a:t>Introduccin</a:t>
            </a:r>
            <a:r>
              <a:rPr lang="es-ES" dirty="0"/>
              <a:t> a los Java </a:t>
            </a:r>
            <a:r>
              <a:rPr lang="es-ES" dirty="0" err="1"/>
              <a:t>Beans</a:t>
            </a:r>
            <a:r>
              <a:rPr lang="es-ES" dirty="0"/>
              <a:t>. (</a:t>
            </a:r>
            <a:r>
              <a:rPr lang="es-ES" dirty="0" err="1"/>
              <a:t>n.d</a:t>
            </a:r>
            <a:r>
              <a:rPr lang="es-ES" dirty="0"/>
              <a:t>.). </a:t>
            </a:r>
            <a:r>
              <a:rPr lang="es-ES" dirty="0" err="1"/>
              <a:t>Retrieved</a:t>
            </a:r>
            <a:r>
              <a:rPr lang="es-ES" dirty="0"/>
              <a:t> </a:t>
            </a:r>
            <a:r>
              <a:rPr lang="es-ES" dirty="0" err="1"/>
              <a:t>November</a:t>
            </a:r>
            <a:r>
              <a:rPr lang="es-ES" dirty="0"/>
              <a:t> 11, 2022, </a:t>
            </a:r>
            <a:r>
              <a:rPr lang="es-ES" dirty="0" err="1"/>
              <a:t>from</a:t>
            </a:r>
            <a:r>
              <a:rPr lang="es-ES" dirty="0"/>
              <a:t> http://www.sc.ehu.es/sbweb/fisica/cursoJava/applets/javaBeans/fundamento.htm </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26</a:t>
            </a:r>
          </a:p>
        </p:txBody>
      </p:sp>
    </p:spTree>
    <p:extLst>
      <p:ext uri="{BB962C8B-B14F-4D97-AF65-F5344CB8AC3E}">
        <p14:creationId xmlns:p14="http://schemas.microsoft.com/office/powerpoint/2010/main" val="40496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OBJETIVO</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493295944"/>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17929"/>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endParaRPr lang="es-EC" sz="2000" dirty="0">
              <a:solidFill>
                <a:schemeClr val="bg1"/>
              </a:solidFill>
            </a:endParaRPr>
          </a:p>
        </p:txBody>
      </p:sp>
    </p:spTree>
    <p:extLst>
      <p:ext uri="{BB962C8B-B14F-4D97-AF65-F5344CB8AC3E}">
        <p14:creationId xmlns:p14="http://schemas.microsoft.com/office/powerpoint/2010/main" val="420625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algn="just"/>
            <a:r>
              <a:rPr lang="es-ES" b="1" dirty="0">
                <a:solidFill>
                  <a:schemeClr val="tx1"/>
                </a:solidFill>
              </a:rPr>
              <a:t>2.1	Java Web</a:t>
            </a:r>
          </a:p>
          <a:p>
            <a:pPr lvl="1" algn="just"/>
            <a:r>
              <a:rPr lang="es-ES" sz="2000" dirty="0">
                <a:solidFill>
                  <a:schemeClr val="tx1"/>
                </a:solidFill>
              </a:rPr>
              <a:t>Java Enterprise </a:t>
            </a:r>
            <a:r>
              <a:rPr lang="es-ES" sz="2000" dirty="0" err="1">
                <a:solidFill>
                  <a:schemeClr val="tx1"/>
                </a:solidFill>
              </a:rPr>
              <a:t>Edition</a:t>
            </a:r>
            <a:r>
              <a:rPr lang="es-ES" sz="2000" dirty="0">
                <a:solidFill>
                  <a:schemeClr val="tx1"/>
                </a:solidFill>
              </a:rPr>
              <a:t> es una plataforma que se encarga de definir las </a:t>
            </a:r>
            <a:r>
              <a:rPr lang="es-ES" sz="2000" dirty="0" err="1">
                <a:solidFill>
                  <a:schemeClr val="tx1"/>
                </a:solidFill>
              </a:rPr>
              <a:t>APIs</a:t>
            </a:r>
            <a:r>
              <a:rPr lang="es-ES" sz="2000" dirty="0">
                <a:solidFill>
                  <a:schemeClr val="tx1"/>
                </a:solidFill>
              </a:rPr>
              <a:t> y los requerimientos necesarios para poder ejecutar aplicaciones Java servidoras las cuales pueden ser: Cliente-Servidor, Multiusuarios, Transaccionalidad, Escalabilidad entre otros, donde tales características no son importantes o indispensables en aplicaciones de escritorio [1].</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7"/>
            <a:ext cx="8413952" cy="1586286"/>
          </a:xfrm>
        </p:spPr>
        <p:txBody>
          <a:bodyPr>
            <a:normAutofit/>
          </a:bodyPr>
          <a:lstStyle/>
          <a:p>
            <a:pPr algn="just"/>
            <a:r>
              <a:rPr lang="es-ES" b="1" dirty="0">
                <a:solidFill>
                  <a:schemeClr val="tx1"/>
                </a:solidFill>
              </a:rPr>
              <a:t>2.2	Java Server Pages</a:t>
            </a:r>
          </a:p>
          <a:p>
            <a:pPr lvl="1" algn="just"/>
            <a:r>
              <a:rPr lang="es-ES" sz="2000" dirty="0">
                <a:solidFill>
                  <a:schemeClr val="tx1"/>
                </a:solidFill>
              </a:rPr>
              <a:t>Una página JSP (</a:t>
            </a:r>
            <a:r>
              <a:rPr lang="es-ES" sz="2000" dirty="0" err="1">
                <a:solidFill>
                  <a:schemeClr val="tx1"/>
                </a:solidFill>
              </a:rPr>
              <a:t>JavaServer</a:t>
            </a:r>
            <a:r>
              <a:rPr lang="es-ES" sz="2000" dirty="0">
                <a:solidFill>
                  <a:schemeClr val="tx1"/>
                </a:solidFill>
              </a:rPr>
              <a:t> Page) es una página HTML a la que se le incrusta código de lenguaje de programación JAVA. El código JAVA se incrusta entre los siguientes indicadores &lt;% y %&gt; [2].</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rgbClr val="FFFF00"/>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pic>
        <p:nvPicPr>
          <p:cNvPr id="5" name="Imagen 4" descr="Resultado de imagen para jsp">
            <a:extLst>
              <a:ext uri="{FF2B5EF4-FFF2-40B4-BE49-F238E27FC236}">
                <a16:creationId xmlns:a16="http://schemas.microsoft.com/office/drawing/2014/main" id="{BFEC499A-FD03-DB5D-36C8-5AC8801319B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3917" y="4258620"/>
            <a:ext cx="1990725" cy="1739900"/>
          </a:xfrm>
          <a:prstGeom prst="rect">
            <a:avLst/>
          </a:prstGeom>
          <a:noFill/>
          <a:ln>
            <a:noFill/>
          </a:ln>
        </p:spPr>
      </p:pic>
    </p:spTree>
    <p:extLst>
      <p:ext uri="{BB962C8B-B14F-4D97-AF65-F5344CB8AC3E}">
        <p14:creationId xmlns:p14="http://schemas.microsoft.com/office/powerpoint/2010/main" val="199320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fontScale="92500" lnSpcReduction="10000"/>
          </a:bodyPr>
          <a:lstStyle/>
          <a:p>
            <a:pPr algn="just"/>
            <a:r>
              <a:rPr lang="es-ES" b="1" dirty="0">
                <a:solidFill>
                  <a:schemeClr val="tx1"/>
                </a:solidFill>
              </a:rPr>
              <a:t>2.3	Servlets</a:t>
            </a:r>
          </a:p>
          <a:p>
            <a:pPr lvl="1" algn="just"/>
            <a:r>
              <a:rPr lang="es-ES" sz="2000" dirty="0">
                <a:solidFill>
                  <a:schemeClr val="tx1"/>
                </a:solidFill>
              </a:rPr>
              <a:t>Un </a:t>
            </a:r>
            <a:r>
              <a:rPr lang="es-ES" sz="2000" dirty="0" err="1">
                <a:solidFill>
                  <a:schemeClr val="tx1"/>
                </a:solidFill>
              </a:rPr>
              <a:t>servlet</a:t>
            </a:r>
            <a:r>
              <a:rPr lang="es-ES" sz="2000" dirty="0">
                <a:solidFill>
                  <a:schemeClr val="tx1"/>
                </a:solidFill>
              </a:rPr>
              <a:t> es una clase Java la cual hereda de la clase (</a:t>
            </a:r>
            <a:r>
              <a:rPr lang="es-ES" sz="2000" dirty="0" err="1">
                <a:solidFill>
                  <a:schemeClr val="tx1"/>
                </a:solidFill>
              </a:rPr>
              <a:t>HttpServlet</a:t>
            </a:r>
            <a:r>
              <a:rPr lang="es-ES" sz="2000" dirty="0">
                <a:solidFill>
                  <a:schemeClr val="tx1"/>
                </a:solidFill>
              </a:rPr>
              <a:t>) corre en el servidor. Su palabra se deriva de applet, donde anteriormente un applet era un pequeño programa escrito en lenguaje de programación JAVA y el cuál corría en el navegador del cliente.</a:t>
            </a:r>
          </a:p>
          <a:p>
            <a:pPr lvl="1" algn="just"/>
            <a:r>
              <a:rPr lang="es-ES" sz="2000" dirty="0">
                <a:solidFill>
                  <a:schemeClr val="tx1"/>
                </a:solidFill>
              </a:rPr>
              <a:t>La función de un </a:t>
            </a:r>
            <a:r>
              <a:rPr lang="es-ES" sz="2000" dirty="0" err="1">
                <a:solidFill>
                  <a:schemeClr val="tx1"/>
                </a:solidFill>
              </a:rPr>
              <a:t>servlet</a:t>
            </a:r>
            <a:r>
              <a:rPr lang="es-ES" sz="2000" dirty="0">
                <a:solidFill>
                  <a:schemeClr val="tx1"/>
                </a:solidFill>
              </a:rPr>
              <a:t> es dar servicio a las peticiones de un navegador web donde recibe una petición, la procesa, y devuelve una respuesta al navegador, al ser escrito en lenguaje JAVA es portable como toda aplicación JAVA lo cual quiere decir que puede funcionar sin necesidad de hacer cambios en diferentes servidores.</a:t>
            </a:r>
          </a:p>
          <a:p>
            <a:pPr lvl="1" algn="just"/>
            <a:r>
              <a:rPr lang="es-ES" sz="2000" dirty="0">
                <a:solidFill>
                  <a:schemeClr val="tx1"/>
                </a:solidFill>
              </a:rPr>
              <a:t>Además, en un </a:t>
            </a:r>
            <a:r>
              <a:rPr lang="es-ES" sz="2000" dirty="0" err="1">
                <a:solidFill>
                  <a:schemeClr val="tx1"/>
                </a:solidFill>
              </a:rPr>
              <a:t>servlet</a:t>
            </a:r>
            <a:r>
              <a:rPr lang="es-ES" sz="2000" dirty="0">
                <a:solidFill>
                  <a:schemeClr val="tx1"/>
                </a:solidFill>
              </a:rPr>
              <a:t> no solo se puede tener código JAVA también se puede incrustar código HTML. [2].</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rgbClr val="FFFF00"/>
                </a:solidFill>
              </a:rPr>
              <a:t>2.3	</a:t>
            </a:r>
            <a:r>
              <a:rPr lang="es-ES" sz="1200" dirty="0" err="1">
                <a:solidFill>
                  <a:srgbClr val="FFFF00"/>
                </a:solidFill>
              </a:rPr>
              <a:t>Servlets</a:t>
            </a:r>
            <a:endParaRPr lang="es-ES" sz="1200" dirty="0">
              <a:solidFill>
                <a:srgbClr val="FFFF00"/>
              </a:solidFill>
            </a:endParaRPr>
          </a:p>
          <a:p>
            <a:pPr lvl="1">
              <a:lnSpc>
                <a:spcPct val="90000"/>
              </a:lnSpc>
            </a:pPr>
            <a:r>
              <a:rPr lang="es-ES" sz="1200" dirty="0">
                <a:solidFill>
                  <a:schemeClr val="bg1"/>
                </a:solidFill>
              </a:rPr>
              <a:t>2.4	JavaBeans</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Tree>
    <p:extLst>
      <p:ext uri="{BB962C8B-B14F-4D97-AF65-F5344CB8AC3E}">
        <p14:creationId xmlns:p14="http://schemas.microsoft.com/office/powerpoint/2010/main" val="98867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5"/>
            <a:ext cx="8413952" cy="3442383"/>
          </a:xfrm>
        </p:spPr>
        <p:txBody>
          <a:bodyPr>
            <a:normAutofit lnSpcReduction="10000"/>
          </a:bodyPr>
          <a:lstStyle/>
          <a:p>
            <a:pPr algn="just"/>
            <a:r>
              <a:rPr lang="es-ES" b="1" dirty="0">
                <a:solidFill>
                  <a:schemeClr val="tx1"/>
                </a:solidFill>
              </a:rPr>
              <a:t>2.4	JavaBeans</a:t>
            </a:r>
          </a:p>
          <a:p>
            <a:pPr lvl="1" algn="just"/>
            <a:r>
              <a:rPr lang="es-ES" sz="2000" dirty="0">
                <a:solidFill>
                  <a:schemeClr val="tx1"/>
                </a:solidFill>
              </a:rPr>
              <a:t>Un JavaBean también conocido como </a:t>
            </a:r>
            <a:r>
              <a:rPr lang="es-ES" sz="2000" dirty="0" err="1">
                <a:solidFill>
                  <a:schemeClr val="tx1"/>
                </a:solidFill>
              </a:rPr>
              <a:t>Bean</a:t>
            </a:r>
            <a:r>
              <a:rPr lang="es-ES" sz="2000" dirty="0">
                <a:solidFill>
                  <a:schemeClr val="tx1"/>
                </a:solidFill>
              </a:rPr>
              <a:t> es un componente el cual se encuentra desarrollado con patrones de diseño bien definidos lo que hace que sea reutilizable y manipulado de manera visual por medio de una herramienta de programación en el lenguaje Java [3].</a:t>
            </a:r>
          </a:p>
          <a:p>
            <a:pPr lvl="1" algn="just"/>
            <a:r>
              <a:rPr lang="es-ES" sz="2000" dirty="0">
                <a:solidFill>
                  <a:schemeClr val="tx1"/>
                </a:solidFill>
              </a:rPr>
              <a:t>2.4.1	Reglas</a:t>
            </a:r>
          </a:p>
          <a:p>
            <a:pPr lvl="2" algn="just"/>
            <a:r>
              <a:rPr lang="es-ES" sz="1800" dirty="0">
                <a:solidFill>
                  <a:schemeClr val="tx1"/>
                </a:solidFill>
              </a:rPr>
              <a:t>Un </a:t>
            </a:r>
            <a:r>
              <a:rPr lang="es-ES" sz="1800" dirty="0" err="1">
                <a:solidFill>
                  <a:schemeClr val="tx1"/>
                </a:solidFill>
              </a:rPr>
              <a:t>Bean</a:t>
            </a:r>
            <a:r>
              <a:rPr lang="es-ES" sz="1800" dirty="0">
                <a:solidFill>
                  <a:schemeClr val="tx1"/>
                </a:solidFill>
              </a:rPr>
              <a:t> debe de tener un constructor por defecto (Constructor sin argumentos). </a:t>
            </a:r>
          </a:p>
          <a:p>
            <a:pPr lvl="2" algn="just"/>
            <a:r>
              <a:rPr lang="es-ES" sz="1800" dirty="0">
                <a:solidFill>
                  <a:schemeClr val="tx1"/>
                </a:solidFill>
              </a:rPr>
              <a:t>Un </a:t>
            </a:r>
            <a:r>
              <a:rPr lang="es-ES" sz="1800" dirty="0" err="1">
                <a:solidFill>
                  <a:schemeClr val="tx1"/>
                </a:solidFill>
              </a:rPr>
              <a:t>Bean</a:t>
            </a:r>
            <a:r>
              <a:rPr lang="es-ES" sz="1800" dirty="0">
                <a:solidFill>
                  <a:schemeClr val="tx1"/>
                </a:solidFill>
              </a:rPr>
              <a:t> siempre debe de tener persistencia lo cual quiere decir que se debe de implementar una interfaz </a:t>
            </a:r>
            <a:r>
              <a:rPr lang="es-ES" sz="1800" dirty="0" err="1">
                <a:solidFill>
                  <a:schemeClr val="tx1"/>
                </a:solidFill>
              </a:rPr>
              <a:t>Serializable</a:t>
            </a:r>
            <a:r>
              <a:rPr lang="es-ES" sz="1800" dirty="0">
                <a:solidFill>
                  <a:schemeClr val="tx1"/>
                </a:solidFill>
              </a:rPr>
              <a:t>.</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rgbClr val="FFFF00"/>
                </a:solidFill>
              </a:rPr>
              <a:t>2.4	JavaBeans</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7</a:t>
            </a:r>
          </a:p>
        </p:txBody>
      </p:sp>
    </p:spTree>
    <p:extLst>
      <p:ext uri="{BB962C8B-B14F-4D97-AF65-F5344CB8AC3E}">
        <p14:creationId xmlns:p14="http://schemas.microsoft.com/office/powerpoint/2010/main" val="309387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endParaRPr lang="es-ES" sz="5400" dirty="0">
              <a:solidFill>
                <a:srgbClr val="FFFFFF"/>
              </a:solidFill>
            </a:endParaRP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crear</a:t>
            </a:r>
            <a:r>
              <a:rPr lang="es-EC" dirty="0"/>
              <a:t>á un proyecto desde cero </a:t>
            </a:r>
            <a:r>
              <a:rPr lang="es-ES" dirty="0"/>
              <a:t> y se seguirán los pasos detallados en las siguientes secciones:</a:t>
            </a:r>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817675" y="6457890"/>
            <a:ext cx="374325" cy="400110"/>
          </a:xfrm>
          <a:prstGeom prst="rect">
            <a:avLst/>
          </a:prstGeom>
          <a:noFill/>
        </p:spPr>
        <p:txBody>
          <a:bodyPr wrap="square" rtlCol="0">
            <a:spAutoFit/>
          </a:bodyPr>
          <a:lstStyle/>
          <a:p>
            <a:r>
              <a:rPr lang="es-EC" sz="2000" dirty="0"/>
              <a:t>8</a:t>
            </a:r>
          </a:p>
        </p:txBody>
      </p:sp>
    </p:spTree>
    <p:extLst>
      <p:ext uri="{BB962C8B-B14F-4D97-AF65-F5344CB8AC3E}">
        <p14:creationId xmlns:p14="http://schemas.microsoft.com/office/powerpoint/2010/main" val="309270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	</a:t>
            </a:r>
            <a:r>
              <a:rPr lang="es-ES" dirty="0" err="1"/>
              <a:t>creaci</a:t>
            </a:r>
            <a:r>
              <a:rPr lang="es-EC" dirty="0" err="1"/>
              <a:t>ón</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3074633" cy="1324703"/>
          </a:xfrm>
        </p:spPr>
        <p:txBody>
          <a:bodyPr/>
          <a:lstStyle/>
          <a:p>
            <a:r>
              <a:rPr lang="es-ES" dirty="0">
                <a:solidFill>
                  <a:schemeClr val="tx1"/>
                </a:solidFill>
              </a:rPr>
              <a:t>1.	Se creará un nuevo proyecto y se seleccionar</a:t>
            </a:r>
            <a:r>
              <a:rPr lang="es-EC" dirty="0">
                <a:solidFill>
                  <a:schemeClr val="tx1"/>
                </a:solidFill>
              </a:rPr>
              <a:t>á Java Web.</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Java Web</a:t>
            </a:r>
          </a:p>
          <a:p>
            <a:pPr lvl="1">
              <a:lnSpc>
                <a:spcPct val="90000"/>
              </a:lnSpc>
            </a:pPr>
            <a:r>
              <a:rPr lang="es-ES" sz="1200" dirty="0">
                <a:solidFill>
                  <a:schemeClr val="bg1"/>
                </a:solidFill>
              </a:rPr>
              <a:t>2.2	Java Server Pages</a:t>
            </a:r>
          </a:p>
          <a:p>
            <a:pPr lvl="1">
              <a:lnSpc>
                <a:spcPct val="90000"/>
              </a:lnSpc>
            </a:pPr>
            <a:r>
              <a:rPr lang="es-ES" sz="1200" dirty="0">
                <a:solidFill>
                  <a:schemeClr val="bg1"/>
                </a:solidFill>
              </a:rPr>
              <a:t>2.3	</a:t>
            </a:r>
            <a:r>
              <a:rPr lang="es-ES" sz="1200" dirty="0" err="1">
                <a:solidFill>
                  <a:schemeClr val="bg1"/>
                </a:solidFill>
              </a:rPr>
              <a:t>Servlets</a:t>
            </a:r>
            <a:endParaRPr lang="es-ES" sz="1200" dirty="0">
              <a:solidFill>
                <a:schemeClr val="bg1"/>
              </a:solidFill>
            </a:endParaRPr>
          </a:p>
          <a:p>
            <a:pPr lvl="1">
              <a:lnSpc>
                <a:spcPct val="90000"/>
              </a:lnSpc>
            </a:pPr>
            <a:r>
              <a:rPr lang="es-ES" sz="1200" dirty="0">
                <a:solidFill>
                  <a:schemeClr val="bg1"/>
                </a:solidFill>
              </a:rPr>
              <a:t>2.4	JavaBeans</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CREACION</a:t>
            </a:r>
          </a:p>
          <a:p>
            <a:pPr lvl="1">
              <a:lnSpc>
                <a:spcPct val="90000"/>
              </a:lnSpc>
            </a:pPr>
            <a:r>
              <a:rPr lang="es-ES" sz="1200" dirty="0">
                <a:solidFill>
                  <a:schemeClr val="bg1"/>
                </a:solidFill>
              </a:rPr>
              <a:t>3.2	INDEX.JSP</a:t>
            </a:r>
          </a:p>
          <a:p>
            <a:pPr lvl="2">
              <a:lnSpc>
                <a:spcPct val="90000"/>
              </a:lnSpc>
            </a:pPr>
            <a:r>
              <a:rPr lang="es-ES" sz="1200" dirty="0">
                <a:solidFill>
                  <a:schemeClr val="bg1"/>
                </a:solidFill>
              </a:rPr>
              <a:t>3.2.1	Codificación</a:t>
            </a:r>
          </a:p>
          <a:p>
            <a:pPr lvl="2">
              <a:lnSpc>
                <a:spcPct val="90000"/>
              </a:lnSpc>
            </a:pPr>
            <a:r>
              <a:rPr lang="es-ES" sz="1200" dirty="0">
                <a:solidFill>
                  <a:schemeClr val="bg1"/>
                </a:solidFill>
              </a:rPr>
              <a:t>3.2.2	Ejecución</a:t>
            </a:r>
          </a:p>
          <a:p>
            <a:pPr lvl="1">
              <a:lnSpc>
                <a:spcPct val="90000"/>
              </a:lnSpc>
            </a:pPr>
            <a:r>
              <a:rPr lang="es-ES" sz="1200" dirty="0">
                <a:solidFill>
                  <a:schemeClr val="bg1"/>
                </a:solidFill>
              </a:rPr>
              <a:t>3.3	SALIDA.JSP</a:t>
            </a:r>
          </a:p>
          <a:p>
            <a:pPr lvl="2">
              <a:lnSpc>
                <a:spcPct val="90000"/>
              </a:lnSpc>
            </a:pPr>
            <a:r>
              <a:rPr lang="es-ES" sz="1200" dirty="0">
                <a:solidFill>
                  <a:schemeClr val="bg1"/>
                </a:solidFill>
              </a:rPr>
              <a:t>3.3.1	Codificación</a:t>
            </a:r>
          </a:p>
          <a:p>
            <a:pPr lvl="1">
              <a:lnSpc>
                <a:spcPct val="90000"/>
              </a:lnSpc>
            </a:pPr>
            <a:r>
              <a:rPr lang="es-ES" sz="1200" dirty="0">
                <a:solidFill>
                  <a:schemeClr val="bg1"/>
                </a:solidFill>
              </a:rPr>
              <a:t>3.4	PROYECTO</a:t>
            </a:r>
          </a:p>
          <a:p>
            <a:pPr lvl="2">
              <a:lnSpc>
                <a:spcPct val="90000"/>
              </a:lnSpc>
            </a:pPr>
            <a:r>
              <a:rPr lang="es-ES" sz="1200" dirty="0">
                <a:solidFill>
                  <a:schemeClr val="bg1"/>
                </a:solidFill>
              </a:rPr>
              <a:t>3.4.1	Ejecución</a:t>
            </a: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9</a:t>
            </a:r>
          </a:p>
        </p:txBody>
      </p:sp>
      <p:pic>
        <p:nvPicPr>
          <p:cNvPr id="6" name="Imagen 5" descr="Interfaz de usuario gráfica, Aplicación&#10;&#10;Descripción generada automáticamente">
            <a:extLst>
              <a:ext uri="{FF2B5EF4-FFF2-40B4-BE49-F238E27FC236}">
                <a16:creationId xmlns:a16="http://schemas.microsoft.com/office/drawing/2014/main" id="{F54CA9F6-D936-0F18-DF4B-C005B91AEE9C}"/>
              </a:ext>
            </a:extLst>
          </p:cNvPr>
          <p:cNvPicPr>
            <a:picLocks noChangeAspect="1"/>
          </p:cNvPicPr>
          <p:nvPr/>
        </p:nvPicPr>
        <p:blipFill>
          <a:blip r:embed="rId2"/>
          <a:stretch>
            <a:fillRect/>
          </a:stretch>
        </p:blipFill>
        <p:spPr>
          <a:xfrm>
            <a:off x="4905948" y="2302785"/>
            <a:ext cx="2734945" cy="669290"/>
          </a:xfrm>
          <a:prstGeom prst="rect">
            <a:avLst/>
          </a:prstGeom>
        </p:spPr>
      </p:pic>
      <p:pic>
        <p:nvPicPr>
          <p:cNvPr id="7" name="Imagen 6">
            <a:extLst>
              <a:ext uri="{FF2B5EF4-FFF2-40B4-BE49-F238E27FC236}">
                <a16:creationId xmlns:a16="http://schemas.microsoft.com/office/drawing/2014/main" id="{DB34F4A4-7F60-042B-F2BD-1EC8B70D05FA}"/>
              </a:ext>
            </a:extLst>
          </p:cNvPr>
          <p:cNvPicPr>
            <a:picLocks noChangeAspect="1"/>
          </p:cNvPicPr>
          <p:nvPr/>
        </p:nvPicPr>
        <p:blipFill>
          <a:blip r:embed="rId3"/>
          <a:stretch>
            <a:fillRect/>
          </a:stretch>
        </p:blipFill>
        <p:spPr>
          <a:xfrm>
            <a:off x="4568127" y="3429000"/>
            <a:ext cx="3410585" cy="2369185"/>
          </a:xfrm>
          <a:prstGeom prst="rect">
            <a:avLst/>
          </a:prstGeom>
        </p:spPr>
      </p:pic>
    </p:spTree>
    <p:extLst>
      <p:ext uri="{BB962C8B-B14F-4D97-AF65-F5344CB8AC3E}">
        <p14:creationId xmlns:p14="http://schemas.microsoft.com/office/powerpoint/2010/main" val="170256936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789A941FA40E34E9C2059280B10934F" ma:contentTypeVersion="7" ma:contentTypeDescription="Crear nuevo documento." ma:contentTypeScope="" ma:versionID="d12b47b933b4a9ceaf9ece1e0839f633">
  <xsd:schema xmlns:xsd="http://www.w3.org/2001/XMLSchema" xmlns:xs="http://www.w3.org/2001/XMLSchema" xmlns:p="http://schemas.microsoft.com/office/2006/metadata/properties" xmlns:ns3="f2e67dcb-054d-4eb4-91b7-65661143119a" xmlns:ns4="6777cbb2-df6d-473c-9547-b10c11fe383a" targetNamespace="http://schemas.microsoft.com/office/2006/metadata/properties" ma:root="true" ma:fieldsID="a5cea89409c5ccc10def36126dc4cc04" ns3:_="" ns4:_="">
    <xsd:import namespace="f2e67dcb-054d-4eb4-91b7-65661143119a"/>
    <xsd:import namespace="6777cbb2-df6d-473c-9547-b10c11fe38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e67dcb-054d-4eb4-91b7-65661143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77cbb2-df6d-473c-9547-b10c11fe383a"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69637C-D583-465A-A1D0-EA5BB5A83880}">
  <ds:schemaRefs>
    <ds:schemaRef ds:uri="http://schemas.microsoft.com/sharepoint/v3/contenttype/forms"/>
  </ds:schemaRefs>
</ds:datastoreItem>
</file>

<file path=customXml/itemProps2.xml><?xml version="1.0" encoding="utf-8"?>
<ds:datastoreItem xmlns:ds="http://schemas.openxmlformats.org/officeDocument/2006/customXml" ds:itemID="{1A931D0D-78BA-46CB-904C-3044BB9DE8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e67dcb-054d-4eb4-91b7-65661143119a"/>
    <ds:schemaRef ds:uri="6777cbb2-df6d-473c-9547-b10c11fe38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5D4AC4-8CE5-4774-94D2-D708BBB5337C}">
  <ds:schemaRefs>
    <ds:schemaRef ds:uri="http://schemas.openxmlformats.org/package/2006/metadata/core-properties"/>
    <ds:schemaRef ds:uri="http://purl.org/dc/terms/"/>
    <ds:schemaRef ds:uri="f2e67dcb-054d-4eb4-91b7-65661143119a"/>
    <ds:schemaRef ds:uri="http://purl.org/dc/elements/1.1/"/>
    <ds:schemaRef ds:uri="http://www.w3.org/XML/1998/namespace"/>
    <ds:schemaRef ds:uri="http://schemas.microsoft.com/office/2006/documentManagement/types"/>
    <ds:schemaRef ds:uri="6777cbb2-df6d-473c-9547-b10c11fe383a"/>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256</TotalTime>
  <Words>2555</Words>
  <Application>Microsoft Office PowerPoint</Application>
  <PresentationFormat>Panorámica</PresentationFormat>
  <Paragraphs>516</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Calibri</vt:lpstr>
      <vt:lpstr>Gill Sans MT</vt:lpstr>
      <vt:lpstr>Wingdings 2</vt:lpstr>
      <vt:lpstr>Dividendo</vt:lpstr>
      <vt:lpstr>FORMULARIO WEB SIN MVC UTILIZANDO APACHE NETBEANS</vt:lpstr>
      <vt:lpstr>Presentación de PowerPoint</vt:lpstr>
      <vt:lpstr>1 OBJETIVO</vt:lpstr>
      <vt:lpstr>2 Marco teórico</vt:lpstr>
      <vt:lpstr>2 Marco teórico</vt:lpstr>
      <vt:lpstr>2 Marco teórico</vt:lpstr>
      <vt:lpstr>2 Marco teórico</vt:lpstr>
      <vt:lpstr>3 DESARROLLO</vt:lpstr>
      <vt:lpstr>3.1 creación</vt:lpstr>
      <vt:lpstr>Presentación de PowerPoint</vt:lpstr>
      <vt:lpstr>Presentación de PowerPoint</vt:lpstr>
      <vt:lpstr>Presentación de PowerPoint</vt:lpstr>
      <vt:lpstr>3.2  INDEX.JSP 3.2.1 Codificación</vt:lpstr>
      <vt:lpstr>Presentación de PowerPoint</vt:lpstr>
      <vt:lpstr>Presentación de PowerPoint</vt:lpstr>
      <vt:lpstr>3.2.2 Ejecución</vt:lpstr>
      <vt:lpstr>3.3  SALIDA.JSP 3.3.1 Codificación</vt:lpstr>
      <vt:lpstr>Presentación de PowerPoint</vt:lpstr>
      <vt:lpstr>Presentación de PowerPoint</vt:lpstr>
      <vt:lpstr>3.4  PROYECTO 3.4.1 ejecución</vt:lpstr>
      <vt:lpstr>Presentación de PowerPoint</vt:lpstr>
      <vt:lpstr>Presentación de PowerPoint</vt:lpstr>
      <vt:lpstr>Presentación de PowerPoint</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EDISON STEVEN CHINLLE PERALTA</cp:lastModifiedBy>
  <cp:revision>28</cp:revision>
  <dcterms:created xsi:type="dcterms:W3CDTF">2020-07-10T23:33:49Z</dcterms:created>
  <dcterms:modified xsi:type="dcterms:W3CDTF">2022-11-12T00:03:23Z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0x010100C789A941FA40E34E9C2059280B10934F</vt:lpwstr>
  </property>
</Properties>
</file>