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8" r:id="rId5"/>
    <p:sldId id="259" r:id="rId6"/>
    <p:sldId id="260" r:id="rId7"/>
    <p:sldId id="261" r:id="rId8"/>
    <p:sldId id="341" r:id="rId9"/>
    <p:sldId id="301" r:id="rId10"/>
    <p:sldId id="342" r:id="rId11"/>
    <p:sldId id="343" r:id="rId12"/>
    <p:sldId id="344" r:id="rId13"/>
    <p:sldId id="345" r:id="rId14"/>
    <p:sldId id="264" r:id="rId15"/>
    <p:sldId id="265" r:id="rId16"/>
    <p:sldId id="346" r:id="rId17"/>
    <p:sldId id="266" r:id="rId18"/>
    <p:sldId id="271" r:id="rId19"/>
    <p:sldId id="270" r:id="rId20"/>
    <p:sldId id="347" r:id="rId21"/>
    <p:sldId id="348" r:id="rId22"/>
    <p:sldId id="319" r:id="rId23"/>
    <p:sldId id="349" r:id="rId24"/>
    <p:sldId id="350" r:id="rId25"/>
    <p:sldId id="351" r:id="rId26"/>
    <p:sldId id="352" r:id="rId27"/>
    <p:sldId id="353" r:id="rId28"/>
    <p:sldId id="335" r:id="rId29"/>
    <p:sldId id="354" r:id="rId30"/>
    <p:sldId id="336" r:id="rId31"/>
    <p:sldId id="355" r:id="rId32"/>
    <p:sldId id="337" r:id="rId33"/>
    <p:sldId id="356" r:id="rId34"/>
    <p:sldId id="357" r:id="rId35"/>
    <p:sldId id="358" r:id="rId36"/>
    <p:sldId id="359" r:id="rId37"/>
    <p:sldId id="360" r:id="rId38"/>
    <p:sldId id="279" r:id="rId39"/>
    <p:sldId id="280" r:id="rId40"/>
    <p:sldId id="281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9F18D-263C-4A90-8704-DCA971C70E79}" v="40" dt="2022-11-21T17:17:16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49B07-45D9-44CF-B593-06585F5D7F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BBEA2F-05EC-411F-8218-4910F8943EC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Desarrollar e implementar un chat que permita el envío de mensajes y archivos haciendo uso de Sockets en el lenguaje de programación java.</a:t>
          </a:r>
          <a:endParaRPr lang="en-US" dirty="0"/>
        </a:p>
      </dgm:t>
    </dgm:pt>
    <dgm:pt modelId="{D7133372-CF71-4507-99E7-7ED8CBD95465}" type="parTrans" cxnId="{8DB766B6-AE0E-4EFF-8588-15758F006334}">
      <dgm:prSet/>
      <dgm:spPr/>
      <dgm:t>
        <a:bodyPr/>
        <a:lstStyle/>
        <a:p>
          <a:endParaRPr lang="en-US"/>
        </a:p>
      </dgm:t>
    </dgm:pt>
    <dgm:pt modelId="{69FE15C4-FBCF-401D-AAC0-0131243B66CE}" type="sibTrans" cxnId="{8DB766B6-AE0E-4EFF-8588-15758F0063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449B42-71F2-4448-9F39-E6748BABBCA3}" type="pres">
      <dgm:prSet presAssocID="{60549B07-45D9-44CF-B593-06585F5D7F85}" presName="root" presStyleCnt="0">
        <dgm:presLayoutVars>
          <dgm:dir/>
          <dgm:resizeHandles val="exact"/>
        </dgm:presLayoutVars>
      </dgm:prSet>
      <dgm:spPr/>
    </dgm:pt>
    <dgm:pt modelId="{4A46155E-983E-4CA0-9363-8DCD5E68B8E6}" type="pres">
      <dgm:prSet presAssocID="{5ABBEA2F-05EC-411F-8218-4910F8943ECA}" presName="compNode" presStyleCnt="0"/>
      <dgm:spPr/>
    </dgm:pt>
    <dgm:pt modelId="{15360648-74CD-4F59-9E40-4DFED63DE9C1}" type="pres">
      <dgm:prSet presAssocID="{5ABBEA2F-05EC-411F-8218-4910F8943ECA}" presName="bgRect" presStyleLbl="bgShp" presStyleIdx="0" presStyleCnt="1"/>
      <dgm:spPr/>
    </dgm:pt>
    <dgm:pt modelId="{EF3EB306-BCA3-4296-A73B-A62F39E9DF48}" type="pres">
      <dgm:prSet presAssocID="{5ABBEA2F-05EC-411F-8218-4910F8943EC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A7FD8C6-3F97-42A7-AFBE-26D49819C3D8}" type="pres">
      <dgm:prSet presAssocID="{5ABBEA2F-05EC-411F-8218-4910F8943ECA}" presName="spaceRect" presStyleCnt="0"/>
      <dgm:spPr/>
    </dgm:pt>
    <dgm:pt modelId="{A5D550AA-7E3A-4802-A39C-B84DEA459069}" type="pres">
      <dgm:prSet presAssocID="{5ABBEA2F-05EC-411F-8218-4910F8943EC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85E8A408-BC64-4A08-837C-8F8C6DC91504}" type="presOf" srcId="{60549B07-45D9-44CF-B593-06585F5D7F85}" destId="{84449B42-71F2-4448-9F39-E6748BABBCA3}" srcOrd="0" destOrd="0" presId="urn:microsoft.com/office/officeart/2018/2/layout/IconVerticalSolidList"/>
    <dgm:cxn modelId="{8167E073-2458-4B7C-A9DA-613AEE52EF6E}" type="presOf" srcId="{5ABBEA2F-05EC-411F-8218-4910F8943ECA}" destId="{A5D550AA-7E3A-4802-A39C-B84DEA459069}" srcOrd="0" destOrd="0" presId="urn:microsoft.com/office/officeart/2018/2/layout/IconVerticalSolidList"/>
    <dgm:cxn modelId="{8DB766B6-AE0E-4EFF-8588-15758F006334}" srcId="{60549B07-45D9-44CF-B593-06585F5D7F85}" destId="{5ABBEA2F-05EC-411F-8218-4910F8943ECA}" srcOrd="0" destOrd="0" parTransId="{D7133372-CF71-4507-99E7-7ED8CBD95465}" sibTransId="{69FE15C4-FBCF-401D-AAC0-0131243B66CE}"/>
    <dgm:cxn modelId="{EE3DEBFF-ED08-47B5-8088-1D6EEC27ACCF}" type="presParOf" srcId="{84449B42-71F2-4448-9F39-E6748BABBCA3}" destId="{4A46155E-983E-4CA0-9363-8DCD5E68B8E6}" srcOrd="0" destOrd="0" presId="urn:microsoft.com/office/officeart/2018/2/layout/IconVerticalSolidList"/>
    <dgm:cxn modelId="{8143857E-6790-47E9-815A-FF16B66F7640}" type="presParOf" srcId="{4A46155E-983E-4CA0-9363-8DCD5E68B8E6}" destId="{15360648-74CD-4F59-9E40-4DFED63DE9C1}" srcOrd="0" destOrd="0" presId="urn:microsoft.com/office/officeart/2018/2/layout/IconVerticalSolidList"/>
    <dgm:cxn modelId="{886014E6-C4BF-4E71-8E94-6D4D57B23294}" type="presParOf" srcId="{4A46155E-983E-4CA0-9363-8DCD5E68B8E6}" destId="{EF3EB306-BCA3-4296-A73B-A62F39E9DF48}" srcOrd="1" destOrd="0" presId="urn:microsoft.com/office/officeart/2018/2/layout/IconVerticalSolidList"/>
    <dgm:cxn modelId="{160509FB-A78B-4EAA-81EB-9B25414AAC95}" type="presParOf" srcId="{4A46155E-983E-4CA0-9363-8DCD5E68B8E6}" destId="{9A7FD8C6-3F97-42A7-AFBE-26D49819C3D8}" srcOrd="2" destOrd="0" presId="urn:microsoft.com/office/officeart/2018/2/layout/IconVerticalSolidList"/>
    <dgm:cxn modelId="{62B47C1D-9317-4DBA-8618-6352DFA14454}" type="presParOf" srcId="{4A46155E-983E-4CA0-9363-8DCD5E68B8E6}" destId="{A5D550AA-7E3A-4802-A39C-B84DEA4590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60648-74CD-4F59-9E40-4DFED63DE9C1}">
      <dsp:nvSpPr>
        <dsp:cNvPr id="0" name=""/>
        <dsp:cNvSpPr/>
      </dsp:nvSpPr>
      <dsp:spPr>
        <a:xfrm>
          <a:off x="0" y="1287406"/>
          <a:ext cx="8269845" cy="1103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EB306-BCA3-4296-A73B-A62F39E9DF48}">
      <dsp:nvSpPr>
        <dsp:cNvPr id="0" name=""/>
        <dsp:cNvSpPr/>
      </dsp:nvSpPr>
      <dsp:spPr>
        <a:xfrm>
          <a:off x="333805" y="1535691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50AA-7E3A-4802-A39C-B84DEA459069}">
      <dsp:nvSpPr>
        <dsp:cNvPr id="0" name=""/>
        <dsp:cNvSpPr/>
      </dsp:nvSpPr>
      <dsp:spPr>
        <a:xfrm>
          <a:off x="1274531" y="1287406"/>
          <a:ext cx="699531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Desarrollar e implementar un chat que permita el envío de mensajes y archivos haciendo uso de Sockets en el lenguaje de programación java.</a:t>
          </a:r>
          <a:endParaRPr lang="en-US" sz="1900" kern="1200" dirty="0"/>
        </a:p>
      </dsp:txBody>
      <dsp:txXfrm>
        <a:off x="1274531" y="1287406"/>
        <a:ext cx="6995313" cy="110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90D5-D519-41DB-B4EF-34C6DC34EE12}" type="datetimeFigureOut">
              <a:rPr lang="es-ES" smtClean="0"/>
              <a:t>30/11/2022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8BF6F-5D13-49E3-B34F-51589BE3B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77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8BF6F-5D13-49E3-B34F-51589BE3BF1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52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8BF6F-5D13-49E3-B34F-51589BE3BF1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67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8BF6F-5D13-49E3-B34F-51589BE3BF1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8BF6F-5D13-49E3-B34F-51589BE3BF1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09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8BF6F-5D13-49E3-B34F-51589BE3BF1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9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21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tefiore.ulg.ac.be/~hiard/Java%20Sockets.pdf" TargetMode="External"/><Relationship Id="rId2" Type="http://schemas.openxmlformats.org/officeDocument/2006/relationships/hyperlink" Target="https://www.infor.uva.es/~fdiaz/sd/doc/java.ne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0Y6hawPB-E&amp;t=4s" TargetMode="External"/><Relationship Id="rId4" Type="http://schemas.openxmlformats.org/officeDocument/2006/relationships/hyperlink" Target="https://cruzado.info/tutojava/V_2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6176-055A-4F41-9A1C-5A8ABC5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45" y="3608618"/>
            <a:ext cx="10993549" cy="67831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SOCKETS – CHAT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C571E-A349-4667-927F-5916BE60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5149400"/>
            <a:ext cx="4734774" cy="1235358"/>
          </a:xfrm>
        </p:spPr>
        <p:txBody>
          <a:bodyPr>
            <a:normAutofit/>
          </a:bodyPr>
          <a:lstStyle/>
          <a:p>
            <a:r>
              <a:rPr lang="es-EC" b="1">
                <a:solidFill>
                  <a:schemeClr val="bg1"/>
                </a:solidFill>
              </a:rPr>
              <a:t>Integrantes: 	</a:t>
            </a:r>
            <a:r>
              <a:rPr lang="es-EC">
                <a:solidFill>
                  <a:schemeClr val="bg1"/>
                </a:solidFill>
              </a:rPr>
              <a:t>Chinlle </a:t>
            </a:r>
            <a:r>
              <a:rPr lang="es-EC" err="1">
                <a:solidFill>
                  <a:schemeClr val="bg1"/>
                </a:solidFill>
              </a:rPr>
              <a:t>edison</a:t>
            </a:r>
            <a:endParaRPr lang="es-EC">
              <a:solidFill>
                <a:schemeClr val="bg1"/>
              </a:solidFill>
            </a:endParaRPr>
          </a:p>
          <a:p>
            <a:r>
              <a:rPr lang="es-EC">
                <a:solidFill>
                  <a:schemeClr val="bg1"/>
                </a:solidFill>
              </a:rPr>
              <a:t>		             	Chuquimarca </a:t>
            </a:r>
            <a:r>
              <a:rPr lang="es-EC" err="1">
                <a:solidFill>
                  <a:schemeClr val="bg1"/>
                </a:solidFill>
              </a:rPr>
              <a:t>kevin</a:t>
            </a:r>
            <a:endParaRPr lang="es-EC">
              <a:solidFill>
                <a:schemeClr val="bg1"/>
              </a:solidFill>
            </a:endParaRPr>
          </a:p>
          <a:p>
            <a:r>
              <a:rPr lang="es-EC">
                <a:solidFill>
                  <a:schemeClr val="bg1"/>
                </a:solidFill>
              </a:rPr>
              <a:t>			      	</a:t>
            </a:r>
            <a:r>
              <a:rPr lang="es-EC" err="1">
                <a:solidFill>
                  <a:schemeClr val="bg1"/>
                </a:solidFill>
              </a:rPr>
              <a:t>cobacango</a:t>
            </a:r>
            <a:r>
              <a:rPr lang="es-EC">
                <a:solidFill>
                  <a:schemeClr val="bg1"/>
                </a:solidFill>
              </a:rPr>
              <a:t> </a:t>
            </a:r>
            <a:r>
              <a:rPr lang="es-EC" err="1">
                <a:solidFill>
                  <a:schemeClr val="bg1"/>
                </a:solidFill>
              </a:rPr>
              <a:t>michael</a:t>
            </a:r>
            <a:endParaRPr lang="es-EC">
              <a:solidFill>
                <a:schemeClr val="bg1"/>
              </a:solidFill>
            </a:endParaRPr>
          </a:p>
          <a:p>
            <a:endParaRPr lang="es-EC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spe">
            <a:extLst>
              <a:ext uri="{FF2B5EF4-FFF2-40B4-BE49-F238E27FC236}">
                <a16:creationId xmlns:a16="http://schemas.microsoft.com/office/drawing/2014/main" id="{F414D571-4BC8-480A-8CAB-8B16FE51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7" y="716302"/>
            <a:ext cx="1164750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967A448-01D9-4956-A50F-F9BFFBEC42EB}"/>
              </a:ext>
            </a:extLst>
          </p:cNvPr>
          <p:cNvSpPr txBox="1">
            <a:spLocks/>
          </p:cNvSpPr>
          <p:nvPr/>
        </p:nvSpPr>
        <p:spPr>
          <a:xfrm>
            <a:off x="7874427" y="5149400"/>
            <a:ext cx="3718347" cy="132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>
                <a:solidFill>
                  <a:schemeClr val="bg1"/>
                </a:solidFill>
              </a:rPr>
              <a:t>NRC:	</a:t>
            </a:r>
            <a:r>
              <a:rPr lang="es-EC" dirty="0">
                <a:solidFill>
                  <a:schemeClr val="bg1"/>
                </a:solidFill>
              </a:rPr>
              <a:t>8338</a:t>
            </a:r>
          </a:p>
          <a:p>
            <a:r>
              <a:rPr lang="es-EC" b="1" dirty="0">
                <a:solidFill>
                  <a:schemeClr val="bg1"/>
                </a:solidFill>
              </a:rPr>
              <a:t>FECHA:	01</a:t>
            </a:r>
            <a:r>
              <a:rPr lang="es-EC" dirty="0">
                <a:solidFill>
                  <a:schemeClr val="bg1"/>
                </a:solidFill>
              </a:rPr>
              <a:t>/12/2022</a:t>
            </a:r>
          </a:p>
          <a:p>
            <a:r>
              <a:rPr lang="es-EC" b="1" dirty="0">
                <a:solidFill>
                  <a:schemeClr val="bg1"/>
                </a:solidFill>
              </a:rPr>
              <a:t>TUTOR:	</a:t>
            </a:r>
            <a:r>
              <a:rPr lang="es-EC" dirty="0">
                <a:solidFill>
                  <a:schemeClr val="bg1"/>
                </a:solidFill>
              </a:rPr>
              <a:t>Ing. Mauricio Campaña4</a:t>
            </a:r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512A79-B951-4143-9C53-4F290E48939A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68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8413952" cy="2191478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2.2.3	Tipos de Socket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Orientados a conexión: contiene comunicaciones fiables y circuitos virtuales.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No orientados a conexiones: el programa de aplicación da la fiabilidad.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38C40B2-F66F-86EE-0005-0DBE3A5F7D0A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0E5032-23AE-FFC0-8837-6559AA8119CE}"/>
              </a:ext>
            </a:extLst>
          </p:cNvPr>
          <p:cNvSpPr txBox="1"/>
          <p:nvPr/>
        </p:nvSpPr>
        <p:spPr>
          <a:xfrm>
            <a:off x="11610809" y="6431497"/>
            <a:ext cx="57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41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9774" y="453643"/>
            <a:ext cx="329184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89" y="681070"/>
            <a:ext cx="7363960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81" y="1152939"/>
            <a:ext cx="6583680" cy="4539113"/>
          </a:xfrm>
        </p:spPr>
        <p:txBody>
          <a:bodyPr anchor="ctr">
            <a:normAutofit/>
          </a:bodyPr>
          <a:lstStyle/>
          <a:p>
            <a:r>
              <a:rPr lang="es-ES" sz="5400">
                <a:solidFill>
                  <a:srgbClr val="FFFFFF"/>
                </a:solidFill>
              </a:rPr>
              <a:t>3	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681" y="1152939"/>
            <a:ext cx="3400126" cy="4539113"/>
          </a:xfrm>
        </p:spPr>
        <p:txBody>
          <a:bodyPr anchor="ctr">
            <a:normAutofit/>
          </a:bodyPr>
          <a:lstStyle/>
          <a:p>
            <a:r>
              <a:rPr lang="es-ES" dirty="0"/>
              <a:t>Para la presente práctica se crear</a:t>
            </a:r>
            <a:r>
              <a:rPr lang="es-EC" dirty="0"/>
              <a:t>á un proyecto desde cero </a:t>
            </a:r>
            <a:r>
              <a:rPr lang="es-ES" dirty="0"/>
              <a:t> y se seguirán los pasos detallados en las siguientes secciones:</a:t>
            </a:r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3D2310E-26B1-4889-8EDE-811C71ECE2B7}"/>
              </a:ext>
            </a:extLst>
          </p:cNvPr>
          <p:cNvSpPr txBox="1"/>
          <p:nvPr/>
        </p:nvSpPr>
        <p:spPr>
          <a:xfrm>
            <a:off x="11610807" y="6457890"/>
            <a:ext cx="5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9270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3.1	</a:t>
            </a:r>
            <a:r>
              <a:rPr lang="es-ES" dirty="0" err="1"/>
              <a:t>creaci</a:t>
            </a:r>
            <a:r>
              <a:rPr lang="es-EC" dirty="0" err="1"/>
              <a:t>ón</a:t>
            </a:r>
            <a:r>
              <a:rPr lang="es-EC" dirty="0"/>
              <a:t> de carpetas proyecto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074633" cy="132470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1.	Se crearán las carpetas para tener organizado la aplicación cliente y servidor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9A62F3-0504-4D17-9656-5FC748800A81}"/>
              </a:ext>
            </a:extLst>
          </p:cNvPr>
          <p:cNvSpPr txBox="1"/>
          <p:nvPr/>
        </p:nvSpPr>
        <p:spPr>
          <a:xfrm>
            <a:off x="11610809" y="6457890"/>
            <a:ext cx="5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9582E9-DCD2-F663-5F4F-8156861C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023870"/>
            <a:ext cx="4325654" cy="3131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C6A5798-DBDE-4390-4CC3-95CEF69ECC69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F8E061-31E4-79EA-E242-23150640DF25}"/>
              </a:ext>
            </a:extLst>
          </p:cNvPr>
          <p:cNvSpPr txBox="1"/>
          <p:nvPr/>
        </p:nvSpPr>
        <p:spPr>
          <a:xfrm>
            <a:off x="11610807" y="6431497"/>
            <a:ext cx="5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0256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3.2	 </a:t>
            </a:r>
            <a:r>
              <a:rPr lang="es-ES" dirty="0" err="1"/>
              <a:t>creaci</a:t>
            </a:r>
            <a:r>
              <a:rPr lang="es-EC" dirty="0" err="1"/>
              <a:t>ón</a:t>
            </a:r>
            <a:r>
              <a:rPr lang="es-EC" dirty="0"/>
              <a:t> del proyecto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857457" cy="1781904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1.	Se creará un nuevo proyecto para ello se tiene que hacer clic en File, New Project, Java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Ant</a:t>
            </a:r>
            <a:r>
              <a:rPr lang="es-ES" dirty="0">
                <a:solidFill>
                  <a:schemeClr val="tx1"/>
                </a:solidFill>
              </a:rPr>
              <a:t> y finalmente Java </a:t>
            </a:r>
            <a:r>
              <a:rPr lang="es-ES" dirty="0" err="1">
                <a:solidFill>
                  <a:schemeClr val="tx1"/>
                </a:solidFill>
              </a:rPr>
              <a:t>Applications</a:t>
            </a:r>
            <a:r>
              <a:rPr lang="es-ES" dirty="0">
                <a:solidFill>
                  <a:schemeClr val="tx1"/>
                </a:solidFill>
              </a:rPr>
              <a:t>, se realiza el mismo procedimiento tanto para la aplicación Cliente y Servidor.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9A62F3-0504-4D17-9656-5FC748800A81}"/>
              </a:ext>
            </a:extLst>
          </p:cNvPr>
          <p:cNvSpPr txBox="1"/>
          <p:nvPr/>
        </p:nvSpPr>
        <p:spPr>
          <a:xfrm>
            <a:off x="11610809" y="6457890"/>
            <a:ext cx="5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DBBB10-905E-74D0-6857-A1BB0D8F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04" y="2732802"/>
            <a:ext cx="3074634" cy="69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377DC71-E865-402D-3F81-AEBE205D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17" y="4196868"/>
            <a:ext cx="3238332" cy="2261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B3AE90E-26CE-3947-EC83-4D5C10CDF326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D672CA-D21E-D546-C28B-93A952A7621A}"/>
              </a:ext>
            </a:extLst>
          </p:cNvPr>
          <p:cNvSpPr txBox="1"/>
          <p:nvPr/>
        </p:nvSpPr>
        <p:spPr>
          <a:xfrm>
            <a:off x="11610808" y="6431497"/>
            <a:ext cx="5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0524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792480"/>
            <a:ext cx="3409782" cy="520827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	Se procede a dar un nombre y a ubicarlo dentro de un directorio se realiza el mismo procedimiento tanto para la aplicación Cliente y Servidor.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0AA1878-F403-438D-8FB1-E8220CFEAC0B}"/>
              </a:ext>
            </a:extLst>
          </p:cNvPr>
          <p:cNvSpPr txBox="1"/>
          <p:nvPr/>
        </p:nvSpPr>
        <p:spPr>
          <a:xfrm>
            <a:off x="11738103" y="6457890"/>
            <a:ext cx="50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  <a:r>
              <a:rPr lang="es-EC" sz="2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D895EB5-DBA9-E142-5AC5-70223774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2105025"/>
            <a:ext cx="380936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A6831FB-A536-6C26-DBB5-CBA864135740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3C33D4-A8D2-73A6-1431-4BCF67BD0B1F}"/>
              </a:ext>
            </a:extLst>
          </p:cNvPr>
          <p:cNvSpPr txBox="1"/>
          <p:nvPr/>
        </p:nvSpPr>
        <p:spPr>
          <a:xfrm>
            <a:off x="11689976" y="6431497"/>
            <a:ext cx="502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5001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792480"/>
            <a:ext cx="3409782" cy="520827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3.	A continuación se obtienen los siguientes proyectos con la siguiente estructura.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2801BC-9C08-4BE8-89FD-123BF4FB1FC7}"/>
              </a:ext>
            </a:extLst>
          </p:cNvPr>
          <p:cNvSpPr txBox="1"/>
          <p:nvPr/>
        </p:nvSpPr>
        <p:spPr>
          <a:xfrm>
            <a:off x="11736404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B8195F4-2F0E-CB05-AA55-7D37DFBD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4" y="2524125"/>
            <a:ext cx="3769415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72A3FA6-8DA1-A9FE-0567-DCE91F3D7E11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3155C5-DE25-E47B-B613-32734EE700AC}"/>
              </a:ext>
            </a:extLst>
          </p:cNvPr>
          <p:cNvSpPr txBox="1"/>
          <p:nvPr/>
        </p:nvSpPr>
        <p:spPr>
          <a:xfrm>
            <a:off x="11639550" y="6431497"/>
            <a:ext cx="55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1917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>
            <a:normAutofit/>
          </a:bodyPr>
          <a:lstStyle/>
          <a:p>
            <a:r>
              <a:rPr lang="es-ES" dirty="0"/>
              <a:t>3.3		CREACIÓN DE PAQUETES (</a:t>
            </a:r>
            <a:r>
              <a:rPr lang="es-ES" dirty="0" err="1"/>
              <a:t>mvc</a:t>
            </a:r>
            <a:r>
              <a:rPr lang="es-ES" dirty="0"/>
              <a:t>) –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1772"/>
            <a:ext cx="2704932" cy="1877153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1.	Se crearán los paquetes del modelo, vista y controlador, además, de paquetes adicionales imágenes y audio para el proyecto 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8E813E5-E00F-C62E-DB5C-AE10CB4F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8" y="5200085"/>
            <a:ext cx="3433763" cy="7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46FACA-BF30-0B36-FF46-76A6F025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1" y="2015208"/>
            <a:ext cx="3747438" cy="284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6CB0BAF-E05D-A02A-5217-5F08ED1A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4491355"/>
            <a:ext cx="3660085" cy="2014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45F57A1-E064-5DD3-4FA8-937E10567454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20B7DD-1D27-F02B-C2DC-A7E42BB0BEF9}"/>
              </a:ext>
            </a:extLst>
          </p:cNvPr>
          <p:cNvSpPr txBox="1"/>
          <p:nvPr/>
        </p:nvSpPr>
        <p:spPr>
          <a:xfrm>
            <a:off x="11610808" y="6431497"/>
            <a:ext cx="58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1926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>
            <a:normAutofit/>
          </a:bodyPr>
          <a:lstStyle/>
          <a:p>
            <a:r>
              <a:rPr lang="es-ES" dirty="0"/>
              <a:t>3.3		CREACIÓN DE PAQUETES (</a:t>
            </a:r>
            <a:r>
              <a:rPr lang="es-ES" dirty="0" err="1"/>
              <a:t>mvc</a:t>
            </a:r>
            <a:r>
              <a:rPr lang="es-ES" dirty="0"/>
              <a:t>) –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1772"/>
            <a:ext cx="2704932" cy="187715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2.	Se crearán los paquetes del modelo, vista y controlador para el proyecto Servidor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" name="Imagen 4" descr="Interfaz de usuario gráfica, PowerPoint&#10;&#10;Descripción generada automáticamente">
            <a:extLst>
              <a:ext uri="{FF2B5EF4-FFF2-40B4-BE49-F238E27FC236}">
                <a16:creationId xmlns:a16="http://schemas.microsoft.com/office/drawing/2014/main" id="{49DBB084-B4CC-F969-94C2-020F7B02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6" y="4421505"/>
            <a:ext cx="3520784" cy="513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C74E35-1EF4-D41A-2396-1E79F364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21" y="2800348"/>
            <a:ext cx="3876675" cy="2886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AF0E823-20B2-D972-727C-2C65E3CD0FF5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9D58FB2-3675-10B0-DDFF-AE49670106E5}"/>
              </a:ext>
            </a:extLst>
          </p:cNvPr>
          <p:cNvSpPr txBox="1"/>
          <p:nvPr/>
        </p:nvSpPr>
        <p:spPr>
          <a:xfrm>
            <a:off x="11704320" y="6431497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4209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>
            <a:normAutofit/>
          </a:bodyPr>
          <a:lstStyle/>
          <a:p>
            <a:r>
              <a:rPr lang="es-ES" dirty="0"/>
              <a:t>3.3		CREACIÓN DE PAQUETES (</a:t>
            </a:r>
            <a:r>
              <a:rPr lang="es-ES" dirty="0" err="1"/>
              <a:t>mvc</a:t>
            </a:r>
            <a:r>
              <a:rPr lang="es-ES" dirty="0"/>
              <a:t>) –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67" y="1871297"/>
            <a:ext cx="3074632" cy="20625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3.	Finalmente se tiene la siguiente estructura en los dos proyectos Cliente – Servidor.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8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B50CF704-976F-10DD-5A5A-A3D4D38D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79" y="2562701"/>
            <a:ext cx="2775442" cy="318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DBF130B-9128-3386-D47F-69FF0A6060EE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E6A4EC-D067-ACD4-4A17-AD888763222E}"/>
              </a:ext>
            </a:extLst>
          </p:cNvPr>
          <p:cNvSpPr txBox="1"/>
          <p:nvPr/>
        </p:nvSpPr>
        <p:spPr>
          <a:xfrm>
            <a:off x="11610808" y="6431497"/>
            <a:ext cx="58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4960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3.4 	CO</a:t>
            </a:r>
            <a:r>
              <a:rPr lang="es-EC" dirty="0"/>
              <a:t>DIFICACIÓN DEL PROYECTO CLIENTE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6601"/>
            <a:ext cx="3669886" cy="1554799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1.	Se crearán los archivos para el paquete modelo, por la cantidad de líneas de código existentes en los archivos no se adjuntarán capturas de los mismos.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D2645D-38E3-3B04-7A0B-B824A212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42" y="3870776"/>
            <a:ext cx="3669887" cy="101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1D5E41-94D6-5878-ACE8-CD39AAC1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10" y="2154872"/>
            <a:ext cx="3476625" cy="361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D018D53-5848-CD35-6818-E5B96BB77927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DA45BC-C215-427D-A0AD-E55C49E0E9AC}"/>
              </a:ext>
            </a:extLst>
          </p:cNvPr>
          <p:cNvSpPr txBox="1"/>
          <p:nvPr/>
        </p:nvSpPr>
        <p:spPr>
          <a:xfrm>
            <a:off x="11610808" y="6431497"/>
            <a:ext cx="58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34223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9ECEA-994A-44EA-8958-E37D54DB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7" y="614406"/>
            <a:ext cx="3707476" cy="56117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pic>
        <p:nvPicPr>
          <p:cNvPr id="5" name="Picture 2" descr="Resultado de imagen para AGENDA PNG">
            <a:extLst>
              <a:ext uri="{FF2B5EF4-FFF2-40B4-BE49-F238E27FC236}">
                <a16:creationId xmlns:a16="http://schemas.microsoft.com/office/drawing/2014/main" id="{65EBAD2C-103F-4596-964B-B9C65A21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935576"/>
            <a:ext cx="6489819" cy="3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F5C24D8-036E-430F-8D59-040D94E2863B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563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3.4		CO</a:t>
            </a:r>
            <a:r>
              <a:rPr lang="es-EC" dirty="0"/>
              <a:t>DIFICACIÓN DEL PROYECTO CLIENTE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6601"/>
            <a:ext cx="3669886" cy="1554799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2.	Se crearán los archivos para el paquete controlador, por la cantidad de líneas de código existentes en los archivos no se adjuntarán capturas de los mismos.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2CEDB0-9B66-36DE-F983-3759F9F3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2492020"/>
            <a:ext cx="4224338" cy="357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732ABAB-A775-9ED3-9388-A1009E1805D4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F852F1-9244-E9A9-B267-ECD9193EF73A}"/>
              </a:ext>
            </a:extLst>
          </p:cNvPr>
          <p:cNvSpPr txBox="1"/>
          <p:nvPr/>
        </p:nvSpPr>
        <p:spPr>
          <a:xfrm>
            <a:off x="11704320" y="6431497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3530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3.4		CO</a:t>
            </a:r>
            <a:r>
              <a:rPr lang="es-EC" dirty="0"/>
              <a:t>DIFICACIÓN DEL PROYECTO CLIENTE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6601"/>
            <a:ext cx="3669886" cy="1554799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3.	Se crearán los archivos para el paquete vista, por la cantidad de líneas de código existentes en los archivos no se adjuntarán capturas de los mismos.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EDB229-BC4A-E6A6-CCF8-739FF18A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97" y="2026601"/>
            <a:ext cx="3943350" cy="4515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F717883-197A-78C0-036C-BCCE51F735A4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5A7CCD-1D75-1F96-EEBF-33B68B462D50}"/>
              </a:ext>
            </a:extLst>
          </p:cNvPr>
          <p:cNvSpPr txBox="1"/>
          <p:nvPr/>
        </p:nvSpPr>
        <p:spPr>
          <a:xfrm>
            <a:off x="11724640" y="6431497"/>
            <a:ext cx="46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149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3.5		CO</a:t>
            </a:r>
            <a:r>
              <a:rPr lang="es-EC" dirty="0"/>
              <a:t>DIFICACIÓN DEL PROYECTO SERVIDOR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6601"/>
            <a:ext cx="4305133" cy="830899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1.	 Se crearán los archivos para el paquete modelo, por la cantidad de líneas de código existentes en los archivos no se adjuntarán capturas de los mismos.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5FD4EE9-9570-6596-90CA-E5A99F5B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25" y="2026601"/>
            <a:ext cx="3599441" cy="64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0B1580D-E84D-1B9C-320D-80B94B6F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3" y="2978645"/>
            <a:ext cx="4829175" cy="335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15A88F7-8C11-1FD2-93DB-185AC2BE44A0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DB9967-C57D-857B-61FB-C436BDC0489D}"/>
              </a:ext>
            </a:extLst>
          </p:cNvPr>
          <p:cNvSpPr txBox="1"/>
          <p:nvPr/>
        </p:nvSpPr>
        <p:spPr>
          <a:xfrm>
            <a:off x="11724638" y="6431497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833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3.5		CO</a:t>
            </a:r>
            <a:r>
              <a:rPr lang="es-EC" dirty="0"/>
              <a:t>DIFICACIÓN DEL PROYECTO SERVIDOR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6601"/>
            <a:ext cx="3571709" cy="1402399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2.	 Se crearán los archivos para el paquete controlador, por la cantidad de líneas de código existentes en los archivos no se adjuntarán capturas de los mismos.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618283-0F3F-1670-2BB6-77776FFF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22" y="2583350"/>
            <a:ext cx="4027153" cy="3407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3F34FAC-E532-0E59-2081-59C4D2F5AC9F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53E3BE-B3D8-088A-07DB-032E96F30642}"/>
              </a:ext>
            </a:extLst>
          </p:cNvPr>
          <p:cNvSpPr txBox="1"/>
          <p:nvPr/>
        </p:nvSpPr>
        <p:spPr>
          <a:xfrm>
            <a:off x="11704320" y="6431497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1428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3.5		CO</a:t>
            </a:r>
            <a:r>
              <a:rPr lang="es-EC" dirty="0"/>
              <a:t>DIFICACIÓN DEL PROYECTO SERVIDOR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6601"/>
            <a:ext cx="3571709" cy="1402399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3.	 Se crearán los archivos para el paquete vista, por la cantidad de líneas de código existentes en los archivos no se adjuntarán capturas de los mismos.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442B11-3B8E-41BD-9A02-0064F4503CB2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E1374B-9D2E-EAA1-9418-DC22ABCE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841942"/>
            <a:ext cx="4572000" cy="3155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4AC35D-825C-A809-F2DE-184CE54BA19E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105B8-1DAB-7DF7-DB33-D95158EC183D}"/>
              </a:ext>
            </a:extLst>
          </p:cNvPr>
          <p:cNvSpPr txBox="1"/>
          <p:nvPr/>
        </p:nvSpPr>
        <p:spPr>
          <a:xfrm>
            <a:off x="11724638" y="6431497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9084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410428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1. 	Para poder ejecutar el proyecto lo primero que se tendrá que realizar el levantar el proyecto Servidor.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39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F47F48-CF4B-A03F-543D-7078B4F1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14" y="3781425"/>
            <a:ext cx="3435389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167DA30-042E-B1D8-4D18-14F8CFB8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75" y="2323168"/>
            <a:ext cx="4351020" cy="253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4376D4B-6481-0A8D-8CBB-EC8693CCF26F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0A41CE-E074-CBDE-AD51-1857F688CE46}"/>
              </a:ext>
            </a:extLst>
          </p:cNvPr>
          <p:cNvSpPr txBox="1"/>
          <p:nvPr/>
        </p:nvSpPr>
        <p:spPr>
          <a:xfrm>
            <a:off x="11724638" y="6431497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9450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41042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2. 	Una vez ejecutado el proyecto Servidor, se tiene que iniciar el Servidor.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39</a:t>
            </a: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6128AED-BF16-5A7D-6C2D-AEE97060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26" y="3091179"/>
            <a:ext cx="4906969" cy="2804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B9F8F5B-88FB-C6EA-CDEB-DE1ED5EE2DDF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247B125-35CD-DF9A-E7F6-43C10A5CEEC1}"/>
              </a:ext>
            </a:extLst>
          </p:cNvPr>
          <p:cNvSpPr txBox="1">
            <a:spLocks/>
          </p:cNvSpPr>
          <p:nvPr/>
        </p:nvSpPr>
        <p:spPr>
          <a:xfrm>
            <a:off x="9117366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B5820D-52A3-5926-A444-1CCAAC30C31C}"/>
              </a:ext>
            </a:extLst>
          </p:cNvPr>
          <p:cNvSpPr txBox="1"/>
          <p:nvPr/>
        </p:nvSpPr>
        <p:spPr>
          <a:xfrm>
            <a:off x="11724639" y="6413568"/>
            <a:ext cx="46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36256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295482" cy="12485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3. 	Una vez iniciado el Servidor, se puede ejecutar el proyecto Cliente.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40</a:t>
            </a:r>
          </a:p>
        </p:txBody>
      </p:sp>
      <p:pic>
        <p:nvPicPr>
          <p:cNvPr id="7" name="Imagen 6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26D6EEE8-6C33-DBCC-1E6A-ACF6E4C4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733800"/>
            <a:ext cx="30480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6C1D5D01-4654-2BA3-CADC-AF3B82B1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22" y="2759855"/>
            <a:ext cx="4240178" cy="2975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D45A2D6-4321-57D7-9EE3-13D75BCAC983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A160BA6-27FA-4F52-F116-F0A935FBD597}"/>
              </a:ext>
            </a:extLst>
          </p:cNvPr>
          <p:cNvSpPr txBox="1">
            <a:spLocks/>
          </p:cNvSpPr>
          <p:nvPr/>
        </p:nvSpPr>
        <p:spPr>
          <a:xfrm>
            <a:off x="9107207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01DD42-ACDF-3AB7-18C2-55E55DAD18E2}"/>
              </a:ext>
            </a:extLst>
          </p:cNvPr>
          <p:cNvSpPr txBox="1"/>
          <p:nvPr/>
        </p:nvSpPr>
        <p:spPr>
          <a:xfrm>
            <a:off x="11714478" y="6413568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898038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295482" cy="12485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4. 	Una vez ejecutado el Cliente se procede a ingresar los nombres de los usuarios para iniciar la comunicación.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40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A5A5F11-D277-4BC0-5335-B0F2104C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2795587"/>
            <a:ext cx="4718913" cy="3281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69D181-BF1D-D3C9-50C4-EDDE1A0E9E9A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CAC359D-18DC-FEC3-FC70-C016BEF246B6}"/>
              </a:ext>
            </a:extLst>
          </p:cNvPr>
          <p:cNvSpPr txBox="1">
            <a:spLocks/>
          </p:cNvSpPr>
          <p:nvPr/>
        </p:nvSpPr>
        <p:spPr>
          <a:xfrm>
            <a:off x="9097048" y="26393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D84981D-9D46-CF07-A39B-64ADFFF7EA89}"/>
              </a:ext>
            </a:extLst>
          </p:cNvPr>
          <p:cNvSpPr txBox="1"/>
          <p:nvPr/>
        </p:nvSpPr>
        <p:spPr>
          <a:xfrm>
            <a:off x="11704319" y="6439961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0818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3246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5. 	Una vez que tenemos dos Clientes se puede comenzar una conversación.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41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E29F74-6797-F124-BAD0-FD035901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09" y="3708424"/>
            <a:ext cx="7750204" cy="2195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43767E-B40B-99C7-45C5-80C5DAE855BC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9357FD3-BD57-E727-B557-4866A182C7CA}"/>
              </a:ext>
            </a:extLst>
          </p:cNvPr>
          <p:cNvSpPr txBox="1">
            <a:spLocks/>
          </p:cNvSpPr>
          <p:nvPr/>
        </p:nvSpPr>
        <p:spPr>
          <a:xfrm>
            <a:off x="9094197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A7BB39D-4E66-2E92-304A-C3BD8A27BCD2}"/>
              </a:ext>
            </a:extLst>
          </p:cNvPr>
          <p:cNvSpPr txBox="1"/>
          <p:nvPr/>
        </p:nvSpPr>
        <p:spPr>
          <a:xfrm>
            <a:off x="11684002" y="6413568"/>
            <a:ext cx="48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90950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BA5D-F15B-4359-A181-C9103E16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17" y="711681"/>
            <a:ext cx="11029616" cy="1013800"/>
          </a:xfrm>
        </p:spPr>
        <p:txBody>
          <a:bodyPr/>
          <a:lstStyle/>
          <a:p>
            <a:r>
              <a:rPr lang="es-ES" dirty="0"/>
              <a:t>1	OBJETIVO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AAFBEA0-C6C4-489E-AB02-CDD8B089A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134082"/>
              </p:ext>
            </p:extLst>
          </p:nvPr>
        </p:nvGraphicFramePr>
        <p:xfrm>
          <a:off x="581192" y="2180496"/>
          <a:ext cx="826984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FA1E8E5-FD2D-4BD0-AA9A-D003145D602F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rgbClr val="FFFF00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C681FB-C837-4CC5-ACFB-328816DC701B}"/>
              </a:ext>
            </a:extLst>
          </p:cNvPr>
          <p:cNvSpPr txBox="1"/>
          <p:nvPr/>
        </p:nvSpPr>
        <p:spPr>
          <a:xfrm>
            <a:off x="11836725" y="647694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625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324610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6. 	Se puede realizar envíos de archivos desde cualquiera de los chats, para ello se deberá elegir la opción de Escoger Archivo.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41</a:t>
            </a: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79C524A-5EA4-07BC-56CA-8411D65D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684779"/>
            <a:ext cx="5063270" cy="2925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F91A821-7F80-C1BC-F803-0E703A5BB48A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F4FA030-E8B6-BAE3-1308-A259D68288A2}"/>
              </a:ext>
            </a:extLst>
          </p:cNvPr>
          <p:cNvSpPr txBox="1">
            <a:spLocks/>
          </p:cNvSpPr>
          <p:nvPr/>
        </p:nvSpPr>
        <p:spPr>
          <a:xfrm>
            <a:off x="9097048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A8419F-642E-2503-C2AA-6A9BDCBA781F}"/>
              </a:ext>
            </a:extLst>
          </p:cNvPr>
          <p:cNvSpPr txBox="1"/>
          <p:nvPr/>
        </p:nvSpPr>
        <p:spPr>
          <a:xfrm>
            <a:off x="11704319" y="6413568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7894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3246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7. 	Se deberá elegir el archivo, y agregar el </a:t>
            </a:r>
            <a:r>
              <a:rPr lang="es-ES" dirty="0" err="1">
                <a:solidFill>
                  <a:schemeClr val="tx1"/>
                </a:solidFill>
              </a:rPr>
              <a:t>Username</a:t>
            </a:r>
            <a:r>
              <a:rPr lang="es-ES" dirty="0">
                <a:solidFill>
                  <a:schemeClr val="tx1"/>
                </a:solidFill>
              </a:rPr>
              <a:t> se acepta el archivo.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41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A3FD33F-8E3D-3997-7D39-9FAD80C6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67" y="3995327"/>
            <a:ext cx="3896066" cy="181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9A2D719-47CB-5C01-4A35-A29DA420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61" y="2037622"/>
            <a:ext cx="3209925" cy="1957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FE187D9-F9E2-F6E8-20D9-906B269F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787" y="4481601"/>
            <a:ext cx="3114675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2E64108-1B48-0967-AF57-651276F62F64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9153937E-B531-D277-B762-E089244D82A8}"/>
              </a:ext>
            </a:extLst>
          </p:cNvPr>
          <p:cNvSpPr txBox="1">
            <a:spLocks/>
          </p:cNvSpPr>
          <p:nvPr/>
        </p:nvSpPr>
        <p:spPr>
          <a:xfrm>
            <a:off x="9062153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A75ED0C-468C-22E6-D725-2532D68CE17A}"/>
              </a:ext>
            </a:extLst>
          </p:cNvPr>
          <p:cNvSpPr txBox="1"/>
          <p:nvPr/>
        </p:nvSpPr>
        <p:spPr>
          <a:xfrm>
            <a:off x="11684002" y="6413568"/>
            <a:ext cx="45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21120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324610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tx1"/>
                </a:solidFill>
              </a:rPr>
              <a:t>8. 	Se elige la ruta donde se guardará el archivo recibido y finalmente se hace clic en aceptar.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41</a:t>
            </a:r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2B7753D-1B2B-FA98-BF30-956A93FFB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2257425"/>
            <a:ext cx="3419475" cy="158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48303276-0084-7693-5CD1-58762E2E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4380679"/>
            <a:ext cx="3140655" cy="1826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5CE42C8-5E61-CF33-BD2A-4A20A0BFA94D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705FF99-920B-9B42-820E-EAFC5DC7DF1A}"/>
              </a:ext>
            </a:extLst>
          </p:cNvPr>
          <p:cNvSpPr txBox="1">
            <a:spLocks/>
          </p:cNvSpPr>
          <p:nvPr/>
        </p:nvSpPr>
        <p:spPr>
          <a:xfrm>
            <a:off x="9076093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495D44-505E-3B85-99A9-B1C66BF136C9}"/>
              </a:ext>
            </a:extLst>
          </p:cNvPr>
          <p:cNvSpPr txBox="1"/>
          <p:nvPr/>
        </p:nvSpPr>
        <p:spPr>
          <a:xfrm>
            <a:off x="11704320" y="6413568"/>
            <a:ext cx="44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386833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3246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9. 	Se puede visualizar en el Servidor las acciones que fueron realizadas por los Clientes.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41</a:t>
            </a: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54CB074-F946-5D2F-C9B6-72E689E2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4" y="2911428"/>
            <a:ext cx="4803273" cy="278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E36B091-266A-6F99-8FFD-935F3AF7C9C1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255117D-DA8F-53C3-F954-099A66EA2224}"/>
              </a:ext>
            </a:extLst>
          </p:cNvPr>
          <p:cNvSpPr txBox="1">
            <a:spLocks/>
          </p:cNvSpPr>
          <p:nvPr/>
        </p:nvSpPr>
        <p:spPr>
          <a:xfrm>
            <a:off x="9097048" y="26393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9878F7-8F89-045B-79E6-39AC6F3BEAAA}"/>
              </a:ext>
            </a:extLst>
          </p:cNvPr>
          <p:cNvSpPr txBox="1"/>
          <p:nvPr/>
        </p:nvSpPr>
        <p:spPr>
          <a:xfrm>
            <a:off x="11704319" y="6439961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09053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	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3074633" cy="13246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10. 	Finalmente se detienen los servicios.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733DFD-0566-414E-929B-BC1AE5C86D18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41</a:t>
            </a: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C133E3-77B0-D36F-856B-835AEDB8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91" y="2601595"/>
            <a:ext cx="5167340" cy="297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739BA50-30D4-34C8-EE5E-EA662E716548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3FBBA1F-3080-A79A-5C4E-965264A59FFF}"/>
              </a:ext>
            </a:extLst>
          </p:cNvPr>
          <p:cNvSpPr txBox="1">
            <a:spLocks/>
          </p:cNvSpPr>
          <p:nvPr/>
        </p:nvSpPr>
        <p:spPr>
          <a:xfrm>
            <a:off x="9084672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AD24BB-4EC9-8BD2-03C0-D0BDFA0659F8}"/>
              </a:ext>
            </a:extLst>
          </p:cNvPr>
          <p:cNvSpPr txBox="1"/>
          <p:nvPr/>
        </p:nvSpPr>
        <p:spPr>
          <a:xfrm>
            <a:off x="11684003" y="6413568"/>
            <a:ext cx="47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2274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4	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176728" cy="367830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sockets nos permiten implementar una arquitectura cliente – servidor donde la comunicación es iniciada por uno de los procesos el cual es denominado “Cliente” y finalmente se espera al segundo proceso inicie la comunicación por tal razón es conocido como servidor.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socket nos permite el intercambio de información entre procesos en la misma máquina o en una red de tal manera que se puede distribuir el trabajo y tener el acceso a datos centralizados.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socket es un proceso o hilo que existe en la máquina del cliente y servidor, la cual sirve como instancia para que un programa servidor y el cliente tengan acceso a la información la misma que es transmitida por varias capas de red.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78D314-FD9C-4669-B7FA-7E06DC6557EA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A97F45-DBAE-B4F1-E0F4-DB72F4E862A9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5B91309-699C-AA30-AAB6-D26318E1F125}"/>
              </a:ext>
            </a:extLst>
          </p:cNvPr>
          <p:cNvSpPr txBox="1">
            <a:spLocks/>
          </p:cNvSpPr>
          <p:nvPr/>
        </p:nvSpPr>
        <p:spPr>
          <a:xfrm>
            <a:off x="9097048" y="0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C1FD3C-0C9E-7488-5836-4D47C7D2F2CE}"/>
              </a:ext>
            </a:extLst>
          </p:cNvPr>
          <p:cNvSpPr txBox="1"/>
          <p:nvPr/>
        </p:nvSpPr>
        <p:spPr>
          <a:xfrm>
            <a:off x="11704319" y="6413568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70395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5	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176728" cy="367830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Antes de comenzar con el desarrollo de proyectos haciendo uso de sockets es importante el conocer los hilos.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el desarrollo de la práctica es importante el conocer que es una arquitectura cliente – servidor, además, del Modelo Vista Controlador.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36A358-5F4F-4723-B839-023BA1F1C54C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BC4072-8DCD-91B5-E770-11C851F6CF1E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9339CD-29FF-6C3F-667E-6028F98568BD}"/>
              </a:ext>
            </a:extLst>
          </p:cNvPr>
          <p:cNvSpPr txBox="1"/>
          <p:nvPr/>
        </p:nvSpPr>
        <p:spPr>
          <a:xfrm>
            <a:off x="11704320" y="6431497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644582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6	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CE18C-31CA-4412-9E0A-0A8F15F0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176728" cy="3678303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https://www.infor.uva.es/~fdiaz/sd/doc/java.net.pdf</a:t>
            </a:r>
            <a:r>
              <a:rPr lang="es-ES" dirty="0"/>
              <a:t>   </a:t>
            </a:r>
            <a:endParaRPr lang="es-EC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/>
              <a:t>Rivera, J. (</a:t>
            </a:r>
            <a:r>
              <a:rPr lang="en-US" dirty="0" err="1"/>
              <a:t>s.f.</a:t>
            </a:r>
            <a:r>
              <a:rPr lang="en-US" dirty="0"/>
              <a:t>). Sockets </a:t>
            </a:r>
            <a:r>
              <a:rPr lang="en-US" dirty="0" err="1"/>
              <a:t>en</a:t>
            </a:r>
            <a:r>
              <a:rPr lang="en-US" dirty="0"/>
              <a:t> Java. </a:t>
            </a:r>
            <a:r>
              <a:rPr lang="es-ES" dirty="0"/>
              <a:t>Obtenido de http://pedrobeltrancanessabiblioteca.weebly.com/uploads/1/2/4/0/12405072/mi_manual_sockets.pdf</a:t>
            </a:r>
            <a:endParaRPr lang="es-EC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/>
              <a:t>ULG. (</a:t>
            </a:r>
            <a:r>
              <a:rPr lang="en-US" dirty="0" err="1"/>
              <a:t>s.f.</a:t>
            </a:r>
            <a:r>
              <a:rPr lang="en-US" dirty="0"/>
              <a:t>). Socket programming. </a:t>
            </a:r>
            <a:r>
              <a:rPr lang="en-US" dirty="0" err="1"/>
              <a:t>Obtenido</a:t>
            </a:r>
            <a:r>
              <a:rPr lang="en-US" dirty="0"/>
              <a:t> de Complement for the programming assignment: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http://www.montefiore.ulg.ac.be/~hiard/Java%20Sockets.pdf</a:t>
            </a:r>
            <a:endParaRPr lang="es-EC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https://cruzado.info/tutojava/V_2.htm</a:t>
            </a:r>
            <a:endParaRPr lang="es-EC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https://www.youtube.com/watch?v=L0Y6hawPB-E&amp;t=4s</a:t>
            </a:r>
            <a:endParaRPr lang="es-EC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s-ES" dirty="0"/>
              <a:t>Vila, J. (s.f.). Sockets en Java Sockets en J. Obtenido de https://poliformat.upv.es/access/content/group/OCW_6069_2008/T2.- Comunicaci%C3%B3n%20I%3A%20del%20C_S%20al%20modelo%20de%20objetos/T ecnolog%C3%ADa%20JAVA/Java-sockets.pdf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14641-8071-4086-903A-8C6574F4A565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46</a:t>
            </a:r>
            <a:endParaRPr lang="es-EC" sz="20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C4C06D7-214E-CC76-F272-60C4ECB34052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6	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AD6B71-9131-2072-F93D-1F251F01E54D}"/>
              </a:ext>
            </a:extLst>
          </p:cNvPr>
          <p:cNvSpPr txBox="1"/>
          <p:nvPr/>
        </p:nvSpPr>
        <p:spPr>
          <a:xfrm>
            <a:off x="11704320" y="6431497"/>
            <a:ext cx="4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40496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413952" cy="3678303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2.1	Arquitectura Cliente – Servidor.</a:t>
            </a:r>
          </a:p>
          <a:p>
            <a:pPr lvl="1" algn="just"/>
            <a:r>
              <a:rPr lang="es-ES" sz="2000" dirty="0">
                <a:solidFill>
                  <a:schemeClr val="tx1"/>
                </a:solidFill>
              </a:rPr>
              <a:t>Comenzó a ser aceptado a finales de los 80’s. El funcionamiento o su implementación es sencillo ya que se tiene una máquina cliente la cual requiere de un servicio que se encuentra en una máquina servidor.</a:t>
            </a:r>
          </a:p>
          <a:p>
            <a:pPr lvl="1" algn="just"/>
            <a:r>
              <a:rPr lang="es-ES" sz="2000" dirty="0">
                <a:solidFill>
                  <a:schemeClr val="tx1"/>
                </a:solidFill>
              </a:rPr>
              <a:t>Desde el punto de vista funcional, se puede definir la computación Cliente/Servidor como una arquitectura distribuida que permite a los usuarios finales obtener acceso a la información en forma transparente aún en entornos multiplataforma.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5AAE9DB-8C8A-54B5-3F18-6D0821D949F2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2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200" dirty="0">
                <a:solidFill>
                  <a:srgbClr val="FFFF00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D88327-5DD0-6B28-28A0-2B8738CDE61F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549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8413952" cy="4400412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2.1.1	Cliente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chemeClr val="tx1"/>
                </a:solidFill>
              </a:rPr>
              <a:t>El cliente es el proceso que permite al usuario formular los requerimientos y pasarlos al servidor, se le conoce con el término front-end, además, el objetivo principal es la manipulación y el despliegue de los datos, y tiene como característica el desarrollo sobre interfaces gráficas de usuario (GUI).</a:t>
            </a:r>
            <a:endParaRPr lang="es-EC" sz="18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</a:rPr>
              <a:t>En el cliente se tiene procesos como: </a:t>
            </a:r>
            <a:endParaRPr lang="es-EC" sz="2000" dirty="0">
              <a:solidFill>
                <a:schemeClr val="tx1"/>
              </a:solidFill>
            </a:endParaRPr>
          </a:p>
          <a:p>
            <a:pPr lvl="2" algn="just"/>
            <a:r>
              <a:rPr lang="es-ES" sz="1800" dirty="0">
                <a:solidFill>
                  <a:schemeClr val="tx1"/>
                </a:solidFill>
              </a:rPr>
              <a:t>Administrar la interfaz de usuario.</a:t>
            </a:r>
          </a:p>
          <a:p>
            <a:pPr lvl="2" algn="just"/>
            <a:r>
              <a:rPr lang="es-ES" sz="1800" dirty="0">
                <a:solidFill>
                  <a:schemeClr val="tx1"/>
                </a:solidFill>
              </a:rPr>
              <a:t>Interactuar con el usuario.</a:t>
            </a:r>
          </a:p>
          <a:p>
            <a:pPr lvl="2" algn="just"/>
            <a:r>
              <a:rPr lang="es-ES" sz="1800" dirty="0">
                <a:solidFill>
                  <a:schemeClr val="tx1"/>
                </a:solidFill>
              </a:rPr>
              <a:t>Procesar la lógica de la aplicación y hacer validaciones locales.</a:t>
            </a:r>
          </a:p>
          <a:p>
            <a:pPr lvl="2" algn="just"/>
            <a:r>
              <a:rPr lang="es-ES" sz="1800" dirty="0">
                <a:solidFill>
                  <a:schemeClr val="tx1"/>
                </a:solidFill>
              </a:rPr>
              <a:t>Generar requerimientos de bases de datos.</a:t>
            </a:r>
          </a:p>
          <a:p>
            <a:pPr lvl="2" algn="just"/>
            <a:r>
              <a:rPr lang="es-ES" sz="1800" dirty="0">
                <a:solidFill>
                  <a:schemeClr val="tx1"/>
                </a:solidFill>
              </a:rPr>
              <a:t>Recibir resultados del servidor.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CB3AAED-167B-D739-B57F-B57B3CB03832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27E4D0-473A-E570-4939-A2A45FAEB709}"/>
              </a:ext>
            </a:extLst>
          </p:cNvPr>
          <p:cNvSpPr txBox="1"/>
          <p:nvPr/>
        </p:nvSpPr>
        <p:spPr>
          <a:xfrm>
            <a:off x="11817674" y="6441022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902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8413952" cy="4400412"/>
          </a:xfrm>
        </p:spPr>
        <p:txBody>
          <a:bodyPr>
            <a:normAutofit fontScale="92500"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2.1.2	Servidor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</a:rPr>
              <a:t>Es el proceso encargado de atender a múltiples clientes que hacen peticiones de algún recurso administrado por él. Al proceso servidor se le conoce con el término back-end.</a:t>
            </a:r>
            <a:endParaRPr lang="es-EC" sz="20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</a:rPr>
              <a:t>El objetivo principal del servidor es el manejar y gestionar las reglas del negocio, además, de los recursos de los datos y se manejan procesos como: </a:t>
            </a:r>
            <a:endParaRPr lang="es-EC" sz="2000" dirty="0">
              <a:solidFill>
                <a:schemeClr val="tx1"/>
              </a:solidFill>
            </a:endParaRPr>
          </a:p>
          <a:p>
            <a:pPr lvl="2" algn="just"/>
            <a:r>
              <a:rPr lang="es-ES" sz="1800" dirty="0">
                <a:solidFill>
                  <a:schemeClr val="tx1"/>
                </a:solidFill>
              </a:rPr>
              <a:t>Aceptar los requerimientos de bases de datos que hacen los clientes.</a:t>
            </a:r>
          </a:p>
          <a:p>
            <a:pPr lvl="2" algn="just"/>
            <a:r>
              <a:rPr lang="es-ES" sz="2000" dirty="0">
                <a:solidFill>
                  <a:schemeClr val="tx1"/>
                </a:solidFill>
              </a:rPr>
              <a:t>Procesar requerimientos de bases de datos.</a:t>
            </a:r>
          </a:p>
          <a:p>
            <a:pPr lvl="2" algn="just"/>
            <a:r>
              <a:rPr lang="es-ES" sz="2000" dirty="0">
                <a:solidFill>
                  <a:schemeClr val="tx1"/>
                </a:solidFill>
              </a:rPr>
              <a:t>Formatear datos para transmitirlos a los clientes.</a:t>
            </a:r>
          </a:p>
          <a:p>
            <a:pPr lvl="2" algn="just"/>
            <a:r>
              <a:rPr lang="es-ES" sz="2000" dirty="0">
                <a:solidFill>
                  <a:schemeClr val="tx1"/>
                </a:solidFill>
              </a:rPr>
              <a:t>Procesar la lógica de la aplicación y realizar validaciones a nivel de bases de datos.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528B147-E204-3897-2246-A51C5F05704C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2.1.2	</a:t>
            </a:r>
            <a:r>
              <a:rPr lang="es-EC" sz="1100" dirty="0">
                <a:solidFill>
                  <a:srgbClr val="FFFF00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BA1ED6-4A88-5259-DABB-34246AA4DFDE}"/>
              </a:ext>
            </a:extLst>
          </p:cNvPr>
          <p:cNvSpPr txBox="1"/>
          <p:nvPr/>
        </p:nvSpPr>
        <p:spPr>
          <a:xfrm>
            <a:off x="11808149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9320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413952" cy="3678303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2.2	Sockets.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</a:rPr>
              <a:t>Un socket es un mecanismo de comunicación entre procesos los cuales permiten que un proceso emita o reciba información con otro proceso incluso estando en distintas máquinas.</a:t>
            </a:r>
            <a:endParaRPr lang="es-EC" sz="20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solidFill>
                  <a:schemeClr val="tx1"/>
                </a:solidFill>
              </a:rPr>
              <a:t>También se puede mencionar que un socket no es más que un canal de comunicación entre dos programas que corren sobre ordenadores distintos o incluso en el mismo ordenador.</a:t>
            </a:r>
            <a:endParaRPr lang="es-EC" sz="200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6ACA357-6283-3722-CB10-E0996C0A3C8F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A828E-F449-7D58-73E0-53679A9B1E53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4116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8413952" cy="44004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2.2.1	Propiedades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Fiabilidad de la transmisión, los datos que transmiten no se pierden.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Conservación del orden de los datos, los datos mantienen el orden de llegada tal como fueron emitidos.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No existen datos duplicados, los datos llegan una sola vez a su destino.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Comunicación en modo conectado, la conexión se encuentra establecida antes de comenzar con la comunicación.</a:t>
            </a:r>
            <a:endParaRPr lang="es-EC" sz="21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200" dirty="0">
                <a:solidFill>
                  <a:schemeClr val="tx1"/>
                </a:solidFill>
              </a:rPr>
              <a:t>Conservación de los límites de los lenguajes, los límites de mensajes emitidos pueden encontrarse o conocerse en el destino.</a:t>
            </a:r>
            <a:endParaRPr lang="es-EC" sz="2200" dirty="0">
              <a:solidFill>
                <a:schemeClr val="tx1"/>
              </a:solidFill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Envío de mensajes urgentes, permite el envío de mensajes fuera del flujo cuando se envía un mensaje fuera del flujo. </a:t>
            </a:r>
            <a:endParaRPr lang="es-EC" sz="210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F60E739-A408-6C84-BEE9-6CB36AA83F72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871043-9AED-A8A1-0147-949D73BCD029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1350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8413952" cy="2753453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2.2.2	Atributos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Dominio: especifica el medio de comunicación de la red que el socket utilizará.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Protocolo: especifica el protocolo que se va a utilizar.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s-ES" sz="2100" dirty="0">
                <a:solidFill>
                  <a:schemeClr val="tx1"/>
                </a:solidFill>
              </a:rPr>
              <a:t>Tipo: los protocolos de internet proveen dos niveles distintos de servicios, flujo y datagramas. </a:t>
            </a:r>
            <a:endParaRPr lang="es-EC" sz="210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B5BE577-8B01-80C6-5BA6-4ED2E90CE864}"/>
              </a:ext>
            </a:extLst>
          </p:cNvPr>
          <p:cNvSpPr txBox="1">
            <a:spLocks/>
          </p:cNvSpPr>
          <p:nvPr/>
        </p:nvSpPr>
        <p:spPr>
          <a:xfrm>
            <a:off x="9117367" y="17929"/>
            <a:ext cx="307463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1200" dirty="0">
                <a:solidFill>
                  <a:schemeClr val="bg1"/>
                </a:solidFill>
              </a:rPr>
              <a:t>1	OBJETIVO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	MARCO TEÓRICO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	ARQUITECTURA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2.1.1	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2.1.2	</a:t>
            </a:r>
            <a:r>
              <a:rPr lang="es-EC" sz="1100" dirty="0">
                <a:solidFill>
                  <a:schemeClr val="bg1"/>
                </a:solidFill>
              </a:rPr>
              <a:t>SERVIDOR</a:t>
            </a:r>
          </a:p>
          <a:p>
            <a:pPr lvl="1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2.2	SOCKETS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2.2.1	PROPIEDADES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rgbClr val="FFFF00"/>
                </a:solidFill>
              </a:rPr>
              <a:t>2.2.2	ATRIBUTOS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2.2.3	TIPOS DE SOCKETS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  DESARROLLO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3.1	CREACIÓN DE CARPETAS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3.2	CREACIÓN DEL PROYECTO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3.3	CREACIÓN DE PAQUETES (MVC) CLIENTE – SERVIDOR.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3.4	CODIFICACIÓN PROYECTO CLIENTE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3.5	CODIFICACIÓN PROYECTO SERVIDOR</a:t>
            </a:r>
          </a:p>
          <a:p>
            <a:pPr lvl="2"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3.6	FUNCIONALIDAD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4  CONCLUSIONES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5	RECOMENDACIONES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bg1"/>
                </a:solidFill>
              </a:rPr>
              <a:t>6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0D667C-58BE-0E41-2813-26DDC469AAD7}"/>
              </a:ext>
            </a:extLst>
          </p:cNvPr>
          <p:cNvSpPr txBox="1"/>
          <p:nvPr/>
        </p:nvSpPr>
        <p:spPr>
          <a:xfrm>
            <a:off x="11817674" y="6431497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794473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89A941FA40E34E9C2059280B10934F" ma:contentTypeVersion="7" ma:contentTypeDescription="Crear nuevo documento." ma:contentTypeScope="" ma:versionID="d12b47b933b4a9ceaf9ece1e0839f633">
  <xsd:schema xmlns:xsd="http://www.w3.org/2001/XMLSchema" xmlns:xs="http://www.w3.org/2001/XMLSchema" xmlns:p="http://schemas.microsoft.com/office/2006/metadata/properties" xmlns:ns3="f2e67dcb-054d-4eb4-91b7-65661143119a" xmlns:ns4="6777cbb2-df6d-473c-9547-b10c11fe383a" targetNamespace="http://schemas.microsoft.com/office/2006/metadata/properties" ma:root="true" ma:fieldsID="a5cea89409c5ccc10def36126dc4cc04" ns3:_="" ns4:_="">
    <xsd:import namespace="f2e67dcb-054d-4eb4-91b7-65661143119a"/>
    <xsd:import namespace="6777cbb2-df6d-473c-9547-b10c11fe38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67dcb-054d-4eb4-91b7-65661143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7cbb2-df6d-473c-9547-b10c11fe38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69637C-D583-465A-A1D0-EA5BB5A83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31D0D-78BA-46CB-904C-3044BB9DE80E}">
  <ds:schemaRefs>
    <ds:schemaRef ds:uri="6777cbb2-df6d-473c-9547-b10c11fe383a"/>
    <ds:schemaRef ds:uri="f2e67dcb-054d-4eb4-91b7-6566114311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D5D4AC4-8CE5-4774-94D2-D708BBB5337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6777cbb2-df6d-473c-9547-b10c11fe383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2e67dcb-054d-4eb4-91b7-65661143119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4568</Words>
  <Application>Microsoft Office PowerPoint</Application>
  <PresentationFormat>Panorámica</PresentationFormat>
  <Paragraphs>861</Paragraphs>
  <Slides>37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Calibri</vt:lpstr>
      <vt:lpstr>Gill Sans MT</vt:lpstr>
      <vt:lpstr>Wingdings</vt:lpstr>
      <vt:lpstr>Wingdings 2</vt:lpstr>
      <vt:lpstr>Dividendo</vt:lpstr>
      <vt:lpstr>SOCKETS – CHAT</vt:lpstr>
      <vt:lpstr>Presentación de PowerPoint</vt:lpstr>
      <vt:lpstr>1 OBJETIVO</vt:lpstr>
      <vt:lpstr>2 Marco teórico</vt:lpstr>
      <vt:lpstr>2 Marco teórico</vt:lpstr>
      <vt:lpstr>2 Marco teórico</vt:lpstr>
      <vt:lpstr>2 Marco teórico</vt:lpstr>
      <vt:lpstr>2 Marco teórico</vt:lpstr>
      <vt:lpstr>2 Marco teórico</vt:lpstr>
      <vt:lpstr>2 Marco teórico</vt:lpstr>
      <vt:lpstr>3 DESARROLLO</vt:lpstr>
      <vt:lpstr>3.1 creación de carpetas proyecto </vt:lpstr>
      <vt:lpstr>3.2  creación del proyecto </vt:lpstr>
      <vt:lpstr>Presentación de PowerPoint</vt:lpstr>
      <vt:lpstr>Presentación de PowerPoint</vt:lpstr>
      <vt:lpstr>3.3  CREACIÓN DE PAQUETES (mvc) – CLIENTE</vt:lpstr>
      <vt:lpstr>3.3  CREACIÓN DE PAQUETES (mvc) – SERVIDOR</vt:lpstr>
      <vt:lpstr>3.3  CREACIÓN DE PAQUETES (mvc) – SERVIDOR</vt:lpstr>
      <vt:lpstr>3.4  CODIFICACIÓN DEL PROYECTO CLIENTE</vt:lpstr>
      <vt:lpstr>3.4  CODIFICACIÓN DEL PROYECTO CLIENTE</vt:lpstr>
      <vt:lpstr>3.4  CODIFICACIÓN DEL PROYECTO CLIENTE</vt:lpstr>
      <vt:lpstr>3.5  CODIFICACIÓN DEL PROYECTO SERVIDOR</vt:lpstr>
      <vt:lpstr>3.5  CODIFICACIÓN DEL PROYECTO SERVIDOR</vt:lpstr>
      <vt:lpstr>3.5  CODIFICACIÓN DEL PROYECTO SERVIDOR</vt:lpstr>
      <vt:lpstr>3.6  FUNCIONALIDAD</vt:lpstr>
      <vt:lpstr>3.6  FUNCIONALIDAD</vt:lpstr>
      <vt:lpstr>3.6  FUNCIONALIDAD</vt:lpstr>
      <vt:lpstr>3.6  FUNCIONALIDAD</vt:lpstr>
      <vt:lpstr>3.6  FUNCIONALIDAD</vt:lpstr>
      <vt:lpstr>3.6  FUNCIONALIDAD</vt:lpstr>
      <vt:lpstr>3.6  FUNCIONALIDAD</vt:lpstr>
      <vt:lpstr>3.6  FUNCIONALIDAD</vt:lpstr>
      <vt:lpstr>3.6  FUNCIONALIDAD</vt:lpstr>
      <vt:lpstr>3.6  FUNCIONALIDAD</vt:lpstr>
      <vt:lpstr>4 CONCLUSIONES</vt:lpstr>
      <vt:lpstr>5 RECOMENDACIONES</vt:lpstr>
      <vt:lpstr>6 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web con java server faces</dc:title>
  <dc:creator>ESCPl</dc:creator>
  <cp:lastModifiedBy>MICHAEL ARMANDO COBACANGO LIMA</cp:lastModifiedBy>
  <cp:revision>98</cp:revision>
  <dcterms:created xsi:type="dcterms:W3CDTF">2020-07-10T23:33:49Z</dcterms:created>
  <dcterms:modified xsi:type="dcterms:W3CDTF">2022-11-30T16:21:08Z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0x010100C789A941FA40E34E9C2059280B10934F</vt:lpwstr>
  </property>
</Properties>
</file>