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266" r:id="rId15"/>
    <p:sldId id="308" r:id="rId16"/>
    <p:sldId id="309" r:id="rId17"/>
    <p:sldId id="310" r:id="rId18"/>
    <p:sldId id="311" r:id="rId19"/>
    <p:sldId id="312" r:id="rId20"/>
    <p:sldId id="313" r:id="rId21"/>
    <p:sldId id="314" r:id="rId22"/>
    <p:sldId id="265" r:id="rId23"/>
    <p:sldId id="315" r:id="rId24"/>
    <p:sldId id="316" r:id="rId25"/>
    <p:sldId id="317" r:id="rId26"/>
    <p:sldId id="318" r:id="rId27"/>
    <p:sldId id="319" r:id="rId28"/>
    <p:sldId id="320" r:id="rId29"/>
    <p:sldId id="321" r:id="rId30"/>
    <p:sldId id="322" r:id="rId31"/>
    <p:sldId id="323" r:id="rId32"/>
    <p:sldId id="279" r:id="rId33"/>
    <p:sldId id="280" r:id="rId34"/>
    <p:sldId id="281"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1" autoAdjust="0"/>
    <p:restoredTop sz="94660"/>
  </p:normalViewPr>
  <p:slideViewPr>
    <p:cSldViewPr snapToGrid="0">
      <p:cViewPr varScale="1">
        <p:scale>
          <a:sx n="112" d="100"/>
          <a:sy n="11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solidFill>
                <a:schemeClr val="tx1"/>
              </a:solidFill>
              <a:latin typeface="+mn-lt"/>
              <a:ea typeface="+mn-ea"/>
              <a:cs typeface="+mn-cs"/>
            </a:rPr>
            <a:t>Analizar los conceptos de los modelos de datos para conceptualizar problemáticas de la vida real a nivel conceptual para diseñar una base de datos.</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solidFill>
                <a:prstClr val="black"/>
              </a:solidFill>
              <a:latin typeface="Gill Sans MT" panose="020B0502020104020203"/>
              <a:ea typeface="+mn-ea"/>
              <a:cs typeface="+mn-cs"/>
            </a:rPr>
            <a:t>Plantear y resolver una problemática de la vida real utilizando el modelo conceptual relacional de datos.</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solidFill>
                <a:prstClr val="black"/>
              </a:solidFill>
              <a:latin typeface="Gill Sans MT" panose="020B0502020104020203"/>
              <a:ea typeface="+mn-ea"/>
              <a:cs typeface="+mn-cs"/>
            </a:rPr>
            <a:t>Documentar todo el proceso de análisis y diseño utilizando la herramienta CASE Power Designer.</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schemeClr val="tx1"/>
              </a:solidFill>
              <a:latin typeface="+mn-lt"/>
              <a:ea typeface="+mn-ea"/>
              <a:cs typeface="+mn-cs"/>
            </a:rPr>
            <a:t>Analizar los conceptos de los modelos de datos para conceptualizar problemáticas de la vida real a nivel conceptual para diseñar una base de datos.</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prstClr val="black"/>
              </a:solidFill>
              <a:latin typeface="Gill Sans MT" panose="020B0502020104020203"/>
              <a:ea typeface="+mn-ea"/>
              <a:cs typeface="+mn-cs"/>
            </a:rPr>
            <a:t>Plantear y resolver una problemática de la vida real utilizando el modelo conceptual relacional de datos.</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solidFill>
                <a:prstClr val="black"/>
              </a:solidFill>
              <a:latin typeface="Gill Sans MT" panose="020B0502020104020203"/>
              <a:ea typeface="+mn-ea"/>
              <a:cs typeface="+mn-cs"/>
            </a:rPr>
            <a:t>Documentar todo el proceso de análisis y diseño utilizando la herramienta CASE Power Designer.</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06/12/2022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fontScale="90000"/>
          </a:bodyPr>
          <a:lstStyle/>
          <a:p>
            <a:pPr algn="ctr"/>
            <a:r>
              <a:rPr lang="es-ES" dirty="0">
                <a:solidFill>
                  <a:schemeClr val="bg1"/>
                </a:solidFill>
              </a:rPr>
              <a:t>TALLER MODELO ENTIDAD RELACIÓN CASO PRÁCTICO</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06/12/2022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a:t>
            </a:r>
            <a:r>
              <a:rPr lang="es-ES" sz="2800" dirty="0">
                <a:solidFill>
                  <a:schemeClr val="bg1"/>
                </a:solidFill>
              </a:rPr>
              <a:t> POWER DESIGNER</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033695"/>
          </a:xfrm>
        </p:spPr>
        <p:txBody>
          <a:bodyPr>
            <a:norm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Power Designer es una herramienta basada en una tecnología orientada a alinear el negocio y las Tecnologías de Información (TI). Permite el modelo y diseño empresarial que colabora en la implementación efectiva de la arquitectura empresarial usando técnicas poderosas de análisis y diseño durante todo el ciclo de vida de desarrollo del proyecto con gestión de metadatos, también brinda funciones de análisis de impacto y un verdadero repositorio empresarial.</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Marcador de contenido 2">
            <a:extLst>
              <a:ext uri="{FF2B5EF4-FFF2-40B4-BE49-F238E27FC236}">
                <a16:creationId xmlns:a16="http://schemas.microsoft.com/office/drawing/2014/main" id="{8F1A7860-76B3-0738-ECEB-C03D35DB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b="1" dirty="0">
                <a:solidFill>
                  <a:srgbClr val="FFFF00"/>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SAP Sybase Power Designer v12.5.0.2169 : SD : Free Download, Borrow, and  Streaming : Internet Archive">
            <a:extLst>
              <a:ext uri="{FF2B5EF4-FFF2-40B4-BE49-F238E27FC236}">
                <a16:creationId xmlns:a16="http://schemas.microsoft.com/office/drawing/2014/main" id="{9CFAEACF-9087-411C-1FC2-6BF464973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9668" y="4215114"/>
            <a:ext cx="2600418" cy="1940730"/>
          </a:xfrm>
          <a:prstGeom prst="rect">
            <a:avLst/>
          </a:prstGeom>
        </p:spPr>
      </p:pic>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4.1 PROBLEMÁTICA</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Marcador de contenido 2">
            <a:extLst>
              <a:ext uri="{FF2B5EF4-FFF2-40B4-BE49-F238E27FC236}">
                <a16:creationId xmlns:a16="http://schemas.microsoft.com/office/drawing/2014/main" id="{8F1A7860-76B3-0738-ECEB-C03D35DB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3678303"/>
          </a:xfrm>
        </p:spPr>
        <p:txBody>
          <a:bodyPr>
            <a:normAutofit fontScale="77500" lnSpcReduction="20000"/>
          </a:bodyPr>
          <a:lstStyle/>
          <a:p>
            <a:pPr marL="0" indent="0">
              <a:buNone/>
            </a:pPr>
            <a:r>
              <a:rPr lang="es-ES" dirty="0"/>
              <a:t>Se requiere diseñar una base de datos para una empresa con las siguientes características: </a:t>
            </a:r>
          </a:p>
          <a:p>
            <a:pPr>
              <a:buFont typeface="Wingdings" panose="05000000000000000000" pitchFamily="2" charset="2"/>
              <a:buChar char="v"/>
            </a:pPr>
            <a:r>
              <a:rPr lang="es-ES" dirty="0"/>
              <a:t>La empresa está organizada en departamentos. Cada departamento tiene un nombre, un número y siempre tiene un empleado que lo dirige. Interesa mantener la fecha en que un empleado comience a dirigir un departamento.</a:t>
            </a:r>
          </a:p>
          <a:p>
            <a:pPr>
              <a:buFont typeface="Wingdings" panose="05000000000000000000" pitchFamily="2" charset="2"/>
              <a:buChar char="v"/>
            </a:pPr>
            <a:r>
              <a:rPr lang="es-ES" dirty="0"/>
              <a:t>Cada departamento tiene asignado cierto número de proyectos, cada uno de los cuales tiene un nombre y número de proyecto. Un departamento puede no estar involucrado en proyectos. Interesa conocer el número de empleados que trabajan en cada departamento. </a:t>
            </a:r>
          </a:p>
          <a:p>
            <a:pPr>
              <a:buFont typeface="Wingdings" panose="05000000000000000000" pitchFamily="2" charset="2"/>
              <a:buChar char="v"/>
            </a:pPr>
            <a:r>
              <a:rPr lang="es-ES" dirty="0"/>
              <a:t>La empresa cuenta con empleados e interesa conocer su nombre completo. CURP, dirección, salario, género y su fecha de nacimiento. Todo empleado debe estar asignado a un departamento, sin embargo, es posible que colabore en diferentes proyectos, los cuales, no necesariamente están controlados por el departamento al cual este asignado.</a:t>
            </a:r>
          </a:p>
          <a:p>
            <a:pPr>
              <a:buFont typeface="Wingdings" panose="05000000000000000000" pitchFamily="2" charset="2"/>
              <a:buChar char="v"/>
            </a:pPr>
            <a:r>
              <a:rPr lang="es-ES" dirty="0"/>
              <a:t>Se desea conocer el número de horas por semana que un empleado dedica a cada proyecto. Se requiere saber quién es supervisor directo de cada empleado. No todo empleado es supervisor.		</a:t>
            </a:r>
          </a:p>
          <a:p>
            <a:pPr>
              <a:buFont typeface="Wingdings" panose="05000000000000000000" pitchFamily="2" charset="2"/>
              <a:buChar char="v"/>
            </a:pPr>
            <a:r>
              <a:rPr lang="es-ES" dirty="0"/>
              <a:t>Se requiere mantener la información de los familiares de cada empleado para administrar sus seguros. De cada familiar nos interesa el nombre completo, genero, fecha de nacimiento, edad y parentesco con el empleado.</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4.2 MODULO DE SEGURIDAD</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Marcador de contenido 2">
            <a:extLst>
              <a:ext uri="{FF2B5EF4-FFF2-40B4-BE49-F238E27FC236}">
                <a16:creationId xmlns:a16="http://schemas.microsoft.com/office/drawing/2014/main" id="{8F1A7860-76B3-0738-ECEB-C03D35DB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b="1" dirty="0">
                <a:solidFill>
                  <a:srgbClr val="FFFF00"/>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3727173" y="2180496"/>
            <a:ext cx="5168349" cy="2520713"/>
          </a:xfrm>
        </p:spPr>
        <p:txBody>
          <a:bodyPr>
            <a:normAutofit/>
          </a:bodyPr>
          <a:lstStyle/>
          <a:p>
            <a:pPr marL="0" indent="0">
              <a:buNone/>
            </a:pPr>
            <a:r>
              <a:rPr lang="es-ES" sz="1500" dirty="0"/>
              <a:t>Se requiere diseñar una base de datos para una empresa con las siguientes características: </a:t>
            </a:r>
          </a:p>
          <a:p>
            <a:pPr>
              <a:buFont typeface="Wingdings" panose="05000000000000000000" pitchFamily="2" charset="2"/>
              <a:buChar char="v"/>
            </a:pPr>
            <a:r>
              <a:rPr lang="es-ES" sz="1500" dirty="0"/>
              <a:t>Administración de usuarios y contraseñas</a:t>
            </a:r>
          </a:p>
          <a:p>
            <a:pPr>
              <a:buFont typeface="Wingdings" panose="05000000000000000000" pitchFamily="2" charset="2"/>
              <a:buChar char="v"/>
            </a:pPr>
            <a:r>
              <a:rPr lang="es-ES" sz="1500" dirty="0"/>
              <a:t>Autenticación</a:t>
            </a:r>
            <a:endParaRPr lang="en-US" sz="1500" dirty="0"/>
          </a:p>
          <a:p>
            <a:pPr>
              <a:buFont typeface="Wingdings" panose="05000000000000000000" pitchFamily="2" charset="2"/>
              <a:buChar char="v"/>
            </a:pPr>
            <a:r>
              <a:rPr lang="es-ES" sz="1500" dirty="0"/>
              <a:t>Cambio de contraseñas</a:t>
            </a:r>
            <a:endParaRPr lang="en-US" sz="1500" dirty="0"/>
          </a:p>
          <a:p>
            <a:pPr>
              <a:buFont typeface="Wingdings" panose="05000000000000000000" pitchFamily="2" charset="2"/>
              <a:buChar char="v"/>
            </a:pPr>
            <a:r>
              <a:rPr lang="es-ES" sz="1500" dirty="0"/>
              <a:t>Auditoría</a:t>
            </a:r>
            <a:endParaRPr lang="en-US" sz="1500" dirty="0"/>
          </a:p>
          <a:p>
            <a:pPr>
              <a:buFont typeface="Wingdings" panose="05000000000000000000" pitchFamily="2" charset="2"/>
              <a:buChar char="v"/>
            </a:pPr>
            <a:r>
              <a:rPr lang="es-ES" sz="1500" dirty="0"/>
              <a:t>Integración</a:t>
            </a:r>
            <a:endParaRPr lang="en-US" sz="1500" dirty="0"/>
          </a:p>
        </p:txBody>
      </p:sp>
      <p:pic>
        <p:nvPicPr>
          <p:cNvPr id="4" name="Picture 3">
            <a:extLst>
              <a:ext uri="{FF2B5EF4-FFF2-40B4-BE49-F238E27FC236}">
                <a16:creationId xmlns:a16="http://schemas.microsoft.com/office/drawing/2014/main" id="{8E865929-357A-DFA2-C662-DA70BE058006}"/>
              </a:ext>
            </a:extLst>
          </p:cNvPr>
          <p:cNvPicPr>
            <a:picLocks noChangeAspect="1"/>
          </p:cNvPicPr>
          <p:nvPr/>
        </p:nvPicPr>
        <p:blipFill>
          <a:blip r:embed="rId2"/>
          <a:stretch>
            <a:fillRect/>
          </a:stretch>
        </p:blipFill>
        <p:spPr>
          <a:xfrm>
            <a:off x="581192" y="2306726"/>
            <a:ext cx="3020087" cy="2268251"/>
          </a:xfrm>
          <a:prstGeom prst="rect">
            <a:avLst/>
          </a:prstGeom>
        </p:spPr>
      </p:pic>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4.3 CREACIÓN DEL PROYECTO</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Marcador de contenido 2">
            <a:extLst>
              <a:ext uri="{FF2B5EF4-FFF2-40B4-BE49-F238E27FC236}">
                <a16:creationId xmlns:a16="http://schemas.microsoft.com/office/drawing/2014/main" id="{8F1A7860-76B3-0738-ECEB-C03D35DB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b="1" dirty="0">
                <a:solidFill>
                  <a:srgbClr val="FFFF00"/>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3678303"/>
          </a:xfrm>
        </p:spPr>
        <p:txBody>
          <a:bodyPr>
            <a:normAutofit fontScale="77500" lnSpcReduction="20000"/>
          </a:bodyPr>
          <a:lstStyle/>
          <a:p>
            <a:pPr marL="0" indent="0">
              <a:buNone/>
            </a:pPr>
            <a:r>
              <a:rPr lang="es-ES" dirty="0"/>
              <a:t>Se requiere diseñar una base de datos para una empresa con las siguientes características: </a:t>
            </a:r>
          </a:p>
          <a:p>
            <a:pPr>
              <a:buFont typeface="Wingdings" panose="05000000000000000000" pitchFamily="2" charset="2"/>
              <a:buChar char="v"/>
            </a:pPr>
            <a:r>
              <a:rPr lang="es-ES" dirty="0"/>
              <a:t>La empresa está organizada en departamentos. Cada departamento tiene un nombre, un número y siempre tiene un empleado que lo dirige. Interesa mantener la fecha en que un empleado comience a dirigir un departamento.</a:t>
            </a:r>
          </a:p>
          <a:p>
            <a:pPr>
              <a:buFont typeface="Wingdings" panose="05000000000000000000" pitchFamily="2" charset="2"/>
              <a:buChar char="v"/>
            </a:pPr>
            <a:r>
              <a:rPr lang="es-ES" dirty="0"/>
              <a:t>Cada departamento tiene asignado cierto número de proyectos, cada uno de los cuales tiene un nombre y número de proyecto. Un departamento puede no estar involucrado en proyectos. Interesa conocer el número de empleados que trabajan en cada departamento. </a:t>
            </a:r>
          </a:p>
          <a:p>
            <a:pPr>
              <a:buFont typeface="Wingdings" panose="05000000000000000000" pitchFamily="2" charset="2"/>
              <a:buChar char="v"/>
            </a:pPr>
            <a:r>
              <a:rPr lang="es-ES" dirty="0"/>
              <a:t>La empresa cuenta con empleados e interesa conocer su nombre completo. CURP, dirección, salario, género y su fecha de nacimiento. Todo empleado debe estar asignado a un departamento, sin embargo, es posible que colabore en diferentes proyectos, los cuales, no necesariamente están controlados por el departamento al cual este asignado.</a:t>
            </a:r>
          </a:p>
          <a:p>
            <a:pPr>
              <a:buFont typeface="Wingdings" panose="05000000000000000000" pitchFamily="2" charset="2"/>
              <a:buChar char="v"/>
            </a:pPr>
            <a:r>
              <a:rPr lang="es-ES" dirty="0"/>
              <a:t>Se desea conocer el número de horas por semana que un empleado dedica a cada proyecto. Se requiere saber quién es supervisor directo de cada empleado. No todo empleado es supervisor.		</a:t>
            </a:r>
          </a:p>
          <a:p>
            <a:pPr>
              <a:buFont typeface="Wingdings" panose="05000000000000000000" pitchFamily="2" charset="2"/>
              <a:buChar char="v"/>
            </a:pPr>
            <a:r>
              <a:rPr lang="es-ES" dirty="0"/>
              <a:t>Se requiere mantener la información de los familiares de cada empleado para administrar sus seguros. De cada familiar nos interesa el nombre completo, genero, fecha de nacimiento, edad y parentesco con el empleado.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crear un nuevo proyecto abrir Power Designer y hacer clic en </a:t>
            </a:r>
            <a:r>
              <a:rPr lang="es-ES" dirty="0" err="1">
                <a:solidFill>
                  <a:schemeClr val="bg1"/>
                </a:solidFill>
              </a:rPr>
              <a:t>Create</a:t>
            </a:r>
            <a:r>
              <a:rPr lang="es-ES" dirty="0">
                <a:solidFill>
                  <a:schemeClr val="bg1"/>
                </a:solidFill>
              </a:rPr>
              <a:t> Project.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pic>
        <p:nvPicPr>
          <p:cNvPr id="2" name="Picture 1">
            <a:extLst>
              <a:ext uri="{FF2B5EF4-FFF2-40B4-BE49-F238E27FC236}">
                <a16:creationId xmlns:a16="http://schemas.microsoft.com/office/drawing/2014/main" id="{C05BA4B6-0053-0A8D-A06A-EEE6C70BC337}"/>
              </a:ext>
            </a:extLst>
          </p:cNvPr>
          <p:cNvPicPr>
            <a:picLocks noChangeAspect="1"/>
          </p:cNvPicPr>
          <p:nvPr/>
        </p:nvPicPr>
        <p:blipFill>
          <a:blip r:embed="rId2"/>
          <a:stretch>
            <a:fillRect/>
          </a:stretch>
        </p:blipFill>
        <p:spPr>
          <a:xfrm>
            <a:off x="4592231" y="1569002"/>
            <a:ext cx="4147890" cy="3719995"/>
          </a:xfrm>
          <a:prstGeom prst="rect">
            <a:avLst/>
          </a:prstGeom>
          <a:noFill/>
        </p:spPr>
      </p:pic>
      <p:sp>
        <p:nvSpPr>
          <p:cNvPr id="7" name="Marcador de contenido 2">
            <a:extLst>
              <a:ext uri="{FF2B5EF4-FFF2-40B4-BE49-F238E27FC236}">
                <a16:creationId xmlns:a16="http://schemas.microsoft.com/office/drawing/2014/main" id="{309942B0-5FF3-C4D4-016B-5D830FED62C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b="1" dirty="0">
                <a:solidFill>
                  <a:srgbClr val="FFFF00"/>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8C6A8DDF-D0CE-55DF-D241-65FF378ED69F}"/>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14</a:t>
            </a:r>
          </a:p>
        </p:txBody>
      </p:sp>
    </p:spTree>
    <p:extLst>
      <p:ext uri="{BB962C8B-B14F-4D97-AF65-F5344CB8AC3E}">
        <p14:creationId xmlns:p14="http://schemas.microsoft.com/office/powerpoint/2010/main" val="325001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En la siguiente ventana ingresar el nombre del proyecto, seleccionar la carpeta de ubicación y clic en OK.</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2" name="Marcador de contenido 2">
            <a:extLst>
              <a:ext uri="{FF2B5EF4-FFF2-40B4-BE49-F238E27FC236}">
                <a16:creationId xmlns:a16="http://schemas.microsoft.com/office/drawing/2014/main" id="{817AD87A-C960-AC8D-8F64-A5B73AD96D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b="1" dirty="0">
                <a:solidFill>
                  <a:srgbClr val="FFFF00"/>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a:extLst>
              <a:ext uri="{FF2B5EF4-FFF2-40B4-BE49-F238E27FC236}">
                <a16:creationId xmlns:a16="http://schemas.microsoft.com/office/drawing/2014/main" id="{ED9A31E8-05FD-8882-5888-A9CA88E2B3F9}"/>
              </a:ext>
            </a:extLst>
          </p:cNvPr>
          <p:cNvPicPr>
            <a:picLocks noChangeAspect="1"/>
          </p:cNvPicPr>
          <p:nvPr/>
        </p:nvPicPr>
        <p:blipFill>
          <a:blip r:embed="rId2"/>
          <a:stretch>
            <a:fillRect/>
          </a:stretch>
        </p:blipFill>
        <p:spPr>
          <a:xfrm>
            <a:off x="2260135" y="2189355"/>
            <a:ext cx="5223634" cy="3727078"/>
          </a:xfrm>
          <a:prstGeom prst="rect">
            <a:avLst/>
          </a:prstGeom>
        </p:spPr>
      </p:pic>
      <p:sp>
        <p:nvSpPr>
          <p:cNvPr id="4" name="CuadroTexto 9">
            <a:extLst>
              <a:ext uri="{FF2B5EF4-FFF2-40B4-BE49-F238E27FC236}">
                <a16:creationId xmlns:a16="http://schemas.microsoft.com/office/drawing/2014/main" id="{4692ED90-D38A-F64D-603F-2675ED84FCB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15</a:t>
            </a:r>
          </a:p>
        </p:txBody>
      </p:sp>
    </p:spTree>
    <p:extLst>
      <p:ext uri="{BB962C8B-B14F-4D97-AF65-F5344CB8AC3E}">
        <p14:creationId xmlns:p14="http://schemas.microsoft.com/office/powerpoint/2010/main" val="184514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crear el modelo de datos conceptual dar clic derecho sobre el proyecto creado y ubicarse sobre New y clic en Conceptual Data </a:t>
            </a:r>
            <a:r>
              <a:rPr lang="es-ES" dirty="0" err="1">
                <a:solidFill>
                  <a:schemeClr val="bg1"/>
                </a:solidFill>
              </a:rPr>
              <a:t>Model</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2" name="Marcador de contenido 2">
            <a:extLst>
              <a:ext uri="{FF2B5EF4-FFF2-40B4-BE49-F238E27FC236}">
                <a16:creationId xmlns:a16="http://schemas.microsoft.com/office/drawing/2014/main" id="{817AD87A-C960-AC8D-8F64-A5B73AD96D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9A7EA18E-F1A6-A755-028A-BD39B3F4C705}"/>
              </a:ext>
            </a:extLst>
          </p:cNvPr>
          <p:cNvPicPr>
            <a:picLocks noChangeAspect="1"/>
          </p:cNvPicPr>
          <p:nvPr/>
        </p:nvPicPr>
        <p:blipFill>
          <a:blip r:embed="rId2"/>
          <a:stretch>
            <a:fillRect/>
          </a:stretch>
        </p:blipFill>
        <p:spPr>
          <a:xfrm>
            <a:off x="1784646" y="2307714"/>
            <a:ext cx="5954738" cy="3258200"/>
          </a:xfrm>
          <a:prstGeom prst="rect">
            <a:avLst/>
          </a:prstGeom>
        </p:spPr>
      </p:pic>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Tree>
    <p:extLst>
      <p:ext uri="{BB962C8B-B14F-4D97-AF65-F5344CB8AC3E}">
        <p14:creationId xmlns:p14="http://schemas.microsoft.com/office/powerpoint/2010/main" val="248396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A continuación, ingresar el nombre del modelo de datos conceptual y clic en OK.</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4" name="Marcador de contenido 2">
            <a:extLst>
              <a:ext uri="{FF2B5EF4-FFF2-40B4-BE49-F238E27FC236}">
                <a16:creationId xmlns:a16="http://schemas.microsoft.com/office/drawing/2014/main" id="{010C4B3B-3B1C-C725-882F-DA89B0F7C80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Graphical user interface, text, application&#10;&#10;Description automatically generated">
            <a:extLst>
              <a:ext uri="{FF2B5EF4-FFF2-40B4-BE49-F238E27FC236}">
                <a16:creationId xmlns:a16="http://schemas.microsoft.com/office/drawing/2014/main" id="{016CC445-7CDA-FCD4-1F3B-E2E3B8B57A9F}"/>
              </a:ext>
            </a:extLst>
          </p:cNvPr>
          <p:cNvPicPr>
            <a:picLocks noChangeAspect="1"/>
          </p:cNvPicPr>
          <p:nvPr/>
        </p:nvPicPr>
        <p:blipFill>
          <a:blip r:embed="rId2"/>
          <a:stretch>
            <a:fillRect/>
          </a:stretch>
        </p:blipFill>
        <p:spPr>
          <a:xfrm>
            <a:off x="4308732" y="1589760"/>
            <a:ext cx="4593149" cy="3678480"/>
          </a:xfrm>
          <a:prstGeom prst="rect">
            <a:avLst/>
          </a:prstGeom>
        </p:spPr>
      </p:pic>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Tree>
    <p:extLst>
      <p:ext uri="{BB962C8B-B14F-4D97-AF65-F5344CB8AC3E}">
        <p14:creationId xmlns:p14="http://schemas.microsoft.com/office/powerpoint/2010/main" val="104336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85000" lnSpcReduction="10000"/>
          </a:bodyPr>
          <a:lstStyle/>
          <a:p>
            <a:pPr marL="0" marR="0" indent="0" algn="just">
              <a:lnSpc>
                <a:spcPct val="115000"/>
              </a:lnSpc>
              <a:spcBef>
                <a:spcPts val="0"/>
              </a:spcBef>
              <a:spcAft>
                <a:spcPts val="1000"/>
              </a:spcAft>
              <a:buNone/>
            </a:pPr>
            <a:r>
              <a:rPr lang="es-ES" dirty="0">
                <a:solidFill>
                  <a:schemeClr val="bg1"/>
                </a:solidFill>
              </a:rPr>
              <a:t>Una vez creado el proyecto y el modelo conceptual de datos se muestra la ventana principal de Power Designer, en el recuadro de la izquierda se muestra toda la estructura del proyecto con los modelos, y a la derecha se muestran todas las herramientas para el diseño del modelo.</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2" name="Marcador de contenido 2">
            <a:extLst>
              <a:ext uri="{FF2B5EF4-FFF2-40B4-BE49-F238E27FC236}">
                <a16:creationId xmlns:a16="http://schemas.microsoft.com/office/drawing/2014/main" id="{817AD87A-C960-AC8D-8F64-A5B73AD96D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b="1" dirty="0">
                <a:solidFill>
                  <a:srgbClr val="FFFF00"/>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descr="Graphical user interface, application, Word&#10;&#10;Description automatically generated">
            <a:extLst>
              <a:ext uri="{FF2B5EF4-FFF2-40B4-BE49-F238E27FC236}">
                <a16:creationId xmlns:a16="http://schemas.microsoft.com/office/drawing/2014/main" id="{75E66F34-4376-DB32-5603-6756BF3BF896}"/>
              </a:ext>
            </a:extLst>
          </p:cNvPr>
          <p:cNvPicPr>
            <a:picLocks noChangeAspect="1"/>
          </p:cNvPicPr>
          <p:nvPr/>
        </p:nvPicPr>
        <p:blipFill>
          <a:blip r:embed="rId2"/>
          <a:stretch>
            <a:fillRect/>
          </a:stretch>
        </p:blipFill>
        <p:spPr>
          <a:xfrm>
            <a:off x="961428" y="2102718"/>
            <a:ext cx="7512011" cy="4225565"/>
          </a:xfrm>
          <a:prstGeom prst="rect">
            <a:avLst/>
          </a:prstGeom>
        </p:spPr>
      </p:pic>
      <p:sp>
        <p:nvSpPr>
          <p:cNvPr id="5" name="CuadroTexto 9">
            <a:extLst>
              <a:ext uri="{FF2B5EF4-FFF2-40B4-BE49-F238E27FC236}">
                <a16:creationId xmlns:a16="http://schemas.microsoft.com/office/drawing/2014/main" id="{5A1AE666-E6E5-8CF3-73A5-E217EDE53AFB}"/>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80377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sz="1500" dirty="0">
                <a:solidFill>
                  <a:schemeClr val="bg1"/>
                </a:solidFill>
              </a:rPr>
              <a:t>Para empezar con el diseño del modelo, identificar todas las entidades del problema que son: Empleado, Familiar, Departamento y Proyecto. Para crear una nueva entidad, dirigirse al recuadro de herramientas derecho, ubicarse en la sección Conceptual </a:t>
            </a:r>
            <a:r>
              <a:rPr lang="es-ES" sz="1500" dirty="0" err="1">
                <a:solidFill>
                  <a:schemeClr val="bg1"/>
                </a:solidFill>
              </a:rPr>
              <a:t>Diagram</a:t>
            </a:r>
            <a:r>
              <a:rPr lang="es-ES" sz="1500" dirty="0">
                <a:solidFill>
                  <a:schemeClr val="bg1"/>
                </a:solidFill>
              </a:rPr>
              <a:t> y hacer clic en el icono </a:t>
            </a:r>
            <a:r>
              <a:rPr lang="es-ES" sz="1500" dirty="0" err="1">
                <a:solidFill>
                  <a:schemeClr val="bg1"/>
                </a:solidFill>
              </a:rPr>
              <a:t>Entity</a:t>
            </a:r>
            <a:r>
              <a:rPr lang="es-ES" sz="1500" dirty="0">
                <a:solidFill>
                  <a:schemeClr val="bg1"/>
                </a:solidFill>
              </a:rPr>
              <a:t>.</a:t>
            </a:r>
            <a:endParaRPr lang="en-US" sz="15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2" name="Marcador de contenido 2">
            <a:extLst>
              <a:ext uri="{FF2B5EF4-FFF2-40B4-BE49-F238E27FC236}">
                <a16:creationId xmlns:a16="http://schemas.microsoft.com/office/drawing/2014/main" id="{817AD87A-C960-AC8D-8F64-A5B73AD96D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b="1" dirty="0">
                <a:solidFill>
                  <a:srgbClr val="FFFF00"/>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Graphical user interface, application&#10;&#10;Description automatically generated">
            <a:extLst>
              <a:ext uri="{FF2B5EF4-FFF2-40B4-BE49-F238E27FC236}">
                <a16:creationId xmlns:a16="http://schemas.microsoft.com/office/drawing/2014/main" id="{9B0E0D31-DD9C-1C55-D034-B09FECDB22FC}"/>
              </a:ext>
            </a:extLst>
          </p:cNvPr>
          <p:cNvPicPr>
            <a:picLocks noChangeAspect="1"/>
          </p:cNvPicPr>
          <p:nvPr/>
        </p:nvPicPr>
        <p:blipFill>
          <a:blip r:embed="rId2"/>
          <a:stretch>
            <a:fillRect/>
          </a:stretch>
        </p:blipFill>
        <p:spPr>
          <a:xfrm>
            <a:off x="893056" y="2351308"/>
            <a:ext cx="7580383" cy="2578501"/>
          </a:xfrm>
          <a:prstGeom prst="rect">
            <a:avLst/>
          </a:prstGeom>
        </p:spPr>
      </p:pic>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Tree>
    <p:extLst>
      <p:ext uri="{BB962C8B-B14F-4D97-AF65-F5344CB8AC3E}">
        <p14:creationId xmlns:p14="http://schemas.microsoft.com/office/powerpoint/2010/main" val="373753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050" dirty="0">
                <a:solidFill>
                  <a:schemeClr val="bg1"/>
                </a:solidFill>
              </a:rPr>
              <a:t>1	INTRODUCCIÓN</a:t>
            </a:r>
          </a:p>
          <a:p>
            <a:pPr>
              <a:lnSpc>
                <a:spcPct val="90000"/>
              </a:lnSpc>
            </a:pPr>
            <a:r>
              <a:rPr lang="es-ES" sz="1050" dirty="0">
                <a:solidFill>
                  <a:schemeClr val="bg1"/>
                </a:solidFill>
              </a:rPr>
              <a:t>2	OBJETIVOS</a:t>
            </a:r>
          </a:p>
          <a:p>
            <a:pPr lvl="1">
              <a:lnSpc>
                <a:spcPct val="90000"/>
              </a:lnSpc>
            </a:pPr>
            <a:r>
              <a:rPr lang="es-ES" sz="1050" dirty="0">
                <a:solidFill>
                  <a:schemeClr val="bg1"/>
                </a:solidFill>
              </a:rPr>
              <a:t>2.1	OBJETIVO GENERAL</a:t>
            </a:r>
          </a:p>
          <a:p>
            <a:pPr lvl="1">
              <a:lnSpc>
                <a:spcPct val="90000"/>
              </a:lnSpc>
            </a:pPr>
            <a:r>
              <a:rPr lang="es-ES" sz="1050" dirty="0">
                <a:solidFill>
                  <a:schemeClr val="bg1"/>
                </a:solidFill>
              </a:rPr>
              <a:t>2.2	OBJETIVOS ESPECÍFICOS</a:t>
            </a:r>
          </a:p>
          <a:p>
            <a:pPr>
              <a:lnSpc>
                <a:spcPct val="90000"/>
              </a:lnSpc>
            </a:pPr>
            <a:r>
              <a:rPr lang="es-ES" sz="1050" dirty="0">
                <a:solidFill>
                  <a:schemeClr val="bg1"/>
                </a:solidFill>
              </a:rPr>
              <a:t>3	MARCO TEÓRICO</a:t>
            </a:r>
          </a:p>
          <a:p>
            <a:pPr lvl="1">
              <a:lnSpc>
                <a:spcPct val="90000"/>
              </a:lnSpc>
            </a:pPr>
            <a:r>
              <a:rPr lang="es-ES" sz="1050" dirty="0">
                <a:solidFill>
                  <a:schemeClr val="bg1"/>
                </a:solidFill>
              </a:rPr>
              <a:t>3.1	BASES DE DATOS</a:t>
            </a:r>
          </a:p>
          <a:p>
            <a:pPr lvl="1">
              <a:lnSpc>
                <a:spcPct val="90000"/>
              </a:lnSpc>
            </a:pPr>
            <a:r>
              <a:rPr lang="es-ES" sz="1050" dirty="0">
                <a:solidFill>
                  <a:schemeClr val="bg1"/>
                </a:solidFill>
              </a:rPr>
              <a:t>3.2	MODELO ENTIDAD-RELACIÓN</a:t>
            </a:r>
          </a:p>
          <a:p>
            <a:pPr lvl="1">
              <a:lnSpc>
                <a:spcPct val="90000"/>
              </a:lnSpc>
            </a:pPr>
            <a:r>
              <a:rPr lang="es-ES" sz="1050" dirty="0">
                <a:solidFill>
                  <a:schemeClr val="bg1"/>
                </a:solidFill>
              </a:rPr>
              <a:t>3.3	MODELO RELACIONAL</a:t>
            </a:r>
          </a:p>
          <a:p>
            <a:pPr lvl="1">
              <a:lnSpc>
                <a:spcPct val="90000"/>
              </a:lnSpc>
            </a:pPr>
            <a:r>
              <a:rPr lang="es-ES" sz="1050" dirty="0">
                <a:solidFill>
                  <a:schemeClr val="bg1"/>
                </a:solidFill>
              </a:rPr>
              <a:t>3.4	REGLAS DEL NEGOCIO</a:t>
            </a:r>
          </a:p>
          <a:p>
            <a:pPr lvl="1">
              <a:lnSpc>
                <a:spcPct val="90000"/>
              </a:lnSpc>
            </a:pPr>
            <a:r>
              <a:rPr lang="es-ES" sz="1050" dirty="0">
                <a:solidFill>
                  <a:schemeClr val="bg1"/>
                </a:solidFill>
              </a:rPr>
              <a:t>3.5	POWER DESIGNER</a:t>
            </a:r>
          </a:p>
          <a:p>
            <a:pPr>
              <a:lnSpc>
                <a:spcPct val="90000"/>
              </a:lnSpc>
            </a:pPr>
            <a:r>
              <a:rPr lang="es-ES" sz="1050" dirty="0">
                <a:solidFill>
                  <a:schemeClr val="bg1"/>
                </a:solidFill>
              </a:rPr>
              <a:t>4	PARTE PRÁCTICA</a:t>
            </a:r>
          </a:p>
          <a:p>
            <a:pPr lvl="1">
              <a:lnSpc>
                <a:spcPct val="90000"/>
              </a:lnSpc>
            </a:pPr>
            <a:r>
              <a:rPr lang="es-ES" sz="1050" dirty="0">
                <a:solidFill>
                  <a:schemeClr val="bg1"/>
                </a:solidFill>
              </a:rPr>
              <a:t>4.1	PROBLEMÁTICA</a:t>
            </a:r>
          </a:p>
          <a:p>
            <a:pPr lvl="1">
              <a:lnSpc>
                <a:spcPct val="90000"/>
              </a:lnSpc>
            </a:pPr>
            <a:r>
              <a:rPr lang="es-ES" sz="1050" dirty="0">
                <a:solidFill>
                  <a:schemeClr val="bg1"/>
                </a:solidFill>
              </a:rPr>
              <a:t>4.2	MODULO DE SEGURIDAD</a:t>
            </a:r>
          </a:p>
          <a:p>
            <a:pPr lvl="1">
              <a:lnSpc>
                <a:spcPct val="90000"/>
              </a:lnSpc>
            </a:pPr>
            <a:r>
              <a:rPr lang="es-ES" sz="1050" dirty="0">
                <a:solidFill>
                  <a:schemeClr val="bg1"/>
                </a:solidFill>
              </a:rPr>
              <a:t>4.3	CREACIÓN DEL PROYECTO</a:t>
            </a:r>
          </a:p>
          <a:p>
            <a:pPr lvl="1">
              <a:lnSpc>
                <a:spcPct val="90000"/>
              </a:lnSpc>
            </a:pPr>
            <a:r>
              <a:rPr lang="es-ES" sz="1050" dirty="0">
                <a:solidFill>
                  <a:schemeClr val="bg1"/>
                </a:solidFill>
              </a:rPr>
              <a:t>4.4	MODELO CONCEPTUAL EN P.D.</a:t>
            </a:r>
          </a:p>
          <a:p>
            <a:pPr lvl="2">
              <a:lnSpc>
                <a:spcPct val="90000"/>
              </a:lnSpc>
            </a:pPr>
            <a:r>
              <a:rPr lang="es-ES" sz="1050" dirty="0">
                <a:solidFill>
                  <a:schemeClr val="bg1"/>
                </a:solidFill>
              </a:rPr>
              <a:t>4.4.1 VIDEO 2 ENTIDADES</a:t>
            </a:r>
          </a:p>
          <a:p>
            <a:pPr lvl="2">
              <a:lnSpc>
                <a:spcPct val="90000"/>
              </a:lnSpc>
            </a:pPr>
            <a:r>
              <a:rPr lang="es-ES" sz="1050" dirty="0">
                <a:solidFill>
                  <a:schemeClr val="bg1"/>
                </a:solidFill>
              </a:rPr>
              <a:t>4.4.2 VIDEO 3 RELACIONES</a:t>
            </a:r>
          </a:p>
          <a:p>
            <a:pPr lvl="2">
              <a:lnSpc>
                <a:spcPct val="90000"/>
              </a:lnSpc>
            </a:pPr>
            <a:r>
              <a:rPr lang="es-ES" sz="1050" dirty="0">
                <a:solidFill>
                  <a:schemeClr val="bg1"/>
                </a:solidFill>
              </a:rPr>
              <a:t>4.4.3 DISEÑO DEL M DE SEGURIDAD</a:t>
            </a:r>
          </a:p>
          <a:p>
            <a:pPr lvl="2">
              <a:lnSpc>
                <a:spcPct val="90000"/>
              </a:lnSpc>
            </a:pPr>
            <a:r>
              <a:rPr lang="es-ES" sz="1050" dirty="0">
                <a:solidFill>
                  <a:schemeClr val="bg1"/>
                </a:solidFill>
              </a:rPr>
              <a:t>4.4.4 DIAGRAMAS</a:t>
            </a: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REFERENCIAS</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definir el nombre de la entidad dar doble clic sobre el icono de la tabla, a continuación, se abre una ventana e ingresar el nombre de la tabla en la entrada </a:t>
            </a:r>
            <a:r>
              <a:rPr lang="es-ES" dirty="0" err="1">
                <a:solidFill>
                  <a:schemeClr val="bg1"/>
                </a:solidFill>
              </a:rPr>
              <a:t>Name</a:t>
            </a:r>
            <a:r>
              <a:rPr lang="es-ES" dirty="0">
                <a:solidFill>
                  <a:schemeClr val="bg1"/>
                </a:solidFill>
              </a:rPr>
              <a:t>.</a:t>
            </a:r>
            <a:endParaRPr lang="en-US" dirty="0">
              <a:solidFill>
                <a:schemeClr val="bg1"/>
              </a:solidFill>
            </a:endParaRPr>
          </a:p>
          <a:p>
            <a:pPr marL="0" indent="0" algn="just">
              <a:lnSpc>
                <a:spcPct val="115000"/>
              </a:lnSpc>
              <a:spcBef>
                <a:spcPts val="0"/>
              </a:spcBef>
              <a:spcAft>
                <a:spcPts val="1000"/>
              </a:spcAft>
              <a:buNone/>
            </a:pP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pic>
        <p:nvPicPr>
          <p:cNvPr id="2" name="Picture 1" descr="Graphical user interface, text, application, email&#10;&#10;Description automatically generated">
            <a:extLst>
              <a:ext uri="{FF2B5EF4-FFF2-40B4-BE49-F238E27FC236}">
                <a16:creationId xmlns:a16="http://schemas.microsoft.com/office/drawing/2014/main" id="{8AD90635-8D6B-B5BD-3340-66716E7074DB}"/>
              </a:ext>
            </a:extLst>
          </p:cNvPr>
          <p:cNvPicPr>
            <a:picLocks noChangeAspect="1"/>
          </p:cNvPicPr>
          <p:nvPr/>
        </p:nvPicPr>
        <p:blipFill>
          <a:blip r:embed="rId2"/>
          <a:stretch>
            <a:fillRect/>
          </a:stretch>
        </p:blipFill>
        <p:spPr>
          <a:xfrm>
            <a:off x="4385256" y="1916389"/>
            <a:ext cx="4518572" cy="3261898"/>
          </a:xfrm>
          <a:prstGeom prst="rect">
            <a:avLst/>
          </a:prstGeom>
        </p:spPr>
      </p:pic>
      <p:sp>
        <p:nvSpPr>
          <p:cNvPr id="6" name="Marcador de contenido 2">
            <a:extLst>
              <a:ext uri="{FF2B5EF4-FFF2-40B4-BE49-F238E27FC236}">
                <a16:creationId xmlns:a16="http://schemas.microsoft.com/office/drawing/2014/main" id="{1E9A477F-11B1-20B4-3AB6-E293CFC0C5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b="1" dirty="0">
                <a:solidFill>
                  <a:srgbClr val="FFFF00"/>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5B12DDB1-C1D9-8DC0-1AD9-A13A23EFB20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74324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77500" lnSpcReduction="20000"/>
          </a:bodyPr>
          <a:lstStyle/>
          <a:p>
            <a:pPr marL="0" marR="0" indent="0" algn="just">
              <a:lnSpc>
                <a:spcPct val="115000"/>
              </a:lnSpc>
              <a:spcBef>
                <a:spcPts val="0"/>
              </a:spcBef>
              <a:spcAft>
                <a:spcPts val="1000"/>
              </a:spcAft>
              <a:buNone/>
            </a:pPr>
            <a:r>
              <a:rPr lang="es-ES" dirty="0">
                <a:solidFill>
                  <a:schemeClr val="bg1"/>
                </a:solidFill>
              </a:rPr>
              <a:t>Para ingresar los campos de la tabla Empleado dar clic sobre </a:t>
            </a:r>
            <a:r>
              <a:rPr lang="es-ES" dirty="0" err="1">
                <a:solidFill>
                  <a:schemeClr val="bg1"/>
                </a:solidFill>
              </a:rPr>
              <a:t>Attributes</a:t>
            </a:r>
            <a:r>
              <a:rPr lang="es-ES" dirty="0">
                <a:solidFill>
                  <a:schemeClr val="bg1"/>
                </a:solidFill>
              </a:rPr>
              <a:t>, en la entrada </a:t>
            </a:r>
            <a:r>
              <a:rPr lang="es-ES" dirty="0" err="1">
                <a:solidFill>
                  <a:schemeClr val="bg1"/>
                </a:solidFill>
              </a:rPr>
              <a:t>Name</a:t>
            </a:r>
            <a:r>
              <a:rPr lang="es-ES" dirty="0">
                <a:solidFill>
                  <a:schemeClr val="bg1"/>
                </a:solidFill>
              </a:rPr>
              <a:t> ingresar el nombre del campo y en la entrada Data </a:t>
            </a:r>
            <a:r>
              <a:rPr lang="es-ES" dirty="0" err="1">
                <a:solidFill>
                  <a:schemeClr val="bg1"/>
                </a:solidFill>
              </a:rPr>
              <a:t>Type</a:t>
            </a:r>
            <a:r>
              <a:rPr lang="es-ES" dirty="0">
                <a:solidFill>
                  <a:schemeClr val="bg1"/>
                </a:solidFill>
              </a:rPr>
              <a:t> definir el tipo de dato para cada campo, adicionalmente se debe definir la llave primaria dando clic sobre la casilla de verificación P y clic en OK.</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2" name="Marcador de contenido 2">
            <a:extLst>
              <a:ext uri="{FF2B5EF4-FFF2-40B4-BE49-F238E27FC236}">
                <a16:creationId xmlns:a16="http://schemas.microsoft.com/office/drawing/2014/main" id="{817AD87A-C960-AC8D-8F64-A5B73AD96D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b="1" dirty="0">
                <a:solidFill>
                  <a:srgbClr val="FFFF00"/>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a:extLst>
              <a:ext uri="{FF2B5EF4-FFF2-40B4-BE49-F238E27FC236}">
                <a16:creationId xmlns:a16="http://schemas.microsoft.com/office/drawing/2014/main" id="{BBAC9853-B81B-63DA-1CE9-C9C06774426C}"/>
              </a:ext>
            </a:extLst>
          </p:cNvPr>
          <p:cNvPicPr>
            <a:picLocks noChangeAspect="1"/>
          </p:cNvPicPr>
          <p:nvPr/>
        </p:nvPicPr>
        <p:blipFill>
          <a:blip r:embed="rId2"/>
          <a:stretch>
            <a:fillRect/>
          </a:stretch>
        </p:blipFill>
        <p:spPr>
          <a:xfrm>
            <a:off x="1473267" y="2160496"/>
            <a:ext cx="6482645" cy="3905024"/>
          </a:xfrm>
          <a:prstGeom prst="rect">
            <a:avLst/>
          </a:prstGeom>
        </p:spPr>
      </p:pic>
      <p:sp>
        <p:nvSpPr>
          <p:cNvPr id="5" name="CuadroTexto 9">
            <a:extLst>
              <a:ext uri="{FF2B5EF4-FFF2-40B4-BE49-F238E27FC236}">
                <a16:creationId xmlns:a16="http://schemas.microsoft.com/office/drawing/2014/main" id="{F2FFB3EF-5CEA-88C2-C224-743315B2EA1F}"/>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1644289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Tablas identificadas</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b="1" dirty="0">
                <a:solidFill>
                  <a:srgbClr val="FFFF00"/>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10" name="Picture 9" descr="Text, table&#10;&#10;Description automatically generated">
            <a:extLst>
              <a:ext uri="{FF2B5EF4-FFF2-40B4-BE49-F238E27FC236}">
                <a16:creationId xmlns:a16="http://schemas.microsoft.com/office/drawing/2014/main" id="{963E3105-4A6A-6579-0D8C-D7AD8DC7D777}"/>
              </a:ext>
            </a:extLst>
          </p:cNvPr>
          <p:cNvPicPr>
            <a:picLocks noChangeAspect="1"/>
          </p:cNvPicPr>
          <p:nvPr/>
        </p:nvPicPr>
        <p:blipFill>
          <a:blip r:embed="rId2"/>
          <a:stretch>
            <a:fillRect/>
          </a:stretch>
        </p:blipFill>
        <p:spPr>
          <a:xfrm>
            <a:off x="720192" y="2035145"/>
            <a:ext cx="2752725" cy="1914525"/>
          </a:xfrm>
          <a:prstGeom prst="rect">
            <a:avLst/>
          </a:prstGeom>
        </p:spPr>
      </p:pic>
      <p:pic>
        <p:nvPicPr>
          <p:cNvPr id="11" name="Picture 10">
            <a:extLst>
              <a:ext uri="{FF2B5EF4-FFF2-40B4-BE49-F238E27FC236}">
                <a16:creationId xmlns:a16="http://schemas.microsoft.com/office/drawing/2014/main" id="{4C5DA4BF-925E-E9FA-E341-EB42BADF8647}"/>
              </a:ext>
            </a:extLst>
          </p:cNvPr>
          <p:cNvPicPr>
            <a:picLocks noChangeAspect="1"/>
          </p:cNvPicPr>
          <p:nvPr/>
        </p:nvPicPr>
        <p:blipFill>
          <a:blip r:embed="rId3"/>
          <a:stretch>
            <a:fillRect/>
          </a:stretch>
        </p:blipFill>
        <p:spPr>
          <a:xfrm>
            <a:off x="5567155" y="2035145"/>
            <a:ext cx="2647950" cy="847725"/>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0689D651-C8FB-16B5-6FFF-61291A33A44D}"/>
              </a:ext>
            </a:extLst>
          </p:cNvPr>
          <p:cNvPicPr>
            <a:picLocks noChangeAspect="1"/>
          </p:cNvPicPr>
          <p:nvPr/>
        </p:nvPicPr>
        <p:blipFill>
          <a:blip r:embed="rId4"/>
          <a:stretch>
            <a:fillRect/>
          </a:stretch>
        </p:blipFill>
        <p:spPr>
          <a:xfrm>
            <a:off x="5405230" y="3779363"/>
            <a:ext cx="2971800" cy="1543050"/>
          </a:xfrm>
          <a:prstGeom prst="rect">
            <a:avLst/>
          </a:prstGeom>
        </p:spPr>
      </p:pic>
      <p:pic>
        <p:nvPicPr>
          <p:cNvPr id="13" name="Picture 12" descr="Text, table&#10;&#10;Description automatically generated">
            <a:extLst>
              <a:ext uri="{FF2B5EF4-FFF2-40B4-BE49-F238E27FC236}">
                <a16:creationId xmlns:a16="http://schemas.microsoft.com/office/drawing/2014/main" id="{BE652C2E-57DD-95BD-40C8-F31432A49948}"/>
              </a:ext>
            </a:extLst>
          </p:cNvPr>
          <p:cNvPicPr>
            <a:picLocks noChangeAspect="1"/>
          </p:cNvPicPr>
          <p:nvPr/>
        </p:nvPicPr>
        <p:blipFill>
          <a:blip r:embed="rId5"/>
          <a:stretch>
            <a:fillRect/>
          </a:stretch>
        </p:blipFill>
        <p:spPr>
          <a:xfrm>
            <a:off x="720191" y="4541363"/>
            <a:ext cx="2695575" cy="781050"/>
          </a:xfrm>
          <a:prstGeom prst="rect">
            <a:avLst/>
          </a:prstGeom>
        </p:spPr>
      </p:pic>
      <p:sp>
        <p:nvSpPr>
          <p:cNvPr id="14" name="TextBox 13">
            <a:extLst>
              <a:ext uri="{FF2B5EF4-FFF2-40B4-BE49-F238E27FC236}">
                <a16:creationId xmlns:a16="http://schemas.microsoft.com/office/drawing/2014/main" id="{E7E95873-96CD-6B3A-F578-CE6B88446686}"/>
              </a:ext>
            </a:extLst>
          </p:cNvPr>
          <p:cNvSpPr txBox="1"/>
          <p:nvPr/>
        </p:nvSpPr>
        <p:spPr>
          <a:xfrm>
            <a:off x="1253493" y="3949670"/>
            <a:ext cx="1628972" cy="369332"/>
          </a:xfrm>
          <a:prstGeom prst="rect">
            <a:avLst/>
          </a:prstGeom>
          <a:noFill/>
        </p:spPr>
        <p:txBody>
          <a:bodyPr wrap="none" rtlCol="0">
            <a:spAutoFit/>
          </a:bodyPr>
          <a:lstStyle/>
          <a:p>
            <a:r>
              <a:rPr lang="es-419" dirty="0"/>
              <a:t>Tabla Empleado</a:t>
            </a:r>
          </a:p>
        </p:txBody>
      </p:sp>
      <p:sp>
        <p:nvSpPr>
          <p:cNvPr id="15" name="TextBox 14">
            <a:extLst>
              <a:ext uri="{FF2B5EF4-FFF2-40B4-BE49-F238E27FC236}">
                <a16:creationId xmlns:a16="http://schemas.microsoft.com/office/drawing/2014/main" id="{E2EA7AE6-809C-94D3-0089-D6A583F24BF0}"/>
              </a:ext>
            </a:extLst>
          </p:cNvPr>
          <p:cNvSpPr txBox="1"/>
          <p:nvPr/>
        </p:nvSpPr>
        <p:spPr>
          <a:xfrm>
            <a:off x="1253492" y="5322413"/>
            <a:ext cx="1557862" cy="369332"/>
          </a:xfrm>
          <a:prstGeom prst="rect">
            <a:avLst/>
          </a:prstGeom>
          <a:noFill/>
        </p:spPr>
        <p:txBody>
          <a:bodyPr wrap="none" rtlCol="0">
            <a:spAutoFit/>
          </a:bodyPr>
          <a:lstStyle/>
          <a:p>
            <a:r>
              <a:rPr lang="es-419" dirty="0"/>
              <a:t>Tabla Proyecto</a:t>
            </a:r>
          </a:p>
        </p:txBody>
      </p:sp>
      <p:sp>
        <p:nvSpPr>
          <p:cNvPr id="16" name="TextBox 15">
            <a:extLst>
              <a:ext uri="{FF2B5EF4-FFF2-40B4-BE49-F238E27FC236}">
                <a16:creationId xmlns:a16="http://schemas.microsoft.com/office/drawing/2014/main" id="{B28940F4-8B78-4CD5-6DBF-0C1BD0BB9E80}"/>
              </a:ext>
            </a:extLst>
          </p:cNvPr>
          <p:cNvSpPr txBox="1"/>
          <p:nvPr/>
        </p:nvSpPr>
        <p:spPr>
          <a:xfrm>
            <a:off x="5842702" y="2810175"/>
            <a:ext cx="2096856" cy="369332"/>
          </a:xfrm>
          <a:prstGeom prst="rect">
            <a:avLst/>
          </a:prstGeom>
          <a:noFill/>
        </p:spPr>
        <p:txBody>
          <a:bodyPr wrap="none" rtlCol="0">
            <a:spAutoFit/>
          </a:bodyPr>
          <a:lstStyle/>
          <a:p>
            <a:r>
              <a:rPr lang="es-419" dirty="0"/>
              <a:t>Tabla Departamento</a:t>
            </a:r>
          </a:p>
        </p:txBody>
      </p:sp>
      <p:sp>
        <p:nvSpPr>
          <p:cNvPr id="17" name="TextBox 16">
            <a:extLst>
              <a:ext uri="{FF2B5EF4-FFF2-40B4-BE49-F238E27FC236}">
                <a16:creationId xmlns:a16="http://schemas.microsoft.com/office/drawing/2014/main" id="{871FAD06-CE40-EC2A-163D-D9050099FCD2}"/>
              </a:ext>
            </a:extLst>
          </p:cNvPr>
          <p:cNvSpPr txBox="1"/>
          <p:nvPr/>
        </p:nvSpPr>
        <p:spPr>
          <a:xfrm>
            <a:off x="6112199" y="5320174"/>
            <a:ext cx="1449436" cy="369332"/>
          </a:xfrm>
          <a:prstGeom prst="rect">
            <a:avLst/>
          </a:prstGeom>
          <a:noFill/>
        </p:spPr>
        <p:txBody>
          <a:bodyPr wrap="none" rtlCol="0">
            <a:spAutoFit/>
          </a:bodyPr>
          <a:lstStyle/>
          <a:p>
            <a:r>
              <a:rPr lang="es-419" dirty="0"/>
              <a:t>Tabla Familiar</a:t>
            </a:r>
          </a:p>
        </p:txBody>
      </p:sp>
      <p:sp>
        <p:nvSpPr>
          <p:cNvPr id="18" name="CuadroTexto 9">
            <a:extLst>
              <a:ext uri="{FF2B5EF4-FFF2-40B4-BE49-F238E27FC236}">
                <a16:creationId xmlns:a16="http://schemas.microsoft.com/office/drawing/2014/main" id="{768D4765-7C9D-7471-293D-BB75A8286872}"/>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170256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pPr marL="0" marR="0" algn="just">
              <a:lnSpc>
                <a:spcPct val="115000"/>
              </a:lnSpc>
              <a:spcBef>
                <a:spcPts val="0"/>
              </a:spcBef>
              <a:spcAft>
                <a:spcPts val="1000"/>
              </a:spcAft>
            </a:pPr>
            <a:r>
              <a:rPr lang="es-ES" sz="1800" dirty="0">
                <a:latin typeface="+mn-lt"/>
                <a:ea typeface="+mn-ea"/>
                <a:cs typeface="+mn-cs"/>
              </a:rPr>
              <a:t>Para añadir una nueva relación entre tablas dirigirse al recuadro de herramientas de la derecha, sección Conceptual </a:t>
            </a:r>
            <a:r>
              <a:rPr lang="es-ES" sz="1800" dirty="0" err="1">
                <a:latin typeface="+mn-lt"/>
                <a:ea typeface="+mn-ea"/>
                <a:cs typeface="+mn-cs"/>
              </a:rPr>
              <a:t>Diagram</a:t>
            </a:r>
            <a:r>
              <a:rPr lang="es-ES" sz="1800" dirty="0">
                <a:latin typeface="+mn-lt"/>
                <a:ea typeface="+mn-ea"/>
                <a:cs typeface="+mn-cs"/>
              </a:rPr>
              <a:t>, clic en </a:t>
            </a:r>
            <a:r>
              <a:rPr lang="es-ES" sz="1800" dirty="0" err="1">
                <a:latin typeface="+mn-lt"/>
                <a:ea typeface="+mn-ea"/>
                <a:cs typeface="+mn-cs"/>
              </a:rPr>
              <a:t>Relationship</a:t>
            </a:r>
            <a:r>
              <a:rPr lang="es-ES" sz="1800" dirty="0">
                <a:latin typeface="+mn-lt"/>
                <a:ea typeface="+mn-ea"/>
                <a:cs typeface="+mn-cs"/>
              </a:rPr>
              <a:t>, hacer clic en la tabla Empleado y arrastrar el mouse hasta la tabla Departamento.</a:t>
            </a:r>
            <a:endParaRPr lang="en-US" sz="1800" dirty="0">
              <a:latin typeface="+mn-lt"/>
              <a:ea typeface="+mn-ea"/>
              <a:cs typeface="+mn-cs"/>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a:extLst>
              <a:ext uri="{FF2B5EF4-FFF2-40B4-BE49-F238E27FC236}">
                <a16:creationId xmlns:a16="http://schemas.microsoft.com/office/drawing/2014/main" id="{3742BFED-E24C-1C12-A7BA-3F382206798A}"/>
              </a:ext>
            </a:extLst>
          </p:cNvPr>
          <p:cNvPicPr>
            <a:picLocks noChangeAspect="1"/>
          </p:cNvPicPr>
          <p:nvPr/>
        </p:nvPicPr>
        <p:blipFill>
          <a:blip r:embed="rId2"/>
          <a:stretch>
            <a:fillRect/>
          </a:stretch>
        </p:blipFill>
        <p:spPr>
          <a:xfrm>
            <a:off x="931490" y="2121441"/>
            <a:ext cx="7686793" cy="2615118"/>
          </a:xfrm>
          <a:prstGeom prst="rect">
            <a:avLst/>
          </a:prstGeom>
        </p:spPr>
      </p:pic>
      <p:sp>
        <p:nvSpPr>
          <p:cNvPr id="4" name="CuadroTexto 9">
            <a:extLst>
              <a:ext uri="{FF2B5EF4-FFF2-40B4-BE49-F238E27FC236}">
                <a16:creationId xmlns:a16="http://schemas.microsoft.com/office/drawing/2014/main" id="{4B8833E0-1A47-EC86-21AD-686BC454CA5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3603912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cap="all" dirty="0">
                <a:solidFill>
                  <a:schemeClr val="bg1"/>
                </a:solidFill>
              </a:rPr>
              <a:t>Para definir el nombre de la entidad dar doble clic sobre el icono de la tabla, a continuación, se abre una ventana e ingresar el nombre de la tabla en la entrada </a:t>
            </a:r>
            <a:r>
              <a:rPr lang="es-ES" cap="all" dirty="0" err="1">
                <a:solidFill>
                  <a:schemeClr val="bg1"/>
                </a:solidFill>
              </a:rPr>
              <a:t>Name</a:t>
            </a:r>
            <a:r>
              <a:rPr lang="es-ES" cap="all" dirty="0">
                <a:solidFill>
                  <a:schemeClr val="bg1"/>
                </a:solidFill>
              </a:rPr>
              <a:t>.</a:t>
            </a:r>
            <a:endParaRPr lang="en-US" cap="all" dirty="0">
              <a:solidFill>
                <a:schemeClr val="bg1"/>
              </a:solidFill>
            </a:endParaRPr>
          </a:p>
          <a:p>
            <a:pPr marL="0" indent="0" algn="just">
              <a:lnSpc>
                <a:spcPct val="115000"/>
              </a:lnSpc>
              <a:spcBef>
                <a:spcPts val="0"/>
              </a:spcBef>
              <a:spcAft>
                <a:spcPts val="1000"/>
              </a:spcAft>
              <a:buNone/>
            </a:pPr>
            <a:endParaRPr lang="en-US" cap="all"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pic>
        <p:nvPicPr>
          <p:cNvPr id="4" name="Picture 3">
            <a:extLst>
              <a:ext uri="{FF2B5EF4-FFF2-40B4-BE49-F238E27FC236}">
                <a16:creationId xmlns:a16="http://schemas.microsoft.com/office/drawing/2014/main" id="{1EF2BB55-B8F9-2A23-188C-BB803F693544}"/>
              </a:ext>
            </a:extLst>
          </p:cNvPr>
          <p:cNvPicPr>
            <a:picLocks noChangeAspect="1"/>
          </p:cNvPicPr>
          <p:nvPr/>
        </p:nvPicPr>
        <p:blipFill>
          <a:blip r:embed="rId2"/>
          <a:stretch>
            <a:fillRect/>
          </a:stretch>
        </p:blipFill>
        <p:spPr>
          <a:xfrm>
            <a:off x="4368366" y="1356061"/>
            <a:ext cx="4493149" cy="4145878"/>
          </a:xfrm>
          <a:prstGeom prst="rect">
            <a:avLst/>
          </a:prstGeom>
        </p:spPr>
      </p:pic>
      <p:sp>
        <p:nvSpPr>
          <p:cNvPr id="7" name="Marcador de contenido 2">
            <a:extLst>
              <a:ext uri="{FF2B5EF4-FFF2-40B4-BE49-F238E27FC236}">
                <a16:creationId xmlns:a16="http://schemas.microsoft.com/office/drawing/2014/main" id="{D80DFB9C-5222-14EA-896F-D333C39C4B8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07C90C5F-4558-D6CE-7F0B-EF7D6BE0D006}"/>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46001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cap="all" dirty="0">
                <a:solidFill>
                  <a:schemeClr val="bg1"/>
                </a:solidFill>
              </a:rPr>
              <a:t>A continuación, dar clic en </a:t>
            </a:r>
            <a:r>
              <a:rPr lang="es-ES" cap="all" dirty="0" err="1">
                <a:solidFill>
                  <a:schemeClr val="bg1"/>
                </a:solidFill>
              </a:rPr>
              <a:t>Cardinalities</a:t>
            </a:r>
            <a:r>
              <a:rPr lang="es-ES" cap="all" dirty="0">
                <a:solidFill>
                  <a:schemeClr val="bg1"/>
                </a:solidFill>
              </a:rPr>
              <a:t> y definir la cardinalidad de la relación entre las tablas Empleado y Departamento en base a la especificación de la problemática.</a:t>
            </a:r>
            <a:endParaRPr lang="en-US" cap="all"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7" name="Marcador de contenido 2">
            <a:extLst>
              <a:ext uri="{FF2B5EF4-FFF2-40B4-BE49-F238E27FC236}">
                <a16:creationId xmlns:a16="http://schemas.microsoft.com/office/drawing/2014/main" id="{D80DFB9C-5222-14EA-896F-D333C39C4B8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a:extLst>
              <a:ext uri="{FF2B5EF4-FFF2-40B4-BE49-F238E27FC236}">
                <a16:creationId xmlns:a16="http://schemas.microsoft.com/office/drawing/2014/main" id="{0DAB7746-A5DF-2912-8925-8578FDD8CA72}"/>
              </a:ext>
            </a:extLst>
          </p:cNvPr>
          <p:cNvPicPr>
            <a:picLocks noChangeAspect="1"/>
          </p:cNvPicPr>
          <p:nvPr/>
        </p:nvPicPr>
        <p:blipFill>
          <a:blip r:embed="rId2"/>
          <a:stretch>
            <a:fillRect/>
          </a:stretch>
        </p:blipFill>
        <p:spPr>
          <a:xfrm>
            <a:off x="4297950" y="1250193"/>
            <a:ext cx="4671320" cy="4292843"/>
          </a:xfrm>
          <a:prstGeom prst="rect">
            <a:avLst/>
          </a:prstGeom>
        </p:spPr>
      </p:pic>
      <p:sp>
        <p:nvSpPr>
          <p:cNvPr id="5" name="CuadroTexto 9">
            <a:extLst>
              <a:ext uri="{FF2B5EF4-FFF2-40B4-BE49-F238E27FC236}">
                <a16:creationId xmlns:a16="http://schemas.microsoft.com/office/drawing/2014/main" id="{8B45CF27-74FE-AB9E-5468-7EBB1F3EE8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174607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pPr>
              <a:lnSpc>
                <a:spcPct val="115000"/>
              </a:lnSpc>
              <a:spcBef>
                <a:spcPts val="0"/>
              </a:spcBef>
              <a:spcAft>
                <a:spcPts val="1000"/>
              </a:spcAft>
            </a:pPr>
            <a:r>
              <a:rPr lang="es-ES" dirty="0"/>
              <a:t>4.4.2 VIDEO 3 RELACIONES</a:t>
            </a:r>
            <a:br>
              <a:rPr lang="es-EC" dirty="0"/>
            </a:br>
            <a:r>
              <a:rPr lang="es-EC" dirty="0"/>
              <a:t>Relaciones entre tablas</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4" name="TextBox 3">
            <a:extLst>
              <a:ext uri="{FF2B5EF4-FFF2-40B4-BE49-F238E27FC236}">
                <a16:creationId xmlns:a16="http://schemas.microsoft.com/office/drawing/2014/main" id="{2D01832A-CC94-0193-7C52-85E5511ADE60}"/>
              </a:ext>
            </a:extLst>
          </p:cNvPr>
          <p:cNvSpPr txBox="1"/>
          <p:nvPr/>
        </p:nvSpPr>
        <p:spPr>
          <a:xfrm>
            <a:off x="661266" y="1933397"/>
            <a:ext cx="8030817" cy="523220"/>
          </a:xfrm>
          <a:prstGeom prst="rect">
            <a:avLst/>
          </a:prstGeom>
          <a:noFill/>
        </p:spPr>
        <p:txBody>
          <a:bodyPr wrap="square" rtlCol="0">
            <a:spAutoFit/>
          </a:bodyPr>
          <a:lstStyle/>
          <a:p>
            <a:r>
              <a:rPr lang="es-ES" sz="1400" dirty="0">
                <a:solidFill>
                  <a:schemeClr val="tx2"/>
                </a:solidFill>
              </a:rPr>
              <a:t>La relación entre Empleado y Departamento especifica que ninguno o muchos empleados son asignados a un departamento existente.</a:t>
            </a:r>
            <a:endParaRPr lang="en-US" sz="1400" dirty="0">
              <a:solidFill>
                <a:schemeClr val="tx2"/>
              </a:solidFill>
            </a:endParaRPr>
          </a:p>
        </p:txBody>
      </p:sp>
      <p:pic>
        <p:nvPicPr>
          <p:cNvPr id="5" name="Picture 4">
            <a:extLst>
              <a:ext uri="{FF2B5EF4-FFF2-40B4-BE49-F238E27FC236}">
                <a16:creationId xmlns:a16="http://schemas.microsoft.com/office/drawing/2014/main" id="{4D91BC68-E9F3-7AE5-D7CE-D29980C6A4DC}"/>
              </a:ext>
            </a:extLst>
          </p:cNvPr>
          <p:cNvPicPr>
            <a:picLocks noChangeAspect="1"/>
          </p:cNvPicPr>
          <p:nvPr/>
        </p:nvPicPr>
        <p:blipFill>
          <a:blip r:embed="rId2"/>
          <a:stretch>
            <a:fillRect/>
          </a:stretch>
        </p:blipFill>
        <p:spPr>
          <a:xfrm>
            <a:off x="2343049" y="2456617"/>
            <a:ext cx="5301975" cy="1541061"/>
          </a:xfrm>
          <a:prstGeom prst="rect">
            <a:avLst/>
          </a:prstGeom>
        </p:spPr>
      </p:pic>
      <p:sp>
        <p:nvSpPr>
          <p:cNvPr id="7" name="TextBox 6">
            <a:extLst>
              <a:ext uri="{FF2B5EF4-FFF2-40B4-BE49-F238E27FC236}">
                <a16:creationId xmlns:a16="http://schemas.microsoft.com/office/drawing/2014/main" id="{E9A7813B-3E08-AD79-98E5-BB4BAE90AEC9}"/>
              </a:ext>
            </a:extLst>
          </p:cNvPr>
          <p:cNvSpPr txBox="1"/>
          <p:nvPr/>
        </p:nvSpPr>
        <p:spPr>
          <a:xfrm>
            <a:off x="661266" y="3997678"/>
            <a:ext cx="8030817" cy="320922"/>
          </a:xfrm>
          <a:prstGeom prst="rect">
            <a:avLst/>
          </a:prstGeom>
          <a:noFill/>
        </p:spPr>
        <p:txBody>
          <a:bodyPr wrap="square" rtlCol="0">
            <a:spAutoFit/>
          </a:bodyPr>
          <a:lstStyle/>
          <a:p>
            <a:pPr marL="0" marR="0" algn="just">
              <a:lnSpc>
                <a:spcPct val="115000"/>
              </a:lnSpc>
              <a:spcBef>
                <a:spcPts val="0"/>
              </a:spcBef>
              <a:spcAft>
                <a:spcPts val="1000"/>
              </a:spcAft>
            </a:pPr>
            <a:r>
              <a:rPr lang="es-ES" sz="1400" dirty="0">
                <a:solidFill>
                  <a:schemeClr val="tx2"/>
                </a:solidFill>
              </a:rPr>
              <a:t>Esta relación define que un Empleado puede dirigir ninguno o muchos departamentos.</a:t>
            </a:r>
            <a:endParaRPr lang="en-US" sz="1400" dirty="0">
              <a:solidFill>
                <a:schemeClr val="tx2"/>
              </a:solidFill>
            </a:endParaRPr>
          </a:p>
        </p:txBody>
      </p:sp>
      <p:pic>
        <p:nvPicPr>
          <p:cNvPr id="8" name="Picture 7">
            <a:extLst>
              <a:ext uri="{FF2B5EF4-FFF2-40B4-BE49-F238E27FC236}">
                <a16:creationId xmlns:a16="http://schemas.microsoft.com/office/drawing/2014/main" id="{7E3FF5AA-7705-41CB-AEBB-EA143B6998B4}"/>
              </a:ext>
            </a:extLst>
          </p:cNvPr>
          <p:cNvPicPr>
            <a:picLocks noChangeAspect="1"/>
          </p:cNvPicPr>
          <p:nvPr/>
        </p:nvPicPr>
        <p:blipFill>
          <a:blip r:embed="rId3"/>
          <a:stretch>
            <a:fillRect/>
          </a:stretch>
        </p:blipFill>
        <p:spPr>
          <a:xfrm>
            <a:off x="2244038" y="4318600"/>
            <a:ext cx="5499996" cy="1730815"/>
          </a:xfrm>
          <a:prstGeom prst="rect">
            <a:avLst/>
          </a:prstGeom>
        </p:spPr>
      </p:pic>
      <p:sp>
        <p:nvSpPr>
          <p:cNvPr id="10" name="CuadroTexto 9">
            <a:extLst>
              <a:ext uri="{FF2B5EF4-FFF2-40B4-BE49-F238E27FC236}">
                <a16:creationId xmlns:a16="http://schemas.microsoft.com/office/drawing/2014/main" id="{F7B9EABB-E881-DB55-22A1-F6EFACFD4F7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343067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cap="all" dirty="0">
                <a:solidFill>
                  <a:schemeClr val="bg1"/>
                </a:solidFill>
              </a:rPr>
              <a:t>La relación entre Empleado y Familiar es otro tipo de relación especial, la tabla Familiar depende de la tabla empleado, esta relación define que un empleado tiene ninguno o muchos familiares.</a:t>
            </a:r>
            <a:endParaRPr lang="en-US" cap="all"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7" name="Marcador de contenido 2">
            <a:extLst>
              <a:ext uri="{FF2B5EF4-FFF2-40B4-BE49-F238E27FC236}">
                <a16:creationId xmlns:a16="http://schemas.microsoft.com/office/drawing/2014/main" id="{D80DFB9C-5222-14EA-896F-D333C39C4B8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5F6DAB74-0BBF-406E-3697-43CEFC563C8D}"/>
              </a:ext>
            </a:extLst>
          </p:cNvPr>
          <p:cNvPicPr>
            <a:picLocks noChangeAspect="1"/>
          </p:cNvPicPr>
          <p:nvPr/>
        </p:nvPicPr>
        <p:blipFill>
          <a:blip r:embed="rId2"/>
          <a:stretch>
            <a:fillRect/>
          </a:stretch>
        </p:blipFill>
        <p:spPr>
          <a:xfrm>
            <a:off x="4967514" y="792480"/>
            <a:ext cx="3370453" cy="5035394"/>
          </a:xfrm>
          <a:prstGeom prst="rect">
            <a:avLst/>
          </a:prstGeom>
        </p:spPr>
      </p:pic>
      <p:sp>
        <p:nvSpPr>
          <p:cNvPr id="5" name="CuadroTexto 9">
            <a:extLst>
              <a:ext uri="{FF2B5EF4-FFF2-40B4-BE49-F238E27FC236}">
                <a16:creationId xmlns:a16="http://schemas.microsoft.com/office/drawing/2014/main" id="{F3E66AB9-56BD-000E-1F98-A554749B2BBA}"/>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400364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cap="all" dirty="0">
                <a:solidFill>
                  <a:schemeClr val="bg1"/>
                </a:solidFill>
              </a:rPr>
              <a:t>Para la tabla Empleado se especifica otro tipo de relación conocida como relación recursiva, en donde la tabla se relaciona consigo misma. Esta relación define que un empleado supervisa a ninguno a muchos empleados.</a:t>
            </a:r>
            <a:endParaRPr lang="en-US" cap="all"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7" name="Marcador de contenido 2">
            <a:extLst>
              <a:ext uri="{FF2B5EF4-FFF2-40B4-BE49-F238E27FC236}">
                <a16:creationId xmlns:a16="http://schemas.microsoft.com/office/drawing/2014/main" id="{D80DFB9C-5222-14EA-896F-D333C39C4B8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b="1" dirty="0">
                <a:solidFill>
                  <a:srgbClr val="FFFF00"/>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a:extLst>
              <a:ext uri="{FF2B5EF4-FFF2-40B4-BE49-F238E27FC236}">
                <a16:creationId xmlns:a16="http://schemas.microsoft.com/office/drawing/2014/main" id="{D87EFABE-BC0D-4FC5-E7C1-B0FD3866F29E}"/>
              </a:ext>
            </a:extLst>
          </p:cNvPr>
          <p:cNvPicPr>
            <a:picLocks noChangeAspect="1"/>
          </p:cNvPicPr>
          <p:nvPr/>
        </p:nvPicPr>
        <p:blipFill>
          <a:blip r:embed="rId2"/>
          <a:stretch>
            <a:fillRect/>
          </a:stretch>
        </p:blipFill>
        <p:spPr>
          <a:xfrm>
            <a:off x="4592231" y="1805310"/>
            <a:ext cx="3916639" cy="3247379"/>
          </a:xfrm>
          <a:prstGeom prst="rect">
            <a:avLst/>
          </a:prstGeom>
        </p:spPr>
      </p:pic>
      <p:sp>
        <p:nvSpPr>
          <p:cNvPr id="5" name="CuadroTexto 9">
            <a:extLst>
              <a:ext uri="{FF2B5EF4-FFF2-40B4-BE49-F238E27FC236}">
                <a16:creationId xmlns:a16="http://schemas.microsoft.com/office/drawing/2014/main" id="{94244B12-E93F-AA9F-0C4B-D93D452C868F}"/>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28</a:t>
            </a:r>
          </a:p>
        </p:txBody>
      </p:sp>
    </p:spTree>
    <p:extLst>
      <p:ext uri="{BB962C8B-B14F-4D97-AF65-F5344CB8AC3E}">
        <p14:creationId xmlns:p14="http://schemas.microsoft.com/office/powerpoint/2010/main" val="991129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pPr marL="0" marR="0">
              <a:lnSpc>
                <a:spcPct val="115000"/>
              </a:lnSpc>
              <a:spcBef>
                <a:spcPts val="0"/>
              </a:spcBef>
              <a:spcAft>
                <a:spcPts val="1000"/>
              </a:spcAft>
            </a:pPr>
            <a:r>
              <a:rPr lang="es-ES" dirty="0"/>
              <a:t>4.4.3 DISEÑO DEL M DE SEGURIDAD</a:t>
            </a:r>
            <a:br>
              <a:rPr lang="es-EC" dirty="0"/>
            </a:br>
            <a:r>
              <a:rPr lang="es-EC" dirty="0"/>
              <a:t>Tablas del modulo de seguridad</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b="1" dirty="0">
                <a:solidFill>
                  <a:srgbClr val="FFFF00"/>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descr="Text, table&#10;&#10;Description automatically generated">
            <a:extLst>
              <a:ext uri="{FF2B5EF4-FFF2-40B4-BE49-F238E27FC236}">
                <a16:creationId xmlns:a16="http://schemas.microsoft.com/office/drawing/2014/main" id="{1C269583-BC4E-3457-8E20-2300AF8635A4}"/>
              </a:ext>
            </a:extLst>
          </p:cNvPr>
          <p:cNvPicPr>
            <a:picLocks noChangeAspect="1"/>
          </p:cNvPicPr>
          <p:nvPr/>
        </p:nvPicPr>
        <p:blipFill>
          <a:blip r:embed="rId2"/>
          <a:stretch>
            <a:fillRect/>
          </a:stretch>
        </p:blipFill>
        <p:spPr>
          <a:xfrm>
            <a:off x="3074634" y="4650264"/>
            <a:ext cx="3762375" cy="1381125"/>
          </a:xfrm>
          <a:prstGeom prst="rect">
            <a:avLst/>
          </a:prstGeom>
        </p:spPr>
      </p:pic>
      <p:pic>
        <p:nvPicPr>
          <p:cNvPr id="10" name="Picture 9" descr="Graphical user interface, text, application, table&#10;&#10;Description automatically generated">
            <a:extLst>
              <a:ext uri="{FF2B5EF4-FFF2-40B4-BE49-F238E27FC236}">
                <a16:creationId xmlns:a16="http://schemas.microsoft.com/office/drawing/2014/main" id="{89C75C11-D24A-A1B0-38BF-D875C5F62CBC}"/>
              </a:ext>
            </a:extLst>
          </p:cNvPr>
          <p:cNvPicPr>
            <a:picLocks noChangeAspect="1"/>
          </p:cNvPicPr>
          <p:nvPr/>
        </p:nvPicPr>
        <p:blipFill>
          <a:blip r:embed="rId3"/>
          <a:stretch>
            <a:fillRect/>
          </a:stretch>
        </p:blipFill>
        <p:spPr>
          <a:xfrm>
            <a:off x="5256655" y="2190750"/>
            <a:ext cx="3505200" cy="1009650"/>
          </a:xfrm>
          <a:prstGeom prst="rect">
            <a:avLst/>
          </a:prstGeom>
        </p:spPr>
      </p:pic>
      <p:pic>
        <p:nvPicPr>
          <p:cNvPr id="11" name="Picture 10" descr="Text&#10;&#10;Description automatically generated">
            <a:extLst>
              <a:ext uri="{FF2B5EF4-FFF2-40B4-BE49-F238E27FC236}">
                <a16:creationId xmlns:a16="http://schemas.microsoft.com/office/drawing/2014/main" id="{176AB1B8-8393-114F-6D1E-91192A078113}"/>
              </a:ext>
            </a:extLst>
          </p:cNvPr>
          <p:cNvPicPr>
            <a:picLocks noChangeAspect="1"/>
          </p:cNvPicPr>
          <p:nvPr/>
        </p:nvPicPr>
        <p:blipFill>
          <a:blip r:embed="rId4"/>
          <a:stretch>
            <a:fillRect/>
          </a:stretch>
        </p:blipFill>
        <p:spPr>
          <a:xfrm>
            <a:off x="510434" y="2190750"/>
            <a:ext cx="3762375" cy="1466850"/>
          </a:xfrm>
          <a:prstGeom prst="rect">
            <a:avLst/>
          </a:prstGeom>
        </p:spPr>
      </p:pic>
      <p:sp>
        <p:nvSpPr>
          <p:cNvPr id="12" name="TextBox 11">
            <a:extLst>
              <a:ext uri="{FF2B5EF4-FFF2-40B4-BE49-F238E27FC236}">
                <a16:creationId xmlns:a16="http://schemas.microsoft.com/office/drawing/2014/main" id="{A42BFC6D-E3CC-DC45-4E9A-A3EFA92D51AC}"/>
              </a:ext>
            </a:extLst>
          </p:cNvPr>
          <p:cNvSpPr txBox="1"/>
          <p:nvPr/>
        </p:nvSpPr>
        <p:spPr>
          <a:xfrm>
            <a:off x="1577135" y="3732980"/>
            <a:ext cx="1580241" cy="369332"/>
          </a:xfrm>
          <a:prstGeom prst="rect">
            <a:avLst/>
          </a:prstGeom>
          <a:noFill/>
        </p:spPr>
        <p:txBody>
          <a:bodyPr wrap="none" rtlCol="0">
            <a:spAutoFit/>
          </a:bodyPr>
          <a:lstStyle/>
          <a:p>
            <a:r>
              <a:rPr lang="es-419" dirty="0"/>
              <a:t>Tabla Auditoría</a:t>
            </a:r>
          </a:p>
        </p:txBody>
      </p:sp>
      <p:sp>
        <p:nvSpPr>
          <p:cNvPr id="13" name="TextBox 12">
            <a:extLst>
              <a:ext uri="{FF2B5EF4-FFF2-40B4-BE49-F238E27FC236}">
                <a16:creationId xmlns:a16="http://schemas.microsoft.com/office/drawing/2014/main" id="{82EDCC65-85A3-4AB4-53BD-1A6584B3CB61}"/>
              </a:ext>
            </a:extLst>
          </p:cNvPr>
          <p:cNvSpPr txBox="1"/>
          <p:nvPr/>
        </p:nvSpPr>
        <p:spPr>
          <a:xfrm>
            <a:off x="6337436" y="3288268"/>
            <a:ext cx="1343638" cy="369332"/>
          </a:xfrm>
          <a:prstGeom prst="rect">
            <a:avLst/>
          </a:prstGeom>
          <a:noFill/>
        </p:spPr>
        <p:txBody>
          <a:bodyPr wrap="none" rtlCol="0">
            <a:spAutoFit/>
          </a:bodyPr>
          <a:lstStyle/>
          <a:p>
            <a:r>
              <a:rPr lang="es-419" dirty="0"/>
              <a:t>Tabla Estado</a:t>
            </a:r>
          </a:p>
        </p:txBody>
      </p:sp>
      <p:sp>
        <p:nvSpPr>
          <p:cNvPr id="14" name="TextBox 13">
            <a:extLst>
              <a:ext uri="{FF2B5EF4-FFF2-40B4-BE49-F238E27FC236}">
                <a16:creationId xmlns:a16="http://schemas.microsoft.com/office/drawing/2014/main" id="{28D7CF92-9438-8B84-FFEB-7863C8D9E8C0}"/>
              </a:ext>
            </a:extLst>
          </p:cNvPr>
          <p:cNvSpPr txBox="1"/>
          <p:nvPr/>
        </p:nvSpPr>
        <p:spPr>
          <a:xfrm>
            <a:off x="4227897" y="6088558"/>
            <a:ext cx="1455848" cy="369332"/>
          </a:xfrm>
          <a:prstGeom prst="rect">
            <a:avLst/>
          </a:prstGeom>
          <a:noFill/>
        </p:spPr>
        <p:txBody>
          <a:bodyPr wrap="none" rtlCol="0">
            <a:spAutoFit/>
          </a:bodyPr>
          <a:lstStyle/>
          <a:p>
            <a:r>
              <a:rPr lang="es-419" dirty="0"/>
              <a:t>Tabla Usuario</a:t>
            </a:r>
          </a:p>
        </p:txBody>
      </p:sp>
      <p:sp>
        <p:nvSpPr>
          <p:cNvPr id="15" name="CuadroTexto 9">
            <a:extLst>
              <a:ext uri="{FF2B5EF4-FFF2-40B4-BE49-F238E27FC236}">
                <a16:creationId xmlns:a16="http://schemas.microsoft.com/office/drawing/2014/main" id="{7E31BE6F-B79E-0429-5747-3BED2A7A6CEE}"/>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29</a:t>
            </a:r>
          </a:p>
        </p:txBody>
      </p:sp>
    </p:spTree>
    <p:extLst>
      <p:ext uri="{BB962C8B-B14F-4D97-AF65-F5344CB8AC3E}">
        <p14:creationId xmlns:p14="http://schemas.microsoft.com/office/powerpoint/2010/main" val="330099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b="1" dirty="0">
                <a:solidFill>
                  <a:srgbClr val="FFFF00"/>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Los diagramas o modelos datos como entidad-relación y relacional permiten contextualizar la información del mundo real a nivel conceptual, de esta forma se logra definir la estructura de una base de datos que almacenara toda la información de la empresa u entidad para que una aplicación opere sobre esos datos interactuando con los usuarios.</a:t>
            </a:r>
          </a:p>
          <a:p>
            <a:pPr marL="0" indent="0" algn="just">
              <a:lnSpc>
                <a:spcPct val="115000"/>
              </a:lnSpc>
              <a:spcBef>
                <a:spcPts val="0"/>
              </a:spcBef>
              <a:spcAft>
                <a:spcPts val="1000"/>
              </a:spcAft>
              <a:buNone/>
            </a:pPr>
            <a:r>
              <a:rPr lang="es-ES" dirty="0">
                <a:solidFill>
                  <a:schemeClr val="tx1"/>
                </a:solidFill>
              </a:rPr>
              <a:t>El modelo de datos entidad-relación (E-R) se basa en una percepción del mundo real, los objetos son entidades que se relacionan entre sí y son descritos por sus atributos, en contraparte el modelo relacional utiliza tablas para representar entidades y atributos (</a:t>
            </a:r>
            <a:r>
              <a:rPr lang="es-ES" dirty="0" err="1">
                <a:solidFill>
                  <a:schemeClr val="tx1"/>
                </a:solidFill>
              </a:rPr>
              <a:t>Silberschatz</a:t>
            </a:r>
            <a:r>
              <a:rPr lang="es-ES" dirty="0">
                <a:solidFill>
                  <a:schemeClr val="tx1"/>
                </a:solidFill>
              </a:rPr>
              <a:t>, </a:t>
            </a:r>
            <a:r>
              <a:rPr lang="es-ES" dirty="0" err="1">
                <a:solidFill>
                  <a:schemeClr val="tx1"/>
                </a:solidFill>
              </a:rPr>
              <a:t>Korth</a:t>
            </a:r>
            <a:r>
              <a:rPr lang="es-ES" dirty="0">
                <a:solidFill>
                  <a:schemeClr val="tx1"/>
                </a:solidFill>
              </a:rPr>
              <a:t>, &amp; </a:t>
            </a:r>
            <a:r>
              <a:rPr lang="es-ES" dirty="0" err="1">
                <a:solidFill>
                  <a:schemeClr val="tx1"/>
                </a:solidFill>
              </a:rPr>
              <a:t>Sudarshan</a:t>
            </a:r>
            <a:r>
              <a:rPr lang="es-ES" dirty="0">
                <a:solidFill>
                  <a:schemeClr val="tx1"/>
                </a:solidFill>
              </a:rPr>
              <a:t>, 2002). Para la elaboración y diseño de estos diagramas existen varias herramientas de software asistido por computador (CASE) como Power Designer que facilitan y simplifican este proceso.</a:t>
            </a:r>
            <a:endParaRPr lang="en-US" dirty="0">
              <a:solidFill>
                <a:schemeClr val="tx1"/>
              </a:solidFill>
            </a:endParaRPr>
          </a:p>
          <a:p>
            <a:pPr marL="0" marR="0" indent="0" algn="just">
              <a:lnSpc>
                <a:spcPct val="115000"/>
              </a:lnSpc>
              <a:spcBef>
                <a:spcPts val="0"/>
              </a:spcBef>
              <a:spcAft>
                <a:spcPts val="1000"/>
              </a:spcAft>
              <a:buNone/>
            </a:pPr>
            <a:endParaRPr lang="en-US" dirty="0">
              <a:solidFill>
                <a:schemeClr val="tx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pPr>
              <a:lnSpc>
                <a:spcPct val="115000"/>
              </a:lnSpc>
              <a:spcBef>
                <a:spcPts val="0"/>
              </a:spcBef>
              <a:spcAft>
                <a:spcPts val="1000"/>
              </a:spcAft>
            </a:pPr>
            <a:r>
              <a:rPr lang="es-ES" sz="2400" dirty="0"/>
              <a:t>4.4.4 DIAGRAMAS</a:t>
            </a:r>
            <a:br>
              <a:rPr lang="es-ES" sz="2400" dirty="0"/>
            </a:br>
            <a:r>
              <a:rPr lang="es-ES" sz="2400" dirty="0"/>
              <a:t>Modelo conceptual de datos de la problemática</a:t>
            </a:r>
            <a:endParaRPr lang="es-EC" sz="2400"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b="1" dirty="0">
                <a:solidFill>
                  <a:srgbClr val="FFFF00"/>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126E8265-B5C2-27E4-0009-DED644D6DDDB}"/>
              </a:ext>
            </a:extLst>
          </p:cNvPr>
          <p:cNvPicPr>
            <a:picLocks noChangeAspect="1"/>
          </p:cNvPicPr>
          <p:nvPr/>
        </p:nvPicPr>
        <p:blipFill>
          <a:blip r:embed="rId2"/>
          <a:stretch>
            <a:fillRect/>
          </a:stretch>
        </p:blipFill>
        <p:spPr>
          <a:xfrm>
            <a:off x="770034" y="2034776"/>
            <a:ext cx="7817374" cy="4333661"/>
          </a:xfrm>
          <a:prstGeom prst="rect">
            <a:avLst/>
          </a:prstGeom>
        </p:spPr>
      </p:pic>
      <p:sp>
        <p:nvSpPr>
          <p:cNvPr id="5" name="CuadroTexto 9">
            <a:extLst>
              <a:ext uri="{FF2B5EF4-FFF2-40B4-BE49-F238E27FC236}">
                <a16:creationId xmlns:a16="http://schemas.microsoft.com/office/drawing/2014/main" id="{8758D9B5-19F1-8DB1-B3D8-ACD5E3898C1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30</a:t>
            </a:r>
          </a:p>
        </p:txBody>
      </p:sp>
    </p:spTree>
    <p:extLst>
      <p:ext uri="{BB962C8B-B14F-4D97-AF65-F5344CB8AC3E}">
        <p14:creationId xmlns:p14="http://schemas.microsoft.com/office/powerpoint/2010/main" val="111490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pPr>
              <a:lnSpc>
                <a:spcPct val="115000"/>
              </a:lnSpc>
              <a:spcBef>
                <a:spcPts val="0"/>
              </a:spcBef>
              <a:spcAft>
                <a:spcPts val="1000"/>
              </a:spcAft>
            </a:pPr>
            <a:r>
              <a:rPr lang="es-ES" sz="2400" dirty="0"/>
              <a:t>4.4.4 DIAGRAMAS</a:t>
            </a:r>
            <a:br>
              <a:rPr lang="es-ES" sz="2400" dirty="0"/>
            </a:br>
            <a:r>
              <a:rPr lang="es-ES" sz="2400" dirty="0"/>
              <a:t>Modelo conceptual Modulo de Seguridad</a:t>
            </a:r>
            <a:endParaRPr lang="es-EC" sz="2400"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6" name="Marcador de contenido 2">
            <a:extLst>
              <a:ext uri="{FF2B5EF4-FFF2-40B4-BE49-F238E27FC236}">
                <a16:creationId xmlns:a16="http://schemas.microsoft.com/office/drawing/2014/main" id="{86591362-6485-61B7-31CA-4B69BD6FAE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b="1" dirty="0">
                <a:solidFill>
                  <a:srgbClr val="FFFF00"/>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b="1" dirty="0">
                <a:solidFill>
                  <a:srgbClr val="FFFF00"/>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a:extLst>
              <a:ext uri="{FF2B5EF4-FFF2-40B4-BE49-F238E27FC236}">
                <a16:creationId xmlns:a16="http://schemas.microsoft.com/office/drawing/2014/main" id="{B2F593E6-0CB2-B17B-592E-ECADEA5E9E14}"/>
              </a:ext>
            </a:extLst>
          </p:cNvPr>
          <p:cNvPicPr>
            <a:picLocks noChangeAspect="1"/>
          </p:cNvPicPr>
          <p:nvPr/>
        </p:nvPicPr>
        <p:blipFill>
          <a:blip r:embed="rId2"/>
          <a:stretch>
            <a:fillRect/>
          </a:stretch>
        </p:blipFill>
        <p:spPr>
          <a:xfrm>
            <a:off x="1113183" y="2055936"/>
            <a:ext cx="7064016" cy="3967691"/>
          </a:xfrm>
          <a:prstGeom prst="rect">
            <a:avLst/>
          </a:prstGeom>
        </p:spPr>
      </p:pic>
      <p:sp>
        <p:nvSpPr>
          <p:cNvPr id="5" name="CuadroTexto 9">
            <a:extLst>
              <a:ext uri="{FF2B5EF4-FFF2-40B4-BE49-F238E27FC236}">
                <a16:creationId xmlns:a16="http://schemas.microsoft.com/office/drawing/2014/main" id="{4F88368A-47D9-CC72-DB5B-DAC8E60B144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31</a:t>
            </a:r>
          </a:p>
        </p:txBody>
      </p:sp>
    </p:spTree>
    <p:extLst>
      <p:ext uri="{BB962C8B-B14F-4D97-AF65-F5344CB8AC3E}">
        <p14:creationId xmlns:p14="http://schemas.microsoft.com/office/powerpoint/2010/main" val="3994884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a:bodyPr>
          <a:lstStyle/>
          <a:p>
            <a:r>
              <a:rPr lang="es-ES" dirty="0">
                <a:solidFill>
                  <a:schemeClr val="tx1"/>
                </a:solidFill>
              </a:rPr>
              <a:t>Los modelos para las bases permiten diseñar de forma gráfica la solución de la problemática, identificando las entidades, sus propiedades y el cómo cada entidad se relaciona con las demás para poder interactuar con los procesos de la empresa.</a:t>
            </a:r>
          </a:p>
          <a:p>
            <a:r>
              <a:rPr lang="es-ES" dirty="0">
                <a:solidFill>
                  <a:schemeClr val="tx1"/>
                </a:solidFill>
              </a:rPr>
              <a:t>El uso principal de estos modelos es estructurar la base datos, en este caso una base de datos relacional en la que se usan tablas, campos y relaciones. Este tipo de bases de datos relacionales se usan en empresas que mantiene una estructura que no cambia de forma constante sus entidades y propiedades.</a:t>
            </a:r>
          </a:p>
          <a:p>
            <a:r>
              <a:rPr lang="es-ES" dirty="0">
                <a:solidFill>
                  <a:schemeClr val="tx1"/>
                </a:solidFill>
              </a:rPr>
              <a:t>Power Designer es una poderosa herramienta para crear modelos esenciales, no solo para bases de datos, también para especificar procesos y otros elementos esenciales para diseñar y desarrollar el sistema de software. Además, permite crear una base de datos a partir de su modelo conceptual, ya que posee herramientas para generar los modelos lógico y físico para diferentes bases de datos relacionales, y obtener el esquema de base datos o también conocido como código SQL.</a:t>
            </a:r>
          </a:p>
          <a:p>
            <a:pPr marL="0" indent="0">
              <a:buNone/>
            </a:pPr>
            <a:endParaRPr lang="es-ES"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5" name="Marcador de contenido 2">
            <a:extLst>
              <a:ext uri="{FF2B5EF4-FFF2-40B4-BE49-F238E27FC236}">
                <a16:creationId xmlns:a16="http://schemas.microsoft.com/office/drawing/2014/main" id="{71127FCF-D610-FF83-E35C-021591FA10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b="1" dirty="0">
                <a:solidFill>
                  <a:srgbClr val="FFFF00"/>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6" name="CuadroTexto 9">
            <a:extLst>
              <a:ext uri="{FF2B5EF4-FFF2-40B4-BE49-F238E27FC236}">
                <a16:creationId xmlns:a16="http://schemas.microsoft.com/office/drawing/2014/main" id="{D0677731-07C2-904C-7742-5285499BADC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32</a:t>
            </a:r>
          </a:p>
        </p:txBody>
      </p:sp>
    </p:spTree>
    <p:extLst>
      <p:ext uri="{BB962C8B-B14F-4D97-AF65-F5344CB8AC3E}">
        <p14:creationId xmlns:p14="http://schemas.microsoft.com/office/powerpoint/2010/main" val="2703950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La especificación de la problemática con sus reglas del negocio debe estar bien especificadas y validadas, de no ser así, el modelo no cumplirá con las necesidades de la empresa y se tendrá inconsistencias al desarrollar el sistema software, dando como resultado un aumento en el presupuesto y el tiempo de desarrollo.</a:t>
            </a:r>
          </a:p>
          <a:p>
            <a:pPr algn="just"/>
            <a:r>
              <a:rPr lang="es-ES" dirty="0">
                <a:solidFill>
                  <a:schemeClr val="tx1"/>
                </a:solidFill>
              </a:rPr>
              <a:t>En Power Designer y otras herramientas CASE tienden a confundir el modelo Entidad-Relación con el modelo Relacional, pues en el modelo relacional las entidades son tablas y los tributos son campos, por lo tanto, se recomienda profundizar en los conceptos de libros y fuentes de información válidas para no tener inconvenientes.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5" name="Marcador de contenido 2">
            <a:extLst>
              <a:ext uri="{FF2B5EF4-FFF2-40B4-BE49-F238E27FC236}">
                <a16:creationId xmlns:a16="http://schemas.microsoft.com/office/drawing/2014/main" id="{AD7F778E-7BCC-8AFB-DF41-E6AEF5AA216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b="1" dirty="0">
                <a:solidFill>
                  <a:srgbClr val="FFFF00"/>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33</a:t>
            </a:r>
          </a:p>
        </p:txBody>
      </p:sp>
    </p:spTree>
    <p:extLst>
      <p:ext uri="{BB962C8B-B14F-4D97-AF65-F5344CB8AC3E}">
        <p14:creationId xmlns:p14="http://schemas.microsoft.com/office/powerpoint/2010/main" val="644582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ES" dirty="0"/>
              <a:t>Campaña, M. d. (s.f.).</a:t>
            </a:r>
          </a:p>
          <a:p>
            <a:r>
              <a:rPr lang="es-ES" dirty="0"/>
              <a:t>Rosas, G. (26 de Julio de 2020). 02 Modelo E-R. Obtenido de YouTube: https://www.youtube.com/playlist?list=PLhnOQ_ypZS5VMCxFhFITveKOgE_Y3agSg</a:t>
            </a:r>
          </a:p>
          <a:p>
            <a:r>
              <a:rPr lang="es-ES" dirty="0" err="1"/>
              <a:t>Silberschatz</a:t>
            </a:r>
            <a:r>
              <a:rPr lang="es-ES" dirty="0"/>
              <a:t>, A., </a:t>
            </a:r>
            <a:r>
              <a:rPr lang="es-ES" dirty="0" err="1"/>
              <a:t>Korth</a:t>
            </a:r>
            <a:r>
              <a:rPr lang="es-ES" dirty="0"/>
              <a:t>, H., &amp; </a:t>
            </a:r>
            <a:r>
              <a:rPr lang="es-ES" dirty="0" err="1"/>
              <a:t>Sudarshan</a:t>
            </a:r>
            <a:r>
              <a:rPr lang="es-ES" dirty="0"/>
              <a:t>, S. (2002). FUNDAMENTOS DE BASES DE DATOS. Madrid: Mc Graw Hill.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7" name="Marcador de contenido 2">
            <a:extLst>
              <a:ext uri="{FF2B5EF4-FFF2-40B4-BE49-F238E27FC236}">
                <a16:creationId xmlns:a16="http://schemas.microsoft.com/office/drawing/2014/main" id="{B0A7631F-983C-ACB0-14EA-A167FD0D8C6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b="1" dirty="0">
                <a:solidFill>
                  <a:srgbClr val="FFFF00"/>
                </a:solidFill>
              </a:rPr>
              <a:t>7	REFERENCIAS</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34</a:t>
            </a: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3" name="Marcador de contenido 2">
            <a:extLst>
              <a:ext uri="{FF2B5EF4-FFF2-40B4-BE49-F238E27FC236}">
                <a16:creationId xmlns:a16="http://schemas.microsoft.com/office/drawing/2014/main" id="{3ABA845F-1B08-7A81-5911-46B6EDAD256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b="1" dirty="0">
                <a:solidFill>
                  <a:srgbClr val="FFFF00"/>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180497"/>
            <a:ext cx="8413952" cy="1586434"/>
          </a:xfrm>
        </p:spPr>
        <p:txBody>
          <a:bodyPr>
            <a:normAutofit/>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modelo conceptual de datos relacional en base a una problemática de la vida real utilizando la herramienta CASE Power Designer para identificar el proceso de análisis y diseño del modelo.</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723553175"/>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3" name="Marcador de contenido 2">
            <a:extLst>
              <a:ext uri="{FF2B5EF4-FFF2-40B4-BE49-F238E27FC236}">
                <a16:creationId xmlns:a16="http://schemas.microsoft.com/office/drawing/2014/main" id="{3ABA845F-1B08-7A81-5911-46B6EDAD256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dirty="0">
                <a:solidFill>
                  <a:schemeClr val="bg1"/>
                </a:solidFill>
              </a:rPr>
              <a:t>2.1	OBJETIVO GENERAL</a:t>
            </a:r>
          </a:p>
          <a:p>
            <a:pPr lvl="1">
              <a:lnSpc>
                <a:spcPct val="90000"/>
              </a:lnSpc>
            </a:pPr>
            <a:r>
              <a:rPr lang="es-ES" sz="1200" b="1" dirty="0">
                <a:solidFill>
                  <a:srgbClr val="FFFF00"/>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a:t>
            </a:r>
            <a:r>
              <a:rPr lang="es-ES" sz="2800" dirty="0">
                <a:solidFill>
                  <a:schemeClr val="bg1"/>
                </a:solidFill>
              </a:rPr>
              <a:t>BASES DE DATOS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Las bases de datos permiten almacenar y gestionar una gran cantidad de datos, de esta forma se permite a los usuarios acceder y modificar la información almacenada por medio de una aplicación de software (</a:t>
            </a:r>
            <a:r>
              <a:rPr lang="es-ES" dirty="0" err="1">
                <a:solidFill>
                  <a:prstClr val="black"/>
                </a:solidFill>
                <a:latin typeface="Gill Sans MT" panose="020B0502020104020203"/>
              </a:rPr>
              <a:t>Silberschatz</a:t>
            </a:r>
            <a:r>
              <a:rPr lang="es-ES" dirty="0">
                <a:solidFill>
                  <a:prstClr val="black"/>
                </a:solidFill>
                <a:latin typeface="Gill Sans MT" panose="020B0502020104020203"/>
              </a:rPr>
              <a:t>, </a:t>
            </a:r>
            <a:r>
              <a:rPr lang="es-ES" dirty="0" err="1">
                <a:solidFill>
                  <a:prstClr val="black"/>
                </a:solidFill>
                <a:latin typeface="Gill Sans MT" panose="020B0502020104020203"/>
              </a:rPr>
              <a:t>Korth</a:t>
            </a:r>
            <a:r>
              <a:rPr lang="es-ES" dirty="0">
                <a:solidFill>
                  <a:prstClr val="black"/>
                </a:solidFill>
                <a:latin typeface="Gill Sans MT" panose="020B0502020104020203"/>
              </a:rPr>
              <a:t>, &amp; </a:t>
            </a:r>
            <a:r>
              <a:rPr lang="es-ES" dirty="0" err="1">
                <a:solidFill>
                  <a:prstClr val="black"/>
                </a:solidFill>
                <a:latin typeface="Gill Sans MT" panose="020B0502020104020203"/>
              </a:rPr>
              <a:t>Sudarshan</a:t>
            </a:r>
            <a:r>
              <a:rPr lang="es-ES" dirty="0">
                <a:solidFill>
                  <a:prstClr val="black"/>
                </a:solidFill>
                <a:latin typeface="Gill Sans MT" panose="020B0502020104020203"/>
              </a:rPr>
              <a:t>, 2002). Existen dos tipos de bases de datos, relacionales y no relacionales, para el diseño de las bases de datos relacionales se presentan tres tipos de modelos, conceptual, lógico y físico.</a:t>
            </a:r>
            <a:endParaRPr lang="en-US" dirty="0">
              <a:solidFill>
                <a:prstClr val="black"/>
              </a:solidFill>
              <a:latin typeface="Gill Sans MT" panose="020B0502020104020203"/>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Marcador de contenido 2">
            <a:extLst>
              <a:ext uri="{FF2B5EF4-FFF2-40B4-BE49-F238E27FC236}">
                <a16:creationId xmlns:a16="http://schemas.microsoft.com/office/drawing/2014/main" id="{5DEA178A-C9E8-BE8C-D05C-8A9FDC034AB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a:t>
            </a:r>
            <a:r>
              <a:rPr lang="es-ES" sz="2800" dirty="0">
                <a:solidFill>
                  <a:schemeClr val="bg1"/>
                </a:solidFill>
              </a:rPr>
              <a:t>MODELO ENTIDAD-RELACIÓN</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7"/>
            <a:ext cx="8118924" cy="1659835"/>
          </a:xfrm>
        </p:spPr>
        <p:txBody>
          <a:bodyPr>
            <a:noAutofit/>
          </a:bodyPr>
          <a:lstStyle/>
          <a:p>
            <a:pPr marL="0" indent="0" algn="just">
              <a:buNone/>
            </a:pPr>
            <a:r>
              <a:rPr lang="es-ES" dirty="0">
                <a:solidFill>
                  <a:prstClr val="black"/>
                </a:solidFill>
                <a:latin typeface="Gill Sans MT" panose="020B0502020104020203"/>
              </a:rPr>
              <a:t>El modelo entidad relación proporciona una herramienta para poder representar información del mundo real a nivel conceptual, es muy popular utilizar esta técnica para el desarrollo de los modelos conceptuales porque trabaja con una anotación gráfica, tiene una semántica clara, es fácil de entender aún por personas que no son especialistas o no están relacionadas directamente con las bases de datos y además es independiente de cualquier sistema manejador de base de datos.</a:t>
            </a:r>
            <a:endParaRPr lang="en-US" dirty="0">
              <a:solidFill>
                <a:prstClr val="black"/>
              </a:solidFill>
              <a:latin typeface="Gill Sans MT" panose="020B0502020104020203"/>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7C71F60A-D009-098F-512D-9132264405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BASES DE DATOS</a:t>
            </a:r>
          </a:p>
          <a:p>
            <a:pPr lvl="1">
              <a:lnSpc>
                <a:spcPct val="90000"/>
              </a:lnSpc>
            </a:pPr>
            <a:r>
              <a:rPr lang="es-ES" sz="1200" b="1" dirty="0">
                <a:solidFill>
                  <a:srgbClr val="FFFF00"/>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Como realizar la normalización de una base de datos">
            <a:extLst>
              <a:ext uri="{FF2B5EF4-FFF2-40B4-BE49-F238E27FC236}">
                <a16:creationId xmlns:a16="http://schemas.microsoft.com/office/drawing/2014/main" id="{188BB6D5-77D7-DE87-C082-F2E0924DD7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230" y="3673659"/>
            <a:ext cx="5662850" cy="2580355"/>
          </a:xfrm>
          <a:prstGeom prst="rect">
            <a:avLst/>
          </a:prstGeom>
        </p:spPr>
      </p:pic>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3.3	</a:t>
            </a:r>
            <a:r>
              <a:rPr lang="es-ES" sz="2800" dirty="0">
                <a:solidFill>
                  <a:schemeClr val="bg1"/>
                </a:solidFill>
              </a:rPr>
              <a:t> MODELO RELACIONAL</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7"/>
            <a:ext cx="8118924" cy="1366776"/>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En el modelo relacional las entidades se describen en una base de datos mediante un conjunto de campos o atributos (</a:t>
            </a:r>
            <a:r>
              <a:rPr lang="es-ES" dirty="0" err="1">
                <a:solidFill>
                  <a:prstClr val="black"/>
                </a:solidFill>
                <a:latin typeface="Gill Sans MT" panose="020B0502020104020203"/>
              </a:rPr>
              <a:t>Silberschatz</a:t>
            </a:r>
            <a:r>
              <a:rPr lang="es-ES" dirty="0">
                <a:solidFill>
                  <a:prstClr val="black"/>
                </a:solidFill>
                <a:latin typeface="Gill Sans MT" panose="020B0502020104020203"/>
              </a:rPr>
              <a:t>, </a:t>
            </a:r>
            <a:r>
              <a:rPr lang="es-ES" dirty="0" err="1">
                <a:solidFill>
                  <a:prstClr val="black"/>
                </a:solidFill>
                <a:latin typeface="Gill Sans MT" panose="020B0502020104020203"/>
              </a:rPr>
              <a:t>Korth</a:t>
            </a:r>
            <a:r>
              <a:rPr lang="es-ES" dirty="0">
                <a:solidFill>
                  <a:prstClr val="black"/>
                </a:solidFill>
                <a:latin typeface="Gill Sans MT" panose="020B0502020104020203"/>
              </a:rPr>
              <a:t>, &amp; </a:t>
            </a:r>
            <a:r>
              <a:rPr lang="es-ES" dirty="0" err="1">
                <a:solidFill>
                  <a:prstClr val="black"/>
                </a:solidFill>
                <a:latin typeface="Gill Sans MT" panose="020B0502020104020203"/>
              </a:rPr>
              <a:t>Sudarshan</a:t>
            </a:r>
            <a:r>
              <a:rPr lang="es-ES" dirty="0">
                <a:solidFill>
                  <a:prstClr val="black"/>
                </a:solidFill>
                <a:latin typeface="Gill Sans MT" panose="020B0502020104020203"/>
              </a:rPr>
              <a:t>, 2002). Al pasar del modelo entidad-relación al modelo relacional de datos, las entidades se convierten en tablas, los atributos en campos, la cardinalidad en multiplicidad.</a:t>
            </a:r>
            <a:endParaRPr lang="en-US" dirty="0">
              <a:solidFill>
                <a:prstClr val="black"/>
              </a:solidFill>
              <a:latin typeface="Gill Sans MT" panose="020B0502020104020203"/>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7C71F60A-D009-098F-512D-9132264405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b="1" dirty="0">
                <a:solidFill>
                  <a:srgbClr val="FFFF00"/>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5 Security Risks to Database Systems - RonanTheWriter">
            <a:extLst>
              <a:ext uri="{FF2B5EF4-FFF2-40B4-BE49-F238E27FC236}">
                <a16:creationId xmlns:a16="http://schemas.microsoft.com/office/drawing/2014/main" id="{C3490782-F98A-9136-18E1-AF8CB6FCB5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4122" y="3594254"/>
            <a:ext cx="2933065" cy="2561590"/>
          </a:xfrm>
          <a:prstGeom prst="rect">
            <a:avLst/>
          </a:prstGeom>
        </p:spPr>
      </p:pic>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3.4</a:t>
            </a:r>
            <a:r>
              <a:rPr lang="es-ES" sz="2800" dirty="0">
                <a:solidFill>
                  <a:schemeClr val="bg1"/>
                </a:solidFill>
              </a:rPr>
              <a:t> REGLAS DEL NEGOCIO</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Las reglas del negocio dependiendo de la literatura las pueden encontrar como políticas, procedimientos, eventos, funciones y sentencias que van a definir o restringir algunos de los aspectos del negocio (Rosas, 2020).</a:t>
            </a:r>
            <a:r>
              <a:rPr lang="es-MX" dirty="0">
                <a:solidFill>
                  <a:prstClr val="black"/>
                </a:solidFill>
                <a:latin typeface="Gill Sans MT" panose="020B0502020104020203"/>
              </a:rPr>
              <a:t> Son el fundamento de los modelos de datos y permiten formalizar el entendimiento de la organización, </a:t>
            </a:r>
            <a:r>
              <a:rPr lang="es-ES" dirty="0">
                <a:solidFill>
                  <a:prstClr val="black"/>
                </a:solidFill>
                <a:latin typeface="Gill Sans MT" panose="020B0502020104020203"/>
              </a:rPr>
              <a:t>su intención es afirmar la estructura del negocio o bien</a:t>
            </a:r>
            <a:r>
              <a:rPr lang="es-MX" dirty="0">
                <a:solidFill>
                  <a:prstClr val="black"/>
                </a:solidFill>
                <a:latin typeface="Gill Sans MT" panose="020B0502020104020203"/>
              </a:rPr>
              <a:t> para controlar e influir sobre el comportamiento de la empresa </a:t>
            </a:r>
            <a:endParaRPr lang="en-US" dirty="0">
              <a:solidFill>
                <a:prstClr val="black"/>
              </a:solidFill>
              <a:latin typeface="Gill Sans MT" panose="020B0502020104020203"/>
            </a:endParaRPr>
          </a:p>
          <a:p>
            <a:pPr marL="0" indent="0">
              <a:buNone/>
            </a:pPr>
            <a:r>
              <a:rPr lang="es-MX" dirty="0">
                <a:solidFill>
                  <a:prstClr val="black"/>
                </a:solidFill>
                <a:latin typeface="Gill Sans MT" panose="020B0502020104020203"/>
              </a:rPr>
              <a:t>Existen características que van a ser importantes siempre que estemos trabajando con las reglas de negocio, esto </a:t>
            </a:r>
            <a:r>
              <a:rPr lang="es-ES" dirty="0">
                <a:solidFill>
                  <a:prstClr val="black"/>
                </a:solidFill>
                <a:latin typeface="Gill Sans MT" panose="020B0502020104020203"/>
              </a:rPr>
              <a:t>ayudará enormemente al entendimiento de la organización.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Marcador de contenido 2">
            <a:extLst>
              <a:ext uri="{FF2B5EF4-FFF2-40B4-BE49-F238E27FC236}">
                <a16:creationId xmlns:a16="http://schemas.microsoft.com/office/drawing/2014/main" id="{8F1A7860-76B3-0738-ECEB-C03D35DB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b="1" dirty="0">
                <a:solidFill>
                  <a:srgbClr val="FFFF00"/>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5170</Words>
  <Application>Microsoft Office PowerPoint</Application>
  <PresentationFormat>Widescreen</PresentationFormat>
  <Paragraphs>877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Gill Sans MT</vt:lpstr>
      <vt:lpstr>Wingdings</vt:lpstr>
      <vt:lpstr>Wingdings 2</vt:lpstr>
      <vt:lpstr>Dividendo</vt:lpstr>
      <vt:lpstr>TALLER MODELO ENTIDAD RELACIÓN CASO PRÁCTICO</vt:lpstr>
      <vt:lpstr>PowerPoint Presentation</vt:lpstr>
      <vt:lpstr>1 Introducción</vt:lpstr>
      <vt:lpstr>2.1 OBJETIVO GENERAL</vt:lpstr>
      <vt:lpstr>2.2 OBJETIVOS ESPECÍFICOS</vt:lpstr>
      <vt:lpstr>3.1 BASES DE DATOS</vt:lpstr>
      <vt:lpstr>3.2 MODELO ENTIDAD-RELACIÓN</vt:lpstr>
      <vt:lpstr>3.3  MODELO RELACIONAL</vt:lpstr>
      <vt:lpstr>3.4 REGLAS DEL NEGOCIO</vt:lpstr>
      <vt:lpstr>3.5 POWER DESIGNER</vt:lpstr>
      <vt:lpstr>4.1 PROBLEMÁTICA</vt:lpstr>
      <vt:lpstr>4.2 MODULO DE SEGURIDAD</vt:lpstr>
      <vt:lpstr>4.3 CREACIÓN DEL PROYECTO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Tablas identificadas</vt:lpstr>
      <vt:lpstr>Para añadir una nueva relación entre tablas dirigirse al recuadro de herramientas de la derecha, sección Conceptual Diagram, clic en Relationship, hacer clic en la tabla Empleado y arrastrar el mouse hasta la tabla Departamento.</vt:lpstr>
      <vt:lpstr>PowerPoint Presentation</vt:lpstr>
      <vt:lpstr>PowerPoint Presentation</vt:lpstr>
      <vt:lpstr>4.4.2 VIDEO 3 RELACIONES Relaciones entre tablas</vt:lpstr>
      <vt:lpstr>PowerPoint Presentation</vt:lpstr>
      <vt:lpstr>PowerPoint Presentation</vt:lpstr>
      <vt:lpstr>4.4.3 DISEÑO DEL M DE SEGURIDAD Tablas del modulo de seguridad</vt:lpstr>
      <vt:lpstr>4.4.4 DIAGRAMAS Modelo conceptual de datos de la problemática</vt:lpstr>
      <vt:lpstr>4.4.4 DIAGRAMAS Modelo conceptual Modulo de Seguridad</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29</cp:revision>
  <dcterms:created xsi:type="dcterms:W3CDTF">2020-07-10T23:33:49Z</dcterms:created>
  <dcterms:modified xsi:type="dcterms:W3CDTF">2022-12-07T04:23:17Z</dcterms:modified>
</cp:coreProperties>
</file>