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324" r:id="rId15"/>
    <p:sldId id="325" r:id="rId16"/>
    <p:sldId id="309" r:id="rId17"/>
    <p:sldId id="326" r:id="rId18"/>
    <p:sldId id="310" r:id="rId19"/>
    <p:sldId id="327" r:id="rId20"/>
    <p:sldId id="328" r:id="rId21"/>
    <p:sldId id="311" r:id="rId22"/>
    <p:sldId id="329" r:id="rId23"/>
    <p:sldId id="330" r:id="rId24"/>
    <p:sldId id="331" r:id="rId25"/>
    <p:sldId id="332" r:id="rId26"/>
    <p:sldId id="312" r:id="rId27"/>
    <p:sldId id="333" r:id="rId28"/>
    <p:sldId id="334" r:id="rId29"/>
    <p:sldId id="335" r:id="rId30"/>
    <p:sldId id="336" r:id="rId31"/>
    <p:sldId id="337" r:id="rId32"/>
    <p:sldId id="338" r:id="rId33"/>
    <p:sldId id="313" r:id="rId34"/>
    <p:sldId id="339" r:id="rId35"/>
    <p:sldId id="340" r:id="rId36"/>
    <p:sldId id="341" r:id="rId37"/>
    <p:sldId id="342" r:id="rId38"/>
    <p:sldId id="279" r:id="rId39"/>
    <p:sldId id="280" r:id="rId40"/>
    <p:sldId id="28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p:scale>
          <a:sx n="110" d="100"/>
          <a:sy n="110" d="100"/>
        </p:scale>
        <p:origin x="18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solidFill>
                <a:schemeClr val="tx1"/>
              </a:solidFill>
              <a:latin typeface="+mn-lt"/>
              <a:ea typeface="+mn-ea"/>
              <a:cs typeface="+mn-cs"/>
            </a:rPr>
            <a:t>Analizar la arquitectura Modelo-Vista-Controlador en ASP.NET Framework para comprender como se debe organizar una aplicación web bajo esta arquitectura.</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solidFill>
                <a:prstClr val="black"/>
              </a:solidFill>
              <a:latin typeface="Gill Sans MT" panose="020B0502020104020203"/>
              <a:ea typeface="+mn-ea"/>
              <a:cs typeface="+mn-cs"/>
            </a:rPr>
            <a:t>Identificar los pasos para implementar un formulario web que registre información de un programador en ASP.NET Framework.</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solidFill>
                <a:prstClr val="black"/>
              </a:solidFill>
              <a:latin typeface="Gill Sans MT" panose="020B0502020104020203"/>
              <a:ea typeface="+mn-ea"/>
              <a:cs typeface="+mn-cs"/>
            </a:rPr>
            <a:t>Documentar todo el proceso de análisis y diseño utilizando el IDE (Entorno de desarrollo integrado) Visual Studio 2022.</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schemeClr val="tx1"/>
              </a:solidFill>
              <a:latin typeface="+mn-lt"/>
              <a:ea typeface="+mn-ea"/>
              <a:cs typeface="+mn-cs"/>
            </a:rPr>
            <a:t>Analizar la arquitectura Modelo-Vista-Controlador en ASP.NET Framework para comprender como se debe organizar una aplicación web bajo esta arquitectura.</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solidFill>
                <a:prstClr val="black"/>
              </a:solidFill>
              <a:latin typeface="Gill Sans MT" panose="020B0502020104020203"/>
              <a:ea typeface="+mn-ea"/>
              <a:cs typeface="+mn-cs"/>
            </a:rPr>
            <a:t>Identificar los pasos para implementar un formulario web que registre información de un programador en ASP.NET Framework.</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solidFill>
                <a:prstClr val="black"/>
              </a:solidFill>
              <a:latin typeface="Gill Sans MT" panose="020B0502020104020203"/>
              <a:ea typeface="+mn-ea"/>
              <a:cs typeface="+mn-cs"/>
            </a:rPr>
            <a:t>Documentar todo el proceso de análisis y diseño utilizando el IDE (Entorno de desarrollo integrado) Visual Studio 2022.</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18/12/2022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a:solidFill>
                  <a:schemeClr val="bg1"/>
                </a:solidFill>
              </a:rPr>
              <a:t>TALLER WEB CON MVC DOTNET</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06/12/2022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PLATAFORMA .NET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2444797"/>
          </a:xfrm>
        </p:spPr>
        <p:txBody>
          <a:bodyPr>
            <a:normAutofit fontScale="92500"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Microsoft .NET es una plataforma para el desarrollo de software lanzada por Microsoft con la finalidad de fusionar su amplio catálogo de productos, que va desde sus múltiples sistemas operativos hasta herramientas de desarrollo [5]. Se utiliza para crear aplicaciones para dispositivos web, móviles, escritorio, juegos y de </a:t>
            </a:r>
            <a:r>
              <a:rPr lang="es-ES" dirty="0" err="1">
                <a:solidFill>
                  <a:prstClr val="black"/>
                </a:solidFill>
                <a:latin typeface="Gill Sans MT" panose="020B0502020104020203"/>
              </a:rPr>
              <a:t>IoT</a:t>
            </a:r>
            <a:r>
              <a:rPr lang="es-ES" dirty="0">
                <a:solidFill>
                  <a:prstClr val="black"/>
                </a:solidFill>
                <a:latin typeface="Gill Sans MT" panose="020B0502020104020203"/>
              </a:rPr>
              <a:t> (Internet de las cosas). El marco .NET proporciona un modelo de programación coherente y un entorno de tiempo de ejecución que simplifica el desarrollo y la implementación de aplicaciones. También incluye una gran biblioteca de componentes prediseñados que se pueden usar para crear e implementar rápidamente aplicaciones con un código mínimo.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8" name="Marcador de contenido 2">
            <a:extLst>
              <a:ext uri="{FF2B5EF4-FFF2-40B4-BE49-F238E27FC236}">
                <a16:creationId xmlns:a16="http://schemas.microsoft.com/office/drawing/2014/main" id="{647851B0-F488-4B55-0A14-99161A0DD6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b="1" dirty="0">
                <a:solidFill>
                  <a:srgbClr val="FFFF00"/>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9" name="Picture 8" descr="Herramientas imprescindibles para un desarrollador de .NET">
            <a:extLst>
              <a:ext uri="{FF2B5EF4-FFF2-40B4-BE49-F238E27FC236}">
                <a16:creationId xmlns:a16="http://schemas.microsoft.com/office/drawing/2014/main" id="{199F7EC1-60B6-9007-7CB8-ACFA8A5A6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4647" y="4565786"/>
            <a:ext cx="2697480" cy="2011045"/>
          </a:xfrm>
          <a:prstGeom prst="rect">
            <a:avLst/>
          </a:prstGeom>
        </p:spPr>
      </p:pic>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3.2.1	MARCO DE DESARROLLO ASP.NET </a:t>
            </a:r>
            <a:br>
              <a:rPr lang="es-ES" sz="2800" dirty="0">
                <a:solidFill>
                  <a:schemeClr val="bg1"/>
                </a:solidFill>
              </a:rPr>
            </a:br>
            <a:r>
              <a:rPr lang="es-ES" sz="2800" dirty="0">
                <a:solidFill>
                  <a:schemeClr val="bg1"/>
                </a:solidFill>
              </a:rPr>
              <a:t>FRAMEWORK</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1729653"/>
          </a:xfrm>
        </p:spPr>
        <p:txBody>
          <a:bodyPr>
            <a:normAutofit/>
          </a:bodyPr>
          <a:lstStyle/>
          <a:p>
            <a:pPr marL="0" indent="0" algn="just">
              <a:buNone/>
            </a:pPr>
            <a:r>
              <a:rPr lang="es-ES" dirty="0"/>
              <a:t>ASP.NET es un marco de aplicación web desarrollado por Microsoft que permite a los desarrolladores crear aplicaciones y servicios web dinámicos [1]. Proporciona un marco sólido y escalable para crear aplicaciones y servicios web, con funciones como administración y autenticación de datos integradas, así como compatibilidad con el desarrollo de </a:t>
            </a:r>
            <a:r>
              <a:rPr lang="es-ES" dirty="0" err="1"/>
              <a:t>front-end</a:t>
            </a:r>
            <a:r>
              <a:rPr lang="es-ES" dirty="0"/>
              <a:t> y back-</a:t>
            </a:r>
            <a:r>
              <a:rPr lang="es-ES" dirty="0" err="1"/>
              <a:t>end</a:t>
            </a:r>
            <a:r>
              <a:rPr lang="es-ES" dirty="0"/>
              <a:t>.</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
        <p:nvSpPr>
          <p:cNvPr id="3" name="Marcador de contenido 2">
            <a:extLst>
              <a:ext uri="{FF2B5EF4-FFF2-40B4-BE49-F238E27FC236}">
                <a16:creationId xmlns:a16="http://schemas.microsoft.com/office/drawing/2014/main" id="{D79FE3D9-01FA-AA30-B6A3-68792E4D429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b="1" dirty="0">
                <a:solidFill>
                  <a:srgbClr val="FFFF00"/>
                </a:solidFill>
              </a:rPr>
              <a:t>3.2	PLATAFORMA .NET</a:t>
            </a:r>
          </a:p>
          <a:p>
            <a:pPr lvl="2">
              <a:lnSpc>
                <a:spcPct val="90000"/>
              </a:lnSpc>
            </a:pPr>
            <a:r>
              <a:rPr lang="es-ES" sz="1200" b="1" dirty="0">
                <a:solidFill>
                  <a:srgbClr val="FFFF00"/>
                </a:solidFill>
              </a:rPr>
              <a:t>3.2.1	MARCO DE DESARROLLO ASP.NET FRAMEWORK</a:t>
            </a:r>
            <a:r>
              <a:rPr lang="es-ES" sz="1200" dirty="0">
                <a:solidFill>
                  <a:schemeClr val="bg1"/>
                </a:solidFill>
              </a:rPr>
              <a:t>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Using ASP.Net Webform Dependency Injection with .NET 4.7.2 - Nathanael  Marchand">
            <a:extLst>
              <a:ext uri="{FF2B5EF4-FFF2-40B4-BE49-F238E27FC236}">
                <a16:creationId xmlns:a16="http://schemas.microsoft.com/office/drawing/2014/main" id="{C1319962-C448-830F-B12D-6C5713140D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31578" y="4155666"/>
            <a:ext cx="1813560" cy="1542415"/>
          </a:xfrm>
          <a:prstGeom prst="rect">
            <a:avLst/>
          </a:prstGeom>
        </p:spPr>
      </p:pic>
      <p:sp>
        <p:nvSpPr>
          <p:cNvPr id="10" name="CuadroTexto 9">
            <a:extLst>
              <a:ext uri="{FF2B5EF4-FFF2-40B4-BE49-F238E27FC236}">
                <a16:creationId xmlns:a16="http://schemas.microsoft.com/office/drawing/2014/main" id="{03F4E887-FB94-F387-F7A6-17D8D61738C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3.2.2	RAZOR</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3" name="Marcador de contenido 2">
            <a:extLst>
              <a:ext uri="{FF2B5EF4-FFF2-40B4-BE49-F238E27FC236}">
                <a16:creationId xmlns:a16="http://schemas.microsoft.com/office/drawing/2014/main" id="{24015322-BA98-142B-CBFC-A5BB59C4681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b="1" dirty="0">
                <a:solidFill>
                  <a:srgbClr val="FFFF00"/>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b="1" dirty="0">
                <a:solidFill>
                  <a:srgbClr val="FFFF00"/>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6"/>
            <a:ext cx="8314330" cy="1729653"/>
          </a:xfrm>
        </p:spPr>
        <p:txBody>
          <a:bodyPr>
            <a:normAutofit lnSpcReduction="10000"/>
          </a:bodyPr>
          <a:lstStyle/>
          <a:p>
            <a:pPr marL="0" indent="0" algn="just">
              <a:buNone/>
            </a:pPr>
            <a:r>
              <a:rPr lang="es-ES" dirty="0"/>
              <a:t>Razor es una sintaxis de marcado para incrustar código basado en servidor en páginas web, es lo suficientemente inteligente para saber cuándo termina el código de servidor, sin necesidad de que lo explicitemos [6]. Se usa comúnmente en ASP.NET, el marco de desarrollo web de Microsoft, para crear sitios web dinámicos e interactivos. Razor usa una combinación de HTML y C# para crear el marcado final que se envía al navegador web del cliente, sus archivos se identifican por la extensión cshtml. </a:t>
            </a:r>
          </a:p>
        </p:txBody>
      </p:sp>
      <p:pic>
        <p:nvPicPr>
          <p:cNvPr id="12" name="Picture 11" descr="Generate HTML emails with RazorEngine | Hexacta">
            <a:extLst>
              <a:ext uri="{FF2B5EF4-FFF2-40B4-BE49-F238E27FC236}">
                <a16:creationId xmlns:a16="http://schemas.microsoft.com/office/drawing/2014/main" id="{E57D38B1-304B-D5DE-C3BF-A9387CA16D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0810" y="4261576"/>
            <a:ext cx="3935095" cy="1435100"/>
          </a:xfrm>
          <a:prstGeom prst="rect">
            <a:avLst/>
          </a:prstGeom>
        </p:spPr>
      </p:pic>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3.2.3	VISUAL STUDIO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Visual Studio es un entorno de desarrollo integrado con el cual el desarrollador podrá crear y desarrollar softwares como aplicaciones web y móviles, sitios o servicios web en entornos compatibles con la plataforma .NET [3]. Visual Studio proporciona una interfaz fácil de usar y una gran cantidad de herramientas y características que facilitan a los desarrolladores la escritura, la depuración y la prueba del código.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4" name="Marcador de contenido 2">
            <a:extLst>
              <a:ext uri="{FF2B5EF4-FFF2-40B4-BE49-F238E27FC236}">
                <a16:creationId xmlns:a16="http://schemas.microsoft.com/office/drawing/2014/main" id="{2DF9C030-773F-0CD8-9FEA-2ABC6B32448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b="1" dirty="0">
                <a:solidFill>
                  <a:srgbClr val="FFFF00"/>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b="1" dirty="0">
                <a:solidFill>
                  <a:srgbClr val="FFFF00"/>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descr="Visual Studio logo vector (.EPS) - Anthon Code">
            <a:extLst>
              <a:ext uri="{FF2B5EF4-FFF2-40B4-BE49-F238E27FC236}">
                <a16:creationId xmlns:a16="http://schemas.microsoft.com/office/drawing/2014/main" id="{B9262632-BD39-7798-2C55-5481F9336F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9090" y="4303096"/>
            <a:ext cx="3518535" cy="1661160"/>
          </a:xfrm>
          <a:prstGeom prst="rect">
            <a:avLst/>
          </a:prstGeom>
        </p:spPr>
      </p:pic>
      <p:sp>
        <p:nvSpPr>
          <p:cNvPr id="10" name="CuadroTexto 9">
            <a:extLst>
              <a:ext uri="{FF2B5EF4-FFF2-40B4-BE49-F238E27FC236}">
                <a16:creationId xmlns:a16="http://schemas.microsoft.com/office/drawing/2014/main" id="{53208825-C09F-DCB8-AA63-73B54A8E6F2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Para esta práctica se implementará un formulario con los siguientes campos: Nombre, Apellido, Lenguajes de Programación que maneja, y una imagen en un archivo JSP. La información ingresada será enviada a una pestaña de salida JSP usando un controlador Servlet.</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4" name="Marcador de contenido 2">
            <a:extLst>
              <a:ext uri="{FF2B5EF4-FFF2-40B4-BE49-F238E27FC236}">
                <a16:creationId xmlns:a16="http://schemas.microsoft.com/office/drawing/2014/main" id="{2DF9C030-773F-0CD8-9FEA-2ABC6B32448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Tree>
    <p:extLst>
      <p:ext uri="{BB962C8B-B14F-4D97-AF65-F5344CB8AC3E}">
        <p14:creationId xmlns:p14="http://schemas.microsoft.com/office/powerpoint/2010/main" val="214966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2200" dirty="0">
                <a:solidFill>
                  <a:schemeClr val="bg1"/>
                </a:solidFill>
              </a:rPr>
              <a:t>Para crear un nuevo proyecto abrir Visual Studio y clic en la opción “</a:t>
            </a:r>
            <a:r>
              <a:rPr lang="es-ES" sz="2200" dirty="0" err="1">
                <a:solidFill>
                  <a:schemeClr val="bg1"/>
                </a:solidFill>
              </a:rPr>
              <a:t>Create</a:t>
            </a:r>
            <a:r>
              <a:rPr lang="es-ES" sz="2200" dirty="0">
                <a:solidFill>
                  <a:schemeClr val="bg1"/>
                </a:solidFill>
              </a:rPr>
              <a:t> a new </a:t>
            </a:r>
            <a:r>
              <a:rPr lang="es-ES" sz="2200" dirty="0" err="1">
                <a:solidFill>
                  <a:schemeClr val="bg1"/>
                </a:solidFill>
              </a:rPr>
              <a:t>project</a:t>
            </a:r>
            <a:r>
              <a:rPr lang="es-ES" sz="2200" dirty="0">
                <a:solidFill>
                  <a:schemeClr val="bg1"/>
                </a:solidFill>
              </a:rPr>
              <a:t>”.</a:t>
            </a:r>
            <a:endParaRPr lang="es-ES"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5" name="Marcador de contenido 2">
            <a:extLst>
              <a:ext uri="{FF2B5EF4-FFF2-40B4-BE49-F238E27FC236}">
                <a16:creationId xmlns:a16="http://schemas.microsoft.com/office/drawing/2014/main" id="{8D909BCC-5A9C-9DFE-3413-9DB77B52173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10" name="Picture 9" descr="Text&#10;&#10;Description automatically generated">
            <a:extLst>
              <a:ext uri="{FF2B5EF4-FFF2-40B4-BE49-F238E27FC236}">
                <a16:creationId xmlns:a16="http://schemas.microsoft.com/office/drawing/2014/main" id="{65A9EA4C-0485-2AF8-F4E5-996C138B0B09}"/>
              </a:ext>
            </a:extLst>
          </p:cNvPr>
          <p:cNvPicPr>
            <a:picLocks noChangeAspect="1"/>
          </p:cNvPicPr>
          <p:nvPr/>
        </p:nvPicPr>
        <p:blipFill>
          <a:blip r:embed="rId2"/>
          <a:stretch>
            <a:fillRect/>
          </a:stretch>
        </p:blipFill>
        <p:spPr>
          <a:xfrm>
            <a:off x="810363" y="2196282"/>
            <a:ext cx="7840951" cy="3873592"/>
          </a:xfrm>
          <a:prstGeom prst="rect">
            <a:avLst/>
          </a:prstGeom>
        </p:spPr>
      </p:pic>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Tree>
    <p:extLst>
      <p:ext uri="{BB962C8B-B14F-4D97-AF65-F5344CB8AC3E}">
        <p14:creationId xmlns:p14="http://schemas.microsoft.com/office/powerpoint/2010/main" val="5388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esta práctica se debe buscar la plantilla del proyecto “ASP.NET Web </a:t>
            </a:r>
            <a:r>
              <a:rPr lang="es-ES" dirty="0" err="1">
                <a:solidFill>
                  <a:schemeClr val="bg1"/>
                </a:solidFill>
              </a:rPr>
              <a:t>Application</a:t>
            </a:r>
            <a:r>
              <a:rPr lang="es-ES" dirty="0">
                <a:solidFill>
                  <a:schemeClr val="bg1"/>
                </a:solidFill>
              </a:rPr>
              <a:t> (.NET Framework)”, seleccionar la plantilla y clic en Next.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pic>
        <p:nvPicPr>
          <p:cNvPr id="3" name="Picture 2" descr="Text&#10;&#10;Description automatically generated">
            <a:extLst>
              <a:ext uri="{FF2B5EF4-FFF2-40B4-BE49-F238E27FC236}">
                <a16:creationId xmlns:a16="http://schemas.microsoft.com/office/drawing/2014/main" id="{C44F55F5-E25A-7082-EAA8-B379AF3EB804}"/>
              </a:ext>
            </a:extLst>
          </p:cNvPr>
          <p:cNvPicPr>
            <a:picLocks noChangeAspect="1"/>
          </p:cNvPicPr>
          <p:nvPr/>
        </p:nvPicPr>
        <p:blipFill>
          <a:blip r:embed="rId2"/>
          <a:stretch>
            <a:fillRect/>
          </a:stretch>
        </p:blipFill>
        <p:spPr>
          <a:xfrm>
            <a:off x="968827" y="2111964"/>
            <a:ext cx="7504612" cy="4221345"/>
          </a:xfrm>
          <a:prstGeom prst="rect">
            <a:avLst/>
          </a:prstGeom>
        </p:spPr>
      </p:pic>
      <p:sp>
        <p:nvSpPr>
          <p:cNvPr id="6" name="Marcador de contenido 2">
            <a:extLst>
              <a:ext uri="{FF2B5EF4-FFF2-40B4-BE49-F238E27FC236}">
                <a16:creationId xmlns:a16="http://schemas.microsoft.com/office/drawing/2014/main" id="{0B4F51E1-D742-C4E7-DF39-3E172817DE0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Tree>
    <p:extLst>
      <p:ext uri="{BB962C8B-B14F-4D97-AF65-F5344CB8AC3E}">
        <p14:creationId xmlns:p14="http://schemas.microsoft.com/office/powerpoint/2010/main" val="248396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En la siguiente ventana se muestra la configuración del proyecto, escoger la opción de MVC y clic en </a:t>
            </a:r>
            <a:r>
              <a:rPr lang="es-ES" dirty="0" err="1">
                <a:solidFill>
                  <a:schemeClr val="bg1"/>
                </a:solidFill>
              </a:rPr>
              <a:t>Create</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pic>
        <p:nvPicPr>
          <p:cNvPr id="4" name="Picture 3">
            <a:extLst>
              <a:ext uri="{FF2B5EF4-FFF2-40B4-BE49-F238E27FC236}">
                <a16:creationId xmlns:a16="http://schemas.microsoft.com/office/drawing/2014/main" id="{5852F0D6-86F0-27AB-5D27-557D0893C9BF}"/>
              </a:ext>
            </a:extLst>
          </p:cNvPr>
          <p:cNvPicPr>
            <a:picLocks noChangeAspect="1"/>
          </p:cNvPicPr>
          <p:nvPr/>
        </p:nvPicPr>
        <p:blipFill>
          <a:blip r:embed="rId2"/>
          <a:stretch>
            <a:fillRect/>
          </a:stretch>
        </p:blipFill>
        <p:spPr>
          <a:xfrm>
            <a:off x="1715589" y="2115551"/>
            <a:ext cx="6235336" cy="4311859"/>
          </a:xfrm>
          <a:prstGeom prst="rect">
            <a:avLst/>
          </a:prstGeom>
        </p:spPr>
      </p:pic>
      <p:sp>
        <p:nvSpPr>
          <p:cNvPr id="6" name="Marcador de contenido 2">
            <a:extLst>
              <a:ext uri="{FF2B5EF4-FFF2-40B4-BE49-F238E27FC236}">
                <a16:creationId xmlns:a16="http://schemas.microsoft.com/office/drawing/2014/main" id="{EF3D6264-D821-E816-50FB-D266E82CBD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b="1" dirty="0">
                <a:solidFill>
                  <a:srgbClr val="FFFF00"/>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438CA407-F970-0A47-CBFD-BDAAD845E532}"/>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17</a:t>
            </a:r>
          </a:p>
        </p:txBody>
      </p:sp>
    </p:spTree>
    <p:extLst>
      <p:ext uri="{BB962C8B-B14F-4D97-AF65-F5344CB8AC3E}">
        <p14:creationId xmlns:p14="http://schemas.microsoft.com/office/powerpoint/2010/main" val="331490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Una vez creado el proyecto, se muestra una lista de carpetas y archivos para organizar y clasificar los elementos de nuestro proyecto, principalmente las carpetas de </a:t>
            </a:r>
            <a:r>
              <a:rPr lang="es-ES" dirty="0" err="1">
                <a:solidFill>
                  <a:schemeClr val="bg1"/>
                </a:solidFill>
              </a:rPr>
              <a:t>Views</a:t>
            </a:r>
            <a:r>
              <a:rPr lang="es-ES" dirty="0">
                <a:solidFill>
                  <a:schemeClr val="bg1"/>
                </a:solidFill>
              </a:rPr>
              <a:t>, </a:t>
            </a:r>
            <a:r>
              <a:rPr lang="es-ES" dirty="0" err="1">
                <a:solidFill>
                  <a:schemeClr val="bg1"/>
                </a:solidFill>
              </a:rPr>
              <a:t>Models</a:t>
            </a:r>
            <a:r>
              <a:rPr lang="es-ES" dirty="0">
                <a:solidFill>
                  <a:schemeClr val="bg1"/>
                </a:solidFill>
              </a:rPr>
              <a:t> y </a:t>
            </a:r>
            <a:r>
              <a:rPr lang="es-ES" dirty="0" err="1">
                <a:solidFill>
                  <a:schemeClr val="bg1"/>
                </a:solidFill>
              </a:rPr>
              <a:t>Controllers</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7" name="Picture 6">
            <a:extLst>
              <a:ext uri="{FF2B5EF4-FFF2-40B4-BE49-F238E27FC236}">
                <a16:creationId xmlns:a16="http://schemas.microsoft.com/office/drawing/2014/main" id="{DEA02B02-43F1-E35D-AE88-CFCAC829B6C7}"/>
              </a:ext>
            </a:extLst>
          </p:cNvPr>
          <p:cNvPicPr>
            <a:picLocks noChangeAspect="1"/>
          </p:cNvPicPr>
          <p:nvPr/>
        </p:nvPicPr>
        <p:blipFill>
          <a:blip r:embed="rId2"/>
          <a:stretch>
            <a:fillRect/>
          </a:stretch>
        </p:blipFill>
        <p:spPr>
          <a:xfrm>
            <a:off x="4855950" y="1051547"/>
            <a:ext cx="3555320" cy="4754905"/>
          </a:xfrm>
          <a:prstGeom prst="rect">
            <a:avLst/>
          </a:prstGeom>
        </p:spPr>
      </p:pic>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104336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De forma predeterminada se crean algunos archivos para presentar una página de muestra inicial, borrar los archivos que no sean necesarios en las carpetas </a:t>
            </a:r>
            <a:r>
              <a:rPr lang="es-ES" dirty="0" err="1">
                <a:solidFill>
                  <a:schemeClr val="bg1"/>
                </a:solidFill>
              </a:rPr>
              <a:t>Views</a:t>
            </a:r>
            <a:r>
              <a:rPr lang="es-ES" dirty="0">
                <a:solidFill>
                  <a:schemeClr val="bg1"/>
                </a:solidFill>
              </a:rPr>
              <a:t>, </a:t>
            </a:r>
            <a:r>
              <a:rPr lang="es-ES" dirty="0" err="1">
                <a:solidFill>
                  <a:schemeClr val="bg1"/>
                </a:solidFill>
              </a:rPr>
              <a:t>Models</a:t>
            </a:r>
            <a:r>
              <a:rPr lang="es-ES" dirty="0">
                <a:solidFill>
                  <a:schemeClr val="bg1"/>
                </a:solidFill>
              </a:rPr>
              <a:t> y </a:t>
            </a:r>
            <a:r>
              <a:rPr lang="es-ES" dirty="0" err="1">
                <a:solidFill>
                  <a:schemeClr val="bg1"/>
                </a:solidFill>
              </a:rPr>
              <a:t>Controllers</a:t>
            </a:r>
            <a:r>
              <a:rPr lang="es-ES" dirty="0">
                <a:solidFill>
                  <a:schemeClr val="bg1"/>
                </a:solidFill>
              </a:rPr>
              <a:t> hasta que se tenga los que se presentan en la figura.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Text&#10;&#10;Description automatically generated">
            <a:extLst>
              <a:ext uri="{FF2B5EF4-FFF2-40B4-BE49-F238E27FC236}">
                <a16:creationId xmlns:a16="http://schemas.microsoft.com/office/drawing/2014/main" id="{D6E43C02-EA00-C71B-FFBA-3D641EE82DA3}"/>
              </a:ext>
            </a:extLst>
          </p:cNvPr>
          <p:cNvPicPr>
            <a:picLocks noChangeAspect="1"/>
          </p:cNvPicPr>
          <p:nvPr/>
        </p:nvPicPr>
        <p:blipFill>
          <a:blip r:embed="rId2"/>
          <a:stretch>
            <a:fillRect/>
          </a:stretch>
        </p:blipFill>
        <p:spPr>
          <a:xfrm>
            <a:off x="4930880" y="641953"/>
            <a:ext cx="3405460" cy="5601641"/>
          </a:xfrm>
          <a:prstGeom prst="rect">
            <a:avLst/>
          </a:prstGeom>
        </p:spPr>
      </p:pic>
      <p:sp>
        <p:nvSpPr>
          <p:cNvPr id="8" name="CuadroTexto 9">
            <a:extLst>
              <a:ext uri="{FF2B5EF4-FFF2-40B4-BE49-F238E27FC236}">
                <a16:creationId xmlns:a16="http://schemas.microsoft.com/office/drawing/2014/main" id="{5CC0D96E-F2A4-1141-403C-A9093B58DF0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19</a:t>
            </a:r>
          </a:p>
        </p:txBody>
      </p:sp>
    </p:spTree>
    <p:extLst>
      <p:ext uri="{BB962C8B-B14F-4D97-AF65-F5344CB8AC3E}">
        <p14:creationId xmlns:p14="http://schemas.microsoft.com/office/powerpoint/2010/main" val="137299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100" dirty="0">
                <a:solidFill>
                  <a:schemeClr val="bg1"/>
                </a:solidFill>
              </a:rPr>
              <a:t>1.	INTRODUCCIÓN</a:t>
            </a:r>
          </a:p>
          <a:p>
            <a:pPr>
              <a:lnSpc>
                <a:spcPct val="90000"/>
              </a:lnSpc>
            </a:pPr>
            <a:r>
              <a:rPr lang="es-ES" sz="1100" dirty="0">
                <a:solidFill>
                  <a:schemeClr val="bg1"/>
                </a:solidFill>
              </a:rPr>
              <a:t>2.	OBJETIVOS</a:t>
            </a:r>
          </a:p>
          <a:p>
            <a:pPr lvl="1">
              <a:lnSpc>
                <a:spcPct val="90000"/>
              </a:lnSpc>
            </a:pPr>
            <a:r>
              <a:rPr lang="es-ES" sz="1100" dirty="0">
                <a:solidFill>
                  <a:schemeClr val="bg1"/>
                </a:solidFill>
              </a:rPr>
              <a:t>2.1.	OBJETIVO GENERAL</a:t>
            </a:r>
          </a:p>
          <a:p>
            <a:pPr lvl="1">
              <a:lnSpc>
                <a:spcPct val="90000"/>
              </a:lnSpc>
            </a:pPr>
            <a:r>
              <a:rPr lang="es-ES" sz="1100" dirty="0">
                <a:solidFill>
                  <a:schemeClr val="bg1"/>
                </a:solidFill>
              </a:rPr>
              <a:t>2.2.	OBJETIVOS ESPECÍFICOS</a:t>
            </a:r>
          </a:p>
          <a:p>
            <a:pPr>
              <a:lnSpc>
                <a:spcPct val="90000"/>
              </a:lnSpc>
            </a:pPr>
            <a:r>
              <a:rPr lang="es-ES" sz="1100" dirty="0">
                <a:solidFill>
                  <a:schemeClr val="bg1"/>
                </a:solidFill>
              </a:rPr>
              <a:t>3.	MARCO TEÓRICO</a:t>
            </a:r>
          </a:p>
          <a:p>
            <a:pPr lvl="1">
              <a:lnSpc>
                <a:spcPct val="90000"/>
              </a:lnSpc>
            </a:pPr>
            <a:r>
              <a:rPr lang="es-ES" sz="1100" dirty="0">
                <a:solidFill>
                  <a:schemeClr val="bg1"/>
                </a:solidFill>
              </a:rPr>
              <a:t>3.1	PATRÓN MODELO VISTA CONTROLADOR</a:t>
            </a:r>
          </a:p>
          <a:p>
            <a:pPr lvl="2">
              <a:lnSpc>
                <a:spcPct val="90000"/>
              </a:lnSpc>
            </a:pPr>
            <a:r>
              <a:rPr lang="es-ES" sz="1100" dirty="0">
                <a:solidFill>
                  <a:schemeClr val="bg1"/>
                </a:solidFill>
              </a:rPr>
              <a:t>3.1.1	MODELO</a:t>
            </a:r>
          </a:p>
          <a:p>
            <a:pPr lvl="2">
              <a:lnSpc>
                <a:spcPct val="90000"/>
              </a:lnSpc>
            </a:pPr>
            <a:r>
              <a:rPr lang="es-ES" sz="1100" dirty="0">
                <a:solidFill>
                  <a:schemeClr val="bg1"/>
                </a:solidFill>
              </a:rPr>
              <a:t>3.1.2	VISTA</a:t>
            </a:r>
          </a:p>
          <a:p>
            <a:pPr lvl="2">
              <a:lnSpc>
                <a:spcPct val="90000"/>
              </a:lnSpc>
            </a:pPr>
            <a:r>
              <a:rPr lang="es-ES" sz="1100" dirty="0">
                <a:solidFill>
                  <a:schemeClr val="bg1"/>
                </a:solidFill>
              </a:rPr>
              <a:t>3.1.3	CONTROLADOR</a:t>
            </a:r>
          </a:p>
          <a:p>
            <a:pPr lvl="1">
              <a:lnSpc>
                <a:spcPct val="90000"/>
              </a:lnSpc>
            </a:pPr>
            <a:r>
              <a:rPr lang="es-ES" sz="1100" dirty="0">
                <a:solidFill>
                  <a:schemeClr val="bg1"/>
                </a:solidFill>
              </a:rPr>
              <a:t>3.2	PLATAFORMA .NET</a:t>
            </a:r>
          </a:p>
          <a:p>
            <a:pPr lvl="2">
              <a:lnSpc>
                <a:spcPct val="90000"/>
              </a:lnSpc>
            </a:pPr>
            <a:r>
              <a:rPr lang="es-ES" sz="1100" dirty="0">
                <a:solidFill>
                  <a:schemeClr val="bg1"/>
                </a:solidFill>
              </a:rPr>
              <a:t>3.2.1	MARCO DE DESARROLLO ASP.NET FRAMEWORK</a:t>
            </a:r>
          </a:p>
          <a:p>
            <a:pPr lvl="2">
              <a:lnSpc>
                <a:spcPct val="90000"/>
              </a:lnSpc>
            </a:pPr>
            <a:r>
              <a:rPr lang="es-ES" sz="1100" dirty="0">
                <a:solidFill>
                  <a:schemeClr val="bg1"/>
                </a:solidFill>
              </a:rPr>
              <a:t>3.2.2	RAZOR	</a:t>
            </a:r>
          </a:p>
          <a:p>
            <a:pPr lvl="2">
              <a:lnSpc>
                <a:spcPct val="90000"/>
              </a:lnSpc>
            </a:pPr>
            <a:r>
              <a:rPr lang="es-ES" sz="1100" dirty="0">
                <a:solidFill>
                  <a:schemeClr val="bg1"/>
                </a:solidFill>
              </a:rPr>
              <a:t>3.2.3	VISUAL STUDIO</a:t>
            </a:r>
          </a:p>
          <a:p>
            <a:pPr>
              <a:lnSpc>
                <a:spcPct val="90000"/>
              </a:lnSpc>
            </a:pPr>
            <a:r>
              <a:rPr lang="es-ES" sz="1100" dirty="0">
                <a:solidFill>
                  <a:schemeClr val="bg1"/>
                </a:solidFill>
              </a:rPr>
              <a:t>4.	PARTE PRÁCTICA</a:t>
            </a:r>
          </a:p>
          <a:p>
            <a:pPr lvl="1">
              <a:lnSpc>
                <a:spcPct val="90000"/>
              </a:lnSpc>
            </a:pPr>
            <a:r>
              <a:rPr lang="es-ES" sz="1100" dirty="0">
                <a:solidFill>
                  <a:schemeClr val="bg1"/>
                </a:solidFill>
              </a:rPr>
              <a:t>4.1	CREACIÓN DEL PROYECTO</a:t>
            </a:r>
          </a:p>
          <a:p>
            <a:pPr lvl="1">
              <a:lnSpc>
                <a:spcPct val="90000"/>
              </a:lnSpc>
            </a:pPr>
            <a:r>
              <a:rPr lang="es-ES" sz="1100" dirty="0">
                <a:solidFill>
                  <a:schemeClr val="bg1"/>
                </a:solidFill>
              </a:rPr>
              <a:t>4.2	ESTRUCTURA DE LA APLICACIÓN</a:t>
            </a:r>
          </a:p>
          <a:p>
            <a:pPr lvl="1">
              <a:lnSpc>
                <a:spcPct val="90000"/>
              </a:lnSpc>
            </a:pPr>
            <a:r>
              <a:rPr lang="es-ES" sz="1100" dirty="0">
                <a:solidFill>
                  <a:schemeClr val="bg1"/>
                </a:solidFill>
              </a:rPr>
              <a:t>4.3	EJECUCIÓN DEL PROYECTO</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REFERENCIAS</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guardar los datos que se ingresen y envíen desde el formulario se crea una clase llamada </a:t>
            </a:r>
            <a:r>
              <a:rPr lang="es-ES" dirty="0" err="1">
                <a:solidFill>
                  <a:schemeClr val="bg1"/>
                </a:solidFill>
              </a:rPr>
              <a:t>DatosEncuesta</a:t>
            </a:r>
            <a:r>
              <a:rPr lang="es-ES" dirty="0">
                <a:solidFill>
                  <a:schemeClr val="bg1"/>
                </a:solidFill>
              </a:rPr>
              <a:t> en la carpeta </a:t>
            </a:r>
            <a:r>
              <a:rPr lang="es-ES" dirty="0" err="1">
                <a:solidFill>
                  <a:schemeClr val="bg1"/>
                </a:solidFill>
              </a:rPr>
              <a:t>Models</a:t>
            </a:r>
            <a:r>
              <a:rPr lang="es-ES" dirty="0">
                <a:solidFill>
                  <a:schemeClr val="bg1"/>
                </a:solidFill>
              </a:rPr>
              <a:t>.</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Text&#10;&#10;Description automatically generated">
            <a:extLst>
              <a:ext uri="{FF2B5EF4-FFF2-40B4-BE49-F238E27FC236}">
                <a16:creationId xmlns:a16="http://schemas.microsoft.com/office/drawing/2014/main" id="{DD18B30D-E69F-BFFD-E306-31FD516508B7}"/>
              </a:ext>
            </a:extLst>
          </p:cNvPr>
          <p:cNvPicPr>
            <a:picLocks noChangeAspect="1"/>
          </p:cNvPicPr>
          <p:nvPr/>
        </p:nvPicPr>
        <p:blipFill>
          <a:blip r:embed="rId2"/>
          <a:stretch>
            <a:fillRect/>
          </a:stretch>
        </p:blipFill>
        <p:spPr>
          <a:xfrm>
            <a:off x="4464927" y="1125401"/>
            <a:ext cx="4337366" cy="4607197"/>
          </a:xfrm>
          <a:prstGeom prst="rect">
            <a:avLst/>
          </a:prstGeom>
        </p:spPr>
      </p:pic>
      <p:sp>
        <p:nvSpPr>
          <p:cNvPr id="8" name="CuadroTexto 9">
            <a:extLst>
              <a:ext uri="{FF2B5EF4-FFF2-40B4-BE49-F238E27FC236}">
                <a16:creationId xmlns:a16="http://schemas.microsoft.com/office/drawing/2014/main" id="{AF72B6D7-3D3C-005A-0B39-A86E1C972D5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453488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Se verifica que el tipo de archivo sea Class C#, definir el nombre del archivo que será </a:t>
            </a:r>
            <a:r>
              <a:rPr lang="es-ES" dirty="0" err="1">
                <a:solidFill>
                  <a:schemeClr val="bg1"/>
                </a:solidFill>
              </a:rPr>
              <a:t>DatosEncuesta</a:t>
            </a:r>
            <a:r>
              <a:rPr lang="es-ES" dirty="0">
                <a:solidFill>
                  <a:schemeClr val="bg1"/>
                </a:solidFill>
              </a:rPr>
              <a:t> y clic en Next.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A1AE666-E6E5-8CF3-73A5-E217EDE53AFB}"/>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18</a:t>
            </a:r>
          </a:p>
        </p:txBody>
      </p:sp>
      <p:pic>
        <p:nvPicPr>
          <p:cNvPr id="4" name="Picture 3">
            <a:extLst>
              <a:ext uri="{FF2B5EF4-FFF2-40B4-BE49-F238E27FC236}">
                <a16:creationId xmlns:a16="http://schemas.microsoft.com/office/drawing/2014/main" id="{9297E550-D080-29DE-8D72-99D7ED142A98}"/>
              </a:ext>
            </a:extLst>
          </p:cNvPr>
          <p:cNvPicPr>
            <a:picLocks noChangeAspect="1"/>
          </p:cNvPicPr>
          <p:nvPr/>
        </p:nvPicPr>
        <p:blipFill>
          <a:blip r:embed="rId2"/>
          <a:stretch>
            <a:fillRect/>
          </a:stretch>
        </p:blipFill>
        <p:spPr>
          <a:xfrm>
            <a:off x="1681888" y="2059410"/>
            <a:ext cx="6303872" cy="4398480"/>
          </a:xfrm>
          <a:prstGeom prst="rect">
            <a:avLst/>
          </a:prstGeom>
        </p:spPr>
      </p:pic>
      <p:sp>
        <p:nvSpPr>
          <p:cNvPr id="6" name="Marcador de contenido 2">
            <a:extLst>
              <a:ext uri="{FF2B5EF4-FFF2-40B4-BE49-F238E27FC236}">
                <a16:creationId xmlns:a16="http://schemas.microsoft.com/office/drawing/2014/main" id="{A2B07FBF-2D55-A3CB-E92C-5EFF8B4FBFE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50A6E15A-06F0-631D-81C6-410A77070B0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80377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Una vez creada la clase se definen los campos de Nombre, Apellido, Lenguajes de programación e imagen con sus respectivos métodos, constructor y de acceso (</a:t>
            </a:r>
            <a:r>
              <a:rPr lang="es-ES" dirty="0" err="1">
                <a:solidFill>
                  <a:schemeClr val="bg1"/>
                </a:solidFill>
              </a:rPr>
              <a:t>Getters</a:t>
            </a:r>
            <a:r>
              <a:rPr lang="es-ES" dirty="0">
                <a:solidFill>
                  <a:schemeClr val="bg1"/>
                </a:solidFill>
              </a:rPr>
              <a:t> y </a:t>
            </a:r>
            <a:r>
              <a:rPr lang="es-ES" dirty="0" err="1">
                <a:solidFill>
                  <a:schemeClr val="bg1"/>
                </a:solidFill>
              </a:rPr>
              <a:t>Setters</a:t>
            </a:r>
            <a:r>
              <a:rPr lang="es-ES" dirty="0">
                <a:solidFill>
                  <a:schemeClr val="bg1"/>
                </a:solidFill>
              </a:rPr>
              <a:t>).</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2" name="Marcador de contenido 2">
            <a:extLst>
              <a:ext uri="{FF2B5EF4-FFF2-40B4-BE49-F238E27FC236}">
                <a16:creationId xmlns:a16="http://schemas.microsoft.com/office/drawing/2014/main" id="{61D75F84-D985-EC84-768C-3D89CEC22F0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4" name="Picture 3" descr="Text&#10;&#10;Description automatically generated">
            <a:extLst>
              <a:ext uri="{FF2B5EF4-FFF2-40B4-BE49-F238E27FC236}">
                <a16:creationId xmlns:a16="http://schemas.microsoft.com/office/drawing/2014/main" id="{80F879CB-779A-55C3-2471-B4032EB6E3CD}"/>
              </a:ext>
            </a:extLst>
          </p:cNvPr>
          <p:cNvPicPr>
            <a:picLocks noChangeAspect="1"/>
          </p:cNvPicPr>
          <p:nvPr/>
        </p:nvPicPr>
        <p:blipFill>
          <a:blip r:embed="rId2"/>
          <a:stretch>
            <a:fillRect/>
          </a:stretch>
        </p:blipFill>
        <p:spPr>
          <a:xfrm>
            <a:off x="4650800" y="792480"/>
            <a:ext cx="3965621" cy="5116804"/>
          </a:xfrm>
          <a:prstGeom prst="rect">
            <a:avLst/>
          </a:prstGeom>
        </p:spPr>
      </p:pic>
      <p:sp>
        <p:nvSpPr>
          <p:cNvPr id="8" name="CuadroTexto 9">
            <a:extLst>
              <a:ext uri="{FF2B5EF4-FFF2-40B4-BE49-F238E27FC236}">
                <a16:creationId xmlns:a16="http://schemas.microsoft.com/office/drawing/2014/main" id="{1FA2E5B6-15CA-E8BC-D680-F6F9866624E7}"/>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3189572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Se define un </a:t>
            </a:r>
            <a:r>
              <a:rPr lang="es-ES" dirty="0" err="1">
                <a:solidFill>
                  <a:schemeClr val="bg1"/>
                </a:solidFill>
              </a:rPr>
              <a:t>Action</a:t>
            </a:r>
            <a:r>
              <a:rPr lang="es-ES" dirty="0">
                <a:solidFill>
                  <a:schemeClr val="bg1"/>
                </a:solidFill>
              </a:rPr>
              <a:t> Salida en el controlador </a:t>
            </a:r>
            <a:r>
              <a:rPr lang="es-ES" dirty="0" err="1">
                <a:solidFill>
                  <a:schemeClr val="bg1"/>
                </a:solidFill>
              </a:rPr>
              <a:t>HomeController</a:t>
            </a:r>
            <a:r>
              <a:rPr lang="es-ES" dirty="0">
                <a:solidFill>
                  <a:schemeClr val="bg1"/>
                </a:solidFill>
              </a:rPr>
              <a:t>, este será la encargada de recuperar los datos del formulario y enviarlos a la vista Salida.</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A1AE666-E6E5-8CF3-73A5-E217EDE53AFB}"/>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18</a:t>
            </a:r>
          </a:p>
        </p:txBody>
      </p:sp>
      <p:pic>
        <p:nvPicPr>
          <p:cNvPr id="3" name="Picture 2">
            <a:extLst>
              <a:ext uri="{FF2B5EF4-FFF2-40B4-BE49-F238E27FC236}">
                <a16:creationId xmlns:a16="http://schemas.microsoft.com/office/drawing/2014/main" id="{108C6525-F6DD-2FDB-542B-8D411F4299D3}"/>
              </a:ext>
            </a:extLst>
          </p:cNvPr>
          <p:cNvPicPr>
            <a:picLocks noChangeAspect="1"/>
          </p:cNvPicPr>
          <p:nvPr/>
        </p:nvPicPr>
        <p:blipFill>
          <a:blip r:embed="rId2"/>
          <a:stretch>
            <a:fillRect/>
          </a:stretch>
        </p:blipFill>
        <p:spPr>
          <a:xfrm>
            <a:off x="836023" y="2042160"/>
            <a:ext cx="7732666" cy="4336966"/>
          </a:xfrm>
          <a:prstGeom prst="rect">
            <a:avLst/>
          </a:prstGeom>
        </p:spPr>
      </p:pic>
      <p:sp>
        <p:nvSpPr>
          <p:cNvPr id="6" name="Marcador de contenido 2">
            <a:extLst>
              <a:ext uri="{FF2B5EF4-FFF2-40B4-BE49-F238E27FC236}">
                <a16:creationId xmlns:a16="http://schemas.microsoft.com/office/drawing/2014/main" id="{BF25B3D6-79AF-3F35-55B7-71888F71B4F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3F94CBDC-B35B-ED52-2031-8C001456D2A7}"/>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2303309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renderizar las vistas de Index y Salida se debe modificar el archivo _</a:t>
            </a:r>
            <a:r>
              <a:rPr lang="es-ES" dirty="0" err="1">
                <a:solidFill>
                  <a:schemeClr val="bg1"/>
                </a:solidFill>
              </a:rPr>
              <a:t>Layout.cshtml</a:t>
            </a:r>
            <a:r>
              <a:rPr lang="es-ES" dirty="0">
                <a:solidFill>
                  <a:schemeClr val="bg1"/>
                </a:solidFill>
              </a:rPr>
              <a:t> como se muestra en la figura usando la sintaxis de Razor.</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A1AE666-E6E5-8CF3-73A5-E217EDE53AFB}"/>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18</a:t>
            </a:r>
          </a:p>
        </p:txBody>
      </p:sp>
      <p:pic>
        <p:nvPicPr>
          <p:cNvPr id="4" name="Picture 3" descr="Text&#10;&#10;Description automatically generated">
            <a:extLst>
              <a:ext uri="{FF2B5EF4-FFF2-40B4-BE49-F238E27FC236}">
                <a16:creationId xmlns:a16="http://schemas.microsoft.com/office/drawing/2014/main" id="{49474CC2-2425-8AB6-CA2B-9F4544D48396}"/>
              </a:ext>
            </a:extLst>
          </p:cNvPr>
          <p:cNvPicPr>
            <a:picLocks noChangeAspect="1"/>
          </p:cNvPicPr>
          <p:nvPr/>
        </p:nvPicPr>
        <p:blipFill>
          <a:blip r:embed="rId2"/>
          <a:stretch>
            <a:fillRect/>
          </a:stretch>
        </p:blipFill>
        <p:spPr>
          <a:xfrm>
            <a:off x="862767" y="2632709"/>
            <a:ext cx="7775138" cy="2435679"/>
          </a:xfrm>
          <a:prstGeom prst="rect">
            <a:avLst/>
          </a:prstGeom>
        </p:spPr>
      </p:pic>
      <p:sp>
        <p:nvSpPr>
          <p:cNvPr id="6" name="Marcador de contenido 2">
            <a:extLst>
              <a:ext uri="{FF2B5EF4-FFF2-40B4-BE49-F238E27FC236}">
                <a16:creationId xmlns:a16="http://schemas.microsoft.com/office/drawing/2014/main" id="{8D406FEF-3636-D308-02A3-CC2A822B72D2}"/>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CE050917-3ED8-8521-FD57-9F0FC53E633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389640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Autofit/>
          </a:bodyPr>
          <a:lstStyle/>
          <a:p>
            <a:pPr marL="0" marR="0" indent="0" algn="just">
              <a:lnSpc>
                <a:spcPct val="115000"/>
              </a:lnSpc>
              <a:spcBef>
                <a:spcPts val="0"/>
              </a:spcBef>
              <a:spcAft>
                <a:spcPts val="1000"/>
              </a:spcAft>
              <a:buNone/>
            </a:pPr>
            <a:r>
              <a:rPr lang="es-ES" sz="1600" dirty="0">
                <a:solidFill>
                  <a:schemeClr val="bg1"/>
                </a:solidFill>
              </a:rPr>
              <a:t>En la vista </a:t>
            </a:r>
            <a:r>
              <a:rPr lang="es-ES" sz="1600" dirty="0" err="1">
                <a:solidFill>
                  <a:schemeClr val="bg1"/>
                </a:solidFill>
              </a:rPr>
              <a:t>Index.cshtml</a:t>
            </a:r>
            <a:r>
              <a:rPr lang="es-ES" sz="1600" dirty="0">
                <a:solidFill>
                  <a:schemeClr val="bg1"/>
                </a:solidFill>
              </a:rPr>
              <a:t> se define la estructura del formulario, eliminar el contenido que viene por defecto y construir el formulario con las etiquetas HTML como se muestra en la figura. En el campo </a:t>
            </a:r>
            <a:r>
              <a:rPr lang="es-ES" sz="1600" dirty="0" err="1">
                <a:solidFill>
                  <a:schemeClr val="bg1"/>
                </a:solidFill>
              </a:rPr>
              <a:t>action</a:t>
            </a:r>
            <a:r>
              <a:rPr lang="es-ES" sz="1600" dirty="0">
                <a:solidFill>
                  <a:schemeClr val="bg1"/>
                </a:solidFill>
              </a:rPr>
              <a:t> de la etiqueta </a:t>
            </a:r>
            <a:r>
              <a:rPr lang="es-ES" sz="1600" dirty="0" err="1">
                <a:solidFill>
                  <a:schemeClr val="bg1"/>
                </a:solidFill>
              </a:rPr>
              <a:t>form</a:t>
            </a:r>
            <a:r>
              <a:rPr lang="es-ES" sz="1600" dirty="0">
                <a:solidFill>
                  <a:schemeClr val="bg1"/>
                </a:solidFill>
              </a:rPr>
              <a:t> se define la ruta del controlador como Home/Salida, de esta forma se envía y recupera la información del formulario.</a:t>
            </a:r>
            <a:endParaRPr lang="en-US" sz="16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A1AE666-E6E5-8CF3-73A5-E217EDE53AFB}"/>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18</a:t>
            </a:r>
          </a:p>
        </p:txBody>
      </p:sp>
      <p:sp>
        <p:nvSpPr>
          <p:cNvPr id="3" name="Marcador de contenido 2">
            <a:extLst>
              <a:ext uri="{FF2B5EF4-FFF2-40B4-BE49-F238E27FC236}">
                <a16:creationId xmlns:a16="http://schemas.microsoft.com/office/drawing/2014/main" id="{23A30FC9-DDF8-077B-27C2-BDA0C98766C1}"/>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6" name="Picture 5">
            <a:extLst>
              <a:ext uri="{FF2B5EF4-FFF2-40B4-BE49-F238E27FC236}">
                <a16:creationId xmlns:a16="http://schemas.microsoft.com/office/drawing/2014/main" id="{E12E8B25-309B-7E7B-4A1C-967AC0E74513}"/>
              </a:ext>
            </a:extLst>
          </p:cNvPr>
          <p:cNvPicPr>
            <a:picLocks noChangeAspect="1"/>
          </p:cNvPicPr>
          <p:nvPr/>
        </p:nvPicPr>
        <p:blipFill>
          <a:blip r:embed="rId2"/>
          <a:stretch>
            <a:fillRect/>
          </a:stretch>
        </p:blipFill>
        <p:spPr>
          <a:xfrm>
            <a:off x="1978615" y="2003072"/>
            <a:ext cx="5658803" cy="4454818"/>
          </a:xfrm>
          <a:prstGeom prst="rect">
            <a:avLst/>
          </a:prstGeom>
        </p:spPr>
      </p:pic>
      <p:sp>
        <p:nvSpPr>
          <p:cNvPr id="8" name="CuadroTexto 9">
            <a:extLst>
              <a:ext uri="{FF2B5EF4-FFF2-40B4-BE49-F238E27FC236}">
                <a16:creationId xmlns:a16="http://schemas.microsoft.com/office/drawing/2014/main" id="{BD4726CA-9256-4A50-DFC3-56D64EBBB61C}"/>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183245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sz="1500" dirty="0">
                <a:solidFill>
                  <a:schemeClr val="bg1"/>
                </a:solidFill>
              </a:rPr>
              <a:t>Una vez implementado el formulario, lo siguiente es definir la vista que mostrara la información enviada, para esto dirigirse a la clase </a:t>
            </a:r>
            <a:r>
              <a:rPr lang="es-ES" sz="1500" dirty="0" err="1">
                <a:solidFill>
                  <a:schemeClr val="bg1"/>
                </a:solidFill>
              </a:rPr>
              <a:t>HomeController</a:t>
            </a:r>
            <a:r>
              <a:rPr lang="es-ES" sz="1500" dirty="0">
                <a:solidFill>
                  <a:schemeClr val="bg1"/>
                </a:solidFill>
              </a:rPr>
              <a:t>, clic derecho sobre el </a:t>
            </a:r>
            <a:r>
              <a:rPr lang="es-ES" sz="1500" dirty="0" err="1">
                <a:solidFill>
                  <a:schemeClr val="bg1"/>
                </a:solidFill>
              </a:rPr>
              <a:t>Action</a:t>
            </a:r>
            <a:r>
              <a:rPr lang="es-ES" sz="1500" dirty="0">
                <a:solidFill>
                  <a:schemeClr val="bg1"/>
                </a:solidFill>
              </a:rPr>
              <a:t> Salida y clic en </a:t>
            </a:r>
            <a:r>
              <a:rPr lang="es-ES" sz="1500" dirty="0" err="1">
                <a:solidFill>
                  <a:schemeClr val="bg1"/>
                </a:solidFill>
              </a:rPr>
              <a:t>Add</a:t>
            </a:r>
            <a:r>
              <a:rPr lang="es-ES" sz="1500" dirty="0">
                <a:solidFill>
                  <a:schemeClr val="bg1"/>
                </a:solidFill>
              </a:rPr>
              <a:t> View.</a:t>
            </a:r>
            <a:endParaRPr lang="en-US" sz="15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pic>
        <p:nvPicPr>
          <p:cNvPr id="3" name="Picture 2" descr="A screenshot of a computer&#10;&#10;Description automatically generated with medium confidence">
            <a:extLst>
              <a:ext uri="{FF2B5EF4-FFF2-40B4-BE49-F238E27FC236}">
                <a16:creationId xmlns:a16="http://schemas.microsoft.com/office/drawing/2014/main" id="{1BC16A26-8A8C-C262-E066-221072D507AE}"/>
              </a:ext>
            </a:extLst>
          </p:cNvPr>
          <p:cNvPicPr>
            <a:picLocks noChangeAspect="1"/>
          </p:cNvPicPr>
          <p:nvPr/>
        </p:nvPicPr>
        <p:blipFill>
          <a:blip r:embed="rId2"/>
          <a:stretch>
            <a:fillRect/>
          </a:stretch>
        </p:blipFill>
        <p:spPr>
          <a:xfrm>
            <a:off x="870857" y="2247128"/>
            <a:ext cx="7733075" cy="2865516"/>
          </a:xfrm>
          <a:prstGeom prst="rect">
            <a:avLst/>
          </a:prstGeom>
        </p:spPr>
      </p:pic>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F87BCA1B-F165-F833-64D3-9A4B412911A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37375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Verificar que el archivo sea de tipo MVC 5 View y clic en </a:t>
            </a:r>
            <a:r>
              <a:rPr lang="es-ES" dirty="0" err="1">
                <a:solidFill>
                  <a:schemeClr val="bg1"/>
                </a:solidFill>
              </a:rPr>
              <a:t>Add</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Graphical user interface&#10;&#10;Description automatically generated">
            <a:extLst>
              <a:ext uri="{FF2B5EF4-FFF2-40B4-BE49-F238E27FC236}">
                <a16:creationId xmlns:a16="http://schemas.microsoft.com/office/drawing/2014/main" id="{F0680F23-8CA2-4286-B919-808198AAF80E}"/>
              </a:ext>
            </a:extLst>
          </p:cNvPr>
          <p:cNvPicPr>
            <a:picLocks noChangeAspect="1"/>
          </p:cNvPicPr>
          <p:nvPr/>
        </p:nvPicPr>
        <p:blipFill>
          <a:blip r:embed="rId2"/>
          <a:stretch>
            <a:fillRect/>
          </a:stretch>
        </p:blipFill>
        <p:spPr>
          <a:xfrm>
            <a:off x="1529714" y="2066904"/>
            <a:ext cx="6447337" cy="4390986"/>
          </a:xfrm>
          <a:prstGeom prst="rect">
            <a:avLst/>
          </a:prstGeom>
        </p:spPr>
      </p:pic>
      <p:sp>
        <p:nvSpPr>
          <p:cNvPr id="4" name="CuadroTexto 9">
            <a:extLst>
              <a:ext uri="{FF2B5EF4-FFF2-40B4-BE49-F238E27FC236}">
                <a16:creationId xmlns:a16="http://schemas.microsoft.com/office/drawing/2014/main" id="{2BE54807-3F9F-35A9-CA86-66245192573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427601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A continuación, se muestra una ventana, ingresar los valores en los campos como se muestra en la figura y clic en </a:t>
            </a:r>
            <a:r>
              <a:rPr lang="es-ES" dirty="0" err="1">
                <a:solidFill>
                  <a:schemeClr val="bg1"/>
                </a:solidFill>
              </a:rPr>
              <a:t>Add</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descr="Graphical user interface, text, application, email&#10;&#10;Description automatically generated">
            <a:extLst>
              <a:ext uri="{FF2B5EF4-FFF2-40B4-BE49-F238E27FC236}">
                <a16:creationId xmlns:a16="http://schemas.microsoft.com/office/drawing/2014/main" id="{38D28D29-3E23-0F0E-141D-9634BDBBCB53}"/>
              </a:ext>
            </a:extLst>
          </p:cNvPr>
          <p:cNvPicPr>
            <a:picLocks noChangeAspect="1"/>
          </p:cNvPicPr>
          <p:nvPr/>
        </p:nvPicPr>
        <p:blipFill>
          <a:blip r:embed="rId2"/>
          <a:stretch>
            <a:fillRect/>
          </a:stretch>
        </p:blipFill>
        <p:spPr>
          <a:xfrm>
            <a:off x="1776549" y="2206171"/>
            <a:ext cx="5837600" cy="3225398"/>
          </a:xfrm>
          <a:prstGeom prst="rect">
            <a:avLst/>
          </a:prstGeom>
        </p:spPr>
      </p:pic>
      <p:sp>
        <p:nvSpPr>
          <p:cNvPr id="4" name="CuadroTexto 9">
            <a:extLst>
              <a:ext uri="{FF2B5EF4-FFF2-40B4-BE49-F238E27FC236}">
                <a16:creationId xmlns:a16="http://schemas.microsoft.com/office/drawing/2014/main" id="{BC65F185-4CAB-74F7-742C-1AA24A8435E7}"/>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28</a:t>
            </a:r>
          </a:p>
        </p:txBody>
      </p:sp>
    </p:spTree>
    <p:extLst>
      <p:ext uri="{BB962C8B-B14F-4D97-AF65-F5344CB8AC3E}">
        <p14:creationId xmlns:p14="http://schemas.microsoft.com/office/powerpoint/2010/main" val="50150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lnSpcReduction="20000"/>
          </a:bodyPr>
          <a:lstStyle/>
          <a:p>
            <a:pPr marL="0" marR="0" indent="0" algn="just">
              <a:lnSpc>
                <a:spcPct val="115000"/>
              </a:lnSpc>
              <a:spcBef>
                <a:spcPts val="0"/>
              </a:spcBef>
              <a:spcAft>
                <a:spcPts val="1000"/>
              </a:spcAft>
              <a:buNone/>
            </a:pPr>
            <a:r>
              <a:rPr lang="es-ES" dirty="0">
                <a:solidFill>
                  <a:schemeClr val="bg1"/>
                </a:solidFill>
              </a:rPr>
              <a:t>Para recuperar los datos en la vista </a:t>
            </a:r>
            <a:r>
              <a:rPr lang="es-ES" dirty="0" err="1">
                <a:solidFill>
                  <a:schemeClr val="bg1"/>
                </a:solidFill>
              </a:rPr>
              <a:t>Salida.cshtml</a:t>
            </a:r>
            <a:r>
              <a:rPr lang="es-ES" dirty="0">
                <a:solidFill>
                  <a:schemeClr val="bg1"/>
                </a:solidFill>
              </a:rPr>
              <a:t> se usa la notación @Model.nombreDelAtributo o método de recuperación (</a:t>
            </a:r>
            <a:r>
              <a:rPr lang="es-ES" dirty="0" err="1">
                <a:solidFill>
                  <a:schemeClr val="bg1"/>
                </a:solidFill>
              </a:rPr>
              <a:t>Getter</a:t>
            </a:r>
            <a:r>
              <a:rPr lang="es-ES" dirty="0">
                <a:solidFill>
                  <a:schemeClr val="bg1"/>
                </a:solidFill>
              </a:rPr>
              <a:t>), codificar el archivo como se muestra en la figura y guardar los cambios.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Graphical user interface, text&#10;&#10;Description automatically generated">
            <a:extLst>
              <a:ext uri="{FF2B5EF4-FFF2-40B4-BE49-F238E27FC236}">
                <a16:creationId xmlns:a16="http://schemas.microsoft.com/office/drawing/2014/main" id="{0D00CD22-CEFE-F9C5-BA7C-266C40E021F7}"/>
              </a:ext>
            </a:extLst>
          </p:cNvPr>
          <p:cNvPicPr>
            <a:picLocks noChangeAspect="1"/>
          </p:cNvPicPr>
          <p:nvPr/>
        </p:nvPicPr>
        <p:blipFill>
          <a:blip r:embed="rId2"/>
          <a:stretch>
            <a:fillRect/>
          </a:stretch>
        </p:blipFill>
        <p:spPr>
          <a:xfrm>
            <a:off x="815567" y="2120764"/>
            <a:ext cx="7825361" cy="2451237"/>
          </a:xfrm>
          <a:prstGeom prst="rect">
            <a:avLst/>
          </a:prstGeom>
        </p:spPr>
      </p:pic>
      <p:sp>
        <p:nvSpPr>
          <p:cNvPr id="4" name="CuadroTexto 9">
            <a:extLst>
              <a:ext uri="{FF2B5EF4-FFF2-40B4-BE49-F238E27FC236}">
                <a16:creationId xmlns:a16="http://schemas.microsoft.com/office/drawing/2014/main" id="{1C91F8C1-6D6B-B082-CC8A-B26A596325A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29</a:t>
            </a:r>
          </a:p>
        </p:txBody>
      </p:sp>
    </p:spTree>
    <p:extLst>
      <p:ext uri="{BB962C8B-B14F-4D97-AF65-F5344CB8AC3E}">
        <p14:creationId xmlns:p14="http://schemas.microsoft.com/office/powerpoint/2010/main" val="165667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b="1" dirty="0">
                <a:solidFill>
                  <a:srgbClr val="FFFF00"/>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a:bodyPr>
          <a:lstStyle/>
          <a:p>
            <a:pPr marL="0" marR="0" indent="0" algn="just">
              <a:lnSpc>
                <a:spcPct val="115000"/>
              </a:lnSpc>
              <a:spcBef>
                <a:spcPts val="0"/>
              </a:spcBef>
              <a:spcAft>
                <a:spcPts val="1000"/>
              </a:spcAft>
              <a:buNone/>
            </a:pPr>
            <a:r>
              <a:rPr lang="es-ES" dirty="0">
                <a:solidFill>
                  <a:schemeClr val="tx1"/>
                </a:solidFill>
              </a:rPr>
              <a:t>Las aplicaciones web deben estar desarrolladas bajo un patrón de arquitectura para que sea más sencillo corregir errores, implementar nuevas funcionalidades, realizar pruebas y mantenimiento de la aplicación. El patrón arquitectura más común es MVC (Modelo-Vista-Controlador), aunque existen otras variaciones más modernas como MVVM o MVP.</a:t>
            </a:r>
          </a:p>
          <a:p>
            <a:pPr marL="0" marR="0" indent="0" algn="just">
              <a:lnSpc>
                <a:spcPct val="115000"/>
              </a:lnSpc>
              <a:spcBef>
                <a:spcPts val="0"/>
              </a:spcBef>
              <a:spcAft>
                <a:spcPts val="1000"/>
              </a:spcAft>
              <a:buNone/>
            </a:pPr>
            <a:r>
              <a:rPr lang="es-ES" dirty="0">
                <a:solidFill>
                  <a:schemeClr val="tx1"/>
                </a:solidFill>
              </a:rPr>
              <a:t>Las tecnologías y herramientas para el desarrollo de software disponen de plantillas de proyectos con una estructura y configuración inicial, por ejemplo, ASP.NET de Microsoft. El marco de ASP.NET MVC es un marco de presentación de poca complejidad que se integra con las características de ASP.NET existentes, tales como páginas maestras y la autenticación basada en pertenencia [2].</a:t>
            </a:r>
          </a:p>
          <a:p>
            <a:pPr marL="0" marR="0" indent="0" algn="just">
              <a:lnSpc>
                <a:spcPct val="115000"/>
              </a:lnSpc>
              <a:spcBef>
                <a:spcPts val="0"/>
              </a:spcBef>
              <a:spcAft>
                <a:spcPts val="1000"/>
              </a:spcAft>
              <a:buNone/>
            </a:pPr>
            <a:endParaRPr lang="en-US" dirty="0">
              <a:solidFill>
                <a:schemeClr val="tx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crear una nueva carpeta hacer clic derecho sobre el proyecto, seleccionar la opción </a:t>
            </a:r>
            <a:r>
              <a:rPr lang="es-ES" dirty="0" err="1">
                <a:solidFill>
                  <a:schemeClr val="bg1"/>
                </a:solidFill>
              </a:rPr>
              <a:t>Add</a:t>
            </a:r>
            <a:r>
              <a:rPr lang="es-ES" dirty="0">
                <a:solidFill>
                  <a:schemeClr val="bg1"/>
                </a:solidFill>
              </a:rPr>
              <a:t> y clic en New Folder.</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a:extLst>
              <a:ext uri="{FF2B5EF4-FFF2-40B4-BE49-F238E27FC236}">
                <a16:creationId xmlns:a16="http://schemas.microsoft.com/office/drawing/2014/main" id="{039E2632-A54A-2FA7-5324-1800D8F8E175}"/>
              </a:ext>
            </a:extLst>
          </p:cNvPr>
          <p:cNvPicPr>
            <a:picLocks noChangeAspect="1"/>
          </p:cNvPicPr>
          <p:nvPr/>
        </p:nvPicPr>
        <p:blipFill>
          <a:blip r:embed="rId2"/>
          <a:stretch>
            <a:fillRect/>
          </a:stretch>
        </p:blipFill>
        <p:spPr>
          <a:xfrm>
            <a:off x="1095914" y="2086232"/>
            <a:ext cx="7290435" cy="4386920"/>
          </a:xfrm>
          <a:prstGeom prst="rect">
            <a:avLst/>
          </a:prstGeom>
        </p:spPr>
      </p:pic>
      <p:sp>
        <p:nvSpPr>
          <p:cNvPr id="4" name="CuadroTexto 9">
            <a:extLst>
              <a:ext uri="{FF2B5EF4-FFF2-40B4-BE49-F238E27FC236}">
                <a16:creationId xmlns:a16="http://schemas.microsoft.com/office/drawing/2014/main" id="{9CEDB144-1818-A868-3A8A-CFC947996E4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30</a:t>
            </a:r>
          </a:p>
        </p:txBody>
      </p:sp>
    </p:spTree>
    <p:extLst>
      <p:ext uri="{BB962C8B-B14F-4D97-AF65-F5344CB8AC3E}">
        <p14:creationId xmlns:p14="http://schemas.microsoft.com/office/powerpoint/2010/main" val="1468173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lnSpcReduction="20000"/>
          </a:bodyPr>
          <a:lstStyle/>
          <a:p>
            <a:pPr marL="0" marR="0" indent="0" algn="just">
              <a:lnSpc>
                <a:spcPct val="115000"/>
              </a:lnSpc>
              <a:spcBef>
                <a:spcPts val="0"/>
              </a:spcBef>
              <a:spcAft>
                <a:spcPts val="1000"/>
              </a:spcAft>
              <a:buNone/>
            </a:pPr>
            <a:r>
              <a:rPr lang="es-ES" dirty="0">
                <a:solidFill>
                  <a:schemeClr val="bg1"/>
                </a:solidFill>
              </a:rPr>
              <a:t>Cambiar el nombre de la carpeta a </a:t>
            </a:r>
            <a:r>
              <a:rPr lang="es-ES" dirty="0" err="1">
                <a:solidFill>
                  <a:schemeClr val="bg1"/>
                </a:solidFill>
              </a:rPr>
              <a:t>resources</a:t>
            </a:r>
            <a:r>
              <a:rPr lang="es-ES" dirty="0">
                <a:solidFill>
                  <a:schemeClr val="bg1"/>
                </a:solidFill>
              </a:rPr>
              <a:t>, dar clic derecho sobre la carpeta creada y seleccionar la opción </a:t>
            </a:r>
            <a:r>
              <a:rPr lang="es-ES" dirty="0" err="1">
                <a:solidFill>
                  <a:schemeClr val="bg1"/>
                </a:solidFill>
              </a:rPr>
              <a:t>Add</a:t>
            </a:r>
            <a:r>
              <a:rPr lang="es-ES" dirty="0">
                <a:solidFill>
                  <a:schemeClr val="bg1"/>
                </a:solidFill>
              </a:rPr>
              <a:t> y dar clic en “</a:t>
            </a:r>
            <a:r>
              <a:rPr lang="es-ES" dirty="0" err="1">
                <a:solidFill>
                  <a:schemeClr val="bg1"/>
                </a:solidFill>
              </a:rPr>
              <a:t>Exiting</a:t>
            </a:r>
            <a:r>
              <a:rPr lang="es-ES" dirty="0">
                <a:solidFill>
                  <a:schemeClr val="bg1"/>
                </a:solidFill>
              </a:rPr>
              <a:t> </a:t>
            </a:r>
            <a:r>
              <a:rPr lang="es-ES" dirty="0" err="1">
                <a:solidFill>
                  <a:schemeClr val="bg1"/>
                </a:solidFill>
              </a:rPr>
              <a:t>Item</a:t>
            </a:r>
            <a:r>
              <a:rPr lang="es-ES" dirty="0">
                <a:solidFill>
                  <a:schemeClr val="bg1"/>
                </a:solidFill>
              </a:rPr>
              <a:t>…” para añadir las imágenes al proyecto.</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A screenshot of a computer&#10;&#10;Description automatically generated with medium confidence">
            <a:extLst>
              <a:ext uri="{FF2B5EF4-FFF2-40B4-BE49-F238E27FC236}">
                <a16:creationId xmlns:a16="http://schemas.microsoft.com/office/drawing/2014/main" id="{FF6A6C2D-ACDA-C3AE-6BF8-269765B35849}"/>
              </a:ext>
            </a:extLst>
          </p:cNvPr>
          <p:cNvPicPr>
            <a:picLocks noChangeAspect="1"/>
          </p:cNvPicPr>
          <p:nvPr/>
        </p:nvPicPr>
        <p:blipFill>
          <a:blip r:embed="rId2"/>
          <a:stretch>
            <a:fillRect/>
          </a:stretch>
        </p:blipFill>
        <p:spPr>
          <a:xfrm>
            <a:off x="750967" y="2098221"/>
            <a:ext cx="7941866" cy="3483973"/>
          </a:xfrm>
          <a:prstGeom prst="rect">
            <a:avLst/>
          </a:prstGeom>
        </p:spPr>
      </p:pic>
      <p:sp>
        <p:nvSpPr>
          <p:cNvPr id="4" name="CuadroTexto 9">
            <a:extLst>
              <a:ext uri="{FF2B5EF4-FFF2-40B4-BE49-F238E27FC236}">
                <a16:creationId xmlns:a16="http://schemas.microsoft.com/office/drawing/2014/main" id="{70FAD1D1-98D5-89C2-2345-EF48727AA10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31</a:t>
            </a:r>
          </a:p>
        </p:txBody>
      </p:sp>
    </p:spTree>
    <p:extLst>
      <p:ext uri="{BB962C8B-B14F-4D97-AF65-F5344CB8AC3E}">
        <p14:creationId xmlns:p14="http://schemas.microsoft.com/office/powerpoint/2010/main" val="368292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En la siguiente ventana dirigirse a la carpeta creada </a:t>
            </a:r>
            <a:r>
              <a:rPr lang="es-ES" dirty="0" err="1">
                <a:solidFill>
                  <a:schemeClr val="bg1"/>
                </a:solidFill>
              </a:rPr>
              <a:t>resources</a:t>
            </a:r>
            <a:r>
              <a:rPr lang="es-ES" dirty="0">
                <a:solidFill>
                  <a:schemeClr val="bg1"/>
                </a:solidFill>
              </a:rPr>
              <a:t> y pegar las imágenes que se agregaran al proyecto, seleccionar todas con </a:t>
            </a:r>
            <a:r>
              <a:rPr lang="es-ES" dirty="0" err="1">
                <a:solidFill>
                  <a:schemeClr val="bg1"/>
                </a:solidFill>
              </a:rPr>
              <a:t>Ctrl</a:t>
            </a:r>
            <a:r>
              <a:rPr lang="es-ES" dirty="0">
                <a:solidFill>
                  <a:schemeClr val="bg1"/>
                </a:solidFill>
              </a:rPr>
              <a:t> + A y clic en </a:t>
            </a:r>
            <a:r>
              <a:rPr lang="es-ES" dirty="0" err="1">
                <a:solidFill>
                  <a:schemeClr val="bg1"/>
                </a:solidFill>
              </a:rPr>
              <a:t>Add</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descr="A screenshot of a computer screen&#10;&#10;Description automatically generated with medium confidence">
            <a:extLst>
              <a:ext uri="{FF2B5EF4-FFF2-40B4-BE49-F238E27FC236}">
                <a16:creationId xmlns:a16="http://schemas.microsoft.com/office/drawing/2014/main" id="{7A8D6C15-BC6F-0DDA-59CC-7D8109A9126F}"/>
              </a:ext>
            </a:extLst>
          </p:cNvPr>
          <p:cNvPicPr>
            <a:picLocks noChangeAspect="1"/>
          </p:cNvPicPr>
          <p:nvPr/>
        </p:nvPicPr>
        <p:blipFill>
          <a:blip r:embed="rId2"/>
          <a:stretch>
            <a:fillRect/>
          </a:stretch>
        </p:blipFill>
        <p:spPr>
          <a:xfrm>
            <a:off x="1037454" y="2148205"/>
            <a:ext cx="7435985" cy="4167768"/>
          </a:xfrm>
          <a:prstGeom prst="rect">
            <a:avLst/>
          </a:prstGeom>
        </p:spPr>
      </p:pic>
      <p:sp>
        <p:nvSpPr>
          <p:cNvPr id="4" name="CuadroTexto 9">
            <a:extLst>
              <a:ext uri="{FF2B5EF4-FFF2-40B4-BE49-F238E27FC236}">
                <a16:creationId xmlns:a16="http://schemas.microsoft.com/office/drawing/2014/main" id="{6DBF3868-77B3-494D-AE81-A7D210FD4FA3}"/>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32</a:t>
            </a:r>
          </a:p>
        </p:txBody>
      </p:sp>
    </p:spTree>
    <p:extLst>
      <p:ext uri="{BB962C8B-B14F-4D97-AF65-F5344CB8AC3E}">
        <p14:creationId xmlns:p14="http://schemas.microsoft.com/office/powerpoint/2010/main" val="374156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verificar que las imágenes se agregaron con éxito al proyecto, clic sobre la carpeta </a:t>
            </a:r>
            <a:r>
              <a:rPr lang="es-ES" dirty="0" err="1">
                <a:solidFill>
                  <a:schemeClr val="bg1"/>
                </a:solidFill>
              </a:rPr>
              <a:t>resources</a:t>
            </a:r>
            <a:r>
              <a:rPr lang="es-ES" dirty="0">
                <a:solidFill>
                  <a:schemeClr val="bg1"/>
                </a:solidFill>
              </a:rPr>
              <a:t> y verificar que las imágenes aparezcan en la carpeta.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7" name="CuadroTexto 9">
            <a:extLst>
              <a:ext uri="{FF2B5EF4-FFF2-40B4-BE49-F238E27FC236}">
                <a16:creationId xmlns:a16="http://schemas.microsoft.com/office/drawing/2014/main" id="{5B12DDB1-C1D9-8DC0-1AD9-A13A23EFB20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20</a:t>
            </a:r>
          </a:p>
        </p:txBody>
      </p:sp>
      <p:sp>
        <p:nvSpPr>
          <p:cNvPr id="4" name="Marcador de contenido 2">
            <a:extLst>
              <a:ext uri="{FF2B5EF4-FFF2-40B4-BE49-F238E27FC236}">
                <a16:creationId xmlns:a16="http://schemas.microsoft.com/office/drawing/2014/main" id="{C5D73FCC-8C06-3291-4269-87D723F05BD1}"/>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Picture 4" descr="Graphical user interface, text, application&#10;&#10;Description automatically generated">
            <a:extLst>
              <a:ext uri="{FF2B5EF4-FFF2-40B4-BE49-F238E27FC236}">
                <a16:creationId xmlns:a16="http://schemas.microsoft.com/office/drawing/2014/main" id="{1D718DFF-124B-ECFD-4CD6-E9810889265C}"/>
              </a:ext>
            </a:extLst>
          </p:cNvPr>
          <p:cNvPicPr>
            <a:picLocks noChangeAspect="1"/>
          </p:cNvPicPr>
          <p:nvPr/>
        </p:nvPicPr>
        <p:blipFill>
          <a:blip r:embed="rId2"/>
          <a:stretch>
            <a:fillRect/>
          </a:stretch>
        </p:blipFill>
        <p:spPr>
          <a:xfrm>
            <a:off x="4553141" y="2022243"/>
            <a:ext cx="4123917" cy="2813513"/>
          </a:xfrm>
          <a:prstGeom prst="rect">
            <a:avLst/>
          </a:prstGeom>
        </p:spPr>
      </p:pic>
      <p:sp>
        <p:nvSpPr>
          <p:cNvPr id="8" name="CuadroTexto 9">
            <a:extLst>
              <a:ext uri="{FF2B5EF4-FFF2-40B4-BE49-F238E27FC236}">
                <a16:creationId xmlns:a16="http://schemas.microsoft.com/office/drawing/2014/main" id="{4B641CD2-3E55-40CE-B767-8B9023784188}"/>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33</a:t>
            </a:r>
          </a:p>
        </p:txBody>
      </p:sp>
    </p:spTree>
    <p:extLst>
      <p:ext uri="{BB962C8B-B14F-4D97-AF65-F5344CB8AC3E}">
        <p14:creationId xmlns:p14="http://schemas.microsoft.com/office/powerpoint/2010/main" val="274324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Estructura final de la aplicación web con MVC</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7" name="CuadroTexto 9">
            <a:extLst>
              <a:ext uri="{FF2B5EF4-FFF2-40B4-BE49-F238E27FC236}">
                <a16:creationId xmlns:a16="http://schemas.microsoft.com/office/drawing/2014/main" id="{5B12DDB1-C1D9-8DC0-1AD9-A13A23EFB20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20</a:t>
            </a:r>
          </a:p>
        </p:txBody>
      </p:sp>
      <p:sp>
        <p:nvSpPr>
          <p:cNvPr id="4" name="Marcador de contenido 2">
            <a:extLst>
              <a:ext uri="{FF2B5EF4-FFF2-40B4-BE49-F238E27FC236}">
                <a16:creationId xmlns:a16="http://schemas.microsoft.com/office/drawing/2014/main" id="{C5D73FCC-8C06-3291-4269-87D723F05BD1}"/>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b="1" dirty="0">
                <a:solidFill>
                  <a:srgbClr val="FFFF00"/>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Text&#10;&#10;Description automatically generated with medium confidence">
            <a:extLst>
              <a:ext uri="{FF2B5EF4-FFF2-40B4-BE49-F238E27FC236}">
                <a16:creationId xmlns:a16="http://schemas.microsoft.com/office/drawing/2014/main" id="{837FFDFB-A5CE-0807-646D-128BBC295A27}"/>
              </a:ext>
            </a:extLst>
          </p:cNvPr>
          <p:cNvPicPr>
            <a:picLocks noChangeAspect="1"/>
          </p:cNvPicPr>
          <p:nvPr/>
        </p:nvPicPr>
        <p:blipFill>
          <a:blip r:embed="rId2"/>
          <a:stretch>
            <a:fillRect/>
          </a:stretch>
        </p:blipFill>
        <p:spPr>
          <a:xfrm>
            <a:off x="5130792" y="614405"/>
            <a:ext cx="3005637" cy="5606988"/>
          </a:xfrm>
          <a:prstGeom prst="rect">
            <a:avLst/>
          </a:prstGeom>
        </p:spPr>
      </p:pic>
      <p:sp>
        <p:nvSpPr>
          <p:cNvPr id="6" name="CuadroTexto 9">
            <a:extLst>
              <a:ext uri="{FF2B5EF4-FFF2-40B4-BE49-F238E27FC236}">
                <a16:creationId xmlns:a16="http://schemas.microsoft.com/office/drawing/2014/main" id="{BB957275-A869-BC00-3588-1347BEEF63A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34</a:t>
            </a:r>
          </a:p>
        </p:txBody>
      </p:sp>
    </p:spTree>
    <p:extLst>
      <p:ext uri="{BB962C8B-B14F-4D97-AF65-F5344CB8AC3E}">
        <p14:creationId xmlns:p14="http://schemas.microsoft.com/office/powerpoint/2010/main" val="300816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Para ejecutar el proyecto dirigirse a la barra de herramientas superior y dar clic en ISS Express (Microsoft Edge).</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b="1" dirty="0">
                <a:solidFill>
                  <a:srgbClr val="FFFF00"/>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A computer screen capture&#10;&#10;Description automatically generated with medium confidence">
            <a:extLst>
              <a:ext uri="{FF2B5EF4-FFF2-40B4-BE49-F238E27FC236}">
                <a16:creationId xmlns:a16="http://schemas.microsoft.com/office/drawing/2014/main" id="{57B6A064-7690-B335-E531-52F515BDC58D}"/>
              </a:ext>
            </a:extLst>
          </p:cNvPr>
          <p:cNvPicPr>
            <a:picLocks noChangeAspect="1"/>
          </p:cNvPicPr>
          <p:nvPr/>
        </p:nvPicPr>
        <p:blipFill>
          <a:blip r:embed="rId2"/>
          <a:stretch>
            <a:fillRect/>
          </a:stretch>
        </p:blipFill>
        <p:spPr>
          <a:xfrm>
            <a:off x="827314" y="2052084"/>
            <a:ext cx="7778251" cy="4375326"/>
          </a:xfrm>
          <a:prstGeom prst="rect">
            <a:avLst/>
          </a:prstGeom>
        </p:spPr>
      </p:pic>
      <p:sp>
        <p:nvSpPr>
          <p:cNvPr id="4" name="CuadroTexto 9">
            <a:extLst>
              <a:ext uri="{FF2B5EF4-FFF2-40B4-BE49-F238E27FC236}">
                <a16:creationId xmlns:a16="http://schemas.microsoft.com/office/drawing/2014/main" id="{8FEB63C5-DEA2-EC26-A6F6-C2D002ACA927}"/>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35</a:t>
            </a:r>
          </a:p>
        </p:txBody>
      </p:sp>
    </p:spTree>
    <p:extLst>
      <p:ext uri="{BB962C8B-B14F-4D97-AF65-F5344CB8AC3E}">
        <p14:creationId xmlns:p14="http://schemas.microsoft.com/office/powerpoint/2010/main" val="2133573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0" marR="0" indent="0" algn="just">
              <a:lnSpc>
                <a:spcPct val="115000"/>
              </a:lnSpc>
              <a:spcBef>
                <a:spcPts val="0"/>
              </a:spcBef>
              <a:spcAft>
                <a:spcPts val="1000"/>
              </a:spcAft>
              <a:buNone/>
            </a:pPr>
            <a:r>
              <a:rPr lang="es-ES" dirty="0">
                <a:solidFill>
                  <a:schemeClr val="bg1"/>
                </a:solidFill>
              </a:rPr>
              <a:t>A continuación, se abre una pestaña en el navegador con el formulario que se implemento en la vista </a:t>
            </a:r>
            <a:r>
              <a:rPr lang="es-ES" dirty="0" err="1">
                <a:solidFill>
                  <a:schemeClr val="bg1"/>
                </a:solidFill>
              </a:rPr>
              <a:t>Index.cshtml</a:t>
            </a:r>
            <a:r>
              <a:rPr lang="es-ES" dirty="0">
                <a:solidFill>
                  <a:schemeClr val="bg1"/>
                </a:solidFill>
              </a:rPr>
              <a:t>.</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b="1" dirty="0">
                <a:solidFill>
                  <a:srgbClr val="FFFF00"/>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3" name="Picture 2" descr="Graphical user interface, application&#10;&#10;Description automatically generated">
            <a:extLst>
              <a:ext uri="{FF2B5EF4-FFF2-40B4-BE49-F238E27FC236}">
                <a16:creationId xmlns:a16="http://schemas.microsoft.com/office/drawing/2014/main" id="{9B602D43-9E63-712A-5222-64000079325F}"/>
              </a:ext>
            </a:extLst>
          </p:cNvPr>
          <p:cNvPicPr>
            <a:picLocks noChangeAspect="1"/>
          </p:cNvPicPr>
          <p:nvPr/>
        </p:nvPicPr>
        <p:blipFill>
          <a:blip r:embed="rId2"/>
          <a:stretch>
            <a:fillRect/>
          </a:stretch>
        </p:blipFill>
        <p:spPr>
          <a:xfrm>
            <a:off x="914400" y="2036445"/>
            <a:ext cx="7657465" cy="4306956"/>
          </a:xfrm>
          <a:prstGeom prst="rect">
            <a:avLst/>
          </a:prstGeom>
        </p:spPr>
      </p:pic>
      <p:sp>
        <p:nvSpPr>
          <p:cNvPr id="4" name="CuadroTexto 9">
            <a:extLst>
              <a:ext uri="{FF2B5EF4-FFF2-40B4-BE49-F238E27FC236}">
                <a16:creationId xmlns:a16="http://schemas.microsoft.com/office/drawing/2014/main" id="{2A1AACBB-F4D2-61D0-05AF-139428DD12B9}"/>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36</a:t>
            </a:r>
          </a:p>
        </p:txBody>
      </p:sp>
    </p:spTree>
    <p:extLst>
      <p:ext uri="{BB962C8B-B14F-4D97-AF65-F5344CB8AC3E}">
        <p14:creationId xmlns:p14="http://schemas.microsoft.com/office/powerpoint/2010/main" val="1686513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a:bodyPr>
          <a:lstStyle/>
          <a:p>
            <a:pPr marL="0" marR="0" indent="0" algn="just">
              <a:lnSpc>
                <a:spcPct val="115000"/>
              </a:lnSpc>
              <a:spcBef>
                <a:spcPts val="0"/>
              </a:spcBef>
              <a:spcAft>
                <a:spcPts val="1000"/>
              </a:spcAft>
              <a:buNone/>
            </a:pPr>
            <a:r>
              <a:rPr lang="es-ES" dirty="0">
                <a:solidFill>
                  <a:schemeClr val="bg1"/>
                </a:solidFill>
              </a:rPr>
              <a:t>Por último, se muestra con éxito la vista </a:t>
            </a:r>
            <a:r>
              <a:rPr lang="es-ES" dirty="0" err="1">
                <a:solidFill>
                  <a:schemeClr val="bg1"/>
                </a:solidFill>
              </a:rPr>
              <a:t>Salida.cshtml</a:t>
            </a:r>
            <a:r>
              <a:rPr lang="es-ES" dirty="0">
                <a:solidFill>
                  <a:schemeClr val="bg1"/>
                </a:solidFill>
              </a:rPr>
              <a:t> con los datos enviados desde el formulario de </a:t>
            </a:r>
            <a:r>
              <a:rPr lang="es-ES" dirty="0" err="1">
                <a:solidFill>
                  <a:schemeClr val="bg1"/>
                </a:solidFill>
              </a:rPr>
              <a:t>Index.cshtml</a:t>
            </a:r>
            <a:r>
              <a:rPr lang="es-ES" dirty="0">
                <a:solidFill>
                  <a:schemeClr val="bg1"/>
                </a:solidFill>
              </a:rPr>
              <a:t>, todo este proceso utilizando la arquitectura MVC.</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BFB6FAD4-FAE5-CC9B-15CC-1BC711F1C98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19</a:t>
            </a:r>
          </a:p>
        </p:txBody>
      </p:sp>
      <p:sp>
        <p:nvSpPr>
          <p:cNvPr id="6" name="Marcador de contenido 2">
            <a:extLst>
              <a:ext uri="{FF2B5EF4-FFF2-40B4-BE49-F238E27FC236}">
                <a16:creationId xmlns:a16="http://schemas.microsoft.com/office/drawing/2014/main" id="{7EFAB56A-501D-D1BE-952A-E8791C5C4870}"/>
              </a:ext>
            </a:extLst>
          </p:cNvPr>
          <p:cNvSpPr txBox="1">
            <a:spLocks/>
          </p:cNvSpPr>
          <p:nvPr/>
        </p:nvSpPr>
        <p:spPr>
          <a:xfrm>
            <a:off x="9117367" y="-870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b="1" dirty="0">
                <a:solidFill>
                  <a:srgbClr val="FFFF00"/>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b="1" dirty="0">
                <a:solidFill>
                  <a:srgbClr val="FFFF00"/>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2" name="Picture 1" descr="Graphical user interface, application&#10;&#10;Description automatically generated">
            <a:extLst>
              <a:ext uri="{FF2B5EF4-FFF2-40B4-BE49-F238E27FC236}">
                <a16:creationId xmlns:a16="http://schemas.microsoft.com/office/drawing/2014/main" id="{24107024-C692-64FF-87A8-AEC7C0B80C4D}"/>
              </a:ext>
            </a:extLst>
          </p:cNvPr>
          <p:cNvPicPr>
            <a:picLocks noChangeAspect="1"/>
          </p:cNvPicPr>
          <p:nvPr/>
        </p:nvPicPr>
        <p:blipFill>
          <a:blip r:embed="rId2"/>
          <a:stretch>
            <a:fillRect/>
          </a:stretch>
        </p:blipFill>
        <p:spPr>
          <a:xfrm>
            <a:off x="1001486" y="2040254"/>
            <a:ext cx="7563394" cy="4254409"/>
          </a:xfrm>
          <a:prstGeom prst="rect">
            <a:avLst/>
          </a:prstGeom>
        </p:spPr>
      </p:pic>
      <p:sp>
        <p:nvSpPr>
          <p:cNvPr id="4" name="CuadroTexto 9">
            <a:extLst>
              <a:ext uri="{FF2B5EF4-FFF2-40B4-BE49-F238E27FC236}">
                <a16:creationId xmlns:a16="http://schemas.microsoft.com/office/drawing/2014/main" id="{E495C049-81E3-EAEB-37D3-CACED7592C8C}"/>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37</a:t>
            </a:r>
          </a:p>
        </p:txBody>
      </p:sp>
    </p:spTree>
    <p:extLst>
      <p:ext uri="{BB962C8B-B14F-4D97-AF65-F5344CB8AC3E}">
        <p14:creationId xmlns:p14="http://schemas.microsoft.com/office/powerpoint/2010/main" val="478805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a:bodyPr>
          <a:lstStyle/>
          <a:p>
            <a:r>
              <a:rPr lang="es-ES" dirty="0">
                <a:solidFill>
                  <a:schemeClr val="tx1"/>
                </a:solidFill>
              </a:rPr>
              <a:t>El patrón de arquitectura MVC permite estructurar aplicaciones de software para que sea más fácil y rápido implementar nuevas características, realizar pruebas, reutilizar y mantener el código del proyecto.</a:t>
            </a:r>
          </a:p>
          <a:p>
            <a:r>
              <a:rPr lang="es-ES" dirty="0">
                <a:solidFill>
                  <a:schemeClr val="tx1"/>
                </a:solidFill>
              </a:rPr>
              <a:t>Dotnet conocido actualmente como .NET es una plataforma de desarrollo de software propiedad de Microsoft, permite no solo construir aplicaciones web, sino todo tipo de aplicaciones para casi todas las plataformas existentes. Incluye plantillas con configuraciones y estructuras como MVC para crear aplicaciones de forma rápida.</a:t>
            </a:r>
          </a:p>
          <a:p>
            <a:r>
              <a:rPr lang="es-ES" dirty="0">
                <a:solidFill>
                  <a:schemeClr val="tx1"/>
                </a:solidFill>
              </a:rPr>
              <a:t>Al igual que Java EE, .NET dispone de un marco de desarrollo para aplicaciones web conocido como ASP.NET, entre sus principales características esta el poder incrustar código C# con Razor, tal y como ocurre con JSP, pero presenta una mayor facilidad y legibilidad para definir los </a:t>
            </a:r>
            <a:r>
              <a:rPr lang="es-ES" dirty="0" err="1">
                <a:solidFill>
                  <a:schemeClr val="tx1"/>
                </a:solidFill>
              </a:rPr>
              <a:t>Actions</a:t>
            </a:r>
            <a:r>
              <a:rPr lang="es-ES" dirty="0">
                <a:solidFill>
                  <a:schemeClr val="tx1"/>
                </a:solidFill>
              </a:rPr>
              <a:t> del controlador a diferencia de los </a:t>
            </a:r>
            <a:r>
              <a:rPr lang="es-ES" dirty="0" err="1">
                <a:solidFill>
                  <a:schemeClr val="tx1"/>
                </a:solidFill>
              </a:rPr>
              <a:t>Servlets</a:t>
            </a:r>
            <a:r>
              <a:rPr lang="es-ES" dirty="0">
                <a:solidFill>
                  <a:schemeClr val="tx1"/>
                </a:solidFill>
              </a:rPr>
              <a:t> de Java.</a:t>
            </a:r>
          </a:p>
          <a:p>
            <a:pPr marL="0" indent="0">
              <a:buNone/>
            </a:pPr>
            <a:endParaRPr lang="es-ES"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5" name="Marcador de contenido 2">
            <a:extLst>
              <a:ext uri="{FF2B5EF4-FFF2-40B4-BE49-F238E27FC236}">
                <a16:creationId xmlns:a16="http://schemas.microsoft.com/office/drawing/2014/main" id="{71127FCF-D610-FF83-E35C-021591FA10B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b="1" dirty="0">
                <a:solidFill>
                  <a:srgbClr val="FFFF00"/>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Tree>
    <p:extLst>
      <p:ext uri="{BB962C8B-B14F-4D97-AF65-F5344CB8AC3E}">
        <p14:creationId xmlns:p14="http://schemas.microsoft.com/office/powerpoint/2010/main" val="2703950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Al crear un nuevo proyecto Web se presenta una gran cantidad de opciones, se recomienda indagar para entender las diferentes herramientas que dispone .NET al crear un proyecto nuevo.</a:t>
            </a:r>
          </a:p>
          <a:p>
            <a:pPr algn="just"/>
            <a:r>
              <a:rPr lang="es-ES" dirty="0">
                <a:solidFill>
                  <a:schemeClr val="tx1"/>
                </a:solidFill>
              </a:rPr>
              <a:t>No crear proyectos de .NET en carpetas que contengan una ruta muy grande o se encuentren almacenados en varias subcarpetas, pues se presenta un error al ejecutar el aplicativo con el archivo System.Runtime.InteropServices.RuntimeInformation.dll.</a:t>
            </a:r>
          </a:p>
          <a:p>
            <a:pPr algn="just"/>
            <a:r>
              <a:rPr lang="es-ES" dirty="0">
                <a:solidFill>
                  <a:schemeClr val="tx1"/>
                </a:solidFill>
              </a:rPr>
              <a:t>La base de .NET es C#, por lo tanto, es muy recomendable seguir un curso para comprender la sintaxis y características especificas de este lenguaje de programación de alto nivel.</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5" name="Marcador de contenido 2">
            <a:extLst>
              <a:ext uri="{FF2B5EF4-FFF2-40B4-BE49-F238E27FC236}">
                <a16:creationId xmlns:a16="http://schemas.microsoft.com/office/drawing/2014/main" id="{AD7F778E-7BCC-8AFB-DF41-E6AEF5AA216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b="1" dirty="0">
                <a:solidFill>
                  <a:srgbClr val="FFFF00"/>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Tree>
    <p:extLst>
      <p:ext uri="{BB962C8B-B14F-4D97-AF65-F5344CB8AC3E}">
        <p14:creationId xmlns:p14="http://schemas.microsoft.com/office/powerpoint/2010/main" val="64458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formulario web implementado con el patrón de arquitectura MVC usando la plataforma NET de Microsoft y el marco de desarrollo ASP.NET Framework, para entender cómo se organiza y comunica una aplicación web con MVC.</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5" name="Marcador de contenido 2">
            <a:extLst>
              <a:ext uri="{FF2B5EF4-FFF2-40B4-BE49-F238E27FC236}">
                <a16:creationId xmlns:a16="http://schemas.microsoft.com/office/drawing/2014/main" id="{9EA14DFE-D1BC-16F8-C57F-B4225BD1265E}"/>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b="1" dirty="0">
                <a:solidFill>
                  <a:srgbClr val="FFFF00"/>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fontScale="85000" lnSpcReduction="20000"/>
          </a:bodyPr>
          <a:lstStyle/>
          <a:p>
            <a:r>
              <a:rPr lang="es-ES" dirty="0"/>
              <a:t>[1]	«Carmona, J. (18 de Marzo de 2022). Qué es ASP.NET. Obtenido de </a:t>
            </a:r>
            <a:r>
              <a:rPr lang="es-ES" dirty="0" err="1"/>
              <a:t>OpenWebinars</a:t>
            </a:r>
            <a:r>
              <a:rPr lang="es-ES" dirty="0"/>
              <a:t>: https://openwebinars.net/blog/que-es-aspnet-y-cuales-son-sus-puntos-fuertes/#:~:text=ASP.NET%20es%20un%20framework,aplicaciones%20y%20servicios%20web%20modernos.</a:t>
            </a:r>
          </a:p>
          <a:p>
            <a:r>
              <a:rPr lang="es-ES" dirty="0"/>
              <a:t>[2]	« Microsoft. (21 de Septiembre de 2022). Información general sobre ASP.NET MVC. Obtenido de ASP.NET Microsoft: https://learn.microsoft.com/es-es/aspnet/mvc/overview/older-versions-1/overview/asp-net-mvc-overview</a:t>
            </a:r>
          </a:p>
          <a:p>
            <a:r>
              <a:rPr lang="es-ES" dirty="0"/>
              <a:t>[3]	« Milagros, B. (20 de Marzo de 2022). ¿Qué es Visual Studio? ¡El desarrollo de software nunca fue más fácil! Obtenido de </a:t>
            </a:r>
            <a:r>
              <a:rPr lang="es-ES" dirty="0" err="1"/>
              <a:t>crehana</a:t>
            </a:r>
            <a:r>
              <a:rPr lang="es-ES" dirty="0"/>
              <a:t>: https://www.crehana.com/blog/transformacion-digital/que-es-visual-studio/</a:t>
            </a:r>
          </a:p>
          <a:p>
            <a:r>
              <a:rPr lang="es-ES" dirty="0"/>
              <a:t>[4]	« </a:t>
            </a:r>
            <a:r>
              <a:rPr lang="es-ES" dirty="0" err="1"/>
              <a:t>Pagoada</a:t>
            </a:r>
            <a:r>
              <a:rPr lang="es-ES" dirty="0"/>
              <a:t>, A. (2015). Curso de ASP NET MVC en C# Creando el primer controlador y vista #1. Obtenido de YouTube: https://www.youtube.com/watch?v=f835Kwe9XHU</a:t>
            </a:r>
          </a:p>
          <a:p>
            <a:r>
              <a:rPr lang="es-ES" dirty="0"/>
              <a:t>[5]	« Pellicer, P. (21 de Octubre de 2021). ¿Qué es el .NET? ¿Para qué sirve? Obtenido de </a:t>
            </a:r>
            <a:r>
              <a:rPr lang="es-ES" dirty="0" err="1"/>
              <a:t>emagister</a:t>
            </a:r>
            <a:r>
              <a:rPr lang="es-ES" dirty="0"/>
              <a:t>: https://www.emagister.com/blog/que-es-el-net-para-que-sirve/</a:t>
            </a:r>
          </a:p>
          <a:p>
            <a:r>
              <a:rPr lang="es-ES" dirty="0"/>
              <a:t>[6]	« Tomás, E. (03 de Mayo de 2011). El motor de vistas Razor. Obtenido de </a:t>
            </a:r>
            <a:r>
              <a:rPr lang="es-ES" dirty="0" err="1"/>
              <a:t>desarrolloweb</a:t>
            </a:r>
            <a:r>
              <a:rPr lang="es-ES" dirty="0"/>
              <a:t>: https://desarrolloweb.com/articulos/motor-vistas-razor-dotnet.html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7" name="Marcador de contenido 2">
            <a:extLst>
              <a:ext uri="{FF2B5EF4-FFF2-40B4-BE49-F238E27FC236}">
                <a16:creationId xmlns:a16="http://schemas.microsoft.com/office/drawing/2014/main" id="{B0A7631F-983C-ACB0-14EA-A167FD0D8C6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BASES DE DATOS</a:t>
            </a:r>
          </a:p>
          <a:p>
            <a:pPr lvl="1">
              <a:lnSpc>
                <a:spcPct val="90000"/>
              </a:lnSpc>
            </a:pPr>
            <a:r>
              <a:rPr lang="es-ES" sz="1200" dirty="0">
                <a:solidFill>
                  <a:schemeClr val="bg1"/>
                </a:solidFill>
              </a:rPr>
              <a:t>3.2	MODELO ENTIDAD-RELACIÓN</a:t>
            </a:r>
          </a:p>
          <a:p>
            <a:pPr lvl="1">
              <a:lnSpc>
                <a:spcPct val="90000"/>
              </a:lnSpc>
            </a:pPr>
            <a:r>
              <a:rPr lang="es-ES" sz="1200" dirty="0">
                <a:solidFill>
                  <a:schemeClr val="bg1"/>
                </a:solidFill>
              </a:rPr>
              <a:t>3.3	MODELO RELACIONAL</a:t>
            </a:r>
          </a:p>
          <a:p>
            <a:pPr lvl="1">
              <a:lnSpc>
                <a:spcPct val="90000"/>
              </a:lnSpc>
            </a:pPr>
            <a:r>
              <a:rPr lang="es-ES" sz="1200" dirty="0">
                <a:solidFill>
                  <a:schemeClr val="bg1"/>
                </a:solidFill>
              </a:rPr>
              <a:t>3.4	REGLAS DEL NEGOCIO</a:t>
            </a:r>
          </a:p>
          <a:p>
            <a:pPr lvl="1">
              <a:lnSpc>
                <a:spcPct val="90000"/>
              </a:lnSpc>
            </a:pPr>
            <a:r>
              <a:rPr lang="es-ES" sz="1200" dirty="0">
                <a:solidFill>
                  <a:schemeClr val="bg1"/>
                </a:solidFill>
              </a:rPr>
              <a:t>3.5	POWER DESIGNER</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PROBLEMÁTICA</a:t>
            </a:r>
          </a:p>
          <a:p>
            <a:pPr lvl="1">
              <a:lnSpc>
                <a:spcPct val="90000"/>
              </a:lnSpc>
            </a:pPr>
            <a:r>
              <a:rPr lang="es-ES" sz="1200" dirty="0">
                <a:solidFill>
                  <a:schemeClr val="bg1"/>
                </a:solidFill>
              </a:rPr>
              <a:t>4.2	MODULO DE SEGURIDAD</a:t>
            </a:r>
          </a:p>
          <a:p>
            <a:pPr lvl="1">
              <a:lnSpc>
                <a:spcPct val="90000"/>
              </a:lnSpc>
            </a:pPr>
            <a:r>
              <a:rPr lang="es-ES" sz="1200" dirty="0">
                <a:solidFill>
                  <a:schemeClr val="bg1"/>
                </a:solidFill>
              </a:rPr>
              <a:t>4.3	CREACIÓN DEL PROYECTO</a:t>
            </a:r>
          </a:p>
          <a:p>
            <a:pPr lvl="1">
              <a:lnSpc>
                <a:spcPct val="90000"/>
              </a:lnSpc>
            </a:pPr>
            <a:r>
              <a:rPr lang="es-ES" sz="1200" dirty="0">
                <a:solidFill>
                  <a:schemeClr val="bg1"/>
                </a:solidFill>
              </a:rPr>
              <a:t>4.4	MODELO CONCEPTUAL EN P.D.</a:t>
            </a:r>
          </a:p>
          <a:p>
            <a:pPr lvl="2">
              <a:lnSpc>
                <a:spcPct val="90000"/>
              </a:lnSpc>
            </a:pPr>
            <a:r>
              <a:rPr lang="es-ES" sz="1200" dirty="0">
                <a:solidFill>
                  <a:schemeClr val="bg1"/>
                </a:solidFill>
              </a:rPr>
              <a:t>4.4.1 VIDEO 2 ENTIDADES</a:t>
            </a:r>
          </a:p>
          <a:p>
            <a:pPr lvl="2">
              <a:lnSpc>
                <a:spcPct val="90000"/>
              </a:lnSpc>
            </a:pPr>
            <a:r>
              <a:rPr lang="es-ES" sz="1200" dirty="0">
                <a:solidFill>
                  <a:schemeClr val="bg1"/>
                </a:solidFill>
              </a:rPr>
              <a:t>4.4.2 VIDEO 3 RELACIONES</a:t>
            </a:r>
          </a:p>
          <a:p>
            <a:pPr lvl="2">
              <a:lnSpc>
                <a:spcPct val="90000"/>
              </a:lnSpc>
            </a:pPr>
            <a:r>
              <a:rPr lang="es-ES" sz="1200" dirty="0">
                <a:solidFill>
                  <a:schemeClr val="bg1"/>
                </a:solidFill>
              </a:rPr>
              <a:t>4.4.3 DISEÑO DEL M DE SEGURIDAD</a:t>
            </a:r>
          </a:p>
          <a:p>
            <a:pPr lvl="2">
              <a:lnSpc>
                <a:spcPct val="90000"/>
              </a:lnSpc>
            </a:pPr>
            <a:r>
              <a:rPr lang="es-ES" sz="1200" dirty="0">
                <a:solidFill>
                  <a:schemeClr val="bg1"/>
                </a:solidFill>
              </a:rPr>
              <a:t>4.4.4 DIAGRAMAS</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b="1" dirty="0">
                <a:solidFill>
                  <a:srgbClr val="FFFF00"/>
                </a:solidFill>
              </a:rPr>
              <a:t>7	REFERENCIAS</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1921634934"/>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Marcador de contenido 2">
            <a:extLst>
              <a:ext uri="{FF2B5EF4-FFF2-40B4-BE49-F238E27FC236}">
                <a16:creationId xmlns:a16="http://schemas.microsoft.com/office/drawing/2014/main" id="{ED4D0215-5D36-C7CF-D2A1-EA5CEDD34B5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b="1" dirty="0">
                <a:solidFill>
                  <a:srgbClr val="FFFF00"/>
                </a:solidFill>
              </a:rPr>
              <a:t>2.	OBJETIVOS</a:t>
            </a:r>
          </a:p>
          <a:p>
            <a:pPr lvl="1">
              <a:lnSpc>
                <a:spcPct val="90000"/>
              </a:lnSpc>
            </a:pPr>
            <a:r>
              <a:rPr lang="es-ES" sz="1200" dirty="0">
                <a:solidFill>
                  <a:schemeClr val="bg1"/>
                </a:solidFill>
              </a:rPr>
              <a:t>2.1.	OBJETIVO GENERAL</a:t>
            </a:r>
          </a:p>
          <a:p>
            <a:pPr lvl="1">
              <a:lnSpc>
                <a:spcPct val="90000"/>
              </a:lnSpc>
            </a:pPr>
            <a:r>
              <a:rPr lang="es-ES" sz="1200" b="1" dirty="0">
                <a:solidFill>
                  <a:srgbClr val="FFFF00"/>
                </a:solidFill>
              </a:rPr>
              <a:t>2.2.	OBJETIVOS ESPECÍFICOS</a:t>
            </a:r>
          </a:p>
          <a:p>
            <a:pPr>
              <a:lnSpc>
                <a:spcPct val="90000"/>
              </a:lnSpc>
            </a:pPr>
            <a:r>
              <a:rPr lang="es-ES" sz="1200" dirty="0">
                <a:solidFill>
                  <a:schemeClr val="bg1"/>
                </a:solidFill>
              </a:rPr>
              <a:t>3.	MARCO TEÓRICO</a:t>
            </a:r>
          </a:p>
          <a:p>
            <a:pPr lvl="1">
              <a:lnSpc>
                <a:spcPct val="90000"/>
              </a:lnSpc>
            </a:pPr>
            <a:r>
              <a:rPr lang="es-ES" sz="1200" dirty="0">
                <a:solidFill>
                  <a:schemeClr val="bg1"/>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PATRÓN MODELO VISTA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marL="0" indent="0" algn="just">
              <a:buNone/>
            </a:pPr>
            <a:r>
              <a:rPr lang="es-ES" dirty="0">
                <a:solidFill>
                  <a:prstClr val="black"/>
                </a:solidFill>
                <a:latin typeface="Gill Sans MT" panose="020B0502020104020203"/>
              </a:rPr>
              <a:t>Tuvo su origen en 1979 y es también conocido como patrón MVC, divide una aplicación software en tres grandes partes bien diferenciadas las cuales son Modelo, Vista y Controlador.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4" name="Marcador de contenido 2">
            <a:extLst>
              <a:ext uri="{FF2B5EF4-FFF2-40B4-BE49-F238E27FC236}">
                <a16:creationId xmlns:a16="http://schemas.microsoft.com/office/drawing/2014/main" id="{054E45D7-19E1-FB18-D32F-E7018E3E78C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pic>
        <p:nvPicPr>
          <p:cNvPr id="5" name="Imagen 3">
            <a:extLst>
              <a:ext uri="{FF2B5EF4-FFF2-40B4-BE49-F238E27FC236}">
                <a16:creationId xmlns:a16="http://schemas.microsoft.com/office/drawing/2014/main" id="{0FA1F5C8-7CD4-ECF9-7BEF-2062EFE92813}"/>
              </a:ext>
            </a:extLst>
          </p:cNvPr>
          <p:cNvPicPr>
            <a:picLocks noChangeAspect="1"/>
          </p:cNvPicPr>
          <p:nvPr/>
        </p:nvPicPr>
        <p:blipFill>
          <a:blip r:embed="rId2"/>
          <a:stretch>
            <a:fillRect/>
          </a:stretch>
        </p:blipFill>
        <p:spPr>
          <a:xfrm>
            <a:off x="3093671" y="4383157"/>
            <a:ext cx="3388995" cy="2040255"/>
          </a:xfrm>
          <a:prstGeom prst="rect">
            <a:avLst/>
          </a:prstGeom>
        </p:spPr>
      </p:pic>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MODELO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6"/>
            <a:ext cx="8118924" cy="2254479"/>
          </a:xfrm>
        </p:spPr>
        <p:txBody>
          <a:bodyPr>
            <a:noAutofit/>
          </a:bodyPr>
          <a:lstStyle/>
          <a:p>
            <a:pPr marL="0" indent="0" algn="just">
              <a:buNone/>
            </a:pPr>
            <a:r>
              <a:rPr lang="es-ES" dirty="0">
                <a:solidFill>
                  <a:prstClr val="black"/>
                </a:solidFill>
                <a:latin typeface="Gill Sans MT" panose="020B0502020104020203"/>
              </a:rPr>
              <a:t>Es una capa donde se localiza la funcionalidad central y los datos, se comunica con el controlador y la base de datos.</a:t>
            </a:r>
          </a:p>
          <a:p>
            <a:pPr marL="0" indent="0" algn="just">
              <a:buNone/>
            </a:pPr>
            <a:r>
              <a:rPr lang="es-ES" dirty="0">
                <a:solidFill>
                  <a:prstClr val="black"/>
                </a:solidFill>
                <a:latin typeface="Gill Sans MT" panose="020B0502020104020203"/>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dirty="0" err="1">
                <a:solidFill>
                  <a:prstClr val="black"/>
                </a:solidFill>
                <a:latin typeface="Gill Sans MT" panose="020B0502020104020203"/>
              </a:rPr>
              <a:t>selects</a:t>
            </a:r>
            <a:r>
              <a:rPr lang="es-ES" dirty="0">
                <a:solidFill>
                  <a:prstClr val="black"/>
                </a:solidFill>
                <a:latin typeface="Gill Sans MT" panose="020B0502020104020203"/>
              </a:rPr>
              <a:t>, </a:t>
            </a:r>
            <a:r>
              <a:rPr lang="es-ES" dirty="0" err="1">
                <a:solidFill>
                  <a:prstClr val="black"/>
                </a:solidFill>
                <a:latin typeface="Gill Sans MT" panose="020B0502020104020203"/>
              </a:rPr>
              <a:t>updates</a:t>
            </a:r>
            <a:r>
              <a:rPr lang="es-ES" dirty="0">
                <a:solidFill>
                  <a:prstClr val="black"/>
                </a:solidFill>
                <a:latin typeface="Gill Sans MT" panose="020B0502020104020203"/>
              </a:rPr>
              <a:t>, </a:t>
            </a:r>
            <a:r>
              <a:rPr lang="es-ES" dirty="0" err="1">
                <a:solidFill>
                  <a:prstClr val="black"/>
                </a:solidFill>
                <a:latin typeface="Gill Sans MT" panose="020B0502020104020203"/>
              </a:rPr>
              <a:t>inserts</a:t>
            </a:r>
            <a:r>
              <a:rPr lang="es-ES" dirty="0">
                <a:solidFill>
                  <a:prstClr val="black"/>
                </a:solidFill>
                <a:latin typeface="Gill Sans MT" panose="020B0502020104020203"/>
              </a:rPr>
              <a:t>, etc.</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
        <p:nvSpPr>
          <p:cNvPr id="6" name="Marcador de contenido 2">
            <a:extLst>
              <a:ext uri="{FF2B5EF4-FFF2-40B4-BE49-F238E27FC236}">
                <a16:creationId xmlns:a16="http://schemas.microsoft.com/office/drawing/2014/main" id="{CF07E621-5B8C-BA3D-F4A9-256476AAEFA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PATRÓN MODELO VISTA CONTROLADOR</a:t>
            </a:r>
          </a:p>
          <a:p>
            <a:pPr lvl="2">
              <a:lnSpc>
                <a:spcPct val="90000"/>
              </a:lnSpc>
            </a:pPr>
            <a:r>
              <a:rPr lang="es-ES" sz="1200" b="1" dirty="0">
                <a:solidFill>
                  <a:srgbClr val="FFFF00"/>
                </a:solidFill>
              </a:rPr>
              <a:t>3.1.1	MODELO</a:t>
            </a:r>
          </a:p>
          <a:p>
            <a:pPr lvl="2">
              <a:lnSpc>
                <a:spcPct val="90000"/>
              </a:lnSpc>
            </a:pPr>
            <a:r>
              <a:rPr lang="es-ES" sz="1200" dirty="0">
                <a:solidFill>
                  <a:schemeClr val="bg1"/>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B159008E-43F6-E1B5-E8CE-7531A4217D52}"/>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VISTA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6"/>
            <a:ext cx="8118924" cy="2509677"/>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muestra la información al usuario donde es posible definir una o más vista de usuario en un software, se comunica con el controlador y el usuario.</a:t>
            </a:r>
          </a:p>
          <a:p>
            <a:pPr marL="0" marR="0" indent="0" algn="just">
              <a:lnSpc>
                <a:spcPct val="115000"/>
              </a:lnSpc>
              <a:spcBef>
                <a:spcPts val="0"/>
              </a:spcBef>
              <a:spcAft>
                <a:spcPts val="1000"/>
              </a:spcAft>
              <a:buNone/>
            </a:pPr>
            <a:r>
              <a:rPr lang="es-ES" dirty="0">
                <a:solidFill>
                  <a:prstClr val="black"/>
                </a:solidFill>
                <a:latin typeface="Gill Sans MT" panose="020B0502020104020203"/>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4" name="Marcador de contenido 2">
            <a:extLst>
              <a:ext uri="{FF2B5EF4-FFF2-40B4-BE49-F238E27FC236}">
                <a16:creationId xmlns:a16="http://schemas.microsoft.com/office/drawing/2014/main" id="{4BC9687C-213B-F05F-965C-E4DC5EEFCFB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b="1" dirty="0">
                <a:solidFill>
                  <a:srgbClr val="FFFF00"/>
                </a:solidFill>
              </a:rPr>
              <a:t>3.1.2	VISTA</a:t>
            </a:r>
          </a:p>
          <a:p>
            <a:pPr lvl="2">
              <a:lnSpc>
                <a:spcPct val="90000"/>
              </a:lnSpc>
            </a:pPr>
            <a:r>
              <a:rPr lang="es-ES" sz="1200" dirty="0">
                <a:solidFill>
                  <a:schemeClr val="bg1"/>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7" name="CuadroTexto 9">
            <a:extLst>
              <a:ext uri="{FF2B5EF4-FFF2-40B4-BE49-F238E27FC236}">
                <a16:creationId xmlns:a16="http://schemas.microsoft.com/office/drawing/2014/main" id="{D450AB7A-C0F7-6E5B-4FCB-4594E8D45BB8}"/>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3.1.3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manejan las entradas del usuario se separa la representación interna de la información y la forma en la que se le muestra al usuario, se comunica con el modelo.</a:t>
            </a:r>
          </a:p>
          <a:p>
            <a:pPr marL="0" marR="0" indent="0" algn="just">
              <a:lnSpc>
                <a:spcPct val="115000"/>
              </a:lnSpc>
              <a:spcBef>
                <a:spcPts val="0"/>
              </a:spcBef>
              <a:spcAft>
                <a:spcPts val="1000"/>
              </a:spcAft>
              <a:buNone/>
            </a:pPr>
            <a:r>
              <a:rPr lang="es-ES" dirty="0">
                <a:solidFill>
                  <a:prstClr val="black"/>
                </a:solidFill>
                <a:latin typeface="Gill Sans MT" panose="020B0502020104020203"/>
              </a:rPr>
              <a:t>Contiene el código necesario para responder a las acciones que se solicitan en la aplicación, como visualizar un elemento, realizar una compra, una búsqueda de información, etc.</a:t>
            </a:r>
          </a:p>
          <a:p>
            <a:pPr marL="0" marR="0" indent="0" algn="just">
              <a:lnSpc>
                <a:spcPct val="115000"/>
              </a:lnSpc>
              <a:spcBef>
                <a:spcPts val="0"/>
              </a:spcBef>
              <a:spcAft>
                <a:spcPts val="1000"/>
              </a:spcAft>
              <a:buNone/>
            </a:pPr>
            <a:r>
              <a:rPr lang="es-ES" dirty="0">
                <a:solidFill>
                  <a:prstClr val="black"/>
                </a:solidFill>
                <a:latin typeface="Gill Sans MT" panose="020B0502020104020203"/>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
        <p:nvSpPr>
          <p:cNvPr id="4" name="Marcador de contenido 2">
            <a:extLst>
              <a:ext uri="{FF2B5EF4-FFF2-40B4-BE49-F238E27FC236}">
                <a16:creationId xmlns:a16="http://schemas.microsoft.com/office/drawing/2014/main" id="{80C56D04-AABA-A35D-0F2B-6CF505848E5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INTRODUCCIÓN</a:t>
            </a:r>
          </a:p>
          <a:p>
            <a:pPr>
              <a:lnSpc>
                <a:spcPct val="90000"/>
              </a:lnSpc>
            </a:pPr>
            <a:r>
              <a:rPr lang="es-ES" sz="1200" dirty="0">
                <a:solidFill>
                  <a:schemeClr val="bg1"/>
                </a:solidFill>
              </a:rPr>
              <a:t>2.	OBJETIVOS</a:t>
            </a:r>
          </a:p>
          <a:p>
            <a:pPr lvl="1">
              <a:lnSpc>
                <a:spcPct val="90000"/>
              </a:lnSpc>
            </a:pPr>
            <a:r>
              <a:rPr lang="es-ES" sz="1200" dirty="0">
                <a:solidFill>
                  <a:schemeClr val="bg1"/>
                </a:solidFill>
              </a:rPr>
              <a:t>2.1.	OBJETIVO GENERAL</a:t>
            </a:r>
          </a:p>
          <a:p>
            <a:pPr lvl="1">
              <a:lnSpc>
                <a:spcPct val="90000"/>
              </a:lnSpc>
            </a:pPr>
            <a:r>
              <a:rPr lang="es-ES" sz="1200" dirty="0">
                <a:solidFill>
                  <a:schemeClr val="bg1"/>
                </a:solidFill>
              </a:rPr>
              <a:t>2.2.	OBJETIVOS ESPECÍFICOS</a:t>
            </a:r>
          </a:p>
          <a:p>
            <a:pPr>
              <a:lnSpc>
                <a:spcPct val="90000"/>
              </a:lnSpc>
            </a:pPr>
            <a:r>
              <a:rPr lang="es-ES" sz="1200" b="1" dirty="0">
                <a:solidFill>
                  <a:srgbClr val="FFFF00"/>
                </a:solidFill>
              </a:rPr>
              <a:t>3.	MARCO TEÓRICO</a:t>
            </a:r>
          </a:p>
          <a:p>
            <a:pPr lvl="1">
              <a:lnSpc>
                <a:spcPct val="90000"/>
              </a:lnSpc>
            </a:pPr>
            <a:r>
              <a:rPr lang="es-ES" sz="1200" b="1" dirty="0">
                <a:solidFill>
                  <a:srgbClr val="FFFF00"/>
                </a:solidFill>
              </a:rPr>
              <a:t>3.1	PATRÓN MODELO VISTA CONTROLADOR</a:t>
            </a:r>
          </a:p>
          <a:p>
            <a:pPr lvl="2">
              <a:lnSpc>
                <a:spcPct val="90000"/>
              </a:lnSpc>
            </a:pPr>
            <a:r>
              <a:rPr lang="es-ES" sz="1200" dirty="0">
                <a:solidFill>
                  <a:schemeClr val="bg1"/>
                </a:solidFill>
              </a:rPr>
              <a:t>3.1.1	MODELO</a:t>
            </a:r>
          </a:p>
          <a:p>
            <a:pPr lvl="2">
              <a:lnSpc>
                <a:spcPct val="90000"/>
              </a:lnSpc>
            </a:pPr>
            <a:r>
              <a:rPr lang="es-ES" sz="1200" dirty="0">
                <a:solidFill>
                  <a:schemeClr val="bg1"/>
                </a:solidFill>
              </a:rPr>
              <a:t>3.1.2	VISTA</a:t>
            </a:r>
          </a:p>
          <a:p>
            <a:pPr lvl="2">
              <a:lnSpc>
                <a:spcPct val="90000"/>
              </a:lnSpc>
            </a:pPr>
            <a:r>
              <a:rPr lang="es-ES" sz="1200" b="1" dirty="0">
                <a:solidFill>
                  <a:srgbClr val="FFFF00"/>
                </a:solidFill>
              </a:rPr>
              <a:t>3.1.3	CONTROLADOR</a:t>
            </a:r>
          </a:p>
          <a:p>
            <a:pPr lvl="1">
              <a:lnSpc>
                <a:spcPct val="90000"/>
              </a:lnSpc>
            </a:pPr>
            <a:r>
              <a:rPr lang="es-ES" sz="1200" dirty="0">
                <a:solidFill>
                  <a:schemeClr val="bg1"/>
                </a:solidFill>
              </a:rPr>
              <a:t>3.2	PLATAFORMA .NET</a:t>
            </a:r>
          </a:p>
          <a:p>
            <a:pPr lvl="2">
              <a:lnSpc>
                <a:spcPct val="90000"/>
              </a:lnSpc>
            </a:pPr>
            <a:r>
              <a:rPr lang="es-ES" sz="1200" dirty="0">
                <a:solidFill>
                  <a:schemeClr val="bg1"/>
                </a:solidFill>
              </a:rPr>
              <a:t>3.2.1	MARCO DE DESARROLLO ASP.NET FRAMEWORK	</a:t>
            </a:r>
          </a:p>
          <a:p>
            <a:pPr lvl="2">
              <a:lnSpc>
                <a:spcPct val="90000"/>
              </a:lnSpc>
            </a:pPr>
            <a:r>
              <a:rPr lang="es-ES" sz="1200" dirty="0">
                <a:solidFill>
                  <a:schemeClr val="bg1"/>
                </a:solidFill>
              </a:rPr>
              <a:t>3.2.2	RAZOR</a:t>
            </a:r>
          </a:p>
          <a:p>
            <a:pPr lvl="2">
              <a:lnSpc>
                <a:spcPct val="90000"/>
              </a:lnSpc>
            </a:pPr>
            <a:r>
              <a:rPr lang="es-ES" sz="1200" dirty="0">
                <a:solidFill>
                  <a:schemeClr val="bg1"/>
                </a:solidFill>
              </a:rPr>
              <a:t>3.2.3	VISUAL STUDIO</a:t>
            </a:r>
          </a:p>
          <a:p>
            <a:pPr>
              <a:lnSpc>
                <a:spcPct val="90000"/>
              </a:lnSpc>
            </a:pPr>
            <a:r>
              <a:rPr lang="es-ES" sz="1200" dirty="0">
                <a:solidFill>
                  <a:schemeClr val="bg1"/>
                </a:solidFill>
              </a:rPr>
              <a:t>4.	PARTE PRÁCTICA</a:t>
            </a:r>
          </a:p>
          <a:p>
            <a:pPr lvl="1">
              <a:lnSpc>
                <a:spcPct val="90000"/>
              </a:lnSpc>
            </a:pPr>
            <a:r>
              <a:rPr lang="es-ES" sz="1200" dirty="0">
                <a:solidFill>
                  <a:schemeClr val="bg1"/>
                </a:solidFill>
              </a:rPr>
              <a:t>4.1	CREACIÓN DEL PROYECTO</a:t>
            </a:r>
          </a:p>
          <a:p>
            <a:pPr lvl="1">
              <a:lnSpc>
                <a:spcPct val="90000"/>
              </a:lnSpc>
            </a:pPr>
            <a:r>
              <a:rPr lang="es-ES" sz="1200" dirty="0">
                <a:solidFill>
                  <a:schemeClr val="bg1"/>
                </a:solidFill>
              </a:rPr>
              <a:t>4.2	ESTRUCTURA DE LA APLICACIÓN</a:t>
            </a:r>
          </a:p>
          <a:p>
            <a:pPr lvl="1">
              <a:lnSpc>
                <a:spcPct val="90000"/>
              </a:lnSpc>
            </a:pPr>
            <a:r>
              <a:rPr lang="es-ES" sz="1200" dirty="0">
                <a:solidFill>
                  <a:schemeClr val="bg1"/>
                </a:solidFill>
              </a:rPr>
              <a:t>4.3	EJECUCIÓN DEL PROYECTO</a:t>
            </a:r>
          </a:p>
          <a:p>
            <a:pPr>
              <a:lnSpc>
                <a:spcPct val="90000"/>
              </a:lnSpc>
            </a:pPr>
            <a:r>
              <a:rPr lang="es-ES" sz="1200" dirty="0">
                <a:solidFill>
                  <a:schemeClr val="bg1"/>
                </a:solidFill>
              </a:rPr>
              <a:t>5.	CONCLUSIONES</a:t>
            </a:r>
          </a:p>
          <a:p>
            <a:pPr>
              <a:lnSpc>
                <a:spcPct val="90000"/>
              </a:lnSpc>
            </a:pPr>
            <a:r>
              <a:rPr lang="es-ES" sz="1200" dirty="0">
                <a:solidFill>
                  <a:schemeClr val="bg1"/>
                </a:solidFill>
              </a:rPr>
              <a:t>6.	RECOMENDACIONES</a:t>
            </a:r>
          </a:p>
          <a:p>
            <a:pPr>
              <a:lnSpc>
                <a:spcPct val="90000"/>
              </a:lnSpc>
            </a:pPr>
            <a:r>
              <a:rPr lang="es-ES" sz="1200" dirty="0">
                <a:solidFill>
                  <a:schemeClr val="bg1"/>
                </a:solidFill>
              </a:rPr>
              <a:t>7.	REFERENCIAS</a:t>
            </a:r>
          </a:p>
        </p:txBody>
      </p:sp>
      <p:sp>
        <p:nvSpPr>
          <p:cNvPr id="8" name="CuadroTexto 9">
            <a:extLst>
              <a:ext uri="{FF2B5EF4-FFF2-40B4-BE49-F238E27FC236}">
                <a16:creationId xmlns:a16="http://schemas.microsoft.com/office/drawing/2014/main" id="{A59C17F0-E1DE-318E-863E-DAF8C4ADB163}"/>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6058</Words>
  <Application>Microsoft Office PowerPoint</Application>
  <PresentationFormat>Widescreen</PresentationFormat>
  <Paragraphs>974</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Gill Sans MT</vt:lpstr>
      <vt:lpstr>Wingdings 2</vt:lpstr>
      <vt:lpstr>Dividendo</vt:lpstr>
      <vt:lpstr>TALLER WEB CON MVC DOTNET</vt:lpstr>
      <vt:lpstr>PowerPoint Presentation</vt:lpstr>
      <vt:lpstr>1 Introducción</vt:lpstr>
      <vt:lpstr>2.1 OBJETIVO GENERAL</vt:lpstr>
      <vt:lpstr>2.2 OBJETIVOS ESPECÍFICOS</vt:lpstr>
      <vt:lpstr>3.1 PATRÓN MODELO VISTA CONTROLADOR</vt:lpstr>
      <vt:lpstr>3.1.1 MODELO</vt:lpstr>
      <vt:lpstr>3.1.2 VISTA</vt:lpstr>
      <vt:lpstr>3.1.3 CONTROLADOR</vt:lpstr>
      <vt:lpstr>3.2 PLATAFORMA .NET</vt:lpstr>
      <vt:lpstr>3.2.1 MARCO DE DESARROLLO ASP.NET  FRAMEWORK</vt:lpstr>
      <vt:lpstr>3.2.2 RAZOR</vt:lpstr>
      <vt:lpstr>3.2.3 VISUAL STUDIO</vt:lpstr>
      <vt:lpstr>4. PARTE PRÁCTICA</vt:lpstr>
      <vt:lpstr>4.1 CREACIÓN DEL PROYECTO Para crear un nuevo proyecto abrir Visual Studio y clic en la opción “Create a new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36</cp:revision>
  <dcterms:created xsi:type="dcterms:W3CDTF">2020-07-10T23:33:49Z</dcterms:created>
  <dcterms:modified xsi:type="dcterms:W3CDTF">2022-12-18T18:55:25Z</dcterms:modified>
</cp:coreProperties>
</file>