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sldIdLst>
    <p:sldId id="258" r:id="rId2"/>
    <p:sldId id="259" r:id="rId3"/>
    <p:sldId id="301" r:id="rId4"/>
    <p:sldId id="260" r:id="rId5"/>
    <p:sldId id="302" r:id="rId6"/>
    <p:sldId id="261" r:id="rId7"/>
    <p:sldId id="262" r:id="rId8"/>
    <p:sldId id="303" r:id="rId9"/>
    <p:sldId id="263" r:id="rId10"/>
    <p:sldId id="304" r:id="rId11"/>
    <p:sldId id="305" r:id="rId12"/>
    <p:sldId id="306" r:id="rId13"/>
    <p:sldId id="307" r:id="rId14"/>
    <p:sldId id="343" r:id="rId15"/>
    <p:sldId id="344" r:id="rId16"/>
    <p:sldId id="345" r:id="rId17"/>
    <p:sldId id="346" r:id="rId18"/>
    <p:sldId id="347" r:id="rId19"/>
    <p:sldId id="348" r:id="rId20"/>
    <p:sldId id="324" r:id="rId21"/>
    <p:sldId id="350" r:id="rId22"/>
    <p:sldId id="351" r:id="rId23"/>
    <p:sldId id="349" r:id="rId24"/>
    <p:sldId id="325" r:id="rId25"/>
    <p:sldId id="310" r:id="rId26"/>
    <p:sldId id="309" r:id="rId27"/>
    <p:sldId id="354" r:id="rId28"/>
    <p:sldId id="326" r:id="rId29"/>
    <p:sldId id="353" r:id="rId30"/>
    <p:sldId id="355" r:id="rId31"/>
    <p:sldId id="356" r:id="rId32"/>
    <p:sldId id="362" r:id="rId33"/>
    <p:sldId id="363" r:id="rId34"/>
    <p:sldId id="357" r:id="rId35"/>
    <p:sldId id="358" r:id="rId36"/>
    <p:sldId id="361" r:id="rId37"/>
    <p:sldId id="279" r:id="rId38"/>
    <p:sldId id="280" r:id="rId39"/>
    <p:sldId id="281" r:id="rId40"/>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771" autoAdjust="0"/>
    <p:restoredTop sz="94660"/>
  </p:normalViewPr>
  <p:slideViewPr>
    <p:cSldViewPr snapToGrid="0">
      <p:cViewPr varScale="1">
        <p:scale>
          <a:sx n="112" d="100"/>
          <a:sy n="112" d="100"/>
        </p:scale>
        <p:origin x="96"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549B07-45D9-44CF-B593-06585F5D7F8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ABBEA2F-05EC-411F-8218-4910F8943ECA}">
      <dgm:prSet custT="1"/>
      <dgm:spPr/>
      <dgm:t>
        <a:bodyPr/>
        <a:lstStyle/>
        <a:p>
          <a:pPr>
            <a:lnSpc>
              <a:spcPct val="100000"/>
            </a:lnSpc>
          </a:pPr>
          <a:r>
            <a:rPr lang="es-ES" sz="1800" kern="1200" dirty="0"/>
            <a:t>Analizar la arquitectura Modelo-Vista-Controlador en Java Web Application para comprender como se debe organizar una aplicación web bajo esta arquitectura.</a:t>
          </a:r>
          <a:endParaRPr lang="en-US" sz="1800" kern="1200" dirty="0">
            <a:solidFill>
              <a:schemeClr val="tx1"/>
            </a:solidFill>
            <a:latin typeface="+mn-lt"/>
            <a:ea typeface="+mn-ea"/>
            <a:cs typeface="+mn-cs"/>
          </a:endParaRPr>
        </a:p>
      </dgm:t>
    </dgm:pt>
    <dgm:pt modelId="{D7133372-CF71-4507-99E7-7ED8CBD95465}" type="parTrans" cxnId="{8DB766B6-AE0E-4EFF-8588-15758F006334}">
      <dgm:prSet/>
      <dgm:spPr/>
      <dgm:t>
        <a:bodyPr/>
        <a:lstStyle/>
        <a:p>
          <a:endParaRPr lang="en-US"/>
        </a:p>
      </dgm:t>
    </dgm:pt>
    <dgm:pt modelId="{69FE15C4-FBCF-401D-AAC0-0131243B66CE}" type="sibTrans" cxnId="{8DB766B6-AE0E-4EFF-8588-15758F006334}">
      <dgm:prSet/>
      <dgm:spPr/>
      <dgm:t>
        <a:bodyPr/>
        <a:lstStyle/>
        <a:p>
          <a:pPr>
            <a:lnSpc>
              <a:spcPct val="100000"/>
            </a:lnSpc>
          </a:pPr>
          <a:endParaRPr lang="en-US"/>
        </a:p>
      </dgm:t>
    </dgm:pt>
    <dgm:pt modelId="{641D0B15-1DA1-45A1-8DFE-F4EB02E891AF}">
      <dgm:prSet custT="1"/>
      <dgm:spPr/>
      <dgm:t>
        <a:bodyPr/>
        <a:lstStyle/>
        <a:p>
          <a:pPr>
            <a:lnSpc>
              <a:spcPct val="100000"/>
            </a:lnSpc>
          </a:pPr>
          <a:r>
            <a:rPr lang="es-ES" sz="1800" kern="1200" dirty="0"/>
            <a:t>Identificar los pasos para implementar un formulario web que registre información de un usuario.</a:t>
          </a:r>
          <a:endParaRPr lang="en-US" sz="1800" kern="1200" dirty="0">
            <a:solidFill>
              <a:prstClr val="black"/>
            </a:solidFill>
            <a:latin typeface="Gill Sans MT" panose="020B0502020104020203"/>
            <a:ea typeface="+mn-ea"/>
            <a:cs typeface="+mn-cs"/>
          </a:endParaRPr>
        </a:p>
      </dgm:t>
    </dgm:pt>
    <dgm:pt modelId="{5C9C8D6E-0ECD-4C7A-AFE4-8D874E5132E1}" type="parTrans" cxnId="{270DFE8E-DE55-46CA-9D69-12A933EF722C}">
      <dgm:prSet/>
      <dgm:spPr/>
      <dgm:t>
        <a:bodyPr/>
        <a:lstStyle/>
        <a:p>
          <a:endParaRPr lang="en-US"/>
        </a:p>
      </dgm:t>
    </dgm:pt>
    <dgm:pt modelId="{C811C9DE-931D-4BF6-8CDA-C7C4EEE08703}" type="sibTrans" cxnId="{270DFE8E-DE55-46CA-9D69-12A933EF722C}">
      <dgm:prSet/>
      <dgm:spPr/>
      <dgm:t>
        <a:bodyPr/>
        <a:lstStyle/>
        <a:p>
          <a:endParaRPr lang="en-US"/>
        </a:p>
      </dgm:t>
    </dgm:pt>
    <dgm:pt modelId="{7F17F159-00E6-4DF3-9AE3-091EF15D75BD}">
      <dgm:prSet custT="1"/>
      <dgm:spPr/>
      <dgm:t>
        <a:bodyPr/>
        <a:lstStyle/>
        <a:p>
          <a:r>
            <a:rPr lang="es-ES" sz="1800" kern="1200" dirty="0"/>
            <a:t>Documentar todo el proceso de análisis y diseño utilizando el IDE (Entorno de desarrollo integrado) Apache </a:t>
          </a:r>
          <a:r>
            <a:rPr lang="es-ES" sz="1800" kern="1200" dirty="0" err="1"/>
            <a:t>Netbeans</a:t>
          </a:r>
          <a:endParaRPr lang="en-US" sz="1800" kern="1200" dirty="0">
            <a:solidFill>
              <a:prstClr val="black"/>
            </a:solidFill>
            <a:latin typeface="Gill Sans MT" panose="020B0502020104020203"/>
            <a:ea typeface="+mn-ea"/>
            <a:cs typeface="+mn-cs"/>
          </a:endParaRPr>
        </a:p>
      </dgm:t>
    </dgm:pt>
    <dgm:pt modelId="{29FA3941-ABA5-4B03-B2AA-C8CF625C9EC7}" type="parTrans" cxnId="{3A04D0BB-2C58-42B2-8973-477FA47C8F1B}">
      <dgm:prSet/>
      <dgm:spPr/>
      <dgm:t>
        <a:bodyPr/>
        <a:lstStyle/>
        <a:p>
          <a:endParaRPr lang="en-US"/>
        </a:p>
      </dgm:t>
    </dgm:pt>
    <dgm:pt modelId="{2A062E5D-9E4E-47B2-ABBB-A7B0CE411F0F}" type="sibTrans" cxnId="{3A04D0BB-2C58-42B2-8973-477FA47C8F1B}">
      <dgm:prSet/>
      <dgm:spPr/>
      <dgm:t>
        <a:bodyPr/>
        <a:lstStyle/>
        <a:p>
          <a:endParaRPr lang="en-US"/>
        </a:p>
      </dgm:t>
    </dgm:pt>
    <dgm:pt modelId="{84449B42-71F2-4448-9F39-E6748BABBCA3}" type="pres">
      <dgm:prSet presAssocID="{60549B07-45D9-44CF-B593-06585F5D7F85}" presName="root" presStyleCnt="0">
        <dgm:presLayoutVars>
          <dgm:dir/>
          <dgm:resizeHandles val="exact"/>
        </dgm:presLayoutVars>
      </dgm:prSet>
      <dgm:spPr/>
    </dgm:pt>
    <dgm:pt modelId="{4A46155E-983E-4CA0-9363-8DCD5E68B8E6}" type="pres">
      <dgm:prSet presAssocID="{5ABBEA2F-05EC-411F-8218-4910F8943ECA}" presName="compNode" presStyleCnt="0"/>
      <dgm:spPr/>
    </dgm:pt>
    <dgm:pt modelId="{15360648-74CD-4F59-9E40-4DFED63DE9C1}" type="pres">
      <dgm:prSet presAssocID="{5ABBEA2F-05EC-411F-8218-4910F8943ECA}" presName="bgRect" presStyleLbl="bgShp" presStyleIdx="0" presStyleCnt="3" custLinFactNeighborX="0" custLinFactNeighborY="-70036"/>
      <dgm:spPr/>
    </dgm:pt>
    <dgm:pt modelId="{EF3EB306-BCA3-4296-A73B-A62F39E9DF48}" type="pres">
      <dgm:prSet presAssocID="{5ABBEA2F-05EC-411F-8218-4910F8943ECA}" presName="iconRect" presStyleLbl="node1" presStyleIdx="0" presStyleCnt="3" custLinFactNeighborY="1769"/>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ooks on Shelf"/>
        </a:ext>
      </dgm:extLst>
    </dgm:pt>
    <dgm:pt modelId="{9A7FD8C6-3F97-42A7-AFBE-26D49819C3D8}" type="pres">
      <dgm:prSet presAssocID="{5ABBEA2F-05EC-411F-8218-4910F8943ECA}" presName="spaceRect" presStyleCnt="0"/>
      <dgm:spPr/>
    </dgm:pt>
    <dgm:pt modelId="{A5D550AA-7E3A-4802-A39C-B84DEA459069}" type="pres">
      <dgm:prSet presAssocID="{5ABBEA2F-05EC-411F-8218-4910F8943ECA}" presName="parTx" presStyleLbl="revTx" presStyleIdx="0" presStyleCnt="3" custLinFactNeighborX="0" custLinFactNeighborY="-53712">
        <dgm:presLayoutVars>
          <dgm:chMax val="0"/>
          <dgm:chPref val="0"/>
        </dgm:presLayoutVars>
      </dgm:prSet>
      <dgm:spPr/>
    </dgm:pt>
    <dgm:pt modelId="{0BEC6EF7-DF04-4B9C-AF83-68CA5E84997C}" type="pres">
      <dgm:prSet presAssocID="{69FE15C4-FBCF-401D-AAC0-0131243B66CE}" presName="sibTrans" presStyleCnt="0"/>
      <dgm:spPr/>
    </dgm:pt>
    <dgm:pt modelId="{28835DDE-951C-45A6-98BD-F107DE2E4451}" type="pres">
      <dgm:prSet presAssocID="{641D0B15-1DA1-45A1-8DFE-F4EB02E891AF}" presName="compNode" presStyleCnt="0"/>
      <dgm:spPr/>
    </dgm:pt>
    <dgm:pt modelId="{C81997EB-978D-4304-B6DD-B5A7CA71AA95}" type="pres">
      <dgm:prSet presAssocID="{641D0B15-1DA1-45A1-8DFE-F4EB02E891AF}" presName="bgRect" presStyleLbl="bgShp" presStyleIdx="1" presStyleCnt="3" custLinFactNeighborX="0" custLinFactNeighborY="2963"/>
      <dgm:spPr/>
    </dgm:pt>
    <dgm:pt modelId="{36AB2EC3-1CDA-48AC-B302-ECAE9B4EFA69}" type="pres">
      <dgm:prSet presAssocID="{641D0B15-1DA1-45A1-8DFE-F4EB02E891AF}" presName="iconRect" presStyleLbl="node1" presStyleIdx="1" presStyleCnt="3" custLinFactNeighborY="481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ellos discográfico"/>
        </a:ext>
      </dgm:extLst>
    </dgm:pt>
    <dgm:pt modelId="{8B5E54FF-A678-41C5-9715-4C56753F2584}" type="pres">
      <dgm:prSet presAssocID="{641D0B15-1DA1-45A1-8DFE-F4EB02E891AF}" presName="spaceRect" presStyleCnt="0"/>
      <dgm:spPr/>
    </dgm:pt>
    <dgm:pt modelId="{6F61B568-8502-4132-9503-C01ED4044776}" type="pres">
      <dgm:prSet presAssocID="{641D0B15-1DA1-45A1-8DFE-F4EB02E891AF}" presName="parTx" presStyleLbl="revTx" presStyleIdx="1" presStyleCnt="3" custLinFactNeighborX="0" custLinFactNeighborY="2963">
        <dgm:presLayoutVars>
          <dgm:chMax val="0"/>
          <dgm:chPref val="0"/>
        </dgm:presLayoutVars>
      </dgm:prSet>
      <dgm:spPr/>
    </dgm:pt>
    <dgm:pt modelId="{505E2A0D-CB75-4A13-A8A2-CC5CB91047AB}" type="pres">
      <dgm:prSet presAssocID="{C811C9DE-931D-4BF6-8CDA-C7C4EEE08703}" presName="sibTrans" presStyleCnt="0"/>
      <dgm:spPr/>
    </dgm:pt>
    <dgm:pt modelId="{B07A939C-DD50-429D-85CD-AD05513572DC}" type="pres">
      <dgm:prSet presAssocID="{7F17F159-00E6-4DF3-9AE3-091EF15D75BD}" presName="compNode" presStyleCnt="0"/>
      <dgm:spPr/>
    </dgm:pt>
    <dgm:pt modelId="{9273DA6A-EE3A-4DF2-97A9-7272CE0B498E}" type="pres">
      <dgm:prSet presAssocID="{7F17F159-00E6-4DF3-9AE3-091EF15D75BD}" presName="bgRect" presStyleLbl="bgShp" presStyleIdx="2" presStyleCnt="3"/>
      <dgm:spPr/>
    </dgm:pt>
    <dgm:pt modelId="{D5A9E942-949F-47DD-A5D9-8BDCEAF69BBE}" type="pres">
      <dgm:prSet presAssocID="{7F17F159-00E6-4DF3-9AE3-091EF15D75BD}" presName="iconRect" presStyleLbl="node1" presStyleIdx="2"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ellos discográfico"/>
        </a:ext>
      </dgm:extLst>
    </dgm:pt>
    <dgm:pt modelId="{0FF02430-BC83-4050-A749-E34858EDA1B4}" type="pres">
      <dgm:prSet presAssocID="{7F17F159-00E6-4DF3-9AE3-091EF15D75BD}" presName="spaceRect" presStyleCnt="0"/>
      <dgm:spPr/>
    </dgm:pt>
    <dgm:pt modelId="{7BAB2A30-011A-4F41-8CC7-84B6A9E9F9B3}" type="pres">
      <dgm:prSet presAssocID="{7F17F159-00E6-4DF3-9AE3-091EF15D75BD}" presName="parTx" presStyleLbl="revTx" presStyleIdx="2" presStyleCnt="3" custLinFactNeighborX="0" custLinFactNeighborY="43">
        <dgm:presLayoutVars>
          <dgm:chMax val="0"/>
          <dgm:chPref val="0"/>
        </dgm:presLayoutVars>
      </dgm:prSet>
      <dgm:spPr/>
    </dgm:pt>
  </dgm:ptLst>
  <dgm:cxnLst>
    <dgm:cxn modelId="{85E8A408-BC64-4A08-837C-8F8C6DC91504}" type="presOf" srcId="{60549B07-45D9-44CF-B593-06585F5D7F85}" destId="{84449B42-71F2-4448-9F39-E6748BABBCA3}" srcOrd="0" destOrd="0" presId="urn:microsoft.com/office/officeart/2018/2/layout/IconVerticalSolidList"/>
    <dgm:cxn modelId="{8167E073-2458-4B7C-A9DA-613AEE52EF6E}" type="presOf" srcId="{5ABBEA2F-05EC-411F-8218-4910F8943ECA}" destId="{A5D550AA-7E3A-4802-A39C-B84DEA459069}" srcOrd="0" destOrd="0" presId="urn:microsoft.com/office/officeart/2018/2/layout/IconVerticalSolidList"/>
    <dgm:cxn modelId="{270DFE8E-DE55-46CA-9D69-12A933EF722C}" srcId="{60549B07-45D9-44CF-B593-06585F5D7F85}" destId="{641D0B15-1DA1-45A1-8DFE-F4EB02E891AF}" srcOrd="1" destOrd="0" parTransId="{5C9C8D6E-0ECD-4C7A-AFE4-8D874E5132E1}" sibTransId="{C811C9DE-931D-4BF6-8CDA-C7C4EEE08703}"/>
    <dgm:cxn modelId="{826B97A5-F7D7-494C-8756-AAA28313A4F5}" type="presOf" srcId="{641D0B15-1DA1-45A1-8DFE-F4EB02E891AF}" destId="{6F61B568-8502-4132-9503-C01ED4044776}" srcOrd="0" destOrd="0" presId="urn:microsoft.com/office/officeart/2018/2/layout/IconVerticalSolidList"/>
    <dgm:cxn modelId="{0AB2E5B3-79C2-46C2-9C80-F4E02CB49ABF}" type="presOf" srcId="{7F17F159-00E6-4DF3-9AE3-091EF15D75BD}" destId="{7BAB2A30-011A-4F41-8CC7-84B6A9E9F9B3}" srcOrd="0" destOrd="0" presId="urn:microsoft.com/office/officeart/2018/2/layout/IconVerticalSolidList"/>
    <dgm:cxn modelId="{8DB766B6-AE0E-4EFF-8588-15758F006334}" srcId="{60549B07-45D9-44CF-B593-06585F5D7F85}" destId="{5ABBEA2F-05EC-411F-8218-4910F8943ECA}" srcOrd="0" destOrd="0" parTransId="{D7133372-CF71-4507-99E7-7ED8CBD95465}" sibTransId="{69FE15C4-FBCF-401D-AAC0-0131243B66CE}"/>
    <dgm:cxn modelId="{3A04D0BB-2C58-42B2-8973-477FA47C8F1B}" srcId="{60549B07-45D9-44CF-B593-06585F5D7F85}" destId="{7F17F159-00E6-4DF3-9AE3-091EF15D75BD}" srcOrd="2" destOrd="0" parTransId="{29FA3941-ABA5-4B03-B2AA-C8CF625C9EC7}" sibTransId="{2A062E5D-9E4E-47B2-ABBB-A7B0CE411F0F}"/>
    <dgm:cxn modelId="{EE3DEBFF-ED08-47B5-8088-1D6EEC27ACCF}" type="presParOf" srcId="{84449B42-71F2-4448-9F39-E6748BABBCA3}" destId="{4A46155E-983E-4CA0-9363-8DCD5E68B8E6}" srcOrd="0" destOrd="0" presId="urn:microsoft.com/office/officeart/2018/2/layout/IconVerticalSolidList"/>
    <dgm:cxn modelId="{8143857E-6790-47E9-815A-FF16B66F7640}" type="presParOf" srcId="{4A46155E-983E-4CA0-9363-8DCD5E68B8E6}" destId="{15360648-74CD-4F59-9E40-4DFED63DE9C1}" srcOrd="0" destOrd="0" presId="urn:microsoft.com/office/officeart/2018/2/layout/IconVerticalSolidList"/>
    <dgm:cxn modelId="{886014E6-C4BF-4E71-8E94-6D4D57B23294}" type="presParOf" srcId="{4A46155E-983E-4CA0-9363-8DCD5E68B8E6}" destId="{EF3EB306-BCA3-4296-A73B-A62F39E9DF48}" srcOrd="1" destOrd="0" presId="urn:microsoft.com/office/officeart/2018/2/layout/IconVerticalSolidList"/>
    <dgm:cxn modelId="{160509FB-A78B-4EAA-81EB-9B25414AAC95}" type="presParOf" srcId="{4A46155E-983E-4CA0-9363-8DCD5E68B8E6}" destId="{9A7FD8C6-3F97-42A7-AFBE-26D49819C3D8}" srcOrd="2" destOrd="0" presId="urn:microsoft.com/office/officeart/2018/2/layout/IconVerticalSolidList"/>
    <dgm:cxn modelId="{62B47C1D-9317-4DBA-8618-6352DFA14454}" type="presParOf" srcId="{4A46155E-983E-4CA0-9363-8DCD5E68B8E6}" destId="{A5D550AA-7E3A-4802-A39C-B84DEA459069}" srcOrd="3" destOrd="0" presId="urn:microsoft.com/office/officeart/2018/2/layout/IconVerticalSolidList"/>
    <dgm:cxn modelId="{1EC15FC5-E5B3-4DA4-9AD8-732986F48059}" type="presParOf" srcId="{84449B42-71F2-4448-9F39-E6748BABBCA3}" destId="{0BEC6EF7-DF04-4B9C-AF83-68CA5E84997C}" srcOrd="1" destOrd="0" presId="urn:microsoft.com/office/officeart/2018/2/layout/IconVerticalSolidList"/>
    <dgm:cxn modelId="{32C37866-A439-4838-9F12-8C0AE23BEB05}" type="presParOf" srcId="{84449B42-71F2-4448-9F39-E6748BABBCA3}" destId="{28835DDE-951C-45A6-98BD-F107DE2E4451}" srcOrd="2" destOrd="0" presId="urn:microsoft.com/office/officeart/2018/2/layout/IconVerticalSolidList"/>
    <dgm:cxn modelId="{A17DBABF-1F2E-4CCD-861A-8C78E0AC8EA4}" type="presParOf" srcId="{28835DDE-951C-45A6-98BD-F107DE2E4451}" destId="{C81997EB-978D-4304-B6DD-B5A7CA71AA95}" srcOrd="0" destOrd="0" presId="urn:microsoft.com/office/officeart/2018/2/layout/IconVerticalSolidList"/>
    <dgm:cxn modelId="{68B7E5C7-D2F8-476B-A1CD-1322933644FF}" type="presParOf" srcId="{28835DDE-951C-45A6-98BD-F107DE2E4451}" destId="{36AB2EC3-1CDA-48AC-B302-ECAE9B4EFA69}" srcOrd="1" destOrd="0" presId="urn:microsoft.com/office/officeart/2018/2/layout/IconVerticalSolidList"/>
    <dgm:cxn modelId="{8D7BBD34-C96A-4258-833D-B9DF7A09747C}" type="presParOf" srcId="{28835DDE-951C-45A6-98BD-F107DE2E4451}" destId="{8B5E54FF-A678-41C5-9715-4C56753F2584}" srcOrd="2" destOrd="0" presId="urn:microsoft.com/office/officeart/2018/2/layout/IconVerticalSolidList"/>
    <dgm:cxn modelId="{2A780696-0ED6-446D-A343-EF183F1A90C1}" type="presParOf" srcId="{28835DDE-951C-45A6-98BD-F107DE2E4451}" destId="{6F61B568-8502-4132-9503-C01ED4044776}" srcOrd="3" destOrd="0" presId="urn:microsoft.com/office/officeart/2018/2/layout/IconVerticalSolidList"/>
    <dgm:cxn modelId="{9C45BB4F-15F6-485E-8B2E-EE3A78728431}" type="presParOf" srcId="{84449B42-71F2-4448-9F39-E6748BABBCA3}" destId="{505E2A0D-CB75-4A13-A8A2-CC5CB91047AB}" srcOrd="3" destOrd="0" presId="urn:microsoft.com/office/officeart/2018/2/layout/IconVerticalSolidList"/>
    <dgm:cxn modelId="{668DCCBC-87FA-47BB-A697-ECF8755F6F01}" type="presParOf" srcId="{84449B42-71F2-4448-9F39-E6748BABBCA3}" destId="{B07A939C-DD50-429D-85CD-AD05513572DC}" srcOrd="4" destOrd="0" presId="urn:microsoft.com/office/officeart/2018/2/layout/IconVerticalSolidList"/>
    <dgm:cxn modelId="{A8A39EAA-39CE-4FCF-9F7A-15D62097B0E0}" type="presParOf" srcId="{B07A939C-DD50-429D-85CD-AD05513572DC}" destId="{9273DA6A-EE3A-4DF2-97A9-7272CE0B498E}" srcOrd="0" destOrd="0" presId="urn:microsoft.com/office/officeart/2018/2/layout/IconVerticalSolidList"/>
    <dgm:cxn modelId="{8C3F893A-1500-4FC3-AF3B-1B3484DCAB47}" type="presParOf" srcId="{B07A939C-DD50-429D-85CD-AD05513572DC}" destId="{D5A9E942-949F-47DD-A5D9-8BDCEAF69BBE}" srcOrd="1" destOrd="0" presId="urn:microsoft.com/office/officeart/2018/2/layout/IconVerticalSolidList"/>
    <dgm:cxn modelId="{ED9E90AD-D549-4BB1-9582-521DB783E74A}" type="presParOf" srcId="{B07A939C-DD50-429D-85CD-AD05513572DC}" destId="{0FF02430-BC83-4050-A749-E34858EDA1B4}" srcOrd="2" destOrd="0" presId="urn:microsoft.com/office/officeart/2018/2/layout/IconVerticalSolidList"/>
    <dgm:cxn modelId="{82DBE577-7221-4994-A0BE-BA5B46009F66}" type="presParOf" srcId="{B07A939C-DD50-429D-85CD-AD05513572DC}" destId="{7BAB2A30-011A-4F41-8CC7-84B6A9E9F9B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360648-74CD-4F59-9E40-4DFED63DE9C1}">
      <dsp:nvSpPr>
        <dsp:cNvPr id="0" name=""/>
        <dsp:cNvSpPr/>
      </dsp:nvSpPr>
      <dsp:spPr>
        <a:xfrm>
          <a:off x="0" y="0"/>
          <a:ext cx="8269845" cy="118338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3EB306-BCA3-4296-A73B-A62F39E9DF48}">
      <dsp:nvSpPr>
        <dsp:cNvPr id="0" name=""/>
        <dsp:cNvSpPr/>
      </dsp:nvSpPr>
      <dsp:spPr>
        <a:xfrm>
          <a:off x="357972" y="278280"/>
          <a:ext cx="650859" cy="650859"/>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D550AA-7E3A-4802-A39C-B84DEA459069}">
      <dsp:nvSpPr>
        <dsp:cNvPr id="0" name=""/>
        <dsp:cNvSpPr/>
      </dsp:nvSpPr>
      <dsp:spPr>
        <a:xfrm>
          <a:off x="1366804" y="0"/>
          <a:ext cx="6903040" cy="1183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241" tIns="125241" rIns="125241" bIns="125241" numCol="1" spcCol="1270" anchor="ctr" anchorCtr="0">
          <a:noAutofit/>
        </a:bodyPr>
        <a:lstStyle/>
        <a:p>
          <a:pPr marL="0" lvl="0" indent="0" algn="l" defTabSz="800100">
            <a:lnSpc>
              <a:spcPct val="100000"/>
            </a:lnSpc>
            <a:spcBef>
              <a:spcPct val="0"/>
            </a:spcBef>
            <a:spcAft>
              <a:spcPct val="35000"/>
            </a:spcAft>
            <a:buNone/>
          </a:pPr>
          <a:r>
            <a:rPr lang="es-ES" sz="1800" kern="1200" dirty="0"/>
            <a:t>Analizar la arquitectura Modelo-Vista-Controlador en Java Web Application para comprender como se debe organizar una aplicación web bajo esta arquitectura.</a:t>
          </a:r>
          <a:endParaRPr lang="en-US" sz="1800" kern="1200" dirty="0">
            <a:solidFill>
              <a:schemeClr val="tx1"/>
            </a:solidFill>
            <a:latin typeface="+mn-lt"/>
            <a:ea typeface="+mn-ea"/>
            <a:cs typeface="+mn-cs"/>
          </a:endParaRPr>
        </a:p>
      </dsp:txBody>
      <dsp:txXfrm>
        <a:off x="1366804" y="0"/>
        <a:ext cx="6903040" cy="1183380"/>
      </dsp:txXfrm>
    </dsp:sp>
    <dsp:sp modelId="{C81997EB-978D-4304-B6DD-B5A7CA71AA95}">
      <dsp:nvSpPr>
        <dsp:cNvPr id="0" name=""/>
        <dsp:cNvSpPr/>
      </dsp:nvSpPr>
      <dsp:spPr>
        <a:xfrm>
          <a:off x="0" y="1514794"/>
          <a:ext cx="8269845" cy="118338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AB2EC3-1CDA-48AC-B302-ECAE9B4EFA69}">
      <dsp:nvSpPr>
        <dsp:cNvPr id="0" name=""/>
        <dsp:cNvSpPr/>
      </dsp:nvSpPr>
      <dsp:spPr>
        <a:xfrm>
          <a:off x="357972" y="1777350"/>
          <a:ext cx="650859" cy="65085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F61B568-8502-4132-9503-C01ED4044776}">
      <dsp:nvSpPr>
        <dsp:cNvPr id="0" name=""/>
        <dsp:cNvSpPr/>
      </dsp:nvSpPr>
      <dsp:spPr>
        <a:xfrm>
          <a:off x="1366804" y="1514794"/>
          <a:ext cx="6903040" cy="1183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241" tIns="125241" rIns="125241" bIns="125241" numCol="1" spcCol="1270" anchor="ctr" anchorCtr="0">
          <a:noAutofit/>
        </a:bodyPr>
        <a:lstStyle/>
        <a:p>
          <a:pPr marL="0" lvl="0" indent="0" algn="l" defTabSz="800100">
            <a:lnSpc>
              <a:spcPct val="100000"/>
            </a:lnSpc>
            <a:spcBef>
              <a:spcPct val="0"/>
            </a:spcBef>
            <a:spcAft>
              <a:spcPct val="35000"/>
            </a:spcAft>
            <a:buNone/>
          </a:pPr>
          <a:r>
            <a:rPr lang="es-ES" sz="1800" kern="1200" dirty="0"/>
            <a:t>Identificar los pasos para implementar un formulario web que registre información de un usuario.</a:t>
          </a:r>
          <a:endParaRPr lang="en-US" sz="1800" kern="1200" dirty="0">
            <a:solidFill>
              <a:prstClr val="black"/>
            </a:solidFill>
            <a:latin typeface="Gill Sans MT" panose="020B0502020104020203"/>
            <a:ea typeface="+mn-ea"/>
            <a:cs typeface="+mn-cs"/>
          </a:endParaRPr>
        </a:p>
      </dsp:txBody>
      <dsp:txXfrm>
        <a:off x="1366804" y="1514794"/>
        <a:ext cx="6903040" cy="1183380"/>
      </dsp:txXfrm>
    </dsp:sp>
    <dsp:sp modelId="{9273DA6A-EE3A-4DF2-97A9-7272CE0B498E}">
      <dsp:nvSpPr>
        <dsp:cNvPr id="0" name=""/>
        <dsp:cNvSpPr/>
      </dsp:nvSpPr>
      <dsp:spPr>
        <a:xfrm>
          <a:off x="0" y="2958956"/>
          <a:ext cx="8269845" cy="118338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A9E942-949F-47DD-A5D9-8BDCEAF69BBE}">
      <dsp:nvSpPr>
        <dsp:cNvPr id="0" name=""/>
        <dsp:cNvSpPr/>
      </dsp:nvSpPr>
      <dsp:spPr>
        <a:xfrm>
          <a:off x="357972" y="3225217"/>
          <a:ext cx="650859" cy="65085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BAB2A30-011A-4F41-8CC7-84B6A9E9F9B3}">
      <dsp:nvSpPr>
        <dsp:cNvPr id="0" name=""/>
        <dsp:cNvSpPr/>
      </dsp:nvSpPr>
      <dsp:spPr>
        <a:xfrm>
          <a:off x="1366804" y="2959462"/>
          <a:ext cx="6903040" cy="1183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241" tIns="125241" rIns="125241" bIns="125241" numCol="1" spcCol="1270" anchor="ctr" anchorCtr="0">
          <a:noAutofit/>
        </a:bodyPr>
        <a:lstStyle/>
        <a:p>
          <a:pPr marL="0" lvl="0" indent="0" algn="l" defTabSz="800100">
            <a:lnSpc>
              <a:spcPct val="90000"/>
            </a:lnSpc>
            <a:spcBef>
              <a:spcPct val="0"/>
            </a:spcBef>
            <a:spcAft>
              <a:spcPct val="35000"/>
            </a:spcAft>
            <a:buNone/>
          </a:pPr>
          <a:r>
            <a:rPr lang="es-ES" sz="1800" kern="1200" dirty="0"/>
            <a:t>Documentar todo el proceso de análisis y diseño utilizando el IDE (Entorno de desarrollo integrado) Apache </a:t>
          </a:r>
          <a:r>
            <a:rPr lang="es-ES" sz="1800" kern="1200" dirty="0" err="1"/>
            <a:t>Netbeans</a:t>
          </a:r>
          <a:endParaRPr lang="en-US" sz="1800" kern="1200" dirty="0">
            <a:solidFill>
              <a:prstClr val="black"/>
            </a:solidFill>
            <a:latin typeface="Gill Sans MT" panose="020B0502020104020203"/>
            <a:ea typeface="+mn-ea"/>
            <a:cs typeface="+mn-cs"/>
          </a:endParaRPr>
        </a:p>
      </dsp:txBody>
      <dsp:txXfrm>
        <a:off x="1366804" y="2959462"/>
        <a:ext cx="6903040" cy="118338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0690D5-D519-41DB-B4EF-34C6DC34EE12}" type="datetimeFigureOut">
              <a:rPr lang="es-ES" smtClean="0"/>
              <a:t>12/01/2023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38BF6F-5D13-49E3-B34F-51589BE3BF15}" type="slidenum">
              <a:rPr lang="es-ES" smtClean="0"/>
              <a:t>‹#›</a:t>
            </a:fld>
            <a:endParaRPr lang="es-ES"/>
          </a:p>
        </p:txBody>
      </p:sp>
    </p:spTree>
    <p:extLst>
      <p:ext uri="{BB962C8B-B14F-4D97-AF65-F5344CB8AC3E}">
        <p14:creationId xmlns:p14="http://schemas.microsoft.com/office/powerpoint/2010/main" val="1568776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1/12/2023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6435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61749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1/12/2023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85589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21622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1/12/2023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524641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01711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80059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1949816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78690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1/12/2023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48310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09877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1/12/2023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132138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956176-055A-4F41-9A1C-5A8ABC57AE1B}"/>
              </a:ext>
            </a:extLst>
          </p:cNvPr>
          <p:cNvSpPr>
            <a:spLocks noGrp="1"/>
          </p:cNvSpPr>
          <p:nvPr>
            <p:ph type="ctrTitle"/>
          </p:nvPr>
        </p:nvSpPr>
        <p:spPr>
          <a:xfrm>
            <a:off x="517945" y="3608618"/>
            <a:ext cx="10993549" cy="678311"/>
          </a:xfrm>
        </p:spPr>
        <p:txBody>
          <a:bodyPr>
            <a:normAutofit/>
          </a:bodyPr>
          <a:lstStyle/>
          <a:p>
            <a:pPr algn="ctr"/>
            <a:r>
              <a:rPr lang="es-ES" dirty="0">
                <a:solidFill>
                  <a:schemeClr val="bg1"/>
                </a:solidFill>
              </a:rPr>
              <a:t>TALLER WEB composite con apache </a:t>
            </a:r>
            <a:r>
              <a:rPr lang="es-ES" dirty="0" err="1">
                <a:solidFill>
                  <a:schemeClr val="bg1"/>
                </a:solidFill>
              </a:rPr>
              <a:t>netbeans</a:t>
            </a:r>
            <a:endParaRPr lang="es-EC" dirty="0">
              <a:solidFill>
                <a:schemeClr val="bg1"/>
              </a:solidFill>
            </a:endParaRPr>
          </a:p>
        </p:txBody>
      </p:sp>
      <p:sp>
        <p:nvSpPr>
          <p:cNvPr id="3" name="Subtítulo 2">
            <a:extLst>
              <a:ext uri="{FF2B5EF4-FFF2-40B4-BE49-F238E27FC236}">
                <a16:creationId xmlns:a16="http://schemas.microsoft.com/office/drawing/2014/main" id="{3D0C571E-A349-4667-927F-5916BE6073A2}"/>
              </a:ext>
            </a:extLst>
          </p:cNvPr>
          <p:cNvSpPr>
            <a:spLocks noGrp="1"/>
          </p:cNvSpPr>
          <p:nvPr>
            <p:ph type="subTitle" idx="1"/>
          </p:nvPr>
        </p:nvSpPr>
        <p:spPr>
          <a:xfrm>
            <a:off x="599226" y="5149400"/>
            <a:ext cx="4734774" cy="1235358"/>
          </a:xfrm>
        </p:spPr>
        <p:txBody>
          <a:bodyPr>
            <a:normAutofit/>
          </a:bodyPr>
          <a:lstStyle/>
          <a:p>
            <a:r>
              <a:rPr lang="es-EC" b="1" dirty="0">
                <a:solidFill>
                  <a:schemeClr val="bg1"/>
                </a:solidFill>
              </a:rPr>
              <a:t>Integrantes: 	</a:t>
            </a:r>
            <a:r>
              <a:rPr lang="es-EC" dirty="0">
                <a:solidFill>
                  <a:schemeClr val="bg1"/>
                </a:solidFill>
              </a:rPr>
              <a:t>STEVEN CHINLLE</a:t>
            </a:r>
          </a:p>
          <a:p>
            <a:r>
              <a:rPr lang="es-EC" dirty="0">
                <a:solidFill>
                  <a:schemeClr val="bg1"/>
                </a:solidFill>
              </a:rPr>
              <a:t>		             	KEVIN CHUQUIMARCA</a:t>
            </a:r>
          </a:p>
          <a:p>
            <a:r>
              <a:rPr lang="es-EC" dirty="0">
                <a:solidFill>
                  <a:schemeClr val="bg1"/>
                </a:solidFill>
              </a:rPr>
              <a:t>			      	MICHAEL COBACANGO</a:t>
            </a:r>
          </a:p>
          <a:p>
            <a:endParaRPr lang="es-EC" dirty="0">
              <a:solidFill>
                <a:schemeClr val="bg1"/>
              </a:solidFill>
            </a:endParaRPr>
          </a:p>
        </p:txBody>
      </p:sp>
      <p:pic>
        <p:nvPicPr>
          <p:cNvPr id="1026" name="Picture 2" descr="Resultado de imagen para espe">
            <a:extLst>
              <a:ext uri="{FF2B5EF4-FFF2-40B4-BE49-F238E27FC236}">
                <a16:creationId xmlns:a16="http://schemas.microsoft.com/office/drawing/2014/main" id="{F414D571-4BC8-480A-8CAB-8B16FE5157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597" y="716302"/>
            <a:ext cx="11647502" cy="2193925"/>
          </a:xfrm>
          <a:prstGeom prst="rect">
            <a:avLst/>
          </a:prstGeom>
          <a:noFill/>
          <a:extLst>
            <a:ext uri="{909E8E84-426E-40DD-AFC4-6F175D3DCCD1}">
              <a14:hiddenFill xmlns:a14="http://schemas.microsoft.com/office/drawing/2010/main">
                <a:solidFill>
                  <a:srgbClr val="FFFFFF"/>
                </a:solidFill>
              </a14:hiddenFill>
            </a:ext>
          </a:extLst>
        </p:spPr>
      </p:pic>
      <p:sp>
        <p:nvSpPr>
          <p:cNvPr id="5" name="Subtítulo 2">
            <a:extLst>
              <a:ext uri="{FF2B5EF4-FFF2-40B4-BE49-F238E27FC236}">
                <a16:creationId xmlns:a16="http://schemas.microsoft.com/office/drawing/2014/main" id="{1967A448-01D9-4956-A50F-F9BFFBEC42EB}"/>
              </a:ext>
            </a:extLst>
          </p:cNvPr>
          <p:cNvSpPr txBox="1">
            <a:spLocks/>
          </p:cNvSpPr>
          <p:nvPr/>
        </p:nvSpPr>
        <p:spPr>
          <a:xfrm>
            <a:off x="7874427" y="5149400"/>
            <a:ext cx="3718347" cy="1324648"/>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r>
              <a:rPr lang="es-EC" b="1" dirty="0">
                <a:solidFill>
                  <a:schemeClr val="bg1"/>
                </a:solidFill>
              </a:rPr>
              <a:t>NRC:	</a:t>
            </a:r>
            <a:r>
              <a:rPr lang="es-EC" dirty="0">
                <a:solidFill>
                  <a:schemeClr val="bg1"/>
                </a:solidFill>
              </a:rPr>
              <a:t>8338</a:t>
            </a:r>
          </a:p>
          <a:p>
            <a:r>
              <a:rPr lang="es-EC" b="1" dirty="0">
                <a:solidFill>
                  <a:schemeClr val="bg1"/>
                </a:solidFill>
              </a:rPr>
              <a:t>FECHA:	13</a:t>
            </a:r>
            <a:r>
              <a:rPr lang="es-EC" dirty="0">
                <a:solidFill>
                  <a:schemeClr val="bg1"/>
                </a:solidFill>
              </a:rPr>
              <a:t>/01/2023</a:t>
            </a:r>
          </a:p>
          <a:p>
            <a:r>
              <a:rPr lang="es-EC" b="1" dirty="0">
                <a:solidFill>
                  <a:schemeClr val="bg1"/>
                </a:solidFill>
              </a:rPr>
              <a:t>TUTOR:	</a:t>
            </a:r>
            <a:r>
              <a:rPr lang="es-EC" dirty="0">
                <a:solidFill>
                  <a:schemeClr val="bg1"/>
                </a:solidFill>
              </a:rPr>
              <a:t>Ing. Mauricio Campaña</a:t>
            </a:r>
            <a:endParaRPr lang="es-EC" b="1" dirty="0">
              <a:solidFill>
                <a:schemeClr val="bg1"/>
              </a:solidFill>
            </a:endParaRPr>
          </a:p>
        </p:txBody>
      </p:sp>
      <p:sp>
        <p:nvSpPr>
          <p:cNvPr id="8" name="CuadroTexto 7">
            <a:extLst>
              <a:ext uri="{FF2B5EF4-FFF2-40B4-BE49-F238E27FC236}">
                <a16:creationId xmlns:a16="http://schemas.microsoft.com/office/drawing/2014/main" id="{2A512A79-B951-4143-9C53-4F290E48939A}"/>
              </a:ext>
            </a:extLst>
          </p:cNvPr>
          <p:cNvSpPr txBox="1"/>
          <p:nvPr/>
        </p:nvSpPr>
        <p:spPr>
          <a:xfrm>
            <a:off x="11817675" y="6457890"/>
            <a:ext cx="374325" cy="400110"/>
          </a:xfrm>
          <a:prstGeom prst="rect">
            <a:avLst/>
          </a:prstGeom>
          <a:noFill/>
        </p:spPr>
        <p:txBody>
          <a:bodyPr wrap="square" rtlCol="0">
            <a:spAutoFit/>
          </a:bodyPr>
          <a:lstStyle/>
          <a:p>
            <a:r>
              <a:rPr lang="es-EC" sz="2000" dirty="0"/>
              <a:t>1</a:t>
            </a:r>
          </a:p>
        </p:txBody>
      </p:sp>
    </p:spTree>
    <p:extLst>
      <p:ext uri="{BB962C8B-B14F-4D97-AF65-F5344CB8AC3E}">
        <p14:creationId xmlns:p14="http://schemas.microsoft.com/office/powerpoint/2010/main" val="4206866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3.2	 JAKARTA PERSISTENCE</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2" y="2031409"/>
            <a:ext cx="8304391" cy="3215709"/>
          </a:xfrm>
        </p:spPr>
        <p:txBody>
          <a:bodyPr>
            <a:normAutofit fontScale="85000" lnSpcReduction="10000"/>
          </a:bodyPr>
          <a:lstStyle/>
          <a:p>
            <a:pPr marL="0" marR="0" indent="0" algn="just">
              <a:lnSpc>
                <a:spcPct val="115000"/>
              </a:lnSpc>
              <a:spcBef>
                <a:spcPts val="0"/>
              </a:spcBef>
              <a:spcAft>
                <a:spcPts val="1000"/>
              </a:spcAft>
              <a:buNone/>
            </a:pPr>
            <a:r>
              <a:rPr lang="es-ES" dirty="0" err="1">
                <a:solidFill>
                  <a:prstClr val="black"/>
                </a:solidFill>
                <a:latin typeface="Gill Sans MT" panose="020B0502020104020203"/>
              </a:rPr>
              <a:t>Jakarta</a:t>
            </a:r>
            <a:r>
              <a:rPr lang="es-ES" dirty="0">
                <a:solidFill>
                  <a:prstClr val="black"/>
                </a:solidFill>
                <a:latin typeface="Gill Sans MT" panose="020B0502020104020203"/>
              </a:rPr>
              <a:t> EE es la nueva plataforma de Java Enterprise </a:t>
            </a:r>
            <a:r>
              <a:rPr lang="es-ES" dirty="0" err="1">
                <a:solidFill>
                  <a:prstClr val="black"/>
                </a:solidFill>
                <a:latin typeface="Gill Sans MT" panose="020B0502020104020203"/>
              </a:rPr>
              <a:t>Edition</a:t>
            </a:r>
            <a:r>
              <a:rPr lang="es-ES" dirty="0">
                <a:solidFill>
                  <a:prstClr val="black"/>
                </a:solidFill>
                <a:latin typeface="Gill Sans MT" panose="020B0502020104020203"/>
              </a:rPr>
              <a:t> (Java EE), que ha llegado hasta la versión 8. Hasta ahora, todas las especificaciones de Java EE han sido fuertemente lideradas por Oracle, que es el propietario de Java y, por lo tanto, de Java EE como una extensión natural de este lenguaje. Sin embargo, cada vez es más necesario que Java EE se dirija hacia el mundo del código abierto para que los estándares sean más abiertos. Esto se debe a que la industria de la tecnología está cada vez más orientada hacia el código abierto, y es importante que Java EE se mantenga al día con estos cambios. Además, el enfoque en el código abierto permitirá que más desarrolladores contribuyan a la plataforma y mejoren su calidad y funcionalidad. En resumen, </a:t>
            </a:r>
            <a:r>
              <a:rPr lang="es-ES" dirty="0" err="1">
                <a:solidFill>
                  <a:prstClr val="black"/>
                </a:solidFill>
                <a:latin typeface="Gill Sans MT" panose="020B0502020104020203"/>
              </a:rPr>
              <a:t>Jakarta</a:t>
            </a:r>
            <a:r>
              <a:rPr lang="es-ES" dirty="0">
                <a:solidFill>
                  <a:prstClr val="black"/>
                </a:solidFill>
                <a:latin typeface="Gill Sans MT" panose="020B0502020104020203"/>
              </a:rPr>
              <a:t> EE es una nueva versión de Java EE que se enfoca en el mundo del código abierto y está diseñada para ser más accesible y relevante en la industria actual de la tecnología.</a:t>
            </a:r>
          </a:p>
          <a:p>
            <a:pPr marL="0" marR="0" indent="0" algn="just">
              <a:lnSpc>
                <a:spcPct val="115000"/>
              </a:lnSpc>
              <a:spcBef>
                <a:spcPts val="0"/>
              </a:spcBef>
              <a:spcAft>
                <a:spcPts val="1000"/>
              </a:spcAft>
              <a:buNone/>
            </a:pPr>
            <a:r>
              <a:rPr lang="es-ES" dirty="0">
                <a:solidFill>
                  <a:prstClr val="black"/>
                </a:solidFill>
                <a:latin typeface="Gill Sans MT" panose="020B0502020104020203"/>
              </a:rPr>
              <a:t>Hoy por hoy la versión que presumiblemente se adoptará es prácticamente idéntica a Java EE 8. Así pues, tendremos que esperar a </a:t>
            </a:r>
            <a:r>
              <a:rPr lang="es-ES" dirty="0" err="1">
                <a:solidFill>
                  <a:prstClr val="black"/>
                </a:solidFill>
                <a:latin typeface="Gill Sans MT" panose="020B0502020104020203"/>
              </a:rPr>
              <a:t>Jakarta</a:t>
            </a:r>
            <a:r>
              <a:rPr lang="es-ES" dirty="0">
                <a:solidFill>
                  <a:prstClr val="black"/>
                </a:solidFill>
                <a:latin typeface="Gill Sans MT" panose="020B0502020104020203"/>
              </a:rPr>
              <a:t> EE 9 para empezar a ver evoluciones importantes cómo puede ser las nuevas APIS de persistencia para soluciones asíncronas tipo </a:t>
            </a:r>
            <a:r>
              <a:rPr lang="es-ES" dirty="0" err="1">
                <a:solidFill>
                  <a:prstClr val="black"/>
                </a:solidFill>
                <a:latin typeface="Gill Sans MT" panose="020B0502020104020203"/>
              </a:rPr>
              <a:t>BigData</a:t>
            </a:r>
            <a:r>
              <a:rPr lang="es-ES" dirty="0">
                <a:solidFill>
                  <a:prstClr val="black"/>
                </a:solidFill>
                <a:latin typeface="Gill Sans MT" panose="020B0502020104020203"/>
              </a:rPr>
              <a:t>.</a:t>
            </a: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7" name="CuadroTexto 9">
            <a:extLst>
              <a:ext uri="{FF2B5EF4-FFF2-40B4-BE49-F238E27FC236}">
                <a16:creationId xmlns:a16="http://schemas.microsoft.com/office/drawing/2014/main" id="{762597F7-1169-8FCA-6CEE-EC43CC54D63D}"/>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10</a:t>
            </a:r>
          </a:p>
        </p:txBody>
      </p:sp>
      <p:sp>
        <p:nvSpPr>
          <p:cNvPr id="10" name="CuadroTexto 9">
            <a:extLst>
              <a:ext uri="{FF2B5EF4-FFF2-40B4-BE49-F238E27FC236}">
                <a16:creationId xmlns:a16="http://schemas.microsoft.com/office/drawing/2014/main" id="{5F4D965B-EC53-4F14-AC12-4F3FD3B17A0D}"/>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10</a:t>
            </a:r>
          </a:p>
        </p:txBody>
      </p:sp>
      <p:sp>
        <p:nvSpPr>
          <p:cNvPr id="4" name="Marcador de contenido 2">
            <a:extLst>
              <a:ext uri="{FF2B5EF4-FFF2-40B4-BE49-F238E27FC236}">
                <a16:creationId xmlns:a16="http://schemas.microsoft.com/office/drawing/2014/main" id="{FF40F5D0-D438-3658-79EC-01EB4C7A0217}"/>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000" dirty="0">
                <a:solidFill>
                  <a:schemeClr val="bg1"/>
                </a:solidFill>
              </a:rPr>
              <a:t>1.	INTRODUCCIÓN</a:t>
            </a:r>
          </a:p>
          <a:p>
            <a:pPr>
              <a:lnSpc>
                <a:spcPct val="90000"/>
              </a:lnSpc>
            </a:pPr>
            <a:r>
              <a:rPr lang="es-ES" sz="1000" dirty="0">
                <a:solidFill>
                  <a:schemeClr val="bg1"/>
                </a:solidFill>
              </a:rPr>
              <a:t>2.	OBJETIVOS</a:t>
            </a:r>
          </a:p>
          <a:p>
            <a:pPr lvl="1">
              <a:lnSpc>
                <a:spcPct val="90000"/>
              </a:lnSpc>
            </a:pPr>
            <a:r>
              <a:rPr lang="es-ES" sz="1000" dirty="0">
                <a:solidFill>
                  <a:schemeClr val="bg1"/>
                </a:solidFill>
              </a:rPr>
              <a:t>2.1.	OBJETIVO GENERAL</a:t>
            </a:r>
          </a:p>
          <a:p>
            <a:pPr lvl="1">
              <a:lnSpc>
                <a:spcPct val="90000"/>
              </a:lnSpc>
            </a:pPr>
            <a:r>
              <a:rPr lang="es-ES" sz="1000" dirty="0">
                <a:solidFill>
                  <a:schemeClr val="bg1"/>
                </a:solidFill>
              </a:rPr>
              <a:t>2.2.	OBJETIVOS ESPECÍFICOS</a:t>
            </a:r>
          </a:p>
          <a:p>
            <a:pPr>
              <a:lnSpc>
                <a:spcPct val="90000"/>
              </a:lnSpc>
            </a:pPr>
            <a:r>
              <a:rPr lang="es-ES" sz="1000" dirty="0">
                <a:solidFill>
                  <a:srgbClr val="FFFF00"/>
                </a:solidFill>
              </a:rPr>
              <a:t>3.	MARCO TEÓRICO</a:t>
            </a:r>
          </a:p>
          <a:p>
            <a:pPr lvl="1">
              <a:lnSpc>
                <a:spcPct val="90000"/>
              </a:lnSpc>
            </a:pPr>
            <a:r>
              <a:rPr lang="es-ES" sz="1000" dirty="0">
                <a:solidFill>
                  <a:schemeClr val="bg1"/>
                </a:solidFill>
              </a:rPr>
              <a:t>3.1	PATRÓN MODELO VISTA CONTROLADOR</a:t>
            </a:r>
          </a:p>
          <a:p>
            <a:pPr lvl="2">
              <a:lnSpc>
                <a:spcPct val="90000"/>
              </a:lnSpc>
            </a:pPr>
            <a:r>
              <a:rPr lang="es-ES" sz="1000" dirty="0">
                <a:solidFill>
                  <a:schemeClr val="bg1"/>
                </a:solidFill>
              </a:rPr>
              <a:t>3.1.1	MODELO</a:t>
            </a:r>
          </a:p>
          <a:p>
            <a:pPr lvl="2">
              <a:lnSpc>
                <a:spcPct val="90000"/>
              </a:lnSpc>
            </a:pPr>
            <a:r>
              <a:rPr lang="es-ES" sz="1000" dirty="0">
                <a:solidFill>
                  <a:schemeClr val="bg1"/>
                </a:solidFill>
              </a:rPr>
              <a:t>3.1.2	VISTA</a:t>
            </a:r>
          </a:p>
          <a:p>
            <a:pPr lvl="2">
              <a:lnSpc>
                <a:spcPct val="90000"/>
              </a:lnSpc>
            </a:pPr>
            <a:r>
              <a:rPr lang="es-ES" sz="1000" dirty="0">
                <a:solidFill>
                  <a:schemeClr val="bg1"/>
                </a:solidFill>
              </a:rPr>
              <a:t>3.1.3	CONTROLADOR</a:t>
            </a:r>
          </a:p>
          <a:p>
            <a:pPr lvl="1">
              <a:lnSpc>
                <a:spcPct val="90000"/>
              </a:lnSpc>
            </a:pPr>
            <a:r>
              <a:rPr lang="es-ES" sz="1000" dirty="0">
                <a:solidFill>
                  <a:srgbClr val="FFFF00"/>
                </a:solidFill>
              </a:rPr>
              <a:t>3.2	JAKARTA PERSISTENCE</a:t>
            </a:r>
          </a:p>
          <a:p>
            <a:pPr lvl="1">
              <a:lnSpc>
                <a:spcPct val="90000"/>
              </a:lnSpc>
            </a:pPr>
            <a:r>
              <a:rPr lang="es-ES" sz="1000" dirty="0">
                <a:solidFill>
                  <a:schemeClr val="bg1"/>
                </a:solidFill>
              </a:rPr>
              <a:t>3.3	JAVA SERVER FACES</a:t>
            </a:r>
          </a:p>
          <a:p>
            <a:pPr lvl="2">
              <a:lnSpc>
                <a:spcPct val="90000"/>
              </a:lnSpc>
            </a:pPr>
            <a:r>
              <a:rPr lang="es-ES" sz="1000" dirty="0">
                <a:solidFill>
                  <a:schemeClr val="bg1"/>
                </a:solidFill>
              </a:rPr>
              <a:t>3.3.1	ELEMENTOS</a:t>
            </a:r>
          </a:p>
          <a:p>
            <a:pPr lvl="2">
              <a:lnSpc>
                <a:spcPct val="90000"/>
              </a:lnSpc>
            </a:pPr>
            <a:r>
              <a:rPr lang="es-ES" sz="1000" dirty="0">
                <a:solidFill>
                  <a:schemeClr val="bg1"/>
                </a:solidFill>
              </a:rPr>
              <a:t>3.3.2	CARACTERÍSTICAS Y DESVENTAJAS</a:t>
            </a:r>
          </a:p>
          <a:p>
            <a:pPr lvl="2">
              <a:lnSpc>
                <a:spcPct val="90000"/>
              </a:lnSpc>
            </a:pPr>
            <a:r>
              <a:rPr lang="es-ES" sz="1000" dirty="0">
                <a:solidFill>
                  <a:schemeClr val="bg1"/>
                </a:solidFill>
              </a:rPr>
              <a:t>3.3.3	ETIQUETAS</a:t>
            </a:r>
          </a:p>
          <a:p>
            <a:pPr lvl="1">
              <a:lnSpc>
                <a:spcPct val="90000"/>
              </a:lnSpc>
            </a:pPr>
            <a:r>
              <a:rPr lang="es-ES" sz="1000" dirty="0">
                <a:solidFill>
                  <a:schemeClr val="bg1"/>
                </a:solidFill>
              </a:rPr>
              <a:t>3.4	XHTML</a:t>
            </a:r>
          </a:p>
          <a:p>
            <a:pPr lvl="2">
              <a:lnSpc>
                <a:spcPct val="90000"/>
              </a:lnSpc>
            </a:pPr>
            <a:r>
              <a:rPr lang="es-ES" sz="1000" dirty="0">
                <a:solidFill>
                  <a:schemeClr val="bg1"/>
                </a:solidFill>
              </a:rPr>
              <a:t>3.4.1	VENTAJAS Y DESVENTAJAS</a:t>
            </a:r>
          </a:p>
          <a:p>
            <a:pPr lvl="1">
              <a:lnSpc>
                <a:spcPct val="90000"/>
              </a:lnSpc>
            </a:pPr>
            <a:r>
              <a:rPr lang="es-ES" sz="1000" dirty="0">
                <a:solidFill>
                  <a:schemeClr val="bg1"/>
                </a:solidFill>
              </a:rPr>
              <a:t>3,5	JSF CDI BEAN</a:t>
            </a:r>
          </a:p>
          <a:p>
            <a:pPr lvl="1">
              <a:lnSpc>
                <a:spcPct val="90000"/>
              </a:lnSpc>
            </a:pPr>
            <a:r>
              <a:rPr lang="es-ES" sz="1000" dirty="0">
                <a:solidFill>
                  <a:schemeClr val="bg1"/>
                </a:solidFill>
              </a:rPr>
              <a:t>3.6	INYECCIÓN DE DEPENDENCIAS</a:t>
            </a:r>
          </a:p>
          <a:p>
            <a:pPr lvl="1">
              <a:lnSpc>
                <a:spcPct val="90000"/>
              </a:lnSpc>
            </a:pPr>
            <a:r>
              <a:rPr lang="es-ES" sz="1000" dirty="0">
                <a:solidFill>
                  <a:schemeClr val="bg1"/>
                </a:solidFill>
              </a:rPr>
              <a:t>3.7	COMPOSITE</a:t>
            </a:r>
          </a:p>
          <a:p>
            <a:pPr>
              <a:lnSpc>
                <a:spcPct val="90000"/>
              </a:lnSpc>
            </a:pPr>
            <a:r>
              <a:rPr lang="es-ES" sz="1000" dirty="0">
                <a:solidFill>
                  <a:schemeClr val="bg1"/>
                </a:solidFill>
              </a:rPr>
              <a:t>4.	PARTE PRÁCTICA</a:t>
            </a:r>
          </a:p>
          <a:p>
            <a:pPr lvl="1">
              <a:lnSpc>
                <a:spcPct val="90000"/>
              </a:lnSpc>
            </a:pPr>
            <a:r>
              <a:rPr lang="es-ES" sz="1000" dirty="0">
                <a:solidFill>
                  <a:schemeClr val="bg1"/>
                </a:solidFill>
              </a:rPr>
              <a:t>4.1	CREACIÓN DEL PROYECTO</a:t>
            </a:r>
          </a:p>
          <a:p>
            <a:pPr lvl="1">
              <a:lnSpc>
                <a:spcPct val="90000"/>
              </a:lnSpc>
            </a:pPr>
            <a:r>
              <a:rPr lang="es-ES" sz="1000" dirty="0">
                <a:solidFill>
                  <a:schemeClr val="bg1"/>
                </a:solidFill>
              </a:rPr>
              <a:t>4.2	ESTRUCTURA DE LA APLICACIÓN</a:t>
            </a:r>
          </a:p>
          <a:p>
            <a:pPr lvl="1">
              <a:lnSpc>
                <a:spcPct val="90000"/>
              </a:lnSpc>
            </a:pPr>
            <a:r>
              <a:rPr lang="es-ES" sz="1000" dirty="0">
                <a:solidFill>
                  <a:schemeClr val="bg1"/>
                </a:solidFill>
              </a:rPr>
              <a:t>4.3	CODIFICACIÓN DEL PROYECTO</a:t>
            </a:r>
          </a:p>
          <a:p>
            <a:pPr lvl="1">
              <a:lnSpc>
                <a:spcPct val="90000"/>
              </a:lnSpc>
            </a:pPr>
            <a:r>
              <a:rPr lang="es-ES" sz="1000" dirty="0">
                <a:solidFill>
                  <a:schemeClr val="bg1"/>
                </a:solidFill>
              </a:rPr>
              <a:t>4.4	EJECUCIÓN DEL PROYECTO</a:t>
            </a:r>
          </a:p>
          <a:p>
            <a:pPr>
              <a:lnSpc>
                <a:spcPct val="90000"/>
              </a:lnSpc>
            </a:pPr>
            <a:r>
              <a:rPr lang="es-ES" sz="1000" dirty="0">
                <a:solidFill>
                  <a:schemeClr val="bg1"/>
                </a:solidFill>
              </a:rPr>
              <a:t>5.	CONCLUSIONES</a:t>
            </a:r>
          </a:p>
          <a:p>
            <a:pPr>
              <a:lnSpc>
                <a:spcPct val="90000"/>
              </a:lnSpc>
            </a:pPr>
            <a:r>
              <a:rPr lang="es-ES" sz="1000" dirty="0">
                <a:solidFill>
                  <a:schemeClr val="bg1"/>
                </a:solidFill>
              </a:rPr>
              <a:t>6.	RECOMENDACIONES</a:t>
            </a:r>
          </a:p>
          <a:p>
            <a:pPr>
              <a:lnSpc>
                <a:spcPct val="90000"/>
              </a:lnSpc>
            </a:pPr>
            <a:r>
              <a:rPr lang="es-ES" sz="1000" dirty="0">
                <a:solidFill>
                  <a:schemeClr val="bg1"/>
                </a:solidFill>
              </a:rPr>
              <a:t>7.	REFERENCIAS</a:t>
            </a:r>
            <a:endParaRPr lang="es-ES" dirty="0">
              <a:solidFill>
                <a:schemeClr val="bg1"/>
              </a:solidFill>
            </a:endParaRPr>
          </a:p>
        </p:txBody>
      </p:sp>
      <p:sp>
        <p:nvSpPr>
          <p:cNvPr id="12" name="CuadroTexto 11">
            <a:extLst>
              <a:ext uri="{FF2B5EF4-FFF2-40B4-BE49-F238E27FC236}">
                <a16:creationId xmlns:a16="http://schemas.microsoft.com/office/drawing/2014/main" id="{BD8A570D-6931-587D-A185-D9DB93793D0C}"/>
              </a:ext>
            </a:extLst>
          </p:cNvPr>
          <p:cNvSpPr txBox="1"/>
          <p:nvPr/>
        </p:nvSpPr>
        <p:spPr>
          <a:xfrm>
            <a:off x="11632748" y="6388099"/>
            <a:ext cx="463824" cy="400110"/>
          </a:xfrm>
          <a:prstGeom prst="rect">
            <a:avLst/>
          </a:prstGeom>
          <a:noFill/>
        </p:spPr>
        <p:txBody>
          <a:bodyPr wrap="square" rtlCol="0">
            <a:spAutoFit/>
          </a:bodyPr>
          <a:lstStyle/>
          <a:p>
            <a:r>
              <a:rPr lang="es-EC" sz="2000" dirty="0">
                <a:solidFill>
                  <a:schemeClr val="bg1"/>
                </a:solidFill>
              </a:rPr>
              <a:t>10</a:t>
            </a:r>
          </a:p>
        </p:txBody>
      </p:sp>
    </p:spTree>
    <p:extLst>
      <p:ext uri="{BB962C8B-B14F-4D97-AF65-F5344CB8AC3E}">
        <p14:creationId xmlns:p14="http://schemas.microsoft.com/office/powerpoint/2010/main" val="1258852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a:xfrm>
            <a:off x="581192" y="1018350"/>
            <a:ext cx="11029616" cy="613896"/>
          </a:xfrm>
        </p:spPr>
        <p:txBody>
          <a:bodyPr/>
          <a:lstStyle/>
          <a:p>
            <a:r>
              <a:rPr lang="es-ES" sz="2800" dirty="0">
                <a:solidFill>
                  <a:schemeClr val="bg1"/>
                </a:solidFill>
              </a:rPr>
              <a:t>3.3 	</a:t>
            </a:r>
            <a:r>
              <a:rPr lang="es-ES" dirty="0"/>
              <a:t>JAVA SERVER FACES</a:t>
            </a: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8" name="Content Placeholder 7">
            <a:extLst>
              <a:ext uri="{FF2B5EF4-FFF2-40B4-BE49-F238E27FC236}">
                <a16:creationId xmlns:a16="http://schemas.microsoft.com/office/drawing/2014/main" id="{DFAB3432-3816-A108-937D-8E156186E601}"/>
              </a:ext>
            </a:extLst>
          </p:cNvPr>
          <p:cNvSpPr>
            <a:spLocks noGrp="1"/>
          </p:cNvSpPr>
          <p:nvPr>
            <p:ph idx="1"/>
          </p:nvPr>
        </p:nvSpPr>
        <p:spPr>
          <a:xfrm>
            <a:off x="581193" y="2180496"/>
            <a:ext cx="8314330" cy="1729653"/>
          </a:xfrm>
        </p:spPr>
        <p:txBody>
          <a:bodyPr>
            <a:normAutofit/>
          </a:bodyPr>
          <a:lstStyle/>
          <a:p>
            <a:pPr marL="0" indent="0" algn="just">
              <a:buNone/>
            </a:pPr>
            <a:r>
              <a:rPr lang="es-ES" dirty="0"/>
              <a:t>Es un Framework el cual implementa una arquitectura MODELO VISTA CONTROLADOR, que se encuentra basado en componentes y eventos del lado del servidor donde mantiene una representación de la interfaz de usuario en el lado del servidor el cual es presentado al cliente.</a:t>
            </a:r>
          </a:p>
        </p:txBody>
      </p:sp>
      <p:sp>
        <p:nvSpPr>
          <p:cNvPr id="9" name="CuadroTexto 9">
            <a:extLst>
              <a:ext uri="{FF2B5EF4-FFF2-40B4-BE49-F238E27FC236}">
                <a16:creationId xmlns:a16="http://schemas.microsoft.com/office/drawing/2014/main" id="{5D85BC65-CE0F-68D9-179C-E9293E1F80F7}"/>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11</a:t>
            </a:r>
          </a:p>
        </p:txBody>
      </p:sp>
      <p:sp>
        <p:nvSpPr>
          <p:cNvPr id="10" name="CuadroTexto 9">
            <a:extLst>
              <a:ext uri="{FF2B5EF4-FFF2-40B4-BE49-F238E27FC236}">
                <a16:creationId xmlns:a16="http://schemas.microsoft.com/office/drawing/2014/main" id="{03F4E887-FB94-F387-F7A6-17D8D61738CA}"/>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11</a:t>
            </a:r>
          </a:p>
        </p:txBody>
      </p:sp>
      <p:sp>
        <p:nvSpPr>
          <p:cNvPr id="5" name="Marcador de contenido 2">
            <a:extLst>
              <a:ext uri="{FF2B5EF4-FFF2-40B4-BE49-F238E27FC236}">
                <a16:creationId xmlns:a16="http://schemas.microsoft.com/office/drawing/2014/main" id="{62B71E14-2A48-F855-A8EA-E8DD29412EC0}"/>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000" dirty="0">
                <a:solidFill>
                  <a:schemeClr val="bg1"/>
                </a:solidFill>
              </a:rPr>
              <a:t>1.	INTRODUCCIÓN</a:t>
            </a:r>
          </a:p>
          <a:p>
            <a:pPr>
              <a:lnSpc>
                <a:spcPct val="90000"/>
              </a:lnSpc>
            </a:pPr>
            <a:r>
              <a:rPr lang="es-ES" sz="1000" dirty="0">
                <a:solidFill>
                  <a:schemeClr val="bg1"/>
                </a:solidFill>
              </a:rPr>
              <a:t>2.	OBJETIVOS</a:t>
            </a:r>
          </a:p>
          <a:p>
            <a:pPr lvl="1">
              <a:lnSpc>
                <a:spcPct val="90000"/>
              </a:lnSpc>
            </a:pPr>
            <a:r>
              <a:rPr lang="es-ES" sz="1000" dirty="0">
                <a:solidFill>
                  <a:schemeClr val="bg1"/>
                </a:solidFill>
              </a:rPr>
              <a:t>2.1.	OBJETIVO GENERAL</a:t>
            </a:r>
          </a:p>
          <a:p>
            <a:pPr lvl="1">
              <a:lnSpc>
                <a:spcPct val="90000"/>
              </a:lnSpc>
            </a:pPr>
            <a:r>
              <a:rPr lang="es-ES" sz="1000" dirty="0">
                <a:solidFill>
                  <a:schemeClr val="bg1"/>
                </a:solidFill>
              </a:rPr>
              <a:t>2.2.	OBJETIVOS ESPECÍFICOS</a:t>
            </a:r>
          </a:p>
          <a:p>
            <a:pPr>
              <a:lnSpc>
                <a:spcPct val="90000"/>
              </a:lnSpc>
            </a:pPr>
            <a:r>
              <a:rPr lang="es-ES" sz="1000" dirty="0">
                <a:solidFill>
                  <a:srgbClr val="FFFF00"/>
                </a:solidFill>
              </a:rPr>
              <a:t>3.	MARCO TEÓRICO</a:t>
            </a:r>
          </a:p>
          <a:p>
            <a:pPr lvl="1">
              <a:lnSpc>
                <a:spcPct val="90000"/>
              </a:lnSpc>
            </a:pPr>
            <a:r>
              <a:rPr lang="es-ES" sz="1000" dirty="0">
                <a:solidFill>
                  <a:schemeClr val="bg1"/>
                </a:solidFill>
              </a:rPr>
              <a:t>3.1	PATRÓN MODELO VISTA CONTROLADOR</a:t>
            </a:r>
          </a:p>
          <a:p>
            <a:pPr lvl="2">
              <a:lnSpc>
                <a:spcPct val="90000"/>
              </a:lnSpc>
            </a:pPr>
            <a:r>
              <a:rPr lang="es-ES" sz="1000" dirty="0">
                <a:solidFill>
                  <a:schemeClr val="bg1"/>
                </a:solidFill>
              </a:rPr>
              <a:t>3.1.1	MODELO</a:t>
            </a:r>
          </a:p>
          <a:p>
            <a:pPr lvl="2">
              <a:lnSpc>
                <a:spcPct val="90000"/>
              </a:lnSpc>
            </a:pPr>
            <a:r>
              <a:rPr lang="es-ES" sz="1000" dirty="0">
                <a:solidFill>
                  <a:schemeClr val="bg1"/>
                </a:solidFill>
              </a:rPr>
              <a:t>3.1.2	VISTA</a:t>
            </a:r>
          </a:p>
          <a:p>
            <a:pPr lvl="2">
              <a:lnSpc>
                <a:spcPct val="90000"/>
              </a:lnSpc>
            </a:pPr>
            <a:r>
              <a:rPr lang="es-ES" sz="1000" dirty="0">
                <a:solidFill>
                  <a:schemeClr val="bg1"/>
                </a:solidFill>
              </a:rPr>
              <a:t>3.1.3	CONTROLADOR</a:t>
            </a:r>
          </a:p>
          <a:p>
            <a:pPr lvl="1">
              <a:lnSpc>
                <a:spcPct val="90000"/>
              </a:lnSpc>
            </a:pPr>
            <a:r>
              <a:rPr lang="es-ES" sz="1000" dirty="0">
                <a:solidFill>
                  <a:schemeClr val="bg1"/>
                </a:solidFill>
              </a:rPr>
              <a:t>3.2	JAKARTA PERSISTENCE</a:t>
            </a:r>
          </a:p>
          <a:p>
            <a:pPr lvl="1">
              <a:lnSpc>
                <a:spcPct val="90000"/>
              </a:lnSpc>
            </a:pPr>
            <a:r>
              <a:rPr lang="es-ES" sz="1000" dirty="0">
                <a:solidFill>
                  <a:srgbClr val="FFFF00"/>
                </a:solidFill>
              </a:rPr>
              <a:t>3.3	JAVA SERVER FACES</a:t>
            </a:r>
          </a:p>
          <a:p>
            <a:pPr lvl="2">
              <a:lnSpc>
                <a:spcPct val="90000"/>
              </a:lnSpc>
            </a:pPr>
            <a:r>
              <a:rPr lang="es-ES" sz="1000" dirty="0">
                <a:solidFill>
                  <a:schemeClr val="bg1"/>
                </a:solidFill>
              </a:rPr>
              <a:t>3.3.1	ELEMENTOS</a:t>
            </a:r>
          </a:p>
          <a:p>
            <a:pPr lvl="2">
              <a:lnSpc>
                <a:spcPct val="90000"/>
              </a:lnSpc>
            </a:pPr>
            <a:r>
              <a:rPr lang="es-ES" sz="1000" dirty="0">
                <a:solidFill>
                  <a:schemeClr val="bg1"/>
                </a:solidFill>
              </a:rPr>
              <a:t>3.3.2	CARACTERÍSTICAS Y DESVENTAJAS</a:t>
            </a:r>
          </a:p>
          <a:p>
            <a:pPr lvl="2">
              <a:lnSpc>
                <a:spcPct val="90000"/>
              </a:lnSpc>
            </a:pPr>
            <a:r>
              <a:rPr lang="es-ES" sz="1000" dirty="0">
                <a:solidFill>
                  <a:schemeClr val="bg1"/>
                </a:solidFill>
              </a:rPr>
              <a:t>3.3.3	ETIQUETAS</a:t>
            </a:r>
          </a:p>
          <a:p>
            <a:pPr lvl="1">
              <a:lnSpc>
                <a:spcPct val="90000"/>
              </a:lnSpc>
            </a:pPr>
            <a:r>
              <a:rPr lang="es-ES" sz="1000" dirty="0">
                <a:solidFill>
                  <a:schemeClr val="bg1"/>
                </a:solidFill>
              </a:rPr>
              <a:t>3.4	XHTML</a:t>
            </a:r>
          </a:p>
          <a:p>
            <a:pPr lvl="2">
              <a:lnSpc>
                <a:spcPct val="90000"/>
              </a:lnSpc>
            </a:pPr>
            <a:r>
              <a:rPr lang="es-ES" sz="1000" dirty="0">
                <a:solidFill>
                  <a:schemeClr val="bg1"/>
                </a:solidFill>
              </a:rPr>
              <a:t>3.4.1	VENTAJAS Y DESVENTAJAS</a:t>
            </a:r>
          </a:p>
          <a:p>
            <a:pPr lvl="1">
              <a:lnSpc>
                <a:spcPct val="90000"/>
              </a:lnSpc>
            </a:pPr>
            <a:r>
              <a:rPr lang="es-ES" sz="1000" dirty="0">
                <a:solidFill>
                  <a:schemeClr val="bg1"/>
                </a:solidFill>
              </a:rPr>
              <a:t>3,5	JSF CDI BEAN</a:t>
            </a:r>
          </a:p>
          <a:p>
            <a:pPr lvl="1">
              <a:lnSpc>
                <a:spcPct val="90000"/>
              </a:lnSpc>
            </a:pPr>
            <a:r>
              <a:rPr lang="es-ES" sz="1000" dirty="0">
                <a:solidFill>
                  <a:schemeClr val="bg1"/>
                </a:solidFill>
              </a:rPr>
              <a:t>3.6	INYECCIÓN DE DEPENDENCIAS</a:t>
            </a:r>
          </a:p>
          <a:p>
            <a:pPr lvl="1">
              <a:lnSpc>
                <a:spcPct val="90000"/>
              </a:lnSpc>
            </a:pPr>
            <a:r>
              <a:rPr lang="es-ES" sz="1000" dirty="0">
                <a:solidFill>
                  <a:schemeClr val="bg1"/>
                </a:solidFill>
              </a:rPr>
              <a:t>3.7	COMPOSITE</a:t>
            </a:r>
          </a:p>
          <a:p>
            <a:pPr>
              <a:lnSpc>
                <a:spcPct val="90000"/>
              </a:lnSpc>
            </a:pPr>
            <a:r>
              <a:rPr lang="es-ES" sz="1000" dirty="0">
                <a:solidFill>
                  <a:schemeClr val="bg1"/>
                </a:solidFill>
              </a:rPr>
              <a:t>4.	PARTE PRÁCTICA</a:t>
            </a:r>
          </a:p>
          <a:p>
            <a:pPr lvl="1">
              <a:lnSpc>
                <a:spcPct val="90000"/>
              </a:lnSpc>
            </a:pPr>
            <a:r>
              <a:rPr lang="es-ES" sz="1000" dirty="0">
                <a:solidFill>
                  <a:schemeClr val="bg1"/>
                </a:solidFill>
              </a:rPr>
              <a:t>4.1	CREACIÓN DEL PROYECTO</a:t>
            </a:r>
          </a:p>
          <a:p>
            <a:pPr lvl="1">
              <a:lnSpc>
                <a:spcPct val="90000"/>
              </a:lnSpc>
            </a:pPr>
            <a:r>
              <a:rPr lang="es-ES" sz="1000" dirty="0">
                <a:solidFill>
                  <a:schemeClr val="bg1"/>
                </a:solidFill>
              </a:rPr>
              <a:t>4.2	ESTRUCTURA DE LA APLICACIÓN</a:t>
            </a:r>
          </a:p>
          <a:p>
            <a:pPr lvl="1">
              <a:lnSpc>
                <a:spcPct val="90000"/>
              </a:lnSpc>
            </a:pPr>
            <a:r>
              <a:rPr lang="es-ES" sz="1000" dirty="0">
                <a:solidFill>
                  <a:schemeClr val="bg1"/>
                </a:solidFill>
              </a:rPr>
              <a:t>4.3	CODIFICACIÓN DEL PROYECTO</a:t>
            </a:r>
          </a:p>
          <a:p>
            <a:pPr lvl="1">
              <a:lnSpc>
                <a:spcPct val="90000"/>
              </a:lnSpc>
            </a:pPr>
            <a:r>
              <a:rPr lang="es-ES" sz="1000" dirty="0">
                <a:solidFill>
                  <a:schemeClr val="bg1"/>
                </a:solidFill>
              </a:rPr>
              <a:t>4.4	EJECUCIÓN DEL PROYECTO</a:t>
            </a:r>
          </a:p>
          <a:p>
            <a:pPr>
              <a:lnSpc>
                <a:spcPct val="90000"/>
              </a:lnSpc>
            </a:pPr>
            <a:r>
              <a:rPr lang="es-ES" sz="1000" dirty="0">
                <a:solidFill>
                  <a:schemeClr val="bg1"/>
                </a:solidFill>
              </a:rPr>
              <a:t>5.	CONCLUSIONES</a:t>
            </a:r>
          </a:p>
          <a:p>
            <a:pPr>
              <a:lnSpc>
                <a:spcPct val="90000"/>
              </a:lnSpc>
            </a:pPr>
            <a:r>
              <a:rPr lang="es-ES" sz="1000" dirty="0">
                <a:solidFill>
                  <a:schemeClr val="bg1"/>
                </a:solidFill>
              </a:rPr>
              <a:t>6.	RECOMENDACIONES</a:t>
            </a:r>
          </a:p>
          <a:p>
            <a:pPr>
              <a:lnSpc>
                <a:spcPct val="90000"/>
              </a:lnSpc>
            </a:pPr>
            <a:r>
              <a:rPr lang="es-ES" sz="1000" dirty="0">
                <a:solidFill>
                  <a:schemeClr val="bg1"/>
                </a:solidFill>
              </a:rPr>
              <a:t>7.	REFERENCIAS</a:t>
            </a:r>
            <a:endParaRPr lang="es-ES" dirty="0">
              <a:solidFill>
                <a:schemeClr val="bg1"/>
              </a:solidFill>
            </a:endParaRPr>
          </a:p>
        </p:txBody>
      </p:sp>
      <p:sp>
        <p:nvSpPr>
          <p:cNvPr id="7" name="CuadroTexto 6">
            <a:extLst>
              <a:ext uri="{FF2B5EF4-FFF2-40B4-BE49-F238E27FC236}">
                <a16:creationId xmlns:a16="http://schemas.microsoft.com/office/drawing/2014/main" id="{21BEC59D-0575-E6D1-B1BB-55FD49636675}"/>
              </a:ext>
            </a:extLst>
          </p:cNvPr>
          <p:cNvSpPr txBox="1"/>
          <p:nvPr/>
        </p:nvSpPr>
        <p:spPr>
          <a:xfrm>
            <a:off x="11632748" y="6388099"/>
            <a:ext cx="463824" cy="400110"/>
          </a:xfrm>
          <a:prstGeom prst="rect">
            <a:avLst/>
          </a:prstGeom>
          <a:noFill/>
        </p:spPr>
        <p:txBody>
          <a:bodyPr wrap="square" rtlCol="0">
            <a:spAutoFit/>
          </a:bodyPr>
          <a:lstStyle/>
          <a:p>
            <a:r>
              <a:rPr lang="es-EC" sz="2000" dirty="0">
                <a:solidFill>
                  <a:schemeClr val="bg1"/>
                </a:solidFill>
              </a:rPr>
              <a:t>11</a:t>
            </a:r>
          </a:p>
        </p:txBody>
      </p:sp>
    </p:spTree>
    <p:extLst>
      <p:ext uri="{BB962C8B-B14F-4D97-AF65-F5344CB8AC3E}">
        <p14:creationId xmlns:p14="http://schemas.microsoft.com/office/powerpoint/2010/main" val="8670944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sz="2800" dirty="0">
                <a:solidFill>
                  <a:schemeClr val="bg1"/>
                </a:solidFill>
              </a:rPr>
              <a:t>3.3.1	</a:t>
            </a:r>
            <a:r>
              <a:rPr lang="es-ES" dirty="0"/>
              <a:t>ELEMENTOS</a:t>
            </a:r>
            <a:endParaRPr lang="es-ES" sz="2800" dirty="0">
              <a:solidFill>
                <a:schemeClr val="bg1"/>
              </a:solidFill>
            </a:endParaRP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7" name="CuadroTexto 9">
            <a:extLst>
              <a:ext uri="{FF2B5EF4-FFF2-40B4-BE49-F238E27FC236}">
                <a16:creationId xmlns:a16="http://schemas.microsoft.com/office/drawing/2014/main" id="{02112B21-7163-6149-DF5C-319685974775}"/>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12</a:t>
            </a:r>
          </a:p>
        </p:txBody>
      </p:sp>
      <p:sp>
        <p:nvSpPr>
          <p:cNvPr id="11" name="Content Placeholder 7">
            <a:extLst>
              <a:ext uri="{FF2B5EF4-FFF2-40B4-BE49-F238E27FC236}">
                <a16:creationId xmlns:a16="http://schemas.microsoft.com/office/drawing/2014/main" id="{25178EC1-2F92-8DB4-2EAC-25065B5BDA67}"/>
              </a:ext>
            </a:extLst>
          </p:cNvPr>
          <p:cNvSpPr>
            <a:spLocks noGrp="1"/>
          </p:cNvSpPr>
          <p:nvPr>
            <p:ph idx="1"/>
          </p:nvPr>
        </p:nvSpPr>
        <p:spPr>
          <a:xfrm>
            <a:off x="581193" y="2180495"/>
            <a:ext cx="8314330" cy="3750285"/>
          </a:xfrm>
        </p:spPr>
        <p:txBody>
          <a:bodyPr>
            <a:normAutofit/>
          </a:bodyPr>
          <a:lstStyle/>
          <a:p>
            <a:pPr marL="0" indent="0">
              <a:buNone/>
            </a:pPr>
            <a:r>
              <a:rPr lang="es-ES" sz="1400" dirty="0"/>
              <a:t>JSF (Java Server Faces) es un marco de trabajo para el desarrollo de aplicaciones web basadas en Java. Algunos elementos clave de JSF son:</a:t>
            </a:r>
          </a:p>
          <a:p>
            <a:r>
              <a:rPr lang="es-ES" sz="1400" dirty="0"/>
              <a:t>Componentes: JSF proporciona un conjunto de componentes predefinidos que se pueden utilizar para construir la interfaz de usuario de una aplicación. Estos componentes incluyen elementos como formularios, botones, menús y tablas.</a:t>
            </a:r>
          </a:p>
          <a:p>
            <a:r>
              <a:rPr lang="es-ES" sz="1400" dirty="0"/>
              <a:t>Vistas: JSF permite la creación de vistas basadas en plantillas, que se pueden reutilizar en diferentes partes de la aplicación.</a:t>
            </a:r>
          </a:p>
          <a:p>
            <a:r>
              <a:rPr lang="es-ES" sz="1400" dirty="0" err="1"/>
              <a:t>Managed</a:t>
            </a:r>
            <a:r>
              <a:rPr lang="es-ES" sz="1400" dirty="0"/>
              <a:t> </a:t>
            </a:r>
            <a:r>
              <a:rPr lang="es-ES" sz="1400" dirty="0" err="1"/>
              <a:t>beans</a:t>
            </a:r>
            <a:r>
              <a:rPr lang="es-ES" sz="1400" dirty="0"/>
              <a:t>: Los </a:t>
            </a:r>
            <a:r>
              <a:rPr lang="es-ES" sz="1400" dirty="0" err="1"/>
              <a:t>managed</a:t>
            </a:r>
            <a:r>
              <a:rPr lang="es-ES" sz="1400" dirty="0"/>
              <a:t> </a:t>
            </a:r>
            <a:r>
              <a:rPr lang="es-ES" sz="1400" dirty="0" err="1"/>
              <a:t>beans</a:t>
            </a:r>
            <a:r>
              <a:rPr lang="es-ES" sz="1400" dirty="0"/>
              <a:t> son objetos Java que se utilizan para encapsular la lógica de negocio y los datos que se muestran en la interfaz de usuario.</a:t>
            </a:r>
          </a:p>
          <a:p>
            <a:r>
              <a:rPr lang="es-ES" sz="1400" dirty="0"/>
              <a:t>Validación y conversión de datos: JSF proporciona herramientas para validar y convertir los datos que se envían al servidor desde la interfaz de usuario.</a:t>
            </a:r>
          </a:p>
          <a:p>
            <a:r>
              <a:rPr lang="es-ES" sz="1400" dirty="0"/>
              <a:t>Integración con otras tecnologías: JSF se puede integrar con otras tecnologías de servidor, como </a:t>
            </a:r>
            <a:r>
              <a:rPr lang="es-ES" sz="1400" dirty="0" err="1"/>
              <a:t>EJBs</a:t>
            </a:r>
            <a:r>
              <a:rPr lang="es-ES" sz="1400" dirty="0"/>
              <a:t> (Enterprise Java </a:t>
            </a:r>
            <a:r>
              <a:rPr lang="es-ES" sz="1400" dirty="0" err="1"/>
              <a:t>Beans</a:t>
            </a:r>
            <a:r>
              <a:rPr lang="es-ES" sz="1400" dirty="0"/>
              <a:t>) y JPA (Java </a:t>
            </a:r>
            <a:r>
              <a:rPr lang="es-ES" sz="1400" dirty="0" err="1"/>
              <a:t>Persistence</a:t>
            </a:r>
            <a:r>
              <a:rPr lang="es-ES" sz="1400" dirty="0"/>
              <a:t> API), para proporcionar funcionalidades adicionales.</a:t>
            </a:r>
          </a:p>
        </p:txBody>
      </p:sp>
      <p:sp>
        <p:nvSpPr>
          <p:cNvPr id="14" name="CuadroTexto 9">
            <a:extLst>
              <a:ext uri="{FF2B5EF4-FFF2-40B4-BE49-F238E27FC236}">
                <a16:creationId xmlns:a16="http://schemas.microsoft.com/office/drawing/2014/main" id="{2ABA6F07-6B61-62B4-74BA-1617D4B5729F}"/>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12</a:t>
            </a:r>
          </a:p>
        </p:txBody>
      </p:sp>
      <p:sp>
        <p:nvSpPr>
          <p:cNvPr id="4" name="Marcador de contenido 2">
            <a:extLst>
              <a:ext uri="{FF2B5EF4-FFF2-40B4-BE49-F238E27FC236}">
                <a16:creationId xmlns:a16="http://schemas.microsoft.com/office/drawing/2014/main" id="{42CC2AC5-9785-8BA0-4069-4FE2019C7176}"/>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000" dirty="0">
                <a:solidFill>
                  <a:schemeClr val="bg1"/>
                </a:solidFill>
              </a:rPr>
              <a:t>1.	INTRODUCCIÓN</a:t>
            </a:r>
          </a:p>
          <a:p>
            <a:pPr>
              <a:lnSpc>
                <a:spcPct val="90000"/>
              </a:lnSpc>
            </a:pPr>
            <a:r>
              <a:rPr lang="es-ES" sz="1000" dirty="0">
                <a:solidFill>
                  <a:schemeClr val="bg1"/>
                </a:solidFill>
              </a:rPr>
              <a:t>2.	OBJETIVOS</a:t>
            </a:r>
          </a:p>
          <a:p>
            <a:pPr lvl="1">
              <a:lnSpc>
                <a:spcPct val="90000"/>
              </a:lnSpc>
            </a:pPr>
            <a:r>
              <a:rPr lang="es-ES" sz="1000" dirty="0">
                <a:solidFill>
                  <a:schemeClr val="bg1"/>
                </a:solidFill>
              </a:rPr>
              <a:t>2.1.	OBJETIVO GENERAL</a:t>
            </a:r>
          </a:p>
          <a:p>
            <a:pPr lvl="1">
              <a:lnSpc>
                <a:spcPct val="90000"/>
              </a:lnSpc>
            </a:pPr>
            <a:r>
              <a:rPr lang="es-ES" sz="1000" dirty="0">
                <a:solidFill>
                  <a:schemeClr val="bg1"/>
                </a:solidFill>
              </a:rPr>
              <a:t>2.2.	OBJETIVOS ESPECÍFICOS</a:t>
            </a:r>
          </a:p>
          <a:p>
            <a:pPr>
              <a:lnSpc>
                <a:spcPct val="90000"/>
              </a:lnSpc>
            </a:pPr>
            <a:r>
              <a:rPr lang="es-ES" sz="1000" dirty="0">
                <a:solidFill>
                  <a:srgbClr val="FFFF00"/>
                </a:solidFill>
              </a:rPr>
              <a:t>3.	MARCO TEÓRICO</a:t>
            </a:r>
          </a:p>
          <a:p>
            <a:pPr lvl="1">
              <a:lnSpc>
                <a:spcPct val="90000"/>
              </a:lnSpc>
            </a:pPr>
            <a:r>
              <a:rPr lang="es-ES" sz="1000" dirty="0">
                <a:solidFill>
                  <a:schemeClr val="bg1"/>
                </a:solidFill>
              </a:rPr>
              <a:t>3.1	PATRÓN MODELO VISTA CONTROLADOR</a:t>
            </a:r>
          </a:p>
          <a:p>
            <a:pPr lvl="2">
              <a:lnSpc>
                <a:spcPct val="90000"/>
              </a:lnSpc>
            </a:pPr>
            <a:r>
              <a:rPr lang="es-ES" sz="1000" dirty="0">
                <a:solidFill>
                  <a:schemeClr val="bg1"/>
                </a:solidFill>
              </a:rPr>
              <a:t>3.1.1	MODELO</a:t>
            </a:r>
          </a:p>
          <a:p>
            <a:pPr lvl="2">
              <a:lnSpc>
                <a:spcPct val="90000"/>
              </a:lnSpc>
            </a:pPr>
            <a:r>
              <a:rPr lang="es-ES" sz="1000" dirty="0">
                <a:solidFill>
                  <a:schemeClr val="bg1"/>
                </a:solidFill>
              </a:rPr>
              <a:t>3.1.2	VISTA</a:t>
            </a:r>
          </a:p>
          <a:p>
            <a:pPr lvl="2">
              <a:lnSpc>
                <a:spcPct val="90000"/>
              </a:lnSpc>
            </a:pPr>
            <a:r>
              <a:rPr lang="es-ES" sz="1000" dirty="0">
                <a:solidFill>
                  <a:schemeClr val="bg1"/>
                </a:solidFill>
              </a:rPr>
              <a:t>3.1.3	CONTROLADOR</a:t>
            </a:r>
          </a:p>
          <a:p>
            <a:pPr lvl="1">
              <a:lnSpc>
                <a:spcPct val="90000"/>
              </a:lnSpc>
            </a:pPr>
            <a:r>
              <a:rPr lang="es-ES" sz="1000" dirty="0">
                <a:solidFill>
                  <a:schemeClr val="bg1"/>
                </a:solidFill>
              </a:rPr>
              <a:t>3.2	JAKARTA PERSISTENCE</a:t>
            </a:r>
          </a:p>
          <a:p>
            <a:pPr lvl="1">
              <a:lnSpc>
                <a:spcPct val="90000"/>
              </a:lnSpc>
            </a:pPr>
            <a:r>
              <a:rPr lang="es-ES" sz="1000" dirty="0">
                <a:solidFill>
                  <a:srgbClr val="FFFF00"/>
                </a:solidFill>
              </a:rPr>
              <a:t>3.3	JAVA SERVER FACES</a:t>
            </a:r>
          </a:p>
          <a:p>
            <a:pPr lvl="2">
              <a:lnSpc>
                <a:spcPct val="90000"/>
              </a:lnSpc>
            </a:pPr>
            <a:r>
              <a:rPr lang="es-ES" sz="1000" dirty="0">
                <a:solidFill>
                  <a:srgbClr val="FFFF00"/>
                </a:solidFill>
              </a:rPr>
              <a:t>3.3.1	ELEMENTOS</a:t>
            </a:r>
          </a:p>
          <a:p>
            <a:pPr lvl="2">
              <a:lnSpc>
                <a:spcPct val="90000"/>
              </a:lnSpc>
            </a:pPr>
            <a:r>
              <a:rPr lang="es-ES" sz="1000" dirty="0">
                <a:solidFill>
                  <a:schemeClr val="bg1"/>
                </a:solidFill>
              </a:rPr>
              <a:t>3.3.2	CARACTERÍSTICAS Y DESVENTAJAS</a:t>
            </a:r>
          </a:p>
          <a:p>
            <a:pPr lvl="2">
              <a:lnSpc>
                <a:spcPct val="90000"/>
              </a:lnSpc>
            </a:pPr>
            <a:r>
              <a:rPr lang="es-ES" sz="1000" dirty="0">
                <a:solidFill>
                  <a:schemeClr val="bg1"/>
                </a:solidFill>
              </a:rPr>
              <a:t>3.3.3	ETIQUETAS</a:t>
            </a:r>
          </a:p>
          <a:p>
            <a:pPr lvl="1">
              <a:lnSpc>
                <a:spcPct val="90000"/>
              </a:lnSpc>
            </a:pPr>
            <a:r>
              <a:rPr lang="es-ES" sz="1000" dirty="0">
                <a:solidFill>
                  <a:schemeClr val="bg1"/>
                </a:solidFill>
              </a:rPr>
              <a:t>3.4	XHTML</a:t>
            </a:r>
          </a:p>
          <a:p>
            <a:pPr lvl="2">
              <a:lnSpc>
                <a:spcPct val="90000"/>
              </a:lnSpc>
            </a:pPr>
            <a:r>
              <a:rPr lang="es-ES" sz="1000" dirty="0">
                <a:solidFill>
                  <a:schemeClr val="bg1"/>
                </a:solidFill>
              </a:rPr>
              <a:t>3.4.1	VENTAJAS Y DESVENTAJAS</a:t>
            </a:r>
          </a:p>
          <a:p>
            <a:pPr lvl="1">
              <a:lnSpc>
                <a:spcPct val="90000"/>
              </a:lnSpc>
            </a:pPr>
            <a:r>
              <a:rPr lang="es-ES" sz="1000" dirty="0">
                <a:solidFill>
                  <a:schemeClr val="bg1"/>
                </a:solidFill>
              </a:rPr>
              <a:t>3,5	JSF CDI BEAN</a:t>
            </a:r>
          </a:p>
          <a:p>
            <a:pPr lvl="1">
              <a:lnSpc>
                <a:spcPct val="90000"/>
              </a:lnSpc>
            </a:pPr>
            <a:r>
              <a:rPr lang="es-ES" sz="1000" dirty="0">
                <a:solidFill>
                  <a:schemeClr val="bg1"/>
                </a:solidFill>
              </a:rPr>
              <a:t>3.6	INYECCIÓN DE DEPENDENCIAS</a:t>
            </a:r>
          </a:p>
          <a:p>
            <a:pPr lvl="1">
              <a:lnSpc>
                <a:spcPct val="90000"/>
              </a:lnSpc>
            </a:pPr>
            <a:r>
              <a:rPr lang="es-ES" sz="1000" dirty="0">
                <a:solidFill>
                  <a:schemeClr val="bg1"/>
                </a:solidFill>
              </a:rPr>
              <a:t>3.7	COMPOSITE</a:t>
            </a:r>
          </a:p>
          <a:p>
            <a:pPr>
              <a:lnSpc>
                <a:spcPct val="90000"/>
              </a:lnSpc>
            </a:pPr>
            <a:r>
              <a:rPr lang="es-ES" sz="1000" dirty="0">
                <a:solidFill>
                  <a:schemeClr val="bg1"/>
                </a:solidFill>
              </a:rPr>
              <a:t>4.	PARTE PRÁCTICA</a:t>
            </a:r>
          </a:p>
          <a:p>
            <a:pPr lvl="1">
              <a:lnSpc>
                <a:spcPct val="90000"/>
              </a:lnSpc>
            </a:pPr>
            <a:r>
              <a:rPr lang="es-ES" sz="1000" dirty="0">
                <a:solidFill>
                  <a:schemeClr val="bg1"/>
                </a:solidFill>
              </a:rPr>
              <a:t>4.1	CREACIÓN DEL PROYECTO</a:t>
            </a:r>
          </a:p>
          <a:p>
            <a:pPr lvl="1">
              <a:lnSpc>
                <a:spcPct val="90000"/>
              </a:lnSpc>
            </a:pPr>
            <a:r>
              <a:rPr lang="es-ES" sz="1000" dirty="0">
                <a:solidFill>
                  <a:schemeClr val="bg1"/>
                </a:solidFill>
              </a:rPr>
              <a:t>4.2	ESTRUCTURA DE LA APLICACIÓN</a:t>
            </a:r>
          </a:p>
          <a:p>
            <a:pPr lvl="1">
              <a:lnSpc>
                <a:spcPct val="90000"/>
              </a:lnSpc>
            </a:pPr>
            <a:r>
              <a:rPr lang="es-ES" sz="1000" dirty="0">
                <a:solidFill>
                  <a:schemeClr val="bg1"/>
                </a:solidFill>
              </a:rPr>
              <a:t>4.3	CODIFICACIÓN DEL PROYECTO</a:t>
            </a:r>
          </a:p>
          <a:p>
            <a:pPr lvl="1">
              <a:lnSpc>
                <a:spcPct val="90000"/>
              </a:lnSpc>
            </a:pPr>
            <a:r>
              <a:rPr lang="es-ES" sz="1000" dirty="0">
                <a:solidFill>
                  <a:schemeClr val="bg1"/>
                </a:solidFill>
              </a:rPr>
              <a:t>4.4	EJECUCIÓN DEL PROYECTO</a:t>
            </a:r>
          </a:p>
          <a:p>
            <a:pPr>
              <a:lnSpc>
                <a:spcPct val="90000"/>
              </a:lnSpc>
            </a:pPr>
            <a:r>
              <a:rPr lang="es-ES" sz="1000" dirty="0">
                <a:solidFill>
                  <a:schemeClr val="bg1"/>
                </a:solidFill>
              </a:rPr>
              <a:t>5.	CONCLUSIONES</a:t>
            </a:r>
          </a:p>
          <a:p>
            <a:pPr>
              <a:lnSpc>
                <a:spcPct val="90000"/>
              </a:lnSpc>
            </a:pPr>
            <a:r>
              <a:rPr lang="es-ES" sz="1000" dirty="0">
                <a:solidFill>
                  <a:schemeClr val="bg1"/>
                </a:solidFill>
              </a:rPr>
              <a:t>6.	RECOMENDACIONES</a:t>
            </a:r>
          </a:p>
          <a:p>
            <a:pPr>
              <a:lnSpc>
                <a:spcPct val="90000"/>
              </a:lnSpc>
            </a:pPr>
            <a:r>
              <a:rPr lang="es-ES" sz="1000" dirty="0">
                <a:solidFill>
                  <a:schemeClr val="bg1"/>
                </a:solidFill>
              </a:rPr>
              <a:t>7.	REFERENCIAS</a:t>
            </a:r>
            <a:endParaRPr lang="es-ES" dirty="0">
              <a:solidFill>
                <a:schemeClr val="bg1"/>
              </a:solidFill>
            </a:endParaRPr>
          </a:p>
        </p:txBody>
      </p:sp>
      <p:sp>
        <p:nvSpPr>
          <p:cNvPr id="5" name="CuadroTexto 4">
            <a:extLst>
              <a:ext uri="{FF2B5EF4-FFF2-40B4-BE49-F238E27FC236}">
                <a16:creationId xmlns:a16="http://schemas.microsoft.com/office/drawing/2014/main" id="{79C4C9EF-0E36-B53C-117E-EB0A19A27A31}"/>
              </a:ext>
            </a:extLst>
          </p:cNvPr>
          <p:cNvSpPr txBox="1"/>
          <p:nvPr/>
        </p:nvSpPr>
        <p:spPr>
          <a:xfrm>
            <a:off x="11632748" y="6388099"/>
            <a:ext cx="463824" cy="400110"/>
          </a:xfrm>
          <a:prstGeom prst="rect">
            <a:avLst/>
          </a:prstGeom>
          <a:noFill/>
        </p:spPr>
        <p:txBody>
          <a:bodyPr wrap="square" rtlCol="0">
            <a:spAutoFit/>
          </a:bodyPr>
          <a:lstStyle/>
          <a:p>
            <a:r>
              <a:rPr lang="es-EC" sz="2000" dirty="0">
                <a:solidFill>
                  <a:schemeClr val="bg1"/>
                </a:solidFill>
              </a:rPr>
              <a:t>12</a:t>
            </a:r>
          </a:p>
        </p:txBody>
      </p:sp>
    </p:spTree>
    <p:extLst>
      <p:ext uri="{BB962C8B-B14F-4D97-AF65-F5344CB8AC3E}">
        <p14:creationId xmlns:p14="http://schemas.microsoft.com/office/powerpoint/2010/main" val="547820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sz="2800" dirty="0">
                <a:solidFill>
                  <a:schemeClr val="bg1"/>
                </a:solidFill>
              </a:rPr>
              <a:t>3.3.2	</a:t>
            </a:r>
            <a:r>
              <a:rPr lang="es-ES" dirty="0"/>
              <a:t>CARACTERISTICAS Y DESVENTAJAS</a:t>
            </a:r>
            <a:endParaRPr lang="es-ES" sz="2800" dirty="0">
              <a:solidFill>
                <a:schemeClr val="bg1"/>
              </a:solidFill>
            </a:endParaRP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8" name="Content Placeholder 7">
            <a:extLst>
              <a:ext uri="{FF2B5EF4-FFF2-40B4-BE49-F238E27FC236}">
                <a16:creationId xmlns:a16="http://schemas.microsoft.com/office/drawing/2014/main" id="{DFAB3432-3816-A108-937D-8E156186E601}"/>
              </a:ext>
            </a:extLst>
          </p:cNvPr>
          <p:cNvSpPr>
            <a:spLocks noGrp="1"/>
          </p:cNvSpPr>
          <p:nvPr>
            <p:ph idx="1"/>
          </p:nvPr>
        </p:nvSpPr>
        <p:spPr>
          <a:xfrm>
            <a:off x="478642" y="2008046"/>
            <a:ext cx="4118994" cy="4449843"/>
          </a:xfrm>
        </p:spPr>
        <p:txBody>
          <a:bodyPr>
            <a:normAutofit fontScale="92500" lnSpcReduction="20000"/>
          </a:bodyPr>
          <a:lstStyle/>
          <a:p>
            <a:pPr marL="0" indent="0" algn="ctr">
              <a:buNone/>
            </a:pPr>
            <a:r>
              <a:rPr lang="es-ES" sz="2600" dirty="0"/>
              <a:t>Características</a:t>
            </a:r>
          </a:p>
          <a:p>
            <a:r>
              <a:rPr lang="es-ES" sz="1500" dirty="0"/>
              <a:t>Facilita la separación de responsabilidades entre la interfaz de usuario y la lógica de negocio.</a:t>
            </a:r>
          </a:p>
          <a:p>
            <a:r>
              <a:rPr lang="es-ES" sz="1500" dirty="0"/>
              <a:t>Proporciona un conjunto de componentes predefinidos que se pueden utilizar para construir la interfaz de usuario de una aplicación.</a:t>
            </a:r>
          </a:p>
          <a:p>
            <a:r>
              <a:rPr lang="es-ES" sz="1500" dirty="0"/>
              <a:t>Permite la creación de vistas basadas en plantillas, que se pueden reutilizar en diferentes partes de la aplicación.</a:t>
            </a:r>
          </a:p>
          <a:p>
            <a:r>
              <a:rPr lang="es-ES" sz="1500" dirty="0"/>
              <a:t>Proporciona herramientas para validar y convertir los datos que se envían al servidor desde la interfaz de usuario.</a:t>
            </a:r>
          </a:p>
          <a:p>
            <a:r>
              <a:rPr lang="es-ES" sz="1500" dirty="0"/>
              <a:t>Se puede integrar con otras tecnologías de servidor, como </a:t>
            </a:r>
            <a:r>
              <a:rPr lang="es-ES" sz="1500" dirty="0" err="1"/>
              <a:t>EJBs</a:t>
            </a:r>
            <a:r>
              <a:rPr lang="es-ES" sz="1500" dirty="0"/>
              <a:t> (Enterprise Java </a:t>
            </a:r>
            <a:r>
              <a:rPr lang="es-ES" sz="1500" dirty="0" err="1"/>
              <a:t>Beans</a:t>
            </a:r>
            <a:r>
              <a:rPr lang="es-ES" sz="1500" dirty="0"/>
              <a:t>) y JPA (Java </a:t>
            </a:r>
            <a:r>
              <a:rPr lang="es-ES" sz="1500" dirty="0" err="1"/>
              <a:t>Persistence</a:t>
            </a:r>
            <a:r>
              <a:rPr lang="es-ES" sz="1500" dirty="0"/>
              <a:t> API), para proporcionar funcionalidades adicionales.</a:t>
            </a:r>
          </a:p>
          <a:p>
            <a:r>
              <a:rPr lang="es-ES" sz="1500" dirty="0"/>
              <a:t>Facilita la creación de aplicaciones web escalables y de alta calidad gracias a su enfoque en la separación de responsabilidades y en la reutilización de componentes.</a:t>
            </a:r>
          </a:p>
        </p:txBody>
      </p:sp>
      <p:sp>
        <p:nvSpPr>
          <p:cNvPr id="3" name="CuadroTexto 9">
            <a:extLst>
              <a:ext uri="{FF2B5EF4-FFF2-40B4-BE49-F238E27FC236}">
                <a16:creationId xmlns:a16="http://schemas.microsoft.com/office/drawing/2014/main" id="{CFE1A512-524F-41A1-EA79-11068515C5B4}"/>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13</a:t>
            </a:r>
          </a:p>
        </p:txBody>
      </p:sp>
      <p:sp>
        <p:nvSpPr>
          <p:cNvPr id="10" name="CuadroTexto 9">
            <a:extLst>
              <a:ext uri="{FF2B5EF4-FFF2-40B4-BE49-F238E27FC236}">
                <a16:creationId xmlns:a16="http://schemas.microsoft.com/office/drawing/2014/main" id="{53208825-C09F-DCB8-AA63-73B54A8E6F24}"/>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13</a:t>
            </a:r>
          </a:p>
        </p:txBody>
      </p:sp>
      <p:sp>
        <p:nvSpPr>
          <p:cNvPr id="5" name="Marcador de contenido 2">
            <a:extLst>
              <a:ext uri="{FF2B5EF4-FFF2-40B4-BE49-F238E27FC236}">
                <a16:creationId xmlns:a16="http://schemas.microsoft.com/office/drawing/2014/main" id="{C500ACB5-8E4F-0BBC-83CC-1EBFF7C92C33}"/>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000" dirty="0">
                <a:solidFill>
                  <a:schemeClr val="bg1"/>
                </a:solidFill>
              </a:rPr>
              <a:t>1.	INTRODUCCIÓN</a:t>
            </a:r>
          </a:p>
          <a:p>
            <a:pPr>
              <a:lnSpc>
                <a:spcPct val="90000"/>
              </a:lnSpc>
            </a:pPr>
            <a:r>
              <a:rPr lang="es-ES" sz="1000" dirty="0">
                <a:solidFill>
                  <a:schemeClr val="bg1"/>
                </a:solidFill>
              </a:rPr>
              <a:t>2.	OBJETIVOS</a:t>
            </a:r>
          </a:p>
          <a:p>
            <a:pPr lvl="1">
              <a:lnSpc>
                <a:spcPct val="90000"/>
              </a:lnSpc>
            </a:pPr>
            <a:r>
              <a:rPr lang="es-ES" sz="1000" dirty="0">
                <a:solidFill>
                  <a:schemeClr val="bg1"/>
                </a:solidFill>
              </a:rPr>
              <a:t>2.1.	OBJETIVO GENERAL</a:t>
            </a:r>
          </a:p>
          <a:p>
            <a:pPr lvl="1">
              <a:lnSpc>
                <a:spcPct val="90000"/>
              </a:lnSpc>
            </a:pPr>
            <a:r>
              <a:rPr lang="es-ES" sz="1000" dirty="0">
                <a:solidFill>
                  <a:schemeClr val="bg1"/>
                </a:solidFill>
              </a:rPr>
              <a:t>2.2.	OBJETIVOS ESPECÍFICOS</a:t>
            </a:r>
          </a:p>
          <a:p>
            <a:pPr>
              <a:lnSpc>
                <a:spcPct val="90000"/>
              </a:lnSpc>
            </a:pPr>
            <a:r>
              <a:rPr lang="es-ES" sz="1000" dirty="0">
                <a:solidFill>
                  <a:srgbClr val="FFFF00"/>
                </a:solidFill>
              </a:rPr>
              <a:t>3.	MARCO TEÓRICO</a:t>
            </a:r>
          </a:p>
          <a:p>
            <a:pPr lvl="1">
              <a:lnSpc>
                <a:spcPct val="90000"/>
              </a:lnSpc>
            </a:pPr>
            <a:r>
              <a:rPr lang="es-ES" sz="1000" dirty="0">
                <a:solidFill>
                  <a:schemeClr val="bg1"/>
                </a:solidFill>
              </a:rPr>
              <a:t>3.1	PATRÓN MODELO VISTA CONTROLADOR</a:t>
            </a:r>
          </a:p>
          <a:p>
            <a:pPr lvl="2">
              <a:lnSpc>
                <a:spcPct val="90000"/>
              </a:lnSpc>
            </a:pPr>
            <a:r>
              <a:rPr lang="es-ES" sz="1000" dirty="0">
                <a:solidFill>
                  <a:schemeClr val="bg1"/>
                </a:solidFill>
              </a:rPr>
              <a:t>3.1.1	MODELO</a:t>
            </a:r>
          </a:p>
          <a:p>
            <a:pPr lvl="2">
              <a:lnSpc>
                <a:spcPct val="90000"/>
              </a:lnSpc>
            </a:pPr>
            <a:r>
              <a:rPr lang="es-ES" sz="1000" dirty="0">
                <a:solidFill>
                  <a:schemeClr val="bg1"/>
                </a:solidFill>
              </a:rPr>
              <a:t>3.1.2	VISTA</a:t>
            </a:r>
          </a:p>
          <a:p>
            <a:pPr lvl="2">
              <a:lnSpc>
                <a:spcPct val="90000"/>
              </a:lnSpc>
            </a:pPr>
            <a:r>
              <a:rPr lang="es-ES" sz="1000" dirty="0">
                <a:solidFill>
                  <a:schemeClr val="bg1"/>
                </a:solidFill>
              </a:rPr>
              <a:t>3.1.3	CONTROLADOR</a:t>
            </a:r>
          </a:p>
          <a:p>
            <a:pPr lvl="1">
              <a:lnSpc>
                <a:spcPct val="90000"/>
              </a:lnSpc>
            </a:pPr>
            <a:r>
              <a:rPr lang="es-ES" sz="1000" dirty="0">
                <a:solidFill>
                  <a:schemeClr val="bg1"/>
                </a:solidFill>
              </a:rPr>
              <a:t>3.2	JAKARTA PERSISTENCE</a:t>
            </a:r>
          </a:p>
          <a:p>
            <a:pPr lvl="1">
              <a:lnSpc>
                <a:spcPct val="90000"/>
              </a:lnSpc>
            </a:pPr>
            <a:r>
              <a:rPr lang="es-ES" sz="1000" dirty="0">
                <a:solidFill>
                  <a:srgbClr val="FFFF00"/>
                </a:solidFill>
              </a:rPr>
              <a:t>3.3	JAVA SERVER FACES</a:t>
            </a:r>
          </a:p>
          <a:p>
            <a:pPr lvl="2">
              <a:lnSpc>
                <a:spcPct val="90000"/>
              </a:lnSpc>
            </a:pPr>
            <a:r>
              <a:rPr lang="es-ES" sz="1000" dirty="0">
                <a:solidFill>
                  <a:schemeClr val="bg1"/>
                </a:solidFill>
              </a:rPr>
              <a:t>3.3.1	ELEMENTOS</a:t>
            </a:r>
          </a:p>
          <a:p>
            <a:pPr lvl="2">
              <a:lnSpc>
                <a:spcPct val="90000"/>
              </a:lnSpc>
            </a:pPr>
            <a:r>
              <a:rPr lang="es-ES" sz="1000" dirty="0">
                <a:solidFill>
                  <a:srgbClr val="FFFF00"/>
                </a:solidFill>
              </a:rPr>
              <a:t>3.3.2	CARACTERÍSTICAS Y DESVENTAJAS</a:t>
            </a:r>
          </a:p>
          <a:p>
            <a:pPr lvl="2">
              <a:lnSpc>
                <a:spcPct val="90000"/>
              </a:lnSpc>
            </a:pPr>
            <a:r>
              <a:rPr lang="es-ES" sz="1000" dirty="0">
                <a:solidFill>
                  <a:schemeClr val="bg1"/>
                </a:solidFill>
              </a:rPr>
              <a:t>3.3.3	ETIQUETAS</a:t>
            </a:r>
          </a:p>
          <a:p>
            <a:pPr lvl="1">
              <a:lnSpc>
                <a:spcPct val="90000"/>
              </a:lnSpc>
            </a:pPr>
            <a:r>
              <a:rPr lang="es-ES" sz="1000" dirty="0">
                <a:solidFill>
                  <a:schemeClr val="bg1"/>
                </a:solidFill>
              </a:rPr>
              <a:t>3.4	XHTML</a:t>
            </a:r>
          </a:p>
          <a:p>
            <a:pPr lvl="2">
              <a:lnSpc>
                <a:spcPct val="90000"/>
              </a:lnSpc>
            </a:pPr>
            <a:r>
              <a:rPr lang="es-ES" sz="1000" dirty="0">
                <a:solidFill>
                  <a:schemeClr val="bg1"/>
                </a:solidFill>
              </a:rPr>
              <a:t>3.4.1	VENTAJAS Y DESVENTAJAS</a:t>
            </a:r>
          </a:p>
          <a:p>
            <a:pPr lvl="1">
              <a:lnSpc>
                <a:spcPct val="90000"/>
              </a:lnSpc>
            </a:pPr>
            <a:r>
              <a:rPr lang="es-ES" sz="1000" dirty="0">
                <a:solidFill>
                  <a:schemeClr val="bg1"/>
                </a:solidFill>
              </a:rPr>
              <a:t>3,5	JSF CDI BEAN</a:t>
            </a:r>
          </a:p>
          <a:p>
            <a:pPr lvl="1">
              <a:lnSpc>
                <a:spcPct val="90000"/>
              </a:lnSpc>
            </a:pPr>
            <a:r>
              <a:rPr lang="es-ES" sz="1000" dirty="0">
                <a:solidFill>
                  <a:schemeClr val="bg1"/>
                </a:solidFill>
              </a:rPr>
              <a:t>3.6	INYECCIÓN DE DEPENDENCIAS</a:t>
            </a:r>
          </a:p>
          <a:p>
            <a:pPr lvl="1">
              <a:lnSpc>
                <a:spcPct val="90000"/>
              </a:lnSpc>
            </a:pPr>
            <a:r>
              <a:rPr lang="es-ES" sz="1000" dirty="0">
                <a:solidFill>
                  <a:schemeClr val="bg1"/>
                </a:solidFill>
              </a:rPr>
              <a:t>3.7	COMPOSITE</a:t>
            </a:r>
          </a:p>
          <a:p>
            <a:pPr>
              <a:lnSpc>
                <a:spcPct val="90000"/>
              </a:lnSpc>
            </a:pPr>
            <a:r>
              <a:rPr lang="es-ES" sz="1000" dirty="0">
                <a:solidFill>
                  <a:schemeClr val="bg1"/>
                </a:solidFill>
              </a:rPr>
              <a:t>4.	PARTE PRÁCTICA</a:t>
            </a:r>
          </a:p>
          <a:p>
            <a:pPr lvl="1">
              <a:lnSpc>
                <a:spcPct val="90000"/>
              </a:lnSpc>
            </a:pPr>
            <a:r>
              <a:rPr lang="es-ES" sz="1000" dirty="0">
                <a:solidFill>
                  <a:schemeClr val="bg1"/>
                </a:solidFill>
              </a:rPr>
              <a:t>4.1	CREACIÓN DEL PROYECTO</a:t>
            </a:r>
          </a:p>
          <a:p>
            <a:pPr lvl="1">
              <a:lnSpc>
                <a:spcPct val="90000"/>
              </a:lnSpc>
            </a:pPr>
            <a:r>
              <a:rPr lang="es-ES" sz="1000" dirty="0">
                <a:solidFill>
                  <a:schemeClr val="bg1"/>
                </a:solidFill>
              </a:rPr>
              <a:t>4.2	ESTRUCTURA DE LA APLICACIÓN</a:t>
            </a:r>
          </a:p>
          <a:p>
            <a:pPr lvl="1">
              <a:lnSpc>
                <a:spcPct val="90000"/>
              </a:lnSpc>
            </a:pPr>
            <a:r>
              <a:rPr lang="es-ES" sz="1000" dirty="0">
                <a:solidFill>
                  <a:schemeClr val="bg1"/>
                </a:solidFill>
              </a:rPr>
              <a:t>4.3	CODIFICACIÓN DEL PROYECTO</a:t>
            </a:r>
          </a:p>
          <a:p>
            <a:pPr lvl="1">
              <a:lnSpc>
                <a:spcPct val="90000"/>
              </a:lnSpc>
            </a:pPr>
            <a:r>
              <a:rPr lang="es-ES" sz="1000" dirty="0">
                <a:solidFill>
                  <a:schemeClr val="bg1"/>
                </a:solidFill>
              </a:rPr>
              <a:t>4.4	EJECUCIÓN DEL PROYECTO</a:t>
            </a:r>
          </a:p>
          <a:p>
            <a:pPr>
              <a:lnSpc>
                <a:spcPct val="90000"/>
              </a:lnSpc>
            </a:pPr>
            <a:r>
              <a:rPr lang="es-ES" sz="1000" dirty="0">
                <a:solidFill>
                  <a:schemeClr val="bg1"/>
                </a:solidFill>
              </a:rPr>
              <a:t>5.	CONCLUSIONES</a:t>
            </a:r>
          </a:p>
          <a:p>
            <a:pPr>
              <a:lnSpc>
                <a:spcPct val="90000"/>
              </a:lnSpc>
            </a:pPr>
            <a:r>
              <a:rPr lang="es-ES" sz="1000" dirty="0">
                <a:solidFill>
                  <a:schemeClr val="bg1"/>
                </a:solidFill>
              </a:rPr>
              <a:t>6.	RECOMENDACIONES</a:t>
            </a:r>
          </a:p>
          <a:p>
            <a:pPr>
              <a:lnSpc>
                <a:spcPct val="90000"/>
              </a:lnSpc>
            </a:pPr>
            <a:r>
              <a:rPr lang="es-ES" sz="1000" dirty="0">
                <a:solidFill>
                  <a:schemeClr val="bg1"/>
                </a:solidFill>
              </a:rPr>
              <a:t>7.	REFERENCIAS</a:t>
            </a:r>
            <a:endParaRPr lang="es-ES" dirty="0">
              <a:solidFill>
                <a:schemeClr val="bg1"/>
              </a:solidFill>
            </a:endParaRPr>
          </a:p>
        </p:txBody>
      </p:sp>
      <p:sp>
        <p:nvSpPr>
          <p:cNvPr id="9" name="Content Placeholder 7">
            <a:extLst>
              <a:ext uri="{FF2B5EF4-FFF2-40B4-BE49-F238E27FC236}">
                <a16:creationId xmlns:a16="http://schemas.microsoft.com/office/drawing/2014/main" id="{10E1B272-EDCC-2F95-457F-BB20C490C905}"/>
              </a:ext>
            </a:extLst>
          </p:cNvPr>
          <p:cNvSpPr txBox="1">
            <a:spLocks/>
          </p:cNvSpPr>
          <p:nvPr/>
        </p:nvSpPr>
        <p:spPr>
          <a:xfrm>
            <a:off x="4798004" y="2008045"/>
            <a:ext cx="4118994" cy="4623491"/>
          </a:xfrm>
          <a:prstGeom prst="rect">
            <a:avLst/>
          </a:prstGeom>
        </p:spPr>
        <p:txBody>
          <a:bodyPr vert="horz" lIns="91440" tIns="45720" rIns="91440" bIns="45720" rtlCol="0" anchor="ctr">
            <a:normAutofit fontScale="62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es-ES" sz="3800" dirty="0"/>
              <a:t>Desventajas</a:t>
            </a:r>
          </a:p>
          <a:p>
            <a:r>
              <a:rPr lang="es-ES" sz="2000" dirty="0"/>
              <a:t>Complejidad: JSF puede ser un marco más complejo que otras opciones debido a su enfoque en la construcción de componentes reutilizables y a su enfoque en la separación de la lógica de la interfaz de usuario.</a:t>
            </a:r>
          </a:p>
          <a:p>
            <a:r>
              <a:rPr lang="es-ES" sz="2000" dirty="0"/>
              <a:t>Rendimiento: Debido a la complejidad de JSF, puede haber un impacto en el rendimiento de la aplicación en comparación con marcos más simples.</a:t>
            </a:r>
          </a:p>
          <a:p>
            <a:r>
              <a:rPr lang="es-ES" sz="2000" dirty="0"/>
              <a:t>Dificultad para aprender: Aunque JSF ofrece muchas ventajas, también puede ser difícil de aprender para algunos desarrolladores debido a su complejidad y a la cantidad de conceptos y tecnologías que deben entenderse.</a:t>
            </a:r>
          </a:p>
          <a:p>
            <a:r>
              <a:rPr lang="es-ES" sz="2000" dirty="0"/>
              <a:t>Dependencia de Java EE: JSF es parte de la plataforma Java EE, lo que significa que las aplicaciones que utilizan JSF dependen de la plataforma y están limitadas a ejecutarse en entornos que la soporten.</a:t>
            </a:r>
          </a:p>
          <a:p>
            <a:r>
              <a:rPr lang="es-ES" sz="2000" dirty="0"/>
              <a:t>Menor popularidad: Aunque JSF ha sido utilizado con éxito en muchas aplicaciones, no es tan popular como algunos otros marcos web, lo que puede dificultar encontrar recursos o profesionales experimentados en el marco.</a:t>
            </a:r>
          </a:p>
        </p:txBody>
      </p:sp>
      <p:sp>
        <p:nvSpPr>
          <p:cNvPr id="11" name="CuadroTexto 10">
            <a:extLst>
              <a:ext uri="{FF2B5EF4-FFF2-40B4-BE49-F238E27FC236}">
                <a16:creationId xmlns:a16="http://schemas.microsoft.com/office/drawing/2014/main" id="{8DA30FD7-D2C9-21DE-F160-FA62603ACA5D}"/>
              </a:ext>
            </a:extLst>
          </p:cNvPr>
          <p:cNvSpPr txBox="1"/>
          <p:nvPr/>
        </p:nvSpPr>
        <p:spPr>
          <a:xfrm>
            <a:off x="11632748" y="6388099"/>
            <a:ext cx="463824" cy="400110"/>
          </a:xfrm>
          <a:prstGeom prst="rect">
            <a:avLst/>
          </a:prstGeom>
          <a:noFill/>
        </p:spPr>
        <p:txBody>
          <a:bodyPr wrap="square" rtlCol="0">
            <a:spAutoFit/>
          </a:bodyPr>
          <a:lstStyle/>
          <a:p>
            <a:r>
              <a:rPr lang="es-EC" sz="2000" dirty="0">
                <a:solidFill>
                  <a:schemeClr val="bg1"/>
                </a:solidFill>
              </a:rPr>
              <a:t>13</a:t>
            </a:r>
          </a:p>
        </p:txBody>
      </p:sp>
    </p:spTree>
    <p:extLst>
      <p:ext uri="{BB962C8B-B14F-4D97-AF65-F5344CB8AC3E}">
        <p14:creationId xmlns:p14="http://schemas.microsoft.com/office/powerpoint/2010/main" val="6312698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sz="2800" dirty="0">
                <a:solidFill>
                  <a:schemeClr val="bg1"/>
                </a:solidFill>
              </a:rPr>
              <a:t>3.3.3	</a:t>
            </a:r>
            <a:r>
              <a:rPr lang="es-ES" dirty="0"/>
              <a:t>ETIQUETAS</a:t>
            </a:r>
            <a:endParaRPr lang="es-ES" sz="2800" dirty="0">
              <a:solidFill>
                <a:schemeClr val="bg1"/>
              </a:solidFill>
            </a:endParaRP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7" name="CuadroTexto 9">
            <a:extLst>
              <a:ext uri="{FF2B5EF4-FFF2-40B4-BE49-F238E27FC236}">
                <a16:creationId xmlns:a16="http://schemas.microsoft.com/office/drawing/2014/main" id="{02112B21-7163-6149-DF5C-319685974775}"/>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12</a:t>
            </a:r>
          </a:p>
        </p:txBody>
      </p:sp>
      <p:sp>
        <p:nvSpPr>
          <p:cNvPr id="14" name="CuadroTexto 9">
            <a:extLst>
              <a:ext uri="{FF2B5EF4-FFF2-40B4-BE49-F238E27FC236}">
                <a16:creationId xmlns:a16="http://schemas.microsoft.com/office/drawing/2014/main" id="{2ABA6F07-6B61-62B4-74BA-1617D4B5729F}"/>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12</a:t>
            </a:r>
          </a:p>
        </p:txBody>
      </p:sp>
      <p:sp>
        <p:nvSpPr>
          <p:cNvPr id="4" name="Marcador de contenido 2">
            <a:extLst>
              <a:ext uri="{FF2B5EF4-FFF2-40B4-BE49-F238E27FC236}">
                <a16:creationId xmlns:a16="http://schemas.microsoft.com/office/drawing/2014/main" id="{42CC2AC5-9785-8BA0-4069-4FE2019C7176}"/>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000" dirty="0">
                <a:solidFill>
                  <a:schemeClr val="bg1"/>
                </a:solidFill>
              </a:rPr>
              <a:t>1.	INTRODUCCIÓN</a:t>
            </a:r>
          </a:p>
          <a:p>
            <a:pPr>
              <a:lnSpc>
                <a:spcPct val="90000"/>
              </a:lnSpc>
            </a:pPr>
            <a:r>
              <a:rPr lang="es-ES" sz="1000" dirty="0">
                <a:solidFill>
                  <a:schemeClr val="bg1"/>
                </a:solidFill>
              </a:rPr>
              <a:t>2.	OBJETIVOS</a:t>
            </a:r>
          </a:p>
          <a:p>
            <a:pPr lvl="1">
              <a:lnSpc>
                <a:spcPct val="90000"/>
              </a:lnSpc>
            </a:pPr>
            <a:r>
              <a:rPr lang="es-ES" sz="1000" dirty="0">
                <a:solidFill>
                  <a:schemeClr val="bg1"/>
                </a:solidFill>
              </a:rPr>
              <a:t>2.1.	OBJETIVO GENERAL</a:t>
            </a:r>
          </a:p>
          <a:p>
            <a:pPr lvl="1">
              <a:lnSpc>
                <a:spcPct val="90000"/>
              </a:lnSpc>
            </a:pPr>
            <a:r>
              <a:rPr lang="es-ES" sz="1000" dirty="0">
                <a:solidFill>
                  <a:schemeClr val="bg1"/>
                </a:solidFill>
              </a:rPr>
              <a:t>2.2.	OBJETIVOS ESPECÍFICOS</a:t>
            </a:r>
          </a:p>
          <a:p>
            <a:pPr>
              <a:lnSpc>
                <a:spcPct val="90000"/>
              </a:lnSpc>
            </a:pPr>
            <a:r>
              <a:rPr lang="es-ES" sz="1000" dirty="0">
                <a:solidFill>
                  <a:srgbClr val="FFFF00"/>
                </a:solidFill>
              </a:rPr>
              <a:t>3.	MARCO TEÓRICO</a:t>
            </a:r>
          </a:p>
          <a:p>
            <a:pPr lvl="1">
              <a:lnSpc>
                <a:spcPct val="90000"/>
              </a:lnSpc>
            </a:pPr>
            <a:r>
              <a:rPr lang="es-ES" sz="1000" dirty="0">
                <a:solidFill>
                  <a:schemeClr val="bg1"/>
                </a:solidFill>
              </a:rPr>
              <a:t>3.1	PATRÓN MODELO VISTA CONTROLADOR</a:t>
            </a:r>
          </a:p>
          <a:p>
            <a:pPr lvl="2">
              <a:lnSpc>
                <a:spcPct val="90000"/>
              </a:lnSpc>
            </a:pPr>
            <a:r>
              <a:rPr lang="es-ES" sz="1000" dirty="0">
                <a:solidFill>
                  <a:schemeClr val="bg1"/>
                </a:solidFill>
              </a:rPr>
              <a:t>3.1.1	MODELO</a:t>
            </a:r>
          </a:p>
          <a:p>
            <a:pPr lvl="2">
              <a:lnSpc>
                <a:spcPct val="90000"/>
              </a:lnSpc>
            </a:pPr>
            <a:r>
              <a:rPr lang="es-ES" sz="1000" dirty="0">
                <a:solidFill>
                  <a:schemeClr val="bg1"/>
                </a:solidFill>
              </a:rPr>
              <a:t>3.1.2	VISTA</a:t>
            </a:r>
          </a:p>
          <a:p>
            <a:pPr lvl="2">
              <a:lnSpc>
                <a:spcPct val="90000"/>
              </a:lnSpc>
            </a:pPr>
            <a:r>
              <a:rPr lang="es-ES" sz="1000" dirty="0">
                <a:solidFill>
                  <a:schemeClr val="bg1"/>
                </a:solidFill>
              </a:rPr>
              <a:t>3.1.3	CONTROLADOR</a:t>
            </a:r>
          </a:p>
          <a:p>
            <a:pPr lvl="1">
              <a:lnSpc>
                <a:spcPct val="90000"/>
              </a:lnSpc>
            </a:pPr>
            <a:r>
              <a:rPr lang="es-ES" sz="1000" dirty="0">
                <a:solidFill>
                  <a:schemeClr val="bg1"/>
                </a:solidFill>
              </a:rPr>
              <a:t>3.2	JAKARTA PERSISTENCE</a:t>
            </a:r>
          </a:p>
          <a:p>
            <a:pPr lvl="1">
              <a:lnSpc>
                <a:spcPct val="90000"/>
              </a:lnSpc>
            </a:pPr>
            <a:r>
              <a:rPr lang="es-ES" sz="1000" dirty="0">
                <a:solidFill>
                  <a:srgbClr val="FFFF00"/>
                </a:solidFill>
              </a:rPr>
              <a:t>3.3	JAVA SERVER FACES</a:t>
            </a:r>
          </a:p>
          <a:p>
            <a:pPr lvl="2">
              <a:lnSpc>
                <a:spcPct val="90000"/>
              </a:lnSpc>
            </a:pPr>
            <a:r>
              <a:rPr lang="es-ES" sz="1000" dirty="0">
                <a:solidFill>
                  <a:schemeClr val="bg1"/>
                </a:solidFill>
              </a:rPr>
              <a:t>3.3.1	ELEMENTOS</a:t>
            </a:r>
          </a:p>
          <a:p>
            <a:pPr lvl="2">
              <a:lnSpc>
                <a:spcPct val="90000"/>
              </a:lnSpc>
            </a:pPr>
            <a:r>
              <a:rPr lang="es-ES" sz="1000" dirty="0">
                <a:solidFill>
                  <a:schemeClr val="bg1"/>
                </a:solidFill>
              </a:rPr>
              <a:t>3.3.2	CARACTERÍSTICAS Y DESVENTAJAS</a:t>
            </a:r>
          </a:p>
          <a:p>
            <a:pPr lvl="2">
              <a:lnSpc>
                <a:spcPct val="90000"/>
              </a:lnSpc>
            </a:pPr>
            <a:r>
              <a:rPr lang="es-ES" sz="1000" dirty="0">
                <a:solidFill>
                  <a:srgbClr val="FFFF00"/>
                </a:solidFill>
              </a:rPr>
              <a:t>3.3.3	ETIQUETAS</a:t>
            </a:r>
          </a:p>
          <a:p>
            <a:pPr lvl="1">
              <a:lnSpc>
                <a:spcPct val="90000"/>
              </a:lnSpc>
            </a:pPr>
            <a:r>
              <a:rPr lang="es-ES" sz="1000" dirty="0">
                <a:solidFill>
                  <a:schemeClr val="bg1"/>
                </a:solidFill>
              </a:rPr>
              <a:t>3.4	XHTML</a:t>
            </a:r>
          </a:p>
          <a:p>
            <a:pPr lvl="2">
              <a:lnSpc>
                <a:spcPct val="90000"/>
              </a:lnSpc>
            </a:pPr>
            <a:r>
              <a:rPr lang="es-ES" sz="1000" dirty="0">
                <a:solidFill>
                  <a:schemeClr val="bg1"/>
                </a:solidFill>
              </a:rPr>
              <a:t>3.4.1	VENTAJAS Y DESVENTAJAS</a:t>
            </a:r>
          </a:p>
          <a:p>
            <a:pPr lvl="1">
              <a:lnSpc>
                <a:spcPct val="90000"/>
              </a:lnSpc>
            </a:pPr>
            <a:r>
              <a:rPr lang="es-ES" sz="1000" dirty="0">
                <a:solidFill>
                  <a:schemeClr val="bg1"/>
                </a:solidFill>
              </a:rPr>
              <a:t>3,5	JSF CDI BEAN</a:t>
            </a:r>
          </a:p>
          <a:p>
            <a:pPr lvl="1">
              <a:lnSpc>
                <a:spcPct val="90000"/>
              </a:lnSpc>
            </a:pPr>
            <a:r>
              <a:rPr lang="es-ES" sz="1000" dirty="0">
                <a:solidFill>
                  <a:schemeClr val="bg1"/>
                </a:solidFill>
              </a:rPr>
              <a:t>3.6	INYECCIÓN DE DEPENDENCIAS</a:t>
            </a:r>
          </a:p>
          <a:p>
            <a:pPr lvl="1">
              <a:lnSpc>
                <a:spcPct val="90000"/>
              </a:lnSpc>
            </a:pPr>
            <a:r>
              <a:rPr lang="es-ES" sz="1000" dirty="0">
                <a:solidFill>
                  <a:schemeClr val="bg1"/>
                </a:solidFill>
              </a:rPr>
              <a:t>3.7	COMPOSITE</a:t>
            </a:r>
          </a:p>
          <a:p>
            <a:pPr>
              <a:lnSpc>
                <a:spcPct val="90000"/>
              </a:lnSpc>
            </a:pPr>
            <a:r>
              <a:rPr lang="es-ES" sz="1000" dirty="0">
                <a:solidFill>
                  <a:schemeClr val="bg1"/>
                </a:solidFill>
              </a:rPr>
              <a:t>4.	PARTE PRÁCTICA</a:t>
            </a:r>
          </a:p>
          <a:p>
            <a:pPr lvl="1">
              <a:lnSpc>
                <a:spcPct val="90000"/>
              </a:lnSpc>
            </a:pPr>
            <a:r>
              <a:rPr lang="es-ES" sz="1000" dirty="0">
                <a:solidFill>
                  <a:schemeClr val="bg1"/>
                </a:solidFill>
              </a:rPr>
              <a:t>4.1	CREACIÓN DEL PROYECTO</a:t>
            </a:r>
          </a:p>
          <a:p>
            <a:pPr lvl="1">
              <a:lnSpc>
                <a:spcPct val="90000"/>
              </a:lnSpc>
            </a:pPr>
            <a:r>
              <a:rPr lang="es-ES" sz="1000" dirty="0">
                <a:solidFill>
                  <a:schemeClr val="bg1"/>
                </a:solidFill>
              </a:rPr>
              <a:t>4.2	ESTRUCTURA DE LA APLICACIÓN</a:t>
            </a:r>
          </a:p>
          <a:p>
            <a:pPr lvl="1">
              <a:lnSpc>
                <a:spcPct val="90000"/>
              </a:lnSpc>
            </a:pPr>
            <a:r>
              <a:rPr lang="es-ES" sz="1000" dirty="0">
                <a:solidFill>
                  <a:schemeClr val="bg1"/>
                </a:solidFill>
              </a:rPr>
              <a:t>4.3	CODIFICACIÓN DEL PROYECTO</a:t>
            </a:r>
          </a:p>
          <a:p>
            <a:pPr lvl="1">
              <a:lnSpc>
                <a:spcPct val="90000"/>
              </a:lnSpc>
            </a:pPr>
            <a:r>
              <a:rPr lang="es-ES" sz="1000" dirty="0">
                <a:solidFill>
                  <a:schemeClr val="bg1"/>
                </a:solidFill>
              </a:rPr>
              <a:t>4.4	EJECUCIÓN DEL PROYECTO</a:t>
            </a:r>
          </a:p>
          <a:p>
            <a:pPr>
              <a:lnSpc>
                <a:spcPct val="90000"/>
              </a:lnSpc>
            </a:pPr>
            <a:r>
              <a:rPr lang="es-ES" sz="1000" dirty="0">
                <a:solidFill>
                  <a:schemeClr val="bg1"/>
                </a:solidFill>
              </a:rPr>
              <a:t>5.	CONCLUSIONES</a:t>
            </a:r>
          </a:p>
          <a:p>
            <a:pPr>
              <a:lnSpc>
                <a:spcPct val="90000"/>
              </a:lnSpc>
            </a:pPr>
            <a:r>
              <a:rPr lang="es-ES" sz="1000" dirty="0">
                <a:solidFill>
                  <a:schemeClr val="bg1"/>
                </a:solidFill>
              </a:rPr>
              <a:t>6.	RECOMENDACIONES</a:t>
            </a:r>
          </a:p>
          <a:p>
            <a:pPr>
              <a:lnSpc>
                <a:spcPct val="90000"/>
              </a:lnSpc>
            </a:pPr>
            <a:r>
              <a:rPr lang="es-ES" sz="1000" dirty="0">
                <a:solidFill>
                  <a:schemeClr val="bg1"/>
                </a:solidFill>
              </a:rPr>
              <a:t>7.	REFERENCIAS</a:t>
            </a:r>
            <a:endParaRPr lang="es-ES" dirty="0">
              <a:solidFill>
                <a:schemeClr val="bg1"/>
              </a:solidFill>
            </a:endParaRPr>
          </a:p>
        </p:txBody>
      </p:sp>
      <p:sp>
        <p:nvSpPr>
          <p:cNvPr id="5" name="CuadroTexto 4">
            <a:extLst>
              <a:ext uri="{FF2B5EF4-FFF2-40B4-BE49-F238E27FC236}">
                <a16:creationId xmlns:a16="http://schemas.microsoft.com/office/drawing/2014/main" id="{79C4C9EF-0E36-B53C-117E-EB0A19A27A31}"/>
              </a:ext>
            </a:extLst>
          </p:cNvPr>
          <p:cNvSpPr txBox="1"/>
          <p:nvPr/>
        </p:nvSpPr>
        <p:spPr>
          <a:xfrm>
            <a:off x="11632748" y="6388099"/>
            <a:ext cx="463824" cy="400110"/>
          </a:xfrm>
          <a:prstGeom prst="rect">
            <a:avLst/>
          </a:prstGeom>
          <a:noFill/>
        </p:spPr>
        <p:txBody>
          <a:bodyPr wrap="square" rtlCol="0">
            <a:spAutoFit/>
          </a:bodyPr>
          <a:lstStyle/>
          <a:p>
            <a:r>
              <a:rPr lang="es-EC" sz="2000" dirty="0">
                <a:solidFill>
                  <a:schemeClr val="bg1"/>
                </a:solidFill>
              </a:rPr>
              <a:t>14</a:t>
            </a:r>
          </a:p>
        </p:txBody>
      </p:sp>
      <p:pic>
        <p:nvPicPr>
          <p:cNvPr id="18" name="Imagen 17">
            <a:extLst>
              <a:ext uri="{FF2B5EF4-FFF2-40B4-BE49-F238E27FC236}">
                <a16:creationId xmlns:a16="http://schemas.microsoft.com/office/drawing/2014/main" id="{64F7A384-4CB4-B8D9-F220-342E9C5B0143}"/>
              </a:ext>
            </a:extLst>
          </p:cNvPr>
          <p:cNvPicPr>
            <a:picLocks noChangeAspect="1"/>
          </p:cNvPicPr>
          <p:nvPr/>
        </p:nvPicPr>
        <p:blipFill>
          <a:blip r:embed="rId2"/>
          <a:stretch>
            <a:fillRect/>
          </a:stretch>
        </p:blipFill>
        <p:spPr>
          <a:xfrm>
            <a:off x="1528673" y="1967135"/>
            <a:ext cx="5837802" cy="4268501"/>
          </a:xfrm>
          <a:prstGeom prst="rect">
            <a:avLst/>
          </a:prstGeom>
        </p:spPr>
      </p:pic>
    </p:spTree>
    <p:extLst>
      <p:ext uri="{BB962C8B-B14F-4D97-AF65-F5344CB8AC3E}">
        <p14:creationId xmlns:p14="http://schemas.microsoft.com/office/powerpoint/2010/main" val="12764759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sz="2800" dirty="0">
                <a:solidFill>
                  <a:schemeClr val="bg1"/>
                </a:solidFill>
              </a:rPr>
              <a:t>3.3.3	</a:t>
            </a:r>
            <a:r>
              <a:rPr lang="es-ES" dirty="0"/>
              <a:t>ETIQUETAS</a:t>
            </a:r>
            <a:endParaRPr lang="es-ES" sz="2800" dirty="0">
              <a:solidFill>
                <a:schemeClr val="bg1"/>
              </a:solidFill>
            </a:endParaRP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7" name="CuadroTexto 9">
            <a:extLst>
              <a:ext uri="{FF2B5EF4-FFF2-40B4-BE49-F238E27FC236}">
                <a16:creationId xmlns:a16="http://schemas.microsoft.com/office/drawing/2014/main" id="{02112B21-7163-6149-DF5C-319685974775}"/>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12</a:t>
            </a:r>
          </a:p>
        </p:txBody>
      </p:sp>
      <p:sp>
        <p:nvSpPr>
          <p:cNvPr id="14" name="CuadroTexto 9">
            <a:extLst>
              <a:ext uri="{FF2B5EF4-FFF2-40B4-BE49-F238E27FC236}">
                <a16:creationId xmlns:a16="http://schemas.microsoft.com/office/drawing/2014/main" id="{2ABA6F07-6B61-62B4-74BA-1617D4B5729F}"/>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12</a:t>
            </a:r>
          </a:p>
        </p:txBody>
      </p:sp>
      <p:sp>
        <p:nvSpPr>
          <p:cNvPr id="4" name="Marcador de contenido 2">
            <a:extLst>
              <a:ext uri="{FF2B5EF4-FFF2-40B4-BE49-F238E27FC236}">
                <a16:creationId xmlns:a16="http://schemas.microsoft.com/office/drawing/2014/main" id="{42CC2AC5-9785-8BA0-4069-4FE2019C7176}"/>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000" dirty="0">
                <a:solidFill>
                  <a:schemeClr val="bg1"/>
                </a:solidFill>
              </a:rPr>
              <a:t>1.	INTRODUCCIÓN</a:t>
            </a:r>
          </a:p>
          <a:p>
            <a:pPr>
              <a:lnSpc>
                <a:spcPct val="90000"/>
              </a:lnSpc>
            </a:pPr>
            <a:r>
              <a:rPr lang="es-ES" sz="1000" dirty="0">
                <a:solidFill>
                  <a:schemeClr val="bg1"/>
                </a:solidFill>
              </a:rPr>
              <a:t>2.	OBJETIVOS</a:t>
            </a:r>
          </a:p>
          <a:p>
            <a:pPr lvl="1">
              <a:lnSpc>
                <a:spcPct val="90000"/>
              </a:lnSpc>
            </a:pPr>
            <a:r>
              <a:rPr lang="es-ES" sz="1000" dirty="0">
                <a:solidFill>
                  <a:schemeClr val="bg1"/>
                </a:solidFill>
              </a:rPr>
              <a:t>2.1.	OBJETIVO GENERAL</a:t>
            </a:r>
          </a:p>
          <a:p>
            <a:pPr lvl="1">
              <a:lnSpc>
                <a:spcPct val="90000"/>
              </a:lnSpc>
            </a:pPr>
            <a:r>
              <a:rPr lang="es-ES" sz="1000" dirty="0">
                <a:solidFill>
                  <a:schemeClr val="bg1"/>
                </a:solidFill>
              </a:rPr>
              <a:t>2.2.	OBJETIVOS ESPECÍFICOS</a:t>
            </a:r>
          </a:p>
          <a:p>
            <a:pPr>
              <a:lnSpc>
                <a:spcPct val="90000"/>
              </a:lnSpc>
            </a:pPr>
            <a:r>
              <a:rPr lang="es-ES" sz="1000" dirty="0">
                <a:solidFill>
                  <a:srgbClr val="FFFF00"/>
                </a:solidFill>
              </a:rPr>
              <a:t>3.	MARCO TEÓRICO</a:t>
            </a:r>
          </a:p>
          <a:p>
            <a:pPr lvl="1">
              <a:lnSpc>
                <a:spcPct val="90000"/>
              </a:lnSpc>
            </a:pPr>
            <a:r>
              <a:rPr lang="es-ES" sz="1000" dirty="0">
                <a:solidFill>
                  <a:schemeClr val="bg1"/>
                </a:solidFill>
              </a:rPr>
              <a:t>3.1	PATRÓN MODELO VISTA CONTROLADOR</a:t>
            </a:r>
          </a:p>
          <a:p>
            <a:pPr lvl="2">
              <a:lnSpc>
                <a:spcPct val="90000"/>
              </a:lnSpc>
            </a:pPr>
            <a:r>
              <a:rPr lang="es-ES" sz="1000" dirty="0">
                <a:solidFill>
                  <a:schemeClr val="bg1"/>
                </a:solidFill>
              </a:rPr>
              <a:t>3.1.1	MODELO</a:t>
            </a:r>
          </a:p>
          <a:p>
            <a:pPr lvl="2">
              <a:lnSpc>
                <a:spcPct val="90000"/>
              </a:lnSpc>
            </a:pPr>
            <a:r>
              <a:rPr lang="es-ES" sz="1000" dirty="0">
                <a:solidFill>
                  <a:schemeClr val="bg1"/>
                </a:solidFill>
              </a:rPr>
              <a:t>3.1.2	VISTA</a:t>
            </a:r>
          </a:p>
          <a:p>
            <a:pPr lvl="2">
              <a:lnSpc>
                <a:spcPct val="90000"/>
              </a:lnSpc>
            </a:pPr>
            <a:r>
              <a:rPr lang="es-ES" sz="1000" dirty="0">
                <a:solidFill>
                  <a:schemeClr val="bg1"/>
                </a:solidFill>
              </a:rPr>
              <a:t>3.1.3	CONTROLADOR</a:t>
            </a:r>
          </a:p>
          <a:p>
            <a:pPr lvl="1">
              <a:lnSpc>
                <a:spcPct val="90000"/>
              </a:lnSpc>
            </a:pPr>
            <a:r>
              <a:rPr lang="es-ES" sz="1000" dirty="0">
                <a:solidFill>
                  <a:schemeClr val="bg1"/>
                </a:solidFill>
              </a:rPr>
              <a:t>3.2	JAKARTA PERSISTENCE</a:t>
            </a:r>
          </a:p>
          <a:p>
            <a:pPr lvl="1">
              <a:lnSpc>
                <a:spcPct val="90000"/>
              </a:lnSpc>
            </a:pPr>
            <a:r>
              <a:rPr lang="es-ES" sz="1000" dirty="0">
                <a:solidFill>
                  <a:srgbClr val="FFFF00"/>
                </a:solidFill>
              </a:rPr>
              <a:t>3.3	JAVA SERVER FACES</a:t>
            </a:r>
          </a:p>
          <a:p>
            <a:pPr lvl="2">
              <a:lnSpc>
                <a:spcPct val="90000"/>
              </a:lnSpc>
            </a:pPr>
            <a:r>
              <a:rPr lang="es-ES" sz="1000" dirty="0">
                <a:solidFill>
                  <a:schemeClr val="bg1"/>
                </a:solidFill>
              </a:rPr>
              <a:t>3.3.1	ELEMENTOS</a:t>
            </a:r>
          </a:p>
          <a:p>
            <a:pPr lvl="2">
              <a:lnSpc>
                <a:spcPct val="90000"/>
              </a:lnSpc>
            </a:pPr>
            <a:r>
              <a:rPr lang="es-ES" sz="1000" dirty="0">
                <a:solidFill>
                  <a:schemeClr val="bg1"/>
                </a:solidFill>
              </a:rPr>
              <a:t>3.3.2	CARACTERÍSTICAS Y DESVENTAJAS</a:t>
            </a:r>
          </a:p>
          <a:p>
            <a:pPr lvl="2">
              <a:lnSpc>
                <a:spcPct val="90000"/>
              </a:lnSpc>
            </a:pPr>
            <a:r>
              <a:rPr lang="es-ES" sz="1000" dirty="0">
                <a:solidFill>
                  <a:srgbClr val="FFFF00"/>
                </a:solidFill>
              </a:rPr>
              <a:t>3.3.3	ETIQUETAS</a:t>
            </a:r>
          </a:p>
          <a:p>
            <a:pPr lvl="1">
              <a:lnSpc>
                <a:spcPct val="90000"/>
              </a:lnSpc>
            </a:pPr>
            <a:r>
              <a:rPr lang="es-ES" sz="1000" dirty="0">
                <a:solidFill>
                  <a:schemeClr val="bg1"/>
                </a:solidFill>
              </a:rPr>
              <a:t>3.4	XHTML</a:t>
            </a:r>
          </a:p>
          <a:p>
            <a:pPr lvl="2">
              <a:lnSpc>
                <a:spcPct val="90000"/>
              </a:lnSpc>
            </a:pPr>
            <a:r>
              <a:rPr lang="es-ES" sz="1000" dirty="0">
                <a:solidFill>
                  <a:schemeClr val="bg1"/>
                </a:solidFill>
              </a:rPr>
              <a:t>3.4.1	VENTAJAS Y DESVENTAJAS</a:t>
            </a:r>
          </a:p>
          <a:p>
            <a:pPr lvl="1">
              <a:lnSpc>
                <a:spcPct val="90000"/>
              </a:lnSpc>
            </a:pPr>
            <a:r>
              <a:rPr lang="es-ES" sz="1000" dirty="0">
                <a:solidFill>
                  <a:schemeClr val="bg1"/>
                </a:solidFill>
              </a:rPr>
              <a:t>3,5	JSF CDI BEAN</a:t>
            </a:r>
          </a:p>
          <a:p>
            <a:pPr lvl="1">
              <a:lnSpc>
                <a:spcPct val="90000"/>
              </a:lnSpc>
            </a:pPr>
            <a:r>
              <a:rPr lang="es-ES" sz="1000" dirty="0">
                <a:solidFill>
                  <a:schemeClr val="bg1"/>
                </a:solidFill>
              </a:rPr>
              <a:t>3.6	INYECCIÓN DE DEPENDENCIAS</a:t>
            </a:r>
          </a:p>
          <a:p>
            <a:pPr lvl="1">
              <a:lnSpc>
                <a:spcPct val="90000"/>
              </a:lnSpc>
            </a:pPr>
            <a:r>
              <a:rPr lang="es-ES" sz="1000" dirty="0">
                <a:solidFill>
                  <a:schemeClr val="bg1"/>
                </a:solidFill>
              </a:rPr>
              <a:t>3.7	COMPOSITE</a:t>
            </a:r>
          </a:p>
          <a:p>
            <a:pPr>
              <a:lnSpc>
                <a:spcPct val="90000"/>
              </a:lnSpc>
            </a:pPr>
            <a:r>
              <a:rPr lang="es-ES" sz="1000" dirty="0">
                <a:solidFill>
                  <a:schemeClr val="bg1"/>
                </a:solidFill>
              </a:rPr>
              <a:t>4.	PARTE PRÁCTICA</a:t>
            </a:r>
          </a:p>
          <a:p>
            <a:pPr lvl="1">
              <a:lnSpc>
                <a:spcPct val="90000"/>
              </a:lnSpc>
            </a:pPr>
            <a:r>
              <a:rPr lang="es-ES" sz="1000" dirty="0">
                <a:solidFill>
                  <a:schemeClr val="bg1"/>
                </a:solidFill>
              </a:rPr>
              <a:t>4.1	CREACIÓN DEL PROYECTO</a:t>
            </a:r>
          </a:p>
          <a:p>
            <a:pPr lvl="1">
              <a:lnSpc>
                <a:spcPct val="90000"/>
              </a:lnSpc>
            </a:pPr>
            <a:r>
              <a:rPr lang="es-ES" sz="1000" dirty="0">
                <a:solidFill>
                  <a:schemeClr val="bg1"/>
                </a:solidFill>
              </a:rPr>
              <a:t>4.2	ESTRUCTURA DE LA APLICACIÓN</a:t>
            </a:r>
          </a:p>
          <a:p>
            <a:pPr lvl="1">
              <a:lnSpc>
                <a:spcPct val="90000"/>
              </a:lnSpc>
            </a:pPr>
            <a:r>
              <a:rPr lang="es-ES" sz="1000" dirty="0">
                <a:solidFill>
                  <a:schemeClr val="bg1"/>
                </a:solidFill>
              </a:rPr>
              <a:t>4.3	CODIFICACIÓN DEL PROYECTO</a:t>
            </a:r>
          </a:p>
          <a:p>
            <a:pPr lvl="1">
              <a:lnSpc>
                <a:spcPct val="90000"/>
              </a:lnSpc>
            </a:pPr>
            <a:r>
              <a:rPr lang="es-ES" sz="1000" dirty="0">
                <a:solidFill>
                  <a:schemeClr val="bg1"/>
                </a:solidFill>
              </a:rPr>
              <a:t>4.4	EJECUCIÓN DEL PROYECTO</a:t>
            </a:r>
          </a:p>
          <a:p>
            <a:pPr>
              <a:lnSpc>
                <a:spcPct val="90000"/>
              </a:lnSpc>
            </a:pPr>
            <a:r>
              <a:rPr lang="es-ES" sz="1000" dirty="0">
                <a:solidFill>
                  <a:schemeClr val="bg1"/>
                </a:solidFill>
              </a:rPr>
              <a:t>5.	CONCLUSIONES</a:t>
            </a:r>
          </a:p>
          <a:p>
            <a:pPr>
              <a:lnSpc>
                <a:spcPct val="90000"/>
              </a:lnSpc>
            </a:pPr>
            <a:r>
              <a:rPr lang="es-ES" sz="1000" dirty="0">
                <a:solidFill>
                  <a:schemeClr val="bg1"/>
                </a:solidFill>
              </a:rPr>
              <a:t>6.	RECOMENDACIONES</a:t>
            </a:r>
          </a:p>
          <a:p>
            <a:pPr>
              <a:lnSpc>
                <a:spcPct val="90000"/>
              </a:lnSpc>
            </a:pPr>
            <a:r>
              <a:rPr lang="es-ES" sz="1000" dirty="0">
                <a:solidFill>
                  <a:schemeClr val="bg1"/>
                </a:solidFill>
              </a:rPr>
              <a:t>7.	REFERENCIAS</a:t>
            </a:r>
            <a:endParaRPr lang="es-ES" sz="1600" dirty="0">
              <a:solidFill>
                <a:schemeClr val="bg1"/>
              </a:solidFill>
            </a:endParaRPr>
          </a:p>
        </p:txBody>
      </p:sp>
      <p:sp>
        <p:nvSpPr>
          <p:cNvPr id="5" name="CuadroTexto 4">
            <a:extLst>
              <a:ext uri="{FF2B5EF4-FFF2-40B4-BE49-F238E27FC236}">
                <a16:creationId xmlns:a16="http://schemas.microsoft.com/office/drawing/2014/main" id="{79C4C9EF-0E36-B53C-117E-EB0A19A27A31}"/>
              </a:ext>
            </a:extLst>
          </p:cNvPr>
          <p:cNvSpPr txBox="1"/>
          <p:nvPr/>
        </p:nvSpPr>
        <p:spPr>
          <a:xfrm>
            <a:off x="11632748" y="6388099"/>
            <a:ext cx="463824" cy="400110"/>
          </a:xfrm>
          <a:prstGeom prst="rect">
            <a:avLst/>
          </a:prstGeom>
          <a:noFill/>
        </p:spPr>
        <p:txBody>
          <a:bodyPr wrap="square" rtlCol="0">
            <a:spAutoFit/>
          </a:bodyPr>
          <a:lstStyle/>
          <a:p>
            <a:r>
              <a:rPr lang="es-EC" sz="2000" dirty="0">
                <a:solidFill>
                  <a:schemeClr val="bg1"/>
                </a:solidFill>
              </a:rPr>
              <a:t>15</a:t>
            </a:r>
          </a:p>
        </p:txBody>
      </p:sp>
      <p:pic>
        <p:nvPicPr>
          <p:cNvPr id="10" name="Imagen 9">
            <a:extLst>
              <a:ext uri="{FF2B5EF4-FFF2-40B4-BE49-F238E27FC236}">
                <a16:creationId xmlns:a16="http://schemas.microsoft.com/office/drawing/2014/main" id="{DB56BF51-250C-EF3E-9019-C93A769DF00D}"/>
              </a:ext>
            </a:extLst>
          </p:cNvPr>
          <p:cNvPicPr>
            <a:picLocks noChangeAspect="1"/>
          </p:cNvPicPr>
          <p:nvPr/>
        </p:nvPicPr>
        <p:blipFill>
          <a:blip r:embed="rId2"/>
          <a:stretch>
            <a:fillRect/>
          </a:stretch>
        </p:blipFill>
        <p:spPr>
          <a:xfrm>
            <a:off x="1172554" y="1946361"/>
            <a:ext cx="7133958" cy="4441738"/>
          </a:xfrm>
          <a:prstGeom prst="rect">
            <a:avLst/>
          </a:prstGeom>
        </p:spPr>
      </p:pic>
    </p:spTree>
    <p:extLst>
      <p:ext uri="{BB962C8B-B14F-4D97-AF65-F5344CB8AC3E}">
        <p14:creationId xmlns:p14="http://schemas.microsoft.com/office/powerpoint/2010/main" val="5187356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sz="2800" dirty="0">
                <a:solidFill>
                  <a:schemeClr val="bg1"/>
                </a:solidFill>
              </a:rPr>
              <a:t>3.3.3	</a:t>
            </a:r>
            <a:r>
              <a:rPr lang="es-ES" dirty="0"/>
              <a:t>ETIQUETAS</a:t>
            </a:r>
            <a:endParaRPr lang="es-ES" sz="2800" dirty="0">
              <a:solidFill>
                <a:schemeClr val="bg1"/>
              </a:solidFill>
            </a:endParaRP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7" name="CuadroTexto 9">
            <a:extLst>
              <a:ext uri="{FF2B5EF4-FFF2-40B4-BE49-F238E27FC236}">
                <a16:creationId xmlns:a16="http://schemas.microsoft.com/office/drawing/2014/main" id="{02112B21-7163-6149-DF5C-319685974775}"/>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12</a:t>
            </a:r>
          </a:p>
        </p:txBody>
      </p:sp>
      <p:sp>
        <p:nvSpPr>
          <p:cNvPr id="14" name="CuadroTexto 9">
            <a:extLst>
              <a:ext uri="{FF2B5EF4-FFF2-40B4-BE49-F238E27FC236}">
                <a16:creationId xmlns:a16="http://schemas.microsoft.com/office/drawing/2014/main" id="{2ABA6F07-6B61-62B4-74BA-1617D4B5729F}"/>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12</a:t>
            </a:r>
          </a:p>
        </p:txBody>
      </p:sp>
      <p:sp>
        <p:nvSpPr>
          <p:cNvPr id="4" name="Marcador de contenido 2">
            <a:extLst>
              <a:ext uri="{FF2B5EF4-FFF2-40B4-BE49-F238E27FC236}">
                <a16:creationId xmlns:a16="http://schemas.microsoft.com/office/drawing/2014/main" id="{42CC2AC5-9785-8BA0-4069-4FE2019C7176}"/>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000" dirty="0">
                <a:solidFill>
                  <a:schemeClr val="bg1"/>
                </a:solidFill>
              </a:rPr>
              <a:t>1.	INTRODUCCIÓN</a:t>
            </a:r>
          </a:p>
          <a:p>
            <a:pPr>
              <a:lnSpc>
                <a:spcPct val="90000"/>
              </a:lnSpc>
            </a:pPr>
            <a:r>
              <a:rPr lang="es-ES" sz="1000" dirty="0">
                <a:solidFill>
                  <a:schemeClr val="bg1"/>
                </a:solidFill>
              </a:rPr>
              <a:t>2.	OBJETIVOS</a:t>
            </a:r>
          </a:p>
          <a:p>
            <a:pPr lvl="1">
              <a:lnSpc>
                <a:spcPct val="90000"/>
              </a:lnSpc>
            </a:pPr>
            <a:r>
              <a:rPr lang="es-ES" sz="1000" dirty="0">
                <a:solidFill>
                  <a:schemeClr val="bg1"/>
                </a:solidFill>
              </a:rPr>
              <a:t>2.1.	OBJETIVO GENERAL</a:t>
            </a:r>
          </a:p>
          <a:p>
            <a:pPr lvl="1">
              <a:lnSpc>
                <a:spcPct val="90000"/>
              </a:lnSpc>
            </a:pPr>
            <a:r>
              <a:rPr lang="es-ES" sz="1000" dirty="0">
                <a:solidFill>
                  <a:schemeClr val="bg1"/>
                </a:solidFill>
              </a:rPr>
              <a:t>2.2.	OBJETIVOS ESPECÍFICOS</a:t>
            </a:r>
          </a:p>
          <a:p>
            <a:pPr>
              <a:lnSpc>
                <a:spcPct val="90000"/>
              </a:lnSpc>
            </a:pPr>
            <a:r>
              <a:rPr lang="es-ES" sz="1000" dirty="0">
                <a:solidFill>
                  <a:srgbClr val="FFFF00"/>
                </a:solidFill>
              </a:rPr>
              <a:t>3.	MARCO TEÓRICO</a:t>
            </a:r>
          </a:p>
          <a:p>
            <a:pPr lvl="1">
              <a:lnSpc>
                <a:spcPct val="90000"/>
              </a:lnSpc>
            </a:pPr>
            <a:r>
              <a:rPr lang="es-ES" sz="1000" dirty="0">
                <a:solidFill>
                  <a:schemeClr val="bg1"/>
                </a:solidFill>
              </a:rPr>
              <a:t>3.1	PATRÓN MODELO VISTA CONTROLADOR</a:t>
            </a:r>
          </a:p>
          <a:p>
            <a:pPr lvl="2">
              <a:lnSpc>
                <a:spcPct val="90000"/>
              </a:lnSpc>
            </a:pPr>
            <a:r>
              <a:rPr lang="es-ES" sz="1000" dirty="0">
                <a:solidFill>
                  <a:schemeClr val="bg1"/>
                </a:solidFill>
              </a:rPr>
              <a:t>3.1.1	MODELO</a:t>
            </a:r>
          </a:p>
          <a:p>
            <a:pPr lvl="2">
              <a:lnSpc>
                <a:spcPct val="90000"/>
              </a:lnSpc>
            </a:pPr>
            <a:r>
              <a:rPr lang="es-ES" sz="1000" dirty="0">
                <a:solidFill>
                  <a:schemeClr val="bg1"/>
                </a:solidFill>
              </a:rPr>
              <a:t>3.1.2	VISTA</a:t>
            </a:r>
          </a:p>
          <a:p>
            <a:pPr lvl="2">
              <a:lnSpc>
                <a:spcPct val="90000"/>
              </a:lnSpc>
            </a:pPr>
            <a:r>
              <a:rPr lang="es-ES" sz="1000" dirty="0">
                <a:solidFill>
                  <a:schemeClr val="bg1"/>
                </a:solidFill>
              </a:rPr>
              <a:t>3.1.3	CONTROLADOR</a:t>
            </a:r>
          </a:p>
          <a:p>
            <a:pPr lvl="1">
              <a:lnSpc>
                <a:spcPct val="90000"/>
              </a:lnSpc>
            </a:pPr>
            <a:r>
              <a:rPr lang="es-ES" sz="1000" dirty="0">
                <a:solidFill>
                  <a:schemeClr val="bg1"/>
                </a:solidFill>
              </a:rPr>
              <a:t>3.2	JAKARTA PERSISTENCE</a:t>
            </a:r>
          </a:p>
          <a:p>
            <a:pPr lvl="1">
              <a:lnSpc>
                <a:spcPct val="90000"/>
              </a:lnSpc>
            </a:pPr>
            <a:r>
              <a:rPr lang="es-ES" sz="1000" dirty="0">
                <a:solidFill>
                  <a:srgbClr val="FFFF00"/>
                </a:solidFill>
              </a:rPr>
              <a:t>3.3	JAVA SERVER FACES</a:t>
            </a:r>
          </a:p>
          <a:p>
            <a:pPr lvl="2">
              <a:lnSpc>
                <a:spcPct val="90000"/>
              </a:lnSpc>
            </a:pPr>
            <a:r>
              <a:rPr lang="es-ES" sz="1000" dirty="0">
                <a:solidFill>
                  <a:schemeClr val="bg1"/>
                </a:solidFill>
              </a:rPr>
              <a:t>3.3.1	ELEMENTOS</a:t>
            </a:r>
          </a:p>
          <a:p>
            <a:pPr lvl="2">
              <a:lnSpc>
                <a:spcPct val="90000"/>
              </a:lnSpc>
            </a:pPr>
            <a:r>
              <a:rPr lang="es-ES" sz="1000" dirty="0">
                <a:solidFill>
                  <a:schemeClr val="bg1"/>
                </a:solidFill>
              </a:rPr>
              <a:t>3.3.2	CARACTERÍSTICAS Y DESVENTAJAS</a:t>
            </a:r>
          </a:p>
          <a:p>
            <a:pPr lvl="2">
              <a:lnSpc>
                <a:spcPct val="90000"/>
              </a:lnSpc>
            </a:pPr>
            <a:r>
              <a:rPr lang="es-ES" sz="1000" dirty="0">
                <a:solidFill>
                  <a:srgbClr val="FFFF00"/>
                </a:solidFill>
              </a:rPr>
              <a:t>3.3.3	ETIQUETAS</a:t>
            </a:r>
          </a:p>
          <a:p>
            <a:pPr lvl="1">
              <a:lnSpc>
                <a:spcPct val="90000"/>
              </a:lnSpc>
            </a:pPr>
            <a:r>
              <a:rPr lang="es-ES" sz="1000" dirty="0">
                <a:solidFill>
                  <a:schemeClr val="bg1"/>
                </a:solidFill>
              </a:rPr>
              <a:t>3.4	XHTML</a:t>
            </a:r>
          </a:p>
          <a:p>
            <a:pPr lvl="2">
              <a:lnSpc>
                <a:spcPct val="90000"/>
              </a:lnSpc>
            </a:pPr>
            <a:r>
              <a:rPr lang="es-ES" sz="1000" dirty="0">
                <a:solidFill>
                  <a:schemeClr val="bg1"/>
                </a:solidFill>
              </a:rPr>
              <a:t>3.4.1	VENTAJAS Y DESVENTAJAS</a:t>
            </a:r>
          </a:p>
          <a:p>
            <a:pPr lvl="1">
              <a:lnSpc>
                <a:spcPct val="90000"/>
              </a:lnSpc>
            </a:pPr>
            <a:r>
              <a:rPr lang="es-ES" sz="1000" dirty="0">
                <a:solidFill>
                  <a:schemeClr val="bg1"/>
                </a:solidFill>
              </a:rPr>
              <a:t>3,5	JSF CDI BEAN</a:t>
            </a:r>
          </a:p>
          <a:p>
            <a:pPr lvl="1">
              <a:lnSpc>
                <a:spcPct val="90000"/>
              </a:lnSpc>
            </a:pPr>
            <a:r>
              <a:rPr lang="es-ES" sz="1000" dirty="0">
                <a:solidFill>
                  <a:schemeClr val="bg1"/>
                </a:solidFill>
              </a:rPr>
              <a:t>3.6	INYECCIÓN DE DEPENDENCIAS</a:t>
            </a:r>
          </a:p>
          <a:p>
            <a:pPr lvl="1">
              <a:lnSpc>
                <a:spcPct val="90000"/>
              </a:lnSpc>
            </a:pPr>
            <a:r>
              <a:rPr lang="es-ES" sz="1000" dirty="0">
                <a:solidFill>
                  <a:schemeClr val="bg1"/>
                </a:solidFill>
              </a:rPr>
              <a:t>3.7	COMPOSITE</a:t>
            </a:r>
          </a:p>
          <a:p>
            <a:pPr>
              <a:lnSpc>
                <a:spcPct val="90000"/>
              </a:lnSpc>
            </a:pPr>
            <a:r>
              <a:rPr lang="es-ES" sz="1000" dirty="0">
                <a:solidFill>
                  <a:schemeClr val="bg1"/>
                </a:solidFill>
              </a:rPr>
              <a:t>4.	PARTE PRÁCTICA</a:t>
            </a:r>
          </a:p>
          <a:p>
            <a:pPr lvl="1">
              <a:lnSpc>
                <a:spcPct val="90000"/>
              </a:lnSpc>
            </a:pPr>
            <a:r>
              <a:rPr lang="es-ES" sz="1000" dirty="0">
                <a:solidFill>
                  <a:schemeClr val="bg1"/>
                </a:solidFill>
              </a:rPr>
              <a:t>4.1	CREACIÓN DEL PROYECTO</a:t>
            </a:r>
          </a:p>
          <a:p>
            <a:pPr lvl="1">
              <a:lnSpc>
                <a:spcPct val="90000"/>
              </a:lnSpc>
            </a:pPr>
            <a:r>
              <a:rPr lang="es-ES" sz="1000" dirty="0">
                <a:solidFill>
                  <a:schemeClr val="bg1"/>
                </a:solidFill>
              </a:rPr>
              <a:t>4.2	ESTRUCTURA DE LA APLICACIÓN</a:t>
            </a:r>
          </a:p>
          <a:p>
            <a:pPr lvl="1">
              <a:lnSpc>
                <a:spcPct val="90000"/>
              </a:lnSpc>
            </a:pPr>
            <a:r>
              <a:rPr lang="es-ES" sz="1000" dirty="0">
                <a:solidFill>
                  <a:schemeClr val="bg1"/>
                </a:solidFill>
              </a:rPr>
              <a:t>4.3	CODIFICACIÓN DEL PROYECTO</a:t>
            </a:r>
          </a:p>
          <a:p>
            <a:pPr lvl="1">
              <a:lnSpc>
                <a:spcPct val="90000"/>
              </a:lnSpc>
            </a:pPr>
            <a:r>
              <a:rPr lang="es-ES" sz="1000" dirty="0">
                <a:solidFill>
                  <a:schemeClr val="bg1"/>
                </a:solidFill>
              </a:rPr>
              <a:t>4.4	EJECUCIÓN DEL PROYECTO</a:t>
            </a:r>
          </a:p>
          <a:p>
            <a:pPr>
              <a:lnSpc>
                <a:spcPct val="90000"/>
              </a:lnSpc>
            </a:pPr>
            <a:r>
              <a:rPr lang="es-ES" sz="1000" dirty="0">
                <a:solidFill>
                  <a:schemeClr val="bg1"/>
                </a:solidFill>
              </a:rPr>
              <a:t>5.	CONCLUSIONES</a:t>
            </a:r>
          </a:p>
          <a:p>
            <a:pPr>
              <a:lnSpc>
                <a:spcPct val="90000"/>
              </a:lnSpc>
            </a:pPr>
            <a:r>
              <a:rPr lang="es-ES" sz="1000" dirty="0">
                <a:solidFill>
                  <a:schemeClr val="bg1"/>
                </a:solidFill>
              </a:rPr>
              <a:t>6.	RECOMENDACIONES</a:t>
            </a:r>
          </a:p>
          <a:p>
            <a:pPr>
              <a:lnSpc>
                <a:spcPct val="90000"/>
              </a:lnSpc>
            </a:pPr>
            <a:r>
              <a:rPr lang="es-ES" sz="1000" dirty="0">
                <a:solidFill>
                  <a:schemeClr val="bg1"/>
                </a:solidFill>
              </a:rPr>
              <a:t>7.	REFERENCIAS</a:t>
            </a:r>
            <a:endParaRPr lang="es-ES" dirty="0">
              <a:solidFill>
                <a:schemeClr val="bg1"/>
              </a:solidFill>
            </a:endParaRPr>
          </a:p>
        </p:txBody>
      </p:sp>
      <p:sp>
        <p:nvSpPr>
          <p:cNvPr id="5" name="CuadroTexto 4">
            <a:extLst>
              <a:ext uri="{FF2B5EF4-FFF2-40B4-BE49-F238E27FC236}">
                <a16:creationId xmlns:a16="http://schemas.microsoft.com/office/drawing/2014/main" id="{79C4C9EF-0E36-B53C-117E-EB0A19A27A31}"/>
              </a:ext>
            </a:extLst>
          </p:cNvPr>
          <p:cNvSpPr txBox="1"/>
          <p:nvPr/>
        </p:nvSpPr>
        <p:spPr>
          <a:xfrm>
            <a:off x="11632748" y="6388099"/>
            <a:ext cx="463824" cy="400110"/>
          </a:xfrm>
          <a:prstGeom prst="rect">
            <a:avLst/>
          </a:prstGeom>
          <a:noFill/>
        </p:spPr>
        <p:txBody>
          <a:bodyPr wrap="square" rtlCol="0">
            <a:spAutoFit/>
          </a:bodyPr>
          <a:lstStyle/>
          <a:p>
            <a:r>
              <a:rPr lang="es-EC" sz="2000" dirty="0">
                <a:solidFill>
                  <a:schemeClr val="bg1"/>
                </a:solidFill>
              </a:rPr>
              <a:t>16</a:t>
            </a:r>
          </a:p>
        </p:txBody>
      </p:sp>
      <p:pic>
        <p:nvPicPr>
          <p:cNvPr id="8" name="Imagen 7">
            <a:extLst>
              <a:ext uri="{FF2B5EF4-FFF2-40B4-BE49-F238E27FC236}">
                <a16:creationId xmlns:a16="http://schemas.microsoft.com/office/drawing/2014/main" id="{C346382B-DAFA-2804-164B-8C3FCD9F68BE}"/>
              </a:ext>
            </a:extLst>
          </p:cNvPr>
          <p:cNvPicPr>
            <a:picLocks noChangeAspect="1"/>
          </p:cNvPicPr>
          <p:nvPr/>
        </p:nvPicPr>
        <p:blipFill>
          <a:blip r:embed="rId2"/>
          <a:stretch>
            <a:fillRect/>
          </a:stretch>
        </p:blipFill>
        <p:spPr>
          <a:xfrm>
            <a:off x="1045138" y="2231461"/>
            <a:ext cx="7586114" cy="3818514"/>
          </a:xfrm>
          <a:prstGeom prst="rect">
            <a:avLst/>
          </a:prstGeom>
        </p:spPr>
      </p:pic>
    </p:spTree>
    <p:extLst>
      <p:ext uri="{BB962C8B-B14F-4D97-AF65-F5344CB8AC3E}">
        <p14:creationId xmlns:p14="http://schemas.microsoft.com/office/powerpoint/2010/main" val="42214663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sz="2800" dirty="0">
                <a:solidFill>
                  <a:schemeClr val="bg1"/>
                </a:solidFill>
              </a:rPr>
              <a:t>3.3.3	</a:t>
            </a:r>
            <a:r>
              <a:rPr lang="es-ES" dirty="0"/>
              <a:t>ETIQUETAS</a:t>
            </a:r>
            <a:endParaRPr lang="es-ES" sz="2800" dirty="0">
              <a:solidFill>
                <a:schemeClr val="bg1"/>
              </a:solidFill>
            </a:endParaRP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7" name="CuadroTexto 9">
            <a:extLst>
              <a:ext uri="{FF2B5EF4-FFF2-40B4-BE49-F238E27FC236}">
                <a16:creationId xmlns:a16="http://schemas.microsoft.com/office/drawing/2014/main" id="{02112B21-7163-6149-DF5C-319685974775}"/>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12</a:t>
            </a:r>
          </a:p>
        </p:txBody>
      </p:sp>
      <p:sp>
        <p:nvSpPr>
          <p:cNvPr id="14" name="CuadroTexto 9">
            <a:extLst>
              <a:ext uri="{FF2B5EF4-FFF2-40B4-BE49-F238E27FC236}">
                <a16:creationId xmlns:a16="http://schemas.microsoft.com/office/drawing/2014/main" id="{2ABA6F07-6B61-62B4-74BA-1617D4B5729F}"/>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12</a:t>
            </a:r>
          </a:p>
        </p:txBody>
      </p:sp>
      <p:sp>
        <p:nvSpPr>
          <p:cNvPr id="4" name="Marcador de contenido 2">
            <a:extLst>
              <a:ext uri="{FF2B5EF4-FFF2-40B4-BE49-F238E27FC236}">
                <a16:creationId xmlns:a16="http://schemas.microsoft.com/office/drawing/2014/main" id="{42CC2AC5-9785-8BA0-4069-4FE2019C7176}"/>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000" dirty="0">
                <a:solidFill>
                  <a:schemeClr val="bg1"/>
                </a:solidFill>
              </a:rPr>
              <a:t>1.	INTRODUCCIÓN</a:t>
            </a:r>
          </a:p>
          <a:p>
            <a:pPr>
              <a:lnSpc>
                <a:spcPct val="90000"/>
              </a:lnSpc>
            </a:pPr>
            <a:r>
              <a:rPr lang="es-ES" sz="1000" dirty="0">
                <a:solidFill>
                  <a:schemeClr val="bg1"/>
                </a:solidFill>
              </a:rPr>
              <a:t>2.	OBJETIVOS</a:t>
            </a:r>
          </a:p>
          <a:p>
            <a:pPr lvl="1">
              <a:lnSpc>
                <a:spcPct val="90000"/>
              </a:lnSpc>
            </a:pPr>
            <a:r>
              <a:rPr lang="es-ES" sz="1000" dirty="0">
                <a:solidFill>
                  <a:schemeClr val="bg1"/>
                </a:solidFill>
              </a:rPr>
              <a:t>2.1.	OBJETIVO GENERAL</a:t>
            </a:r>
          </a:p>
          <a:p>
            <a:pPr lvl="1">
              <a:lnSpc>
                <a:spcPct val="90000"/>
              </a:lnSpc>
            </a:pPr>
            <a:r>
              <a:rPr lang="es-ES" sz="1000" dirty="0">
                <a:solidFill>
                  <a:schemeClr val="bg1"/>
                </a:solidFill>
              </a:rPr>
              <a:t>2.2.	OBJETIVOS ESPECÍFICOS</a:t>
            </a:r>
          </a:p>
          <a:p>
            <a:pPr>
              <a:lnSpc>
                <a:spcPct val="90000"/>
              </a:lnSpc>
            </a:pPr>
            <a:r>
              <a:rPr lang="es-ES" sz="1000" dirty="0">
                <a:solidFill>
                  <a:srgbClr val="FFFF00"/>
                </a:solidFill>
              </a:rPr>
              <a:t>3.	MARCO TEÓRICO</a:t>
            </a:r>
          </a:p>
          <a:p>
            <a:pPr lvl="1">
              <a:lnSpc>
                <a:spcPct val="90000"/>
              </a:lnSpc>
            </a:pPr>
            <a:r>
              <a:rPr lang="es-ES" sz="1000" dirty="0">
                <a:solidFill>
                  <a:schemeClr val="bg1"/>
                </a:solidFill>
              </a:rPr>
              <a:t>3.1	PATRÓN MODELO VISTA CONTROLADOR</a:t>
            </a:r>
          </a:p>
          <a:p>
            <a:pPr lvl="2">
              <a:lnSpc>
                <a:spcPct val="90000"/>
              </a:lnSpc>
            </a:pPr>
            <a:r>
              <a:rPr lang="es-ES" sz="1000" dirty="0">
                <a:solidFill>
                  <a:schemeClr val="bg1"/>
                </a:solidFill>
              </a:rPr>
              <a:t>3.1.1	MODELO</a:t>
            </a:r>
          </a:p>
          <a:p>
            <a:pPr lvl="2">
              <a:lnSpc>
                <a:spcPct val="90000"/>
              </a:lnSpc>
            </a:pPr>
            <a:r>
              <a:rPr lang="es-ES" sz="1000" dirty="0">
                <a:solidFill>
                  <a:schemeClr val="bg1"/>
                </a:solidFill>
              </a:rPr>
              <a:t>3.1.2	VISTA</a:t>
            </a:r>
          </a:p>
          <a:p>
            <a:pPr lvl="2">
              <a:lnSpc>
                <a:spcPct val="90000"/>
              </a:lnSpc>
            </a:pPr>
            <a:r>
              <a:rPr lang="es-ES" sz="1000" dirty="0">
                <a:solidFill>
                  <a:schemeClr val="bg1"/>
                </a:solidFill>
              </a:rPr>
              <a:t>3.1.3	CONTROLADOR</a:t>
            </a:r>
          </a:p>
          <a:p>
            <a:pPr lvl="1">
              <a:lnSpc>
                <a:spcPct val="90000"/>
              </a:lnSpc>
            </a:pPr>
            <a:r>
              <a:rPr lang="es-ES" sz="1000" dirty="0">
                <a:solidFill>
                  <a:schemeClr val="bg1"/>
                </a:solidFill>
              </a:rPr>
              <a:t>3.2	JAKARTA PERSISTENCE</a:t>
            </a:r>
          </a:p>
          <a:p>
            <a:pPr lvl="1">
              <a:lnSpc>
                <a:spcPct val="90000"/>
              </a:lnSpc>
            </a:pPr>
            <a:r>
              <a:rPr lang="es-ES" sz="1000" dirty="0">
                <a:solidFill>
                  <a:srgbClr val="FFFF00"/>
                </a:solidFill>
              </a:rPr>
              <a:t>3.3	JAVA SERVER FACES</a:t>
            </a:r>
          </a:p>
          <a:p>
            <a:pPr lvl="2">
              <a:lnSpc>
                <a:spcPct val="90000"/>
              </a:lnSpc>
            </a:pPr>
            <a:r>
              <a:rPr lang="es-ES" sz="1000" dirty="0">
                <a:solidFill>
                  <a:schemeClr val="bg1"/>
                </a:solidFill>
              </a:rPr>
              <a:t>3.3.1	ELEMENTOS</a:t>
            </a:r>
          </a:p>
          <a:p>
            <a:pPr lvl="2">
              <a:lnSpc>
                <a:spcPct val="90000"/>
              </a:lnSpc>
            </a:pPr>
            <a:r>
              <a:rPr lang="es-ES" sz="1000" dirty="0">
                <a:solidFill>
                  <a:schemeClr val="bg1"/>
                </a:solidFill>
              </a:rPr>
              <a:t>3.3.2	CARACTERÍSTICAS Y DESVENTAJAS</a:t>
            </a:r>
          </a:p>
          <a:p>
            <a:pPr lvl="2">
              <a:lnSpc>
                <a:spcPct val="90000"/>
              </a:lnSpc>
            </a:pPr>
            <a:r>
              <a:rPr lang="es-ES" sz="1000" dirty="0">
                <a:solidFill>
                  <a:srgbClr val="FFFF00"/>
                </a:solidFill>
              </a:rPr>
              <a:t>3.3.3	ETIQUETAS</a:t>
            </a:r>
          </a:p>
          <a:p>
            <a:pPr lvl="1">
              <a:lnSpc>
                <a:spcPct val="90000"/>
              </a:lnSpc>
            </a:pPr>
            <a:r>
              <a:rPr lang="es-ES" sz="1000" dirty="0">
                <a:solidFill>
                  <a:schemeClr val="bg1"/>
                </a:solidFill>
              </a:rPr>
              <a:t>3.4	XHTML</a:t>
            </a:r>
          </a:p>
          <a:p>
            <a:pPr lvl="2">
              <a:lnSpc>
                <a:spcPct val="90000"/>
              </a:lnSpc>
            </a:pPr>
            <a:r>
              <a:rPr lang="es-ES" sz="1000" dirty="0">
                <a:solidFill>
                  <a:schemeClr val="bg1"/>
                </a:solidFill>
              </a:rPr>
              <a:t>3.4.1	VENTAJAS Y DESVENTAJAS</a:t>
            </a:r>
          </a:p>
          <a:p>
            <a:pPr lvl="1">
              <a:lnSpc>
                <a:spcPct val="90000"/>
              </a:lnSpc>
            </a:pPr>
            <a:r>
              <a:rPr lang="es-ES" sz="1000" dirty="0">
                <a:solidFill>
                  <a:schemeClr val="bg1"/>
                </a:solidFill>
              </a:rPr>
              <a:t>3,5	JSF CDI BEAN</a:t>
            </a:r>
          </a:p>
          <a:p>
            <a:pPr lvl="1">
              <a:lnSpc>
                <a:spcPct val="90000"/>
              </a:lnSpc>
            </a:pPr>
            <a:r>
              <a:rPr lang="es-ES" sz="1000" dirty="0">
                <a:solidFill>
                  <a:schemeClr val="bg1"/>
                </a:solidFill>
              </a:rPr>
              <a:t>3.6	INYECCIÓN DE DEPENDENCIAS</a:t>
            </a:r>
          </a:p>
          <a:p>
            <a:pPr lvl="1">
              <a:lnSpc>
                <a:spcPct val="90000"/>
              </a:lnSpc>
            </a:pPr>
            <a:r>
              <a:rPr lang="es-ES" sz="1000" dirty="0">
                <a:solidFill>
                  <a:schemeClr val="bg1"/>
                </a:solidFill>
              </a:rPr>
              <a:t>3.7	COMPOSITE</a:t>
            </a:r>
          </a:p>
          <a:p>
            <a:pPr>
              <a:lnSpc>
                <a:spcPct val="90000"/>
              </a:lnSpc>
            </a:pPr>
            <a:r>
              <a:rPr lang="es-ES" sz="1000" dirty="0">
                <a:solidFill>
                  <a:schemeClr val="bg1"/>
                </a:solidFill>
              </a:rPr>
              <a:t>4.	PARTE PRÁCTICA</a:t>
            </a:r>
          </a:p>
          <a:p>
            <a:pPr lvl="1">
              <a:lnSpc>
                <a:spcPct val="90000"/>
              </a:lnSpc>
            </a:pPr>
            <a:r>
              <a:rPr lang="es-ES" sz="1000" dirty="0">
                <a:solidFill>
                  <a:schemeClr val="bg1"/>
                </a:solidFill>
              </a:rPr>
              <a:t>4.1	CREACIÓN DEL PROYECTO</a:t>
            </a:r>
          </a:p>
          <a:p>
            <a:pPr lvl="1">
              <a:lnSpc>
                <a:spcPct val="90000"/>
              </a:lnSpc>
            </a:pPr>
            <a:r>
              <a:rPr lang="es-ES" sz="1000" dirty="0">
                <a:solidFill>
                  <a:schemeClr val="bg1"/>
                </a:solidFill>
              </a:rPr>
              <a:t>4.2	ESTRUCTURA DE LA APLICACIÓN</a:t>
            </a:r>
          </a:p>
          <a:p>
            <a:pPr lvl="1">
              <a:lnSpc>
                <a:spcPct val="90000"/>
              </a:lnSpc>
            </a:pPr>
            <a:r>
              <a:rPr lang="es-ES" sz="1000" dirty="0">
                <a:solidFill>
                  <a:schemeClr val="bg1"/>
                </a:solidFill>
              </a:rPr>
              <a:t>4.3	EJECUCIÓN DEL PROYECTO</a:t>
            </a:r>
          </a:p>
          <a:p>
            <a:pPr>
              <a:lnSpc>
                <a:spcPct val="90000"/>
              </a:lnSpc>
            </a:pPr>
            <a:r>
              <a:rPr lang="es-ES" sz="1000" dirty="0">
                <a:solidFill>
                  <a:schemeClr val="bg1"/>
                </a:solidFill>
              </a:rPr>
              <a:t>5.	CONCLUSIONES</a:t>
            </a:r>
          </a:p>
          <a:p>
            <a:pPr>
              <a:lnSpc>
                <a:spcPct val="90000"/>
              </a:lnSpc>
            </a:pPr>
            <a:r>
              <a:rPr lang="es-ES" sz="1000" dirty="0">
                <a:solidFill>
                  <a:schemeClr val="bg1"/>
                </a:solidFill>
              </a:rPr>
              <a:t>6.	RECOMENDACIONES</a:t>
            </a:r>
          </a:p>
          <a:p>
            <a:pPr>
              <a:lnSpc>
                <a:spcPct val="90000"/>
              </a:lnSpc>
            </a:pPr>
            <a:r>
              <a:rPr lang="es-ES" sz="1000" dirty="0">
                <a:solidFill>
                  <a:schemeClr val="bg1"/>
                </a:solidFill>
              </a:rPr>
              <a:t>7.	REFERENCIAS</a:t>
            </a:r>
            <a:endParaRPr lang="es-ES" sz="1600" dirty="0">
              <a:solidFill>
                <a:schemeClr val="bg1"/>
              </a:solidFill>
            </a:endParaRPr>
          </a:p>
        </p:txBody>
      </p:sp>
      <p:sp>
        <p:nvSpPr>
          <p:cNvPr id="5" name="CuadroTexto 4">
            <a:extLst>
              <a:ext uri="{FF2B5EF4-FFF2-40B4-BE49-F238E27FC236}">
                <a16:creationId xmlns:a16="http://schemas.microsoft.com/office/drawing/2014/main" id="{79C4C9EF-0E36-B53C-117E-EB0A19A27A31}"/>
              </a:ext>
            </a:extLst>
          </p:cNvPr>
          <p:cNvSpPr txBox="1"/>
          <p:nvPr/>
        </p:nvSpPr>
        <p:spPr>
          <a:xfrm>
            <a:off x="11632748" y="6388099"/>
            <a:ext cx="463824" cy="400110"/>
          </a:xfrm>
          <a:prstGeom prst="rect">
            <a:avLst/>
          </a:prstGeom>
          <a:noFill/>
        </p:spPr>
        <p:txBody>
          <a:bodyPr wrap="square" rtlCol="0">
            <a:spAutoFit/>
          </a:bodyPr>
          <a:lstStyle/>
          <a:p>
            <a:r>
              <a:rPr lang="es-EC" sz="2000" dirty="0">
                <a:solidFill>
                  <a:schemeClr val="bg1"/>
                </a:solidFill>
              </a:rPr>
              <a:t>17</a:t>
            </a:r>
          </a:p>
        </p:txBody>
      </p:sp>
      <p:pic>
        <p:nvPicPr>
          <p:cNvPr id="8" name="Imagen 7">
            <a:extLst>
              <a:ext uri="{FF2B5EF4-FFF2-40B4-BE49-F238E27FC236}">
                <a16:creationId xmlns:a16="http://schemas.microsoft.com/office/drawing/2014/main" id="{5333B6E8-C227-9887-67E5-B5D8C9FFBF7D}"/>
              </a:ext>
            </a:extLst>
          </p:cNvPr>
          <p:cNvPicPr>
            <a:picLocks noChangeAspect="1"/>
          </p:cNvPicPr>
          <p:nvPr/>
        </p:nvPicPr>
        <p:blipFill>
          <a:blip r:embed="rId2"/>
          <a:stretch>
            <a:fillRect/>
          </a:stretch>
        </p:blipFill>
        <p:spPr>
          <a:xfrm>
            <a:off x="1074945" y="2167339"/>
            <a:ext cx="7266973" cy="3507069"/>
          </a:xfrm>
          <a:prstGeom prst="rect">
            <a:avLst/>
          </a:prstGeom>
        </p:spPr>
      </p:pic>
    </p:spTree>
    <p:extLst>
      <p:ext uri="{BB962C8B-B14F-4D97-AF65-F5344CB8AC3E}">
        <p14:creationId xmlns:p14="http://schemas.microsoft.com/office/powerpoint/2010/main" val="22556036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sz="2800" dirty="0">
                <a:solidFill>
                  <a:schemeClr val="bg1"/>
                </a:solidFill>
              </a:rPr>
              <a:t>3.4 	</a:t>
            </a:r>
            <a:r>
              <a:rPr lang="es-ES" sz="2800" dirty="0" err="1">
                <a:solidFill>
                  <a:schemeClr val="bg1"/>
                </a:solidFill>
              </a:rPr>
              <a:t>xhtml</a:t>
            </a:r>
            <a:endParaRPr lang="es-ES" sz="2800" dirty="0">
              <a:solidFill>
                <a:schemeClr val="bg1"/>
              </a:solidFill>
            </a:endParaRP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7" name="CuadroTexto 9">
            <a:extLst>
              <a:ext uri="{FF2B5EF4-FFF2-40B4-BE49-F238E27FC236}">
                <a16:creationId xmlns:a16="http://schemas.microsoft.com/office/drawing/2014/main" id="{02112B21-7163-6149-DF5C-319685974775}"/>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12</a:t>
            </a:r>
          </a:p>
        </p:txBody>
      </p:sp>
      <p:sp>
        <p:nvSpPr>
          <p:cNvPr id="11" name="Content Placeholder 7">
            <a:extLst>
              <a:ext uri="{FF2B5EF4-FFF2-40B4-BE49-F238E27FC236}">
                <a16:creationId xmlns:a16="http://schemas.microsoft.com/office/drawing/2014/main" id="{25178EC1-2F92-8DB4-2EAC-25065B5BDA67}"/>
              </a:ext>
            </a:extLst>
          </p:cNvPr>
          <p:cNvSpPr>
            <a:spLocks noGrp="1"/>
          </p:cNvSpPr>
          <p:nvPr>
            <p:ph idx="1"/>
          </p:nvPr>
        </p:nvSpPr>
        <p:spPr>
          <a:xfrm>
            <a:off x="581193" y="2180496"/>
            <a:ext cx="8314330" cy="3228992"/>
          </a:xfrm>
        </p:spPr>
        <p:txBody>
          <a:bodyPr>
            <a:normAutofit fontScale="92500" lnSpcReduction="20000"/>
          </a:bodyPr>
          <a:lstStyle/>
          <a:p>
            <a:pPr marL="0" indent="0" algn="just">
              <a:lnSpc>
                <a:spcPct val="115000"/>
              </a:lnSpc>
              <a:buNone/>
            </a:pPr>
            <a:r>
              <a:rPr lang="es-ES" sz="1900" dirty="0"/>
              <a:t>XHTML (</a:t>
            </a:r>
            <a:r>
              <a:rPr lang="es-ES" sz="1900" dirty="0" err="1"/>
              <a:t>eXtensible</a:t>
            </a:r>
            <a:r>
              <a:rPr lang="es-ES" sz="1900" dirty="0"/>
              <a:t> </a:t>
            </a:r>
            <a:r>
              <a:rPr lang="es-ES" sz="1900" dirty="0" err="1"/>
              <a:t>HyperText</a:t>
            </a:r>
            <a:r>
              <a:rPr lang="es-ES" sz="1900" dirty="0"/>
              <a:t> </a:t>
            </a:r>
            <a:r>
              <a:rPr lang="es-ES" sz="1900" dirty="0" err="1"/>
              <a:t>Markup</a:t>
            </a:r>
            <a:r>
              <a:rPr lang="es-ES" sz="1900" dirty="0"/>
              <a:t> </a:t>
            </a:r>
            <a:r>
              <a:rPr lang="es-ES" sz="1900" dirty="0" err="1"/>
              <a:t>Language</a:t>
            </a:r>
            <a:r>
              <a:rPr lang="es-ES" sz="1900" dirty="0"/>
              <a:t>) es un lenguaje de marcado para la representación de contenido en la </a:t>
            </a:r>
            <a:r>
              <a:rPr lang="es-ES" sz="1900" dirty="0" err="1"/>
              <a:t>World</a:t>
            </a:r>
            <a:r>
              <a:rPr lang="es-ES" sz="1900" dirty="0"/>
              <a:t> Wide Web. Es una variante de HTML (</a:t>
            </a:r>
            <a:r>
              <a:rPr lang="es-ES" sz="1900" dirty="0" err="1"/>
              <a:t>HyperText</a:t>
            </a:r>
            <a:r>
              <a:rPr lang="es-ES" sz="1900" dirty="0"/>
              <a:t> </a:t>
            </a:r>
            <a:r>
              <a:rPr lang="es-ES" sz="1900" dirty="0" err="1"/>
              <a:t>Markup</a:t>
            </a:r>
            <a:r>
              <a:rPr lang="es-ES" sz="1900" dirty="0"/>
              <a:t> </a:t>
            </a:r>
            <a:r>
              <a:rPr lang="es-ES" sz="1900" dirty="0" err="1"/>
              <a:t>Language</a:t>
            </a:r>
            <a:r>
              <a:rPr lang="es-ES" sz="1900" dirty="0"/>
              <a:t>) que sigue las reglas de sintaxis de XML (</a:t>
            </a:r>
            <a:r>
              <a:rPr lang="es-ES" sz="1900" dirty="0" err="1"/>
              <a:t>eXtensible</a:t>
            </a:r>
            <a:r>
              <a:rPr lang="es-ES" sz="1900" dirty="0"/>
              <a:t> </a:t>
            </a:r>
            <a:r>
              <a:rPr lang="es-ES" sz="1900" dirty="0" err="1"/>
              <a:t>Markup</a:t>
            </a:r>
            <a:r>
              <a:rPr lang="es-ES" sz="1900" dirty="0"/>
              <a:t> </a:t>
            </a:r>
            <a:r>
              <a:rPr lang="es-ES" sz="1900" dirty="0" err="1"/>
              <a:t>Language</a:t>
            </a:r>
            <a:r>
              <a:rPr lang="es-ES" sz="1900" dirty="0"/>
              <a:t>).</a:t>
            </a:r>
          </a:p>
          <a:p>
            <a:pPr marL="0" indent="0" algn="just">
              <a:lnSpc>
                <a:spcPct val="115000"/>
              </a:lnSpc>
              <a:buNone/>
            </a:pPr>
            <a:r>
              <a:rPr lang="es-ES" sz="1900" dirty="0"/>
              <a:t>Los archivos XHTML son documentos de texto que utilizan etiquetas para describir y dar formato al contenido. Estas etiquetas son usadas para dividir el documento en diferentes secciones y para aplicar formato al texto, imágenes y otros elementos incluidos en el documento.</a:t>
            </a:r>
          </a:p>
          <a:p>
            <a:pPr marL="0" indent="0" algn="just">
              <a:lnSpc>
                <a:spcPct val="115000"/>
              </a:lnSpc>
              <a:buNone/>
            </a:pPr>
            <a:r>
              <a:rPr lang="es-ES" sz="1900" dirty="0"/>
              <a:t>Los archivos XHTML se suelen utilizar para crear páginas web y a menudo se utilizan en conjunción con marcos web como JSF (JavaServer Faces) para crear aplicaciones web.</a:t>
            </a:r>
          </a:p>
        </p:txBody>
      </p:sp>
      <p:sp>
        <p:nvSpPr>
          <p:cNvPr id="14" name="CuadroTexto 9">
            <a:extLst>
              <a:ext uri="{FF2B5EF4-FFF2-40B4-BE49-F238E27FC236}">
                <a16:creationId xmlns:a16="http://schemas.microsoft.com/office/drawing/2014/main" id="{2ABA6F07-6B61-62B4-74BA-1617D4B5729F}"/>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12</a:t>
            </a:r>
          </a:p>
        </p:txBody>
      </p:sp>
      <p:sp>
        <p:nvSpPr>
          <p:cNvPr id="4" name="Marcador de contenido 2">
            <a:extLst>
              <a:ext uri="{FF2B5EF4-FFF2-40B4-BE49-F238E27FC236}">
                <a16:creationId xmlns:a16="http://schemas.microsoft.com/office/drawing/2014/main" id="{42CC2AC5-9785-8BA0-4069-4FE2019C7176}"/>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000" dirty="0">
                <a:solidFill>
                  <a:schemeClr val="bg1"/>
                </a:solidFill>
              </a:rPr>
              <a:t>1.	INTRODUCCIÓN</a:t>
            </a:r>
          </a:p>
          <a:p>
            <a:pPr>
              <a:lnSpc>
                <a:spcPct val="90000"/>
              </a:lnSpc>
            </a:pPr>
            <a:r>
              <a:rPr lang="es-ES" sz="1000" dirty="0">
                <a:solidFill>
                  <a:schemeClr val="bg1"/>
                </a:solidFill>
              </a:rPr>
              <a:t>2.	OBJETIVOS</a:t>
            </a:r>
          </a:p>
          <a:p>
            <a:pPr lvl="1">
              <a:lnSpc>
                <a:spcPct val="90000"/>
              </a:lnSpc>
            </a:pPr>
            <a:r>
              <a:rPr lang="es-ES" sz="1000" dirty="0">
                <a:solidFill>
                  <a:schemeClr val="bg1"/>
                </a:solidFill>
              </a:rPr>
              <a:t>2.1.	OBJETIVO GENERAL</a:t>
            </a:r>
          </a:p>
          <a:p>
            <a:pPr lvl="1">
              <a:lnSpc>
                <a:spcPct val="90000"/>
              </a:lnSpc>
            </a:pPr>
            <a:r>
              <a:rPr lang="es-ES" sz="1000" dirty="0">
                <a:solidFill>
                  <a:schemeClr val="bg1"/>
                </a:solidFill>
              </a:rPr>
              <a:t>2.2.	OBJETIVOS ESPECÍFICOS</a:t>
            </a:r>
          </a:p>
          <a:p>
            <a:pPr>
              <a:lnSpc>
                <a:spcPct val="90000"/>
              </a:lnSpc>
            </a:pPr>
            <a:r>
              <a:rPr lang="es-ES" sz="1000" dirty="0">
                <a:solidFill>
                  <a:srgbClr val="FFFF00"/>
                </a:solidFill>
              </a:rPr>
              <a:t>3.	MARCO TEÓRICO</a:t>
            </a:r>
          </a:p>
          <a:p>
            <a:pPr lvl="1">
              <a:lnSpc>
                <a:spcPct val="90000"/>
              </a:lnSpc>
            </a:pPr>
            <a:r>
              <a:rPr lang="es-ES" sz="1000" dirty="0">
                <a:solidFill>
                  <a:schemeClr val="bg1"/>
                </a:solidFill>
              </a:rPr>
              <a:t>3.1	PATRÓN MODELO VISTA CONTROLADOR</a:t>
            </a:r>
          </a:p>
          <a:p>
            <a:pPr lvl="2">
              <a:lnSpc>
                <a:spcPct val="90000"/>
              </a:lnSpc>
            </a:pPr>
            <a:r>
              <a:rPr lang="es-ES" sz="1000" dirty="0">
                <a:solidFill>
                  <a:schemeClr val="bg1"/>
                </a:solidFill>
              </a:rPr>
              <a:t>3.1.1	MODELO</a:t>
            </a:r>
          </a:p>
          <a:p>
            <a:pPr lvl="2">
              <a:lnSpc>
                <a:spcPct val="90000"/>
              </a:lnSpc>
            </a:pPr>
            <a:r>
              <a:rPr lang="es-ES" sz="1000" dirty="0">
                <a:solidFill>
                  <a:schemeClr val="bg1"/>
                </a:solidFill>
              </a:rPr>
              <a:t>3.1.2	VISTA</a:t>
            </a:r>
          </a:p>
          <a:p>
            <a:pPr lvl="2">
              <a:lnSpc>
                <a:spcPct val="90000"/>
              </a:lnSpc>
            </a:pPr>
            <a:r>
              <a:rPr lang="es-ES" sz="1000" dirty="0">
                <a:solidFill>
                  <a:schemeClr val="bg1"/>
                </a:solidFill>
              </a:rPr>
              <a:t>3.1.3	CONTROLADOR</a:t>
            </a:r>
          </a:p>
          <a:p>
            <a:pPr lvl="1">
              <a:lnSpc>
                <a:spcPct val="90000"/>
              </a:lnSpc>
            </a:pPr>
            <a:r>
              <a:rPr lang="es-ES" sz="1000" dirty="0">
                <a:solidFill>
                  <a:schemeClr val="bg1"/>
                </a:solidFill>
              </a:rPr>
              <a:t>3.2	JAKARTA PERSISTENCE</a:t>
            </a:r>
          </a:p>
          <a:p>
            <a:pPr lvl="1">
              <a:lnSpc>
                <a:spcPct val="90000"/>
              </a:lnSpc>
            </a:pPr>
            <a:r>
              <a:rPr lang="es-ES" sz="1000" dirty="0">
                <a:solidFill>
                  <a:schemeClr val="bg1"/>
                </a:solidFill>
              </a:rPr>
              <a:t>3.3	JAVA SERVER FACES</a:t>
            </a:r>
          </a:p>
          <a:p>
            <a:pPr lvl="2">
              <a:lnSpc>
                <a:spcPct val="90000"/>
              </a:lnSpc>
            </a:pPr>
            <a:r>
              <a:rPr lang="es-ES" sz="1000" dirty="0">
                <a:solidFill>
                  <a:schemeClr val="bg1"/>
                </a:solidFill>
              </a:rPr>
              <a:t>3.3.1	ELEMENTOS</a:t>
            </a:r>
          </a:p>
          <a:p>
            <a:pPr lvl="2">
              <a:lnSpc>
                <a:spcPct val="90000"/>
              </a:lnSpc>
            </a:pPr>
            <a:r>
              <a:rPr lang="es-ES" sz="1000" dirty="0">
                <a:solidFill>
                  <a:schemeClr val="bg1"/>
                </a:solidFill>
              </a:rPr>
              <a:t>3.3.2	CARACTERÍSTICAS Y DESVENTAJAS</a:t>
            </a:r>
          </a:p>
          <a:p>
            <a:pPr lvl="2">
              <a:lnSpc>
                <a:spcPct val="90000"/>
              </a:lnSpc>
            </a:pPr>
            <a:r>
              <a:rPr lang="es-ES" sz="1000" dirty="0">
                <a:solidFill>
                  <a:schemeClr val="bg1"/>
                </a:solidFill>
              </a:rPr>
              <a:t>3.3.3	ETIQUETAS</a:t>
            </a:r>
          </a:p>
          <a:p>
            <a:pPr lvl="1">
              <a:lnSpc>
                <a:spcPct val="90000"/>
              </a:lnSpc>
            </a:pPr>
            <a:r>
              <a:rPr lang="es-ES" sz="1000" dirty="0">
                <a:solidFill>
                  <a:srgbClr val="FFFF00"/>
                </a:solidFill>
              </a:rPr>
              <a:t>3.4	XHTML</a:t>
            </a:r>
          </a:p>
          <a:p>
            <a:pPr lvl="2">
              <a:lnSpc>
                <a:spcPct val="90000"/>
              </a:lnSpc>
            </a:pPr>
            <a:r>
              <a:rPr lang="es-ES" sz="1000" dirty="0">
                <a:solidFill>
                  <a:schemeClr val="bg1"/>
                </a:solidFill>
              </a:rPr>
              <a:t>3.4.1	VENTAJAS Y DESVENTAJAS</a:t>
            </a:r>
          </a:p>
          <a:p>
            <a:pPr lvl="1">
              <a:lnSpc>
                <a:spcPct val="90000"/>
              </a:lnSpc>
            </a:pPr>
            <a:r>
              <a:rPr lang="es-ES" sz="1000" dirty="0">
                <a:solidFill>
                  <a:schemeClr val="bg1"/>
                </a:solidFill>
              </a:rPr>
              <a:t>3,5	JSF CDI BEAN</a:t>
            </a:r>
          </a:p>
          <a:p>
            <a:pPr lvl="1">
              <a:lnSpc>
                <a:spcPct val="90000"/>
              </a:lnSpc>
            </a:pPr>
            <a:r>
              <a:rPr lang="es-ES" sz="1000" dirty="0">
                <a:solidFill>
                  <a:schemeClr val="bg1"/>
                </a:solidFill>
              </a:rPr>
              <a:t>3.6	INYECCIÓN DE DEPENDENCIAS</a:t>
            </a:r>
          </a:p>
          <a:p>
            <a:pPr lvl="1">
              <a:lnSpc>
                <a:spcPct val="90000"/>
              </a:lnSpc>
            </a:pPr>
            <a:r>
              <a:rPr lang="es-ES" sz="1000" dirty="0">
                <a:solidFill>
                  <a:schemeClr val="bg1"/>
                </a:solidFill>
              </a:rPr>
              <a:t>3.7	COMPOSITE</a:t>
            </a:r>
          </a:p>
          <a:p>
            <a:pPr>
              <a:lnSpc>
                <a:spcPct val="90000"/>
              </a:lnSpc>
            </a:pPr>
            <a:r>
              <a:rPr lang="es-ES" sz="1000" dirty="0">
                <a:solidFill>
                  <a:schemeClr val="bg1"/>
                </a:solidFill>
              </a:rPr>
              <a:t>4.	PARTE PRÁCTICA</a:t>
            </a:r>
          </a:p>
          <a:p>
            <a:pPr lvl="1">
              <a:lnSpc>
                <a:spcPct val="90000"/>
              </a:lnSpc>
            </a:pPr>
            <a:r>
              <a:rPr lang="es-ES" sz="1000" dirty="0">
                <a:solidFill>
                  <a:schemeClr val="bg1"/>
                </a:solidFill>
              </a:rPr>
              <a:t>4.1	CREACIÓN DEL PROYECTO</a:t>
            </a:r>
          </a:p>
          <a:p>
            <a:pPr lvl="1">
              <a:lnSpc>
                <a:spcPct val="90000"/>
              </a:lnSpc>
            </a:pPr>
            <a:r>
              <a:rPr lang="es-ES" sz="1000" dirty="0">
                <a:solidFill>
                  <a:schemeClr val="bg1"/>
                </a:solidFill>
              </a:rPr>
              <a:t>4.2	ESTRUCTURA DE LA APLICACIÓN</a:t>
            </a:r>
          </a:p>
          <a:p>
            <a:pPr lvl="1">
              <a:lnSpc>
                <a:spcPct val="90000"/>
              </a:lnSpc>
            </a:pPr>
            <a:r>
              <a:rPr lang="es-ES" sz="1000" dirty="0">
                <a:solidFill>
                  <a:schemeClr val="bg1"/>
                </a:solidFill>
              </a:rPr>
              <a:t>4.3	CODIFICACIÓN DEL PROYECTO</a:t>
            </a:r>
          </a:p>
          <a:p>
            <a:pPr lvl="1">
              <a:lnSpc>
                <a:spcPct val="90000"/>
              </a:lnSpc>
            </a:pPr>
            <a:r>
              <a:rPr lang="es-ES" sz="1000" dirty="0">
                <a:solidFill>
                  <a:schemeClr val="bg1"/>
                </a:solidFill>
              </a:rPr>
              <a:t>4.4	EJECUCIÓN DEL PROYECTO</a:t>
            </a:r>
          </a:p>
          <a:p>
            <a:pPr>
              <a:lnSpc>
                <a:spcPct val="90000"/>
              </a:lnSpc>
            </a:pPr>
            <a:r>
              <a:rPr lang="es-ES" sz="1000" dirty="0">
                <a:solidFill>
                  <a:schemeClr val="bg1"/>
                </a:solidFill>
              </a:rPr>
              <a:t>5.	CONCLUSIONES</a:t>
            </a:r>
          </a:p>
          <a:p>
            <a:pPr>
              <a:lnSpc>
                <a:spcPct val="90000"/>
              </a:lnSpc>
            </a:pPr>
            <a:r>
              <a:rPr lang="es-ES" sz="1000" dirty="0">
                <a:solidFill>
                  <a:schemeClr val="bg1"/>
                </a:solidFill>
              </a:rPr>
              <a:t>6.	RECOMENDACIONES</a:t>
            </a:r>
          </a:p>
          <a:p>
            <a:pPr>
              <a:lnSpc>
                <a:spcPct val="90000"/>
              </a:lnSpc>
            </a:pPr>
            <a:r>
              <a:rPr lang="es-ES" sz="1000" dirty="0">
                <a:solidFill>
                  <a:schemeClr val="bg1"/>
                </a:solidFill>
              </a:rPr>
              <a:t>7.	REFERENCIAS</a:t>
            </a:r>
            <a:endParaRPr lang="es-ES" sz="1600" dirty="0">
              <a:solidFill>
                <a:schemeClr val="bg1"/>
              </a:solidFill>
            </a:endParaRPr>
          </a:p>
        </p:txBody>
      </p:sp>
      <p:sp>
        <p:nvSpPr>
          <p:cNvPr id="5" name="CuadroTexto 4">
            <a:extLst>
              <a:ext uri="{FF2B5EF4-FFF2-40B4-BE49-F238E27FC236}">
                <a16:creationId xmlns:a16="http://schemas.microsoft.com/office/drawing/2014/main" id="{79C4C9EF-0E36-B53C-117E-EB0A19A27A31}"/>
              </a:ext>
            </a:extLst>
          </p:cNvPr>
          <p:cNvSpPr txBox="1"/>
          <p:nvPr/>
        </p:nvSpPr>
        <p:spPr>
          <a:xfrm>
            <a:off x="11632748" y="6388099"/>
            <a:ext cx="463824" cy="400110"/>
          </a:xfrm>
          <a:prstGeom prst="rect">
            <a:avLst/>
          </a:prstGeom>
          <a:noFill/>
        </p:spPr>
        <p:txBody>
          <a:bodyPr wrap="square" rtlCol="0">
            <a:spAutoFit/>
          </a:bodyPr>
          <a:lstStyle/>
          <a:p>
            <a:r>
              <a:rPr lang="es-EC" sz="2000" dirty="0">
                <a:solidFill>
                  <a:schemeClr val="bg1"/>
                </a:solidFill>
              </a:rPr>
              <a:t>18</a:t>
            </a:r>
          </a:p>
        </p:txBody>
      </p:sp>
    </p:spTree>
    <p:extLst>
      <p:ext uri="{BB962C8B-B14F-4D97-AF65-F5344CB8AC3E}">
        <p14:creationId xmlns:p14="http://schemas.microsoft.com/office/powerpoint/2010/main" val="20590657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sz="2800" dirty="0">
                <a:solidFill>
                  <a:schemeClr val="bg1"/>
                </a:solidFill>
              </a:rPr>
              <a:t>3.4.1 	</a:t>
            </a:r>
            <a:r>
              <a:rPr lang="es-ES" sz="2800" dirty="0" err="1">
                <a:solidFill>
                  <a:schemeClr val="bg1"/>
                </a:solidFill>
              </a:rPr>
              <a:t>xhtml</a:t>
            </a:r>
            <a:r>
              <a:rPr lang="es-ES" sz="2800" dirty="0">
                <a:solidFill>
                  <a:schemeClr val="bg1"/>
                </a:solidFill>
              </a:rPr>
              <a:t> – VENTAJAS y desventajas</a:t>
            </a: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7" name="CuadroTexto 9">
            <a:extLst>
              <a:ext uri="{FF2B5EF4-FFF2-40B4-BE49-F238E27FC236}">
                <a16:creationId xmlns:a16="http://schemas.microsoft.com/office/drawing/2014/main" id="{02112B21-7163-6149-DF5C-319685974775}"/>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12</a:t>
            </a:r>
          </a:p>
        </p:txBody>
      </p:sp>
      <p:sp>
        <p:nvSpPr>
          <p:cNvPr id="14" name="CuadroTexto 9">
            <a:extLst>
              <a:ext uri="{FF2B5EF4-FFF2-40B4-BE49-F238E27FC236}">
                <a16:creationId xmlns:a16="http://schemas.microsoft.com/office/drawing/2014/main" id="{2ABA6F07-6B61-62B4-74BA-1617D4B5729F}"/>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12</a:t>
            </a:r>
          </a:p>
        </p:txBody>
      </p:sp>
      <p:sp>
        <p:nvSpPr>
          <p:cNvPr id="4" name="Marcador de contenido 2">
            <a:extLst>
              <a:ext uri="{FF2B5EF4-FFF2-40B4-BE49-F238E27FC236}">
                <a16:creationId xmlns:a16="http://schemas.microsoft.com/office/drawing/2014/main" id="{42CC2AC5-9785-8BA0-4069-4FE2019C7176}"/>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000" dirty="0">
                <a:solidFill>
                  <a:schemeClr val="bg1"/>
                </a:solidFill>
              </a:rPr>
              <a:t>1.	INTRODUCCIÓN</a:t>
            </a:r>
          </a:p>
          <a:p>
            <a:pPr>
              <a:lnSpc>
                <a:spcPct val="90000"/>
              </a:lnSpc>
            </a:pPr>
            <a:r>
              <a:rPr lang="es-ES" sz="1000" dirty="0">
                <a:solidFill>
                  <a:schemeClr val="bg1"/>
                </a:solidFill>
              </a:rPr>
              <a:t>2.	OBJETIVOS</a:t>
            </a:r>
          </a:p>
          <a:p>
            <a:pPr lvl="1">
              <a:lnSpc>
                <a:spcPct val="90000"/>
              </a:lnSpc>
            </a:pPr>
            <a:r>
              <a:rPr lang="es-ES" sz="1000" dirty="0">
                <a:solidFill>
                  <a:schemeClr val="bg1"/>
                </a:solidFill>
              </a:rPr>
              <a:t>2.1.	OBJETIVO GENERAL</a:t>
            </a:r>
          </a:p>
          <a:p>
            <a:pPr lvl="1">
              <a:lnSpc>
                <a:spcPct val="90000"/>
              </a:lnSpc>
            </a:pPr>
            <a:r>
              <a:rPr lang="es-ES" sz="1000" dirty="0">
                <a:solidFill>
                  <a:schemeClr val="bg1"/>
                </a:solidFill>
              </a:rPr>
              <a:t>2.2.	OBJETIVOS ESPECÍFICOS</a:t>
            </a:r>
          </a:p>
          <a:p>
            <a:pPr>
              <a:lnSpc>
                <a:spcPct val="90000"/>
              </a:lnSpc>
            </a:pPr>
            <a:r>
              <a:rPr lang="es-ES" sz="1000" dirty="0">
                <a:solidFill>
                  <a:srgbClr val="FFFF00"/>
                </a:solidFill>
              </a:rPr>
              <a:t>3.	MARCO TEÓRICO</a:t>
            </a:r>
          </a:p>
          <a:p>
            <a:pPr lvl="1">
              <a:lnSpc>
                <a:spcPct val="90000"/>
              </a:lnSpc>
            </a:pPr>
            <a:r>
              <a:rPr lang="es-ES" sz="1000" dirty="0">
                <a:solidFill>
                  <a:schemeClr val="bg1"/>
                </a:solidFill>
              </a:rPr>
              <a:t>3.1	PATRÓN MODELO VISTA CONTROLADOR</a:t>
            </a:r>
          </a:p>
          <a:p>
            <a:pPr lvl="2">
              <a:lnSpc>
                <a:spcPct val="90000"/>
              </a:lnSpc>
            </a:pPr>
            <a:r>
              <a:rPr lang="es-ES" sz="1000" dirty="0">
                <a:solidFill>
                  <a:schemeClr val="bg1"/>
                </a:solidFill>
              </a:rPr>
              <a:t>3.1.1	MODELO</a:t>
            </a:r>
          </a:p>
          <a:p>
            <a:pPr lvl="2">
              <a:lnSpc>
                <a:spcPct val="90000"/>
              </a:lnSpc>
            </a:pPr>
            <a:r>
              <a:rPr lang="es-ES" sz="1000" dirty="0">
                <a:solidFill>
                  <a:schemeClr val="bg1"/>
                </a:solidFill>
              </a:rPr>
              <a:t>3.1.2	VISTA</a:t>
            </a:r>
          </a:p>
          <a:p>
            <a:pPr lvl="2">
              <a:lnSpc>
                <a:spcPct val="90000"/>
              </a:lnSpc>
            </a:pPr>
            <a:r>
              <a:rPr lang="es-ES" sz="1000" dirty="0">
                <a:solidFill>
                  <a:schemeClr val="bg1"/>
                </a:solidFill>
              </a:rPr>
              <a:t>3.1.3	CONTROLADOR</a:t>
            </a:r>
          </a:p>
          <a:p>
            <a:pPr lvl="1">
              <a:lnSpc>
                <a:spcPct val="90000"/>
              </a:lnSpc>
            </a:pPr>
            <a:r>
              <a:rPr lang="es-ES" sz="1000" dirty="0">
                <a:solidFill>
                  <a:schemeClr val="bg1"/>
                </a:solidFill>
              </a:rPr>
              <a:t>3.2	JAKARTA PERSISTENCE</a:t>
            </a:r>
          </a:p>
          <a:p>
            <a:pPr lvl="1">
              <a:lnSpc>
                <a:spcPct val="90000"/>
              </a:lnSpc>
            </a:pPr>
            <a:r>
              <a:rPr lang="es-ES" sz="1000" dirty="0">
                <a:solidFill>
                  <a:schemeClr val="bg1"/>
                </a:solidFill>
              </a:rPr>
              <a:t>3.3	JAVA SERVER FACES</a:t>
            </a:r>
          </a:p>
          <a:p>
            <a:pPr lvl="2">
              <a:lnSpc>
                <a:spcPct val="90000"/>
              </a:lnSpc>
            </a:pPr>
            <a:r>
              <a:rPr lang="es-ES" sz="1000" dirty="0">
                <a:solidFill>
                  <a:schemeClr val="bg1"/>
                </a:solidFill>
              </a:rPr>
              <a:t>3.3.1	ELEMENTOS</a:t>
            </a:r>
          </a:p>
          <a:p>
            <a:pPr lvl="2">
              <a:lnSpc>
                <a:spcPct val="90000"/>
              </a:lnSpc>
            </a:pPr>
            <a:r>
              <a:rPr lang="es-ES" sz="1000" dirty="0">
                <a:solidFill>
                  <a:schemeClr val="bg1"/>
                </a:solidFill>
              </a:rPr>
              <a:t>3.3.2	CARACTERÍSTICAS Y DESVENTAJAS</a:t>
            </a:r>
          </a:p>
          <a:p>
            <a:pPr lvl="2">
              <a:lnSpc>
                <a:spcPct val="90000"/>
              </a:lnSpc>
            </a:pPr>
            <a:r>
              <a:rPr lang="es-ES" sz="1000" dirty="0">
                <a:solidFill>
                  <a:schemeClr val="bg1"/>
                </a:solidFill>
              </a:rPr>
              <a:t>3.3.3	ETIQUETAS</a:t>
            </a:r>
          </a:p>
          <a:p>
            <a:pPr lvl="1">
              <a:lnSpc>
                <a:spcPct val="90000"/>
              </a:lnSpc>
            </a:pPr>
            <a:r>
              <a:rPr lang="es-ES" sz="1000" dirty="0">
                <a:solidFill>
                  <a:srgbClr val="FFFF00"/>
                </a:solidFill>
              </a:rPr>
              <a:t>3.4	XHTML</a:t>
            </a:r>
          </a:p>
          <a:p>
            <a:pPr lvl="2">
              <a:lnSpc>
                <a:spcPct val="90000"/>
              </a:lnSpc>
            </a:pPr>
            <a:r>
              <a:rPr lang="es-ES" sz="1000" dirty="0">
                <a:solidFill>
                  <a:srgbClr val="FFFF00"/>
                </a:solidFill>
              </a:rPr>
              <a:t>3.4.1	VENTAJAS Y DESVENTAJAS</a:t>
            </a:r>
          </a:p>
          <a:p>
            <a:pPr lvl="1">
              <a:lnSpc>
                <a:spcPct val="90000"/>
              </a:lnSpc>
            </a:pPr>
            <a:r>
              <a:rPr lang="es-ES" sz="1000" dirty="0">
                <a:solidFill>
                  <a:schemeClr val="bg1"/>
                </a:solidFill>
              </a:rPr>
              <a:t>3,5	JSF CDI BEAN</a:t>
            </a:r>
          </a:p>
          <a:p>
            <a:pPr lvl="1">
              <a:lnSpc>
                <a:spcPct val="90000"/>
              </a:lnSpc>
            </a:pPr>
            <a:r>
              <a:rPr lang="es-ES" sz="1000" dirty="0">
                <a:solidFill>
                  <a:schemeClr val="bg1"/>
                </a:solidFill>
              </a:rPr>
              <a:t>3.6	INYECCIÓN DE DEPENDENCIAS</a:t>
            </a:r>
          </a:p>
          <a:p>
            <a:pPr lvl="1">
              <a:lnSpc>
                <a:spcPct val="90000"/>
              </a:lnSpc>
            </a:pPr>
            <a:r>
              <a:rPr lang="es-ES" sz="1000" dirty="0">
                <a:solidFill>
                  <a:schemeClr val="bg1"/>
                </a:solidFill>
              </a:rPr>
              <a:t>3.7	COMPOSITE</a:t>
            </a:r>
          </a:p>
          <a:p>
            <a:pPr>
              <a:lnSpc>
                <a:spcPct val="90000"/>
              </a:lnSpc>
            </a:pPr>
            <a:r>
              <a:rPr lang="es-ES" sz="1000" dirty="0">
                <a:solidFill>
                  <a:schemeClr val="bg1"/>
                </a:solidFill>
              </a:rPr>
              <a:t>4.	PARTE PRÁCTICA</a:t>
            </a:r>
          </a:p>
          <a:p>
            <a:pPr lvl="1">
              <a:lnSpc>
                <a:spcPct val="90000"/>
              </a:lnSpc>
            </a:pPr>
            <a:r>
              <a:rPr lang="es-ES" sz="1000" dirty="0">
                <a:solidFill>
                  <a:schemeClr val="bg1"/>
                </a:solidFill>
              </a:rPr>
              <a:t>4.1	CREACIÓN DEL PROYECTO</a:t>
            </a:r>
          </a:p>
          <a:p>
            <a:pPr lvl="1">
              <a:lnSpc>
                <a:spcPct val="90000"/>
              </a:lnSpc>
            </a:pPr>
            <a:r>
              <a:rPr lang="es-ES" sz="1000" dirty="0">
                <a:solidFill>
                  <a:schemeClr val="bg1"/>
                </a:solidFill>
              </a:rPr>
              <a:t>4.2	ESTRUCTURA DE LA APLICACIÓN</a:t>
            </a:r>
          </a:p>
          <a:p>
            <a:pPr lvl="1">
              <a:lnSpc>
                <a:spcPct val="90000"/>
              </a:lnSpc>
            </a:pPr>
            <a:r>
              <a:rPr lang="es-ES" sz="1000" dirty="0">
                <a:solidFill>
                  <a:schemeClr val="bg1"/>
                </a:solidFill>
              </a:rPr>
              <a:t>4.3	CODIFICACIÓN DEL PROYECTO</a:t>
            </a:r>
          </a:p>
          <a:p>
            <a:pPr lvl="1">
              <a:lnSpc>
                <a:spcPct val="90000"/>
              </a:lnSpc>
            </a:pPr>
            <a:r>
              <a:rPr lang="es-ES" sz="1000" dirty="0">
                <a:solidFill>
                  <a:schemeClr val="bg1"/>
                </a:solidFill>
              </a:rPr>
              <a:t>4.4	EJECUCIÓN DEL PROYECTO</a:t>
            </a:r>
          </a:p>
          <a:p>
            <a:pPr>
              <a:lnSpc>
                <a:spcPct val="90000"/>
              </a:lnSpc>
            </a:pPr>
            <a:r>
              <a:rPr lang="es-ES" sz="1000" dirty="0">
                <a:solidFill>
                  <a:schemeClr val="bg1"/>
                </a:solidFill>
              </a:rPr>
              <a:t>5.	CONCLUSIONES</a:t>
            </a:r>
          </a:p>
          <a:p>
            <a:pPr>
              <a:lnSpc>
                <a:spcPct val="90000"/>
              </a:lnSpc>
            </a:pPr>
            <a:r>
              <a:rPr lang="es-ES" sz="1000" dirty="0">
                <a:solidFill>
                  <a:schemeClr val="bg1"/>
                </a:solidFill>
              </a:rPr>
              <a:t>6.	RECOMENDACIONES</a:t>
            </a:r>
          </a:p>
          <a:p>
            <a:pPr>
              <a:lnSpc>
                <a:spcPct val="90000"/>
              </a:lnSpc>
            </a:pPr>
            <a:r>
              <a:rPr lang="es-ES" sz="1000" dirty="0">
                <a:solidFill>
                  <a:schemeClr val="bg1"/>
                </a:solidFill>
              </a:rPr>
              <a:t>7.	REFERENCIAS</a:t>
            </a:r>
            <a:endParaRPr lang="es-ES" sz="1600" dirty="0">
              <a:solidFill>
                <a:schemeClr val="bg1"/>
              </a:solidFill>
            </a:endParaRPr>
          </a:p>
        </p:txBody>
      </p:sp>
      <p:sp>
        <p:nvSpPr>
          <p:cNvPr id="5" name="CuadroTexto 4">
            <a:extLst>
              <a:ext uri="{FF2B5EF4-FFF2-40B4-BE49-F238E27FC236}">
                <a16:creationId xmlns:a16="http://schemas.microsoft.com/office/drawing/2014/main" id="{79C4C9EF-0E36-B53C-117E-EB0A19A27A31}"/>
              </a:ext>
            </a:extLst>
          </p:cNvPr>
          <p:cNvSpPr txBox="1"/>
          <p:nvPr/>
        </p:nvSpPr>
        <p:spPr>
          <a:xfrm>
            <a:off x="11632748" y="6388099"/>
            <a:ext cx="463824" cy="400110"/>
          </a:xfrm>
          <a:prstGeom prst="rect">
            <a:avLst/>
          </a:prstGeom>
          <a:noFill/>
        </p:spPr>
        <p:txBody>
          <a:bodyPr wrap="square" rtlCol="0">
            <a:spAutoFit/>
          </a:bodyPr>
          <a:lstStyle/>
          <a:p>
            <a:r>
              <a:rPr lang="es-EC" sz="2000" dirty="0">
                <a:solidFill>
                  <a:schemeClr val="bg1"/>
                </a:solidFill>
              </a:rPr>
              <a:t>19</a:t>
            </a:r>
          </a:p>
        </p:txBody>
      </p:sp>
      <p:sp>
        <p:nvSpPr>
          <p:cNvPr id="9" name="Content Placeholder 7">
            <a:extLst>
              <a:ext uri="{FF2B5EF4-FFF2-40B4-BE49-F238E27FC236}">
                <a16:creationId xmlns:a16="http://schemas.microsoft.com/office/drawing/2014/main" id="{AE115E43-0E7A-BD4D-8C1F-3F0804557CD9}"/>
              </a:ext>
            </a:extLst>
          </p:cNvPr>
          <p:cNvSpPr txBox="1">
            <a:spLocks/>
          </p:cNvSpPr>
          <p:nvPr/>
        </p:nvSpPr>
        <p:spPr>
          <a:xfrm>
            <a:off x="478642" y="2008046"/>
            <a:ext cx="4118994" cy="4449843"/>
          </a:xfrm>
          <a:prstGeom prst="rect">
            <a:avLst/>
          </a:prstGeom>
        </p:spPr>
        <p:txBody>
          <a:bodyPr vert="horz" lIns="91440" tIns="45720" rIns="91440" bIns="45720" rtlCol="0" anchor="ctr">
            <a:normAutofit fontScale="47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Font typeface="Wingdings 2" panose="05020102010507070707" pitchFamily="18" charset="2"/>
              <a:buNone/>
            </a:pPr>
            <a:r>
              <a:rPr lang="es-ES" sz="5100" dirty="0"/>
              <a:t>Ventajas</a:t>
            </a:r>
          </a:p>
          <a:p>
            <a:r>
              <a:rPr lang="es-ES" sz="2600" dirty="0"/>
              <a:t>Estricto: XHTML sigue las reglas de sintaxis de XML, lo que significa que es un lenguaje más estricto y menos </a:t>
            </a:r>
            <a:r>
              <a:rPr lang="es-ES" sz="2600" dirty="0" err="1"/>
              <a:t>permissivo</a:t>
            </a:r>
            <a:r>
              <a:rPr lang="es-ES" sz="2600" dirty="0"/>
              <a:t> que HTML. Esto puede hacer que el código sea más legible y fácil de mantener.</a:t>
            </a:r>
          </a:p>
          <a:p>
            <a:r>
              <a:rPr lang="es-ES" sz="2600" dirty="0"/>
              <a:t>Extensible: Al ser una versión extensible de HTML, XHTML permite la creación de nuevas etiquetas y atributos personalizados, lo que permite un mayor control sobre el contenido y el formato de la página.</a:t>
            </a:r>
          </a:p>
          <a:p>
            <a:r>
              <a:rPr lang="es-ES" sz="2600" dirty="0"/>
              <a:t>Mejor soporte para aplicaciones móviles: XHTML es más adecuado para el uso en aplicaciones móviles debido a su mayor </a:t>
            </a:r>
            <a:r>
              <a:rPr lang="es-ES" sz="2600" dirty="0" err="1"/>
              <a:t>estrictura</a:t>
            </a:r>
            <a:r>
              <a:rPr lang="es-ES" sz="2600" dirty="0"/>
              <a:t> y porque es más fácilmente procesado por dispositivos con capacidades limitadas de procesamiento.</a:t>
            </a:r>
          </a:p>
          <a:p>
            <a:r>
              <a:rPr lang="es-ES" sz="2600" dirty="0"/>
              <a:t>Mayor compatibilidad con los estándares: XHTML es más compatible con los estándares web debido a su adherencia a las reglas de sintaxis de XML.</a:t>
            </a:r>
          </a:p>
          <a:p>
            <a:r>
              <a:rPr lang="es-ES" sz="2600" dirty="0"/>
              <a:t>Mayor facilidad para integrar otros lenguajes: Al ser un lenguaje basado en XML, XHTML es más fácil de integrar con otros lenguajes de programación y tecnologías, como CSS (</a:t>
            </a:r>
            <a:r>
              <a:rPr lang="es-ES" sz="2600" dirty="0" err="1"/>
              <a:t>Cascading</a:t>
            </a:r>
            <a:r>
              <a:rPr lang="es-ES" sz="2600" dirty="0"/>
              <a:t> Style </a:t>
            </a:r>
            <a:r>
              <a:rPr lang="es-ES" sz="2600" dirty="0" err="1"/>
              <a:t>Sheets</a:t>
            </a:r>
            <a:r>
              <a:rPr lang="es-ES" sz="2600" dirty="0"/>
              <a:t>) y JavaScript.</a:t>
            </a:r>
          </a:p>
        </p:txBody>
      </p:sp>
      <p:sp>
        <p:nvSpPr>
          <p:cNvPr id="10" name="Content Placeholder 7">
            <a:extLst>
              <a:ext uri="{FF2B5EF4-FFF2-40B4-BE49-F238E27FC236}">
                <a16:creationId xmlns:a16="http://schemas.microsoft.com/office/drawing/2014/main" id="{1C36DDDD-811C-0802-BE19-263461D8E10D}"/>
              </a:ext>
            </a:extLst>
          </p:cNvPr>
          <p:cNvSpPr txBox="1">
            <a:spLocks/>
          </p:cNvSpPr>
          <p:nvPr/>
        </p:nvSpPr>
        <p:spPr>
          <a:xfrm>
            <a:off x="4798004" y="2008045"/>
            <a:ext cx="4118994" cy="4449843"/>
          </a:xfrm>
          <a:prstGeom prst="rect">
            <a:avLst/>
          </a:prstGeom>
        </p:spPr>
        <p:txBody>
          <a:bodyPr vert="horz" lIns="91440" tIns="45720" rIns="91440" bIns="45720" rtlCol="0" anchor="ctr">
            <a:normAutofit fontScale="70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es-ES" sz="3100" dirty="0"/>
              <a:t>Desventajas</a:t>
            </a:r>
          </a:p>
          <a:p>
            <a:r>
              <a:rPr lang="es-ES" sz="1700" dirty="0"/>
              <a:t>Mayor complejidad: XHTML puede ser más complejo que HTML debido a su mayor estructura y a la necesidad de seguir las reglas de sintaxis de XML.</a:t>
            </a:r>
          </a:p>
          <a:p>
            <a:r>
              <a:rPr lang="es-ES" sz="1700" dirty="0"/>
              <a:t>Mayor tiempo de desarrollo: Debido a su mayor complejidad, puede tomar más tiempo desarrollar y mantener una página web utilizando XHTML en comparación con HTML.</a:t>
            </a:r>
          </a:p>
          <a:p>
            <a:r>
              <a:rPr lang="es-ES" sz="1700" dirty="0"/>
              <a:t>Mayor tamaño de archivo: Los archivos XHTML suelen ser más grandes que los archivos HTML debido a la necesidad de cerrar todas las etiquetas y utilizar atributos en forma de pares clave/valor. Esto puede aumentar el tiempo de carga de la página.</a:t>
            </a:r>
          </a:p>
          <a:p>
            <a:r>
              <a:rPr lang="es-ES" sz="1700" dirty="0"/>
              <a:t>Mayor dificultad para convertir desde HTML: Si ya se tiene una página web existente escrita en HTML, puede ser difícil y requerir mucho trabajo convertirla a XHTML debido a la mayor estructura y complejidad del lenguaje.</a:t>
            </a:r>
          </a:p>
          <a:p>
            <a:r>
              <a:rPr lang="es-ES" sz="1700" dirty="0"/>
              <a:t>Mayor dificultad para encontrar recursos y profesionales: Aunque XHTML ha sido utilizado con éxito en muchas aplicaciones, no es tan popular como HTML, lo que puede dificultar encontrar recursos o profesionales experimentados en el lenguaje.</a:t>
            </a:r>
          </a:p>
        </p:txBody>
      </p:sp>
    </p:spTree>
    <p:extLst>
      <p:ext uri="{BB962C8B-B14F-4D97-AF65-F5344CB8AC3E}">
        <p14:creationId xmlns:p14="http://schemas.microsoft.com/office/powerpoint/2010/main" val="2815179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7A39ECEA-994A-44EA-8958-E37D54DBA968}"/>
              </a:ext>
            </a:extLst>
          </p:cNvPr>
          <p:cNvSpPr>
            <a:spLocks noGrp="1"/>
          </p:cNvSpPr>
          <p:nvPr>
            <p:ph idx="1"/>
          </p:nvPr>
        </p:nvSpPr>
        <p:spPr>
          <a:xfrm>
            <a:off x="442378" y="614406"/>
            <a:ext cx="3707476" cy="5611772"/>
          </a:xfrm>
        </p:spPr>
        <p:txBody>
          <a:bodyPr>
            <a:noAutofit/>
          </a:bodyPr>
          <a:lstStyle/>
          <a:p>
            <a:pPr>
              <a:lnSpc>
                <a:spcPct val="90000"/>
              </a:lnSpc>
            </a:pPr>
            <a:r>
              <a:rPr lang="es-ES" sz="800" dirty="0">
                <a:solidFill>
                  <a:schemeClr val="bg1"/>
                </a:solidFill>
              </a:rPr>
              <a:t>1.	INTRODUCCIÓN</a:t>
            </a:r>
          </a:p>
          <a:p>
            <a:pPr>
              <a:lnSpc>
                <a:spcPct val="90000"/>
              </a:lnSpc>
            </a:pPr>
            <a:r>
              <a:rPr lang="es-ES" sz="800" dirty="0">
                <a:solidFill>
                  <a:schemeClr val="bg1"/>
                </a:solidFill>
              </a:rPr>
              <a:t>2.	OBJETIVOS</a:t>
            </a:r>
          </a:p>
          <a:p>
            <a:pPr lvl="1">
              <a:lnSpc>
                <a:spcPct val="90000"/>
              </a:lnSpc>
            </a:pPr>
            <a:r>
              <a:rPr lang="es-ES" sz="800" dirty="0">
                <a:solidFill>
                  <a:schemeClr val="bg1"/>
                </a:solidFill>
              </a:rPr>
              <a:t>2.1.	OBJETIVO GENERAL</a:t>
            </a:r>
          </a:p>
          <a:p>
            <a:pPr lvl="1">
              <a:lnSpc>
                <a:spcPct val="90000"/>
              </a:lnSpc>
            </a:pPr>
            <a:r>
              <a:rPr lang="es-ES" sz="800" dirty="0">
                <a:solidFill>
                  <a:schemeClr val="bg1"/>
                </a:solidFill>
              </a:rPr>
              <a:t>2.2.	OBJETIVOS ESPECÍFICOS</a:t>
            </a:r>
          </a:p>
          <a:p>
            <a:pPr>
              <a:lnSpc>
                <a:spcPct val="90000"/>
              </a:lnSpc>
            </a:pPr>
            <a:r>
              <a:rPr lang="es-ES" sz="800" dirty="0">
                <a:solidFill>
                  <a:schemeClr val="bg1"/>
                </a:solidFill>
              </a:rPr>
              <a:t>3.	MARCO TEÓRICO</a:t>
            </a:r>
          </a:p>
          <a:p>
            <a:pPr lvl="1">
              <a:lnSpc>
                <a:spcPct val="90000"/>
              </a:lnSpc>
            </a:pPr>
            <a:r>
              <a:rPr lang="es-ES" sz="800" dirty="0">
                <a:solidFill>
                  <a:schemeClr val="bg1"/>
                </a:solidFill>
              </a:rPr>
              <a:t>3.1	PATRÓN MODELO VISTA CONTROLADOR</a:t>
            </a:r>
          </a:p>
          <a:p>
            <a:pPr lvl="2">
              <a:lnSpc>
                <a:spcPct val="90000"/>
              </a:lnSpc>
            </a:pPr>
            <a:r>
              <a:rPr lang="es-ES" sz="800" dirty="0">
                <a:solidFill>
                  <a:schemeClr val="bg1"/>
                </a:solidFill>
              </a:rPr>
              <a:t>3.1.1	MODELO</a:t>
            </a:r>
          </a:p>
          <a:p>
            <a:pPr lvl="2">
              <a:lnSpc>
                <a:spcPct val="90000"/>
              </a:lnSpc>
            </a:pPr>
            <a:r>
              <a:rPr lang="es-ES" sz="800" dirty="0">
                <a:solidFill>
                  <a:schemeClr val="bg1"/>
                </a:solidFill>
              </a:rPr>
              <a:t>3.1.2	VISTA</a:t>
            </a:r>
          </a:p>
          <a:p>
            <a:pPr lvl="2">
              <a:lnSpc>
                <a:spcPct val="90000"/>
              </a:lnSpc>
            </a:pPr>
            <a:r>
              <a:rPr lang="es-ES" sz="800" dirty="0">
                <a:solidFill>
                  <a:schemeClr val="bg1"/>
                </a:solidFill>
              </a:rPr>
              <a:t>3.1.3	CONTROLADOR</a:t>
            </a:r>
          </a:p>
          <a:p>
            <a:pPr lvl="1">
              <a:lnSpc>
                <a:spcPct val="90000"/>
              </a:lnSpc>
            </a:pPr>
            <a:r>
              <a:rPr lang="es-ES" sz="800" dirty="0">
                <a:solidFill>
                  <a:schemeClr val="bg1"/>
                </a:solidFill>
              </a:rPr>
              <a:t>3.2	JAKARTA PERSISTENCE</a:t>
            </a:r>
          </a:p>
          <a:p>
            <a:pPr lvl="1">
              <a:lnSpc>
                <a:spcPct val="90000"/>
              </a:lnSpc>
            </a:pPr>
            <a:r>
              <a:rPr lang="es-ES" sz="800" dirty="0">
                <a:solidFill>
                  <a:schemeClr val="bg1"/>
                </a:solidFill>
              </a:rPr>
              <a:t>3.3	JAVA SERVER FACES</a:t>
            </a:r>
          </a:p>
          <a:p>
            <a:pPr lvl="2">
              <a:lnSpc>
                <a:spcPct val="90000"/>
              </a:lnSpc>
            </a:pPr>
            <a:r>
              <a:rPr lang="es-ES" sz="800" dirty="0">
                <a:solidFill>
                  <a:schemeClr val="bg1"/>
                </a:solidFill>
              </a:rPr>
              <a:t>3.3.1	ELEMENTOS</a:t>
            </a:r>
          </a:p>
          <a:p>
            <a:pPr lvl="2">
              <a:lnSpc>
                <a:spcPct val="90000"/>
              </a:lnSpc>
            </a:pPr>
            <a:r>
              <a:rPr lang="es-ES" sz="800" dirty="0">
                <a:solidFill>
                  <a:schemeClr val="bg1"/>
                </a:solidFill>
              </a:rPr>
              <a:t>3.3.2	CARACTERÍSTICAS Y DESVENTAJAS</a:t>
            </a:r>
          </a:p>
          <a:p>
            <a:pPr lvl="2">
              <a:lnSpc>
                <a:spcPct val="90000"/>
              </a:lnSpc>
            </a:pPr>
            <a:r>
              <a:rPr lang="es-ES" sz="800" dirty="0">
                <a:solidFill>
                  <a:schemeClr val="bg1"/>
                </a:solidFill>
              </a:rPr>
              <a:t>3.3.3	ETIQUETAS</a:t>
            </a:r>
          </a:p>
          <a:p>
            <a:pPr lvl="1">
              <a:lnSpc>
                <a:spcPct val="90000"/>
              </a:lnSpc>
            </a:pPr>
            <a:r>
              <a:rPr lang="es-ES" sz="800" dirty="0">
                <a:solidFill>
                  <a:schemeClr val="bg1"/>
                </a:solidFill>
              </a:rPr>
              <a:t>3.4	XHTML</a:t>
            </a:r>
          </a:p>
          <a:p>
            <a:pPr lvl="2">
              <a:lnSpc>
                <a:spcPct val="90000"/>
              </a:lnSpc>
            </a:pPr>
            <a:r>
              <a:rPr lang="es-ES" sz="800" dirty="0">
                <a:solidFill>
                  <a:schemeClr val="bg1"/>
                </a:solidFill>
              </a:rPr>
              <a:t>3.4.1	VENTAJAS Y DESVENTAJAS</a:t>
            </a:r>
          </a:p>
          <a:p>
            <a:pPr lvl="1">
              <a:lnSpc>
                <a:spcPct val="90000"/>
              </a:lnSpc>
            </a:pPr>
            <a:r>
              <a:rPr lang="es-ES" sz="800" dirty="0">
                <a:solidFill>
                  <a:schemeClr val="bg1"/>
                </a:solidFill>
              </a:rPr>
              <a:t>3,5	JSF CDI BEAN</a:t>
            </a:r>
          </a:p>
          <a:p>
            <a:pPr lvl="1">
              <a:lnSpc>
                <a:spcPct val="90000"/>
              </a:lnSpc>
            </a:pPr>
            <a:r>
              <a:rPr lang="es-ES" sz="800" dirty="0">
                <a:solidFill>
                  <a:schemeClr val="bg1"/>
                </a:solidFill>
              </a:rPr>
              <a:t>3.6	INYECCIÓN DE DEPENDENCIAS</a:t>
            </a:r>
          </a:p>
          <a:p>
            <a:pPr lvl="1">
              <a:lnSpc>
                <a:spcPct val="90000"/>
              </a:lnSpc>
            </a:pPr>
            <a:r>
              <a:rPr lang="es-ES" sz="800" dirty="0">
                <a:solidFill>
                  <a:schemeClr val="bg1"/>
                </a:solidFill>
              </a:rPr>
              <a:t>3.7	COMPOSITE</a:t>
            </a:r>
          </a:p>
          <a:p>
            <a:pPr>
              <a:lnSpc>
                <a:spcPct val="90000"/>
              </a:lnSpc>
            </a:pPr>
            <a:r>
              <a:rPr lang="es-ES" sz="800" dirty="0">
                <a:solidFill>
                  <a:schemeClr val="bg1"/>
                </a:solidFill>
              </a:rPr>
              <a:t>4.	PARTE PRÁCTICA</a:t>
            </a:r>
          </a:p>
          <a:p>
            <a:pPr lvl="1">
              <a:lnSpc>
                <a:spcPct val="90000"/>
              </a:lnSpc>
            </a:pPr>
            <a:r>
              <a:rPr lang="es-ES" sz="800" dirty="0">
                <a:solidFill>
                  <a:schemeClr val="bg1"/>
                </a:solidFill>
              </a:rPr>
              <a:t>4.1	CREACIÓN DEL PROYECTO</a:t>
            </a:r>
          </a:p>
          <a:p>
            <a:pPr lvl="1">
              <a:lnSpc>
                <a:spcPct val="90000"/>
              </a:lnSpc>
            </a:pPr>
            <a:r>
              <a:rPr lang="es-ES" sz="800" dirty="0">
                <a:solidFill>
                  <a:schemeClr val="bg1"/>
                </a:solidFill>
              </a:rPr>
              <a:t>4.2	ESTRUCTURA DE LA APLICACIÓN</a:t>
            </a:r>
          </a:p>
          <a:p>
            <a:pPr lvl="1">
              <a:lnSpc>
                <a:spcPct val="90000"/>
              </a:lnSpc>
            </a:pPr>
            <a:r>
              <a:rPr lang="es-ES" sz="800" dirty="0">
                <a:solidFill>
                  <a:schemeClr val="bg1"/>
                </a:solidFill>
              </a:rPr>
              <a:t>4.3	CODIFICACIÓN DEL PROYECTO</a:t>
            </a:r>
          </a:p>
          <a:p>
            <a:pPr lvl="1">
              <a:lnSpc>
                <a:spcPct val="90000"/>
              </a:lnSpc>
            </a:pPr>
            <a:r>
              <a:rPr lang="es-ES" sz="800" dirty="0">
                <a:solidFill>
                  <a:schemeClr val="bg1"/>
                </a:solidFill>
              </a:rPr>
              <a:t>4.4	EJECUCIÓN DEL PROYECTO</a:t>
            </a:r>
          </a:p>
          <a:p>
            <a:pPr>
              <a:lnSpc>
                <a:spcPct val="90000"/>
              </a:lnSpc>
            </a:pPr>
            <a:r>
              <a:rPr lang="es-ES" sz="800" dirty="0">
                <a:solidFill>
                  <a:schemeClr val="bg1"/>
                </a:solidFill>
              </a:rPr>
              <a:t>5.	CONCLUSIONES</a:t>
            </a:r>
          </a:p>
          <a:p>
            <a:pPr>
              <a:lnSpc>
                <a:spcPct val="90000"/>
              </a:lnSpc>
            </a:pPr>
            <a:r>
              <a:rPr lang="es-ES" sz="800" dirty="0">
                <a:solidFill>
                  <a:schemeClr val="bg1"/>
                </a:solidFill>
              </a:rPr>
              <a:t>6.	RECOMENDACIONES</a:t>
            </a:r>
          </a:p>
          <a:p>
            <a:pPr>
              <a:lnSpc>
                <a:spcPct val="90000"/>
              </a:lnSpc>
            </a:pPr>
            <a:r>
              <a:rPr lang="es-ES" sz="800" dirty="0">
                <a:solidFill>
                  <a:schemeClr val="bg1"/>
                </a:solidFill>
              </a:rPr>
              <a:t>7.	REFERENCIAS</a:t>
            </a:r>
            <a:endParaRPr lang="es-ES" sz="1400" dirty="0">
              <a:solidFill>
                <a:schemeClr val="bg1"/>
              </a:solidFill>
            </a:endParaRPr>
          </a:p>
        </p:txBody>
      </p:sp>
      <p:pic>
        <p:nvPicPr>
          <p:cNvPr id="5" name="Picture 2" descr="Resultado de imagen para AGENDA PNG">
            <a:extLst>
              <a:ext uri="{FF2B5EF4-FFF2-40B4-BE49-F238E27FC236}">
                <a16:creationId xmlns:a16="http://schemas.microsoft.com/office/drawing/2014/main" id="{65EBAD2C-103F-4596-964B-B9C65A21B10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91522" y="1935576"/>
            <a:ext cx="6489819" cy="3007477"/>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8F5C24D8-036E-430F-8D59-040D94E2863B}"/>
              </a:ext>
            </a:extLst>
          </p:cNvPr>
          <p:cNvSpPr txBox="1"/>
          <p:nvPr/>
        </p:nvSpPr>
        <p:spPr>
          <a:xfrm>
            <a:off x="11817675" y="6457890"/>
            <a:ext cx="374325" cy="400110"/>
          </a:xfrm>
          <a:prstGeom prst="rect">
            <a:avLst/>
          </a:prstGeom>
          <a:noFill/>
        </p:spPr>
        <p:txBody>
          <a:bodyPr wrap="square" rtlCol="0">
            <a:spAutoFit/>
          </a:bodyPr>
          <a:lstStyle/>
          <a:p>
            <a:r>
              <a:rPr lang="es-EC" sz="2000" dirty="0"/>
              <a:t>2</a:t>
            </a:r>
          </a:p>
        </p:txBody>
      </p:sp>
    </p:spTree>
    <p:extLst>
      <p:ext uri="{BB962C8B-B14F-4D97-AF65-F5344CB8AC3E}">
        <p14:creationId xmlns:p14="http://schemas.microsoft.com/office/powerpoint/2010/main" val="13956329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3.5		JSF CDI BEAN</a:t>
            </a:r>
            <a:endParaRPr lang="es-ES" sz="2800" dirty="0">
              <a:solidFill>
                <a:schemeClr val="bg1"/>
              </a:solidFill>
            </a:endParaRP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8" name="Content Placeholder 7">
            <a:extLst>
              <a:ext uri="{FF2B5EF4-FFF2-40B4-BE49-F238E27FC236}">
                <a16:creationId xmlns:a16="http://schemas.microsoft.com/office/drawing/2014/main" id="{DFAB3432-3816-A108-937D-8E156186E601}"/>
              </a:ext>
            </a:extLst>
          </p:cNvPr>
          <p:cNvSpPr>
            <a:spLocks noGrp="1"/>
          </p:cNvSpPr>
          <p:nvPr>
            <p:ph idx="1"/>
          </p:nvPr>
        </p:nvSpPr>
        <p:spPr>
          <a:xfrm>
            <a:off x="581193" y="2319834"/>
            <a:ext cx="8314330" cy="2688001"/>
          </a:xfrm>
        </p:spPr>
        <p:txBody>
          <a:bodyPr>
            <a:normAutofit fontScale="85000" lnSpcReduction="10000"/>
          </a:bodyPr>
          <a:lstStyle/>
          <a:p>
            <a:pPr marL="0" indent="0" algn="just">
              <a:buNone/>
            </a:pPr>
            <a:r>
              <a:rPr lang="es-ES" dirty="0"/>
              <a:t>JSF (JavaServer Faces) es un marco de aplicaciones web que proporciona un conjunto de componentes y herramientas para la construcción de interfaces de usuario para aplicaciones web. CDI (</a:t>
            </a:r>
            <a:r>
              <a:rPr lang="es-ES" dirty="0" err="1"/>
              <a:t>Contexts</a:t>
            </a:r>
            <a:r>
              <a:rPr lang="es-ES" dirty="0"/>
              <a:t> and </a:t>
            </a:r>
            <a:r>
              <a:rPr lang="es-ES" dirty="0" err="1"/>
              <a:t>Dependency</a:t>
            </a:r>
            <a:r>
              <a:rPr lang="es-ES" dirty="0"/>
              <a:t> </a:t>
            </a:r>
            <a:r>
              <a:rPr lang="es-ES" dirty="0" err="1"/>
              <a:t>Injection</a:t>
            </a:r>
            <a:r>
              <a:rPr lang="es-ES" dirty="0"/>
              <a:t>) es un marco de inyección de dependencias para Java que permite a los desarrolladores inyectar objetos en otras clases de forma transparente.</a:t>
            </a:r>
          </a:p>
          <a:p>
            <a:pPr marL="0" indent="0" algn="just">
              <a:buNone/>
            </a:pPr>
            <a:r>
              <a:rPr lang="es-ES" dirty="0"/>
              <a:t>Un CDI </a:t>
            </a:r>
            <a:r>
              <a:rPr lang="es-ES" dirty="0" err="1"/>
              <a:t>Bean</a:t>
            </a:r>
            <a:r>
              <a:rPr lang="es-ES" dirty="0"/>
              <a:t> es un objeto que es manejado por el contenedor CDI y que puede ser inyectado en otras clases como una dependencia. Un CDI </a:t>
            </a:r>
            <a:r>
              <a:rPr lang="es-ES" dirty="0" err="1"/>
              <a:t>Bean</a:t>
            </a:r>
            <a:r>
              <a:rPr lang="es-ES" dirty="0"/>
              <a:t> puede ser utilizado en aplicaciones JSF para proporcionar funcionalidad y lógica de negocio en la interfaz de usuario.</a:t>
            </a:r>
          </a:p>
          <a:p>
            <a:pPr marL="0" indent="0" algn="just">
              <a:buNone/>
            </a:pPr>
            <a:r>
              <a:rPr lang="es-ES" dirty="0"/>
              <a:t>Por ejemplo, un CDI </a:t>
            </a:r>
            <a:r>
              <a:rPr lang="es-ES" dirty="0" err="1"/>
              <a:t>Bean</a:t>
            </a:r>
            <a:r>
              <a:rPr lang="es-ES" dirty="0"/>
              <a:t> puede ser utilizado para recuperar datos de una base de datos y proporcionarlos a un componente de la interfaz de usuario de JSF, como una tabla o una lista desplegable. Los CDI </a:t>
            </a:r>
            <a:r>
              <a:rPr lang="es-ES" dirty="0" err="1"/>
              <a:t>Beans</a:t>
            </a:r>
            <a:r>
              <a:rPr lang="es-ES" dirty="0"/>
              <a:t> también pueden ser utilizados para manejar eventos en la interfaz de usuario, como el clic de un botón o la selección de un elemento en una lista desplegable.</a:t>
            </a:r>
          </a:p>
        </p:txBody>
      </p:sp>
      <p:sp>
        <p:nvSpPr>
          <p:cNvPr id="3" name="CuadroTexto 9">
            <a:extLst>
              <a:ext uri="{FF2B5EF4-FFF2-40B4-BE49-F238E27FC236}">
                <a16:creationId xmlns:a16="http://schemas.microsoft.com/office/drawing/2014/main" id="{CFE1A512-524F-41A1-EA79-11068515C5B4}"/>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13</a:t>
            </a:r>
          </a:p>
        </p:txBody>
      </p:sp>
      <p:sp>
        <p:nvSpPr>
          <p:cNvPr id="9" name="CuadroTexto 9">
            <a:extLst>
              <a:ext uri="{FF2B5EF4-FFF2-40B4-BE49-F238E27FC236}">
                <a16:creationId xmlns:a16="http://schemas.microsoft.com/office/drawing/2014/main" id="{75AFDB7E-60CA-46EF-0F3E-0000A6366580}"/>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14</a:t>
            </a:r>
          </a:p>
        </p:txBody>
      </p:sp>
      <p:sp>
        <p:nvSpPr>
          <p:cNvPr id="5" name="Marcador de contenido 2">
            <a:extLst>
              <a:ext uri="{FF2B5EF4-FFF2-40B4-BE49-F238E27FC236}">
                <a16:creationId xmlns:a16="http://schemas.microsoft.com/office/drawing/2014/main" id="{6E317CA5-B73E-D38A-6CCB-50BBE8FFE58B}"/>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000" dirty="0">
                <a:solidFill>
                  <a:schemeClr val="bg1"/>
                </a:solidFill>
              </a:rPr>
              <a:t>1.	INTRODUCCIÓN</a:t>
            </a:r>
          </a:p>
          <a:p>
            <a:pPr>
              <a:lnSpc>
                <a:spcPct val="90000"/>
              </a:lnSpc>
            </a:pPr>
            <a:r>
              <a:rPr lang="es-ES" sz="1000" dirty="0">
                <a:solidFill>
                  <a:schemeClr val="bg1"/>
                </a:solidFill>
              </a:rPr>
              <a:t>2.	OBJETIVOS</a:t>
            </a:r>
          </a:p>
          <a:p>
            <a:pPr lvl="1">
              <a:lnSpc>
                <a:spcPct val="90000"/>
              </a:lnSpc>
            </a:pPr>
            <a:r>
              <a:rPr lang="es-ES" sz="1000" dirty="0">
                <a:solidFill>
                  <a:schemeClr val="bg1"/>
                </a:solidFill>
              </a:rPr>
              <a:t>2.1.	OBJETIVO GENERAL</a:t>
            </a:r>
          </a:p>
          <a:p>
            <a:pPr lvl="1">
              <a:lnSpc>
                <a:spcPct val="90000"/>
              </a:lnSpc>
            </a:pPr>
            <a:r>
              <a:rPr lang="es-ES" sz="1000" dirty="0">
                <a:solidFill>
                  <a:schemeClr val="bg1"/>
                </a:solidFill>
              </a:rPr>
              <a:t>2.2.	OBJETIVOS ESPECÍFICOS</a:t>
            </a:r>
          </a:p>
          <a:p>
            <a:pPr>
              <a:lnSpc>
                <a:spcPct val="90000"/>
              </a:lnSpc>
            </a:pPr>
            <a:r>
              <a:rPr lang="es-ES" sz="1000" dirty="0">
                <a:solidFill>
                  <a:srgbClr val="FFFF00"/>
                </a:solidFill>
              </a:rPr>
              <a:t>3.	MARCO TEÓRICO</a:t>
            </a:r>
          </a:p>
          <a:p>
            <a:pPr lvl="1">
              <a:lnSpc>
                <a:spcPct val="90000"/>
              </a:lnSpc>
            </a:pPr>
            <a:r>
              <a:rPr lang="es-ES" sz="1000" dirty="0">
                <a:solidFill>
                  <a:schemeClr val="bg1"/>
                </a:solidFill>
              </a:rPr>
              <a:t>3.1	PATRÓN MODELO VISTA CONTROLADOR</a:t>
            </a:r>
          </a:p>
          <a:p>
            <a:pPr lvl="2">
              <a:lnSpc>
                <a:spcPct val="90000"/>
              </a:lnSpc>
            </a:pPr>
            <a:r>
              <a:rPr lang="es-ES" sz="1000" dirty="0">
                <a:solidFill>
                  <a:schemeClr val="bg1"/>
                </a:solidFill>
              </a:rPr>
              <a:t>3.1.1	MODELO</a:t>
            </a:r>
          </a:p>
          <a:p>
            <a:pPr lvl="2">
              <a:lnSpc>
                <a:spcPct val="90000"/>
              </a:lnSpc>
            </a:pPr>
            <a:r>
              <a:rPr lang="es-ES" sz="1000" dirty="0">
                <a:solidFill>
                  <a:schemeClr val="bg1"/>
                </a:solidFill>
              </a:rPr>
              <a:t>3.1.2	VISTA</a:t>
            </a:r>
          </a:p>
          <a:p>
            <a:pPr lvl="2">
              <a:lnSpc>
                <a:spcPct val="90000"/>
              </a:lnSpc>
            </a:pPr>
            <a:r>
              <a:rPr lang="es-ES" sz="1000" dirty="0">
                <a:solidFill>
                  <a:schemeClr val="bg1"/>
                </a:solidFill>
              </a:rPr>
              <a:t>3.1.3	CONTROLADOR</a:t>
            </a:r>
          </a:p>
          <a:p>
            <a:pPr lvl="1">
              <a:lnSpc>
                <a:spcPct val="90000"/>
              </a:lnSpc>
            </a:pPr>
            <a:r>
              <a:rPr lang="es-ES" sz="1000" dirty="0">
                <a:solidFill>
                  <a:schemeClr val="bg1"/>
                </a:solidFill>
              </a:rPr>
              <a:t>3.2	JAKARTA PERSISTENCE</a:t>
            </a:r>
          </a:p>
          <a:p>
            <a:pPr lvl="1">
              <a:lnSpc>
                <a:spcPct val="90000"/>
              </a:lnSpc>
            </a:pPr>
            <a:r>
              <a:rPr lang="es-ES" sz="1000" dirty="0">
                <a:solidFill>
                  <a:schemeClr val="bg1"/>
                </a:solidFill>
              </a:rPr>
              <a:t>3.3	JAVA SERVER FACES</a:t>
            </a:r>
          </a:p>
          <a:p>
            <a:pPr lvl="2">
              <a:lnSpc>
                <a:spcPct val="90000"/>
              </a:lnSpc>
            </a:pPr>
            <a:r>
              <a:rPr lang="es-ES" sz="1000" dirty="0">
                <a:solidFill>
                  <a:schemeClr val="bg1"/>
                </a:solidFill>
              </a:rPr>
              <a:t>3.3.1	ELEMENTOS</a:t>
            </a:r>
          </a:p>
          <a:p>
            <a:pPr lvl="2">
              <a:lnSpc>
                <a:spcPct val="90000"/>
              </a:lnSpc>
            </a:pPr>
            <a:r>
              <a:rPr lang="es-ES" sz="1000" dirty="0">
                <a:solidFill>
                  <a:schemeClr val="bg1"/>
                </a:solidFill>
              </a:rPr>
              <a:t>3.3.2	CARACTERÍSTICAS Y DESVENTAJAS</a:t>
            </a:r>
          </a:p>
          <a:p>
            <a:pPr lvl="2">
              <a:lnSpc>
                <a:spcPct val="90000"/>
              </a:lnSpc>
            </a:pPr>
            <a:r>
              <a:rPr lang="es-ES" sz="1000" dirty="0">
                <a:solidFill>
                  <a:schemeClr val="bg1"/>
                </a:solidFill>
              </a:rPr>
              <a:t>3.3.3	ETIQUETAS</a:t>
            </a:r>
          </a:p>
          <a:p>
            <a:pPr lvl="1">
              <a:lnSpc>
                <a:spcPct val="90000"/>
              </a:lnSpc>
            </a:pPr>
            <a:r>
              <a:rPr lang="es-ES" sz="1000" dirty="0">
                <a:solidFill>
                  <a:schemeClr val="bg1"/>
                </a:solidFill>
              </a:rPr>
              <a:t>3.4	XHTML</a:t>
            </a:r>
          </a:p>
          <a:p>
            <a:pPr lvl="2">
              <a:lnSpc>
                <a:spcPct val="90000"/>
              </a:lnSpc>
            </a:pPr>
            <a:r>
              <a:rPr lang="es-ES" sz="1000" dirty="0">
                <a:solidFill>
                  <a:schemeClr val="bg1"/>
                </a:solidFill>
              </a:rPr>
              <a:t>3.4.1	VENTAJAS Y DESVENTAJAS</a:t>
            </a:r>
          </a:p>
          <a:p>
            <a:pPr lvl="1">
              <a:lnSpc>
                <a:spcPct val="90000"/>
              </a:lnSpc>
            </a:pPr>
            <a:r>
              <a:rPr lang="es-ES" sz="1000" dirty="0">
                <a:solidFill>
                  <a:srgbClr val="FFFF00"/>
                </a:solidFill>
              </a:rPr>
              <a:t>3.5	JSF CDI BEAN</a:t>
            </a:r>
          </a:p>
          <a:p>
            <a:pPr lvl="1">
              <a:lnSpc>
                <a:spcPct val="90000"/>
              </a:lnSpc>
            </a:pPr>
            <a:r>
              <a:rPr lang="es-ES" sz="1000" dirty="0">
                <a:solidFill>
                  <a:schemeClr val="bg1"/>
                </a:solidFill>
              </a:rPr>
              <a:t>3.6	INYECCIÓN DE DEPENDENCIAS</a:t>
            </a:r>
          </a:p>
          <a:p>
            <a:pPr lvl="1">
              <a:lnSpc>
                <a:spcPct val="90000"/>
              </a:lnSpc>
            </a:pPr>
            <a:r>
              <a:rPr lang="es-ES" sz="1000" dirty="0">
                <a:solidFill>
                  <a:schemeClr val="bg1"/>
                </a:solidFill>
              </a:rPr>
              <a:t>3.7	COMPOSITE</a:t>
            </a:r>
          </a:p>
          <a:p>
            <a:pPr>
              <a:lnSpc>
                <a:spcPct val="90000"/>
              </a:lnSpc>
            </a:pPr>
            <a:r>
              <a:rPr lang="es-ES" sz="1000" dirty="0">
                <a:solidFill>
                  <a:schemeClr val="bg1"/>
                </a:solidFill>
              </a:rPr>
              <a:t>4.	PARTE PRÁCTICA</a:t>
            </a:r>
          </a:p>
          <a:p>
            <a:pPr lvl="1">
              <a:lnSpc>
                <a:spcPct val="90000"/>
              </a:lnSpc>
            </a:pPr>
            <a:r>
              <a:rPr lang="es-ES" sz="1000" dirty="0">
                <a:solidFill>
                  <a:schemeClr val="bg1"/>
                </a:solidFill>
              </a:rPr>
              <a:t>4.1	CREACIÓN DEL PROYECTO</a:t>
            </a:r>
          </a:p>
          <a:p>
            <a:pPr lvl="1">
              <a:lnSpc>
                <a:spcPct val="90000"/>
              </a:lnSpc>
            </a:pPr>
            <a:r>
              <a:rPr lang="es-ES" sz="1000" dirty="0">
                <a:solidFill>
                  <a:schemeClr val="bg1"/>
                </a:solidFill>
              </a:rPr>
              <a:t>4.2	ESTRUCTURA DE LA APLICACIÓN</a:t>
            </a:r>
          </a:p>
          <a:p>
            <a:pPr lvl="1">
              <a:lnSpc>
                <a:spcPct val="90000"/>
              </a:lnSpc>
            </a:pPr>
            <a:r>
              <a:rPr lang="es-ES" sz="1000" dirty="0">
                <a:solidFill>
                  <a:schemeClr val="bg1"/>
                </a:solidFill>
              </a:rPr>
              <a:t>4.3	CODIFICACIÓN DEL PROYECTO</a:t>
            </a:r>
          </a:p>
          <a:p>
            <a:pPr lvl="1">
              <a:lnSpc>
                <a:spcPct val="90000"/>
              </a:lnSpc>
            </a:pPr>
            <a:r>
              <a:rPr lang="es-ES" sz="1000" dirty="0">
                <a:solidFill>
                  <a:schemeClr val="bg1"/>
                </a:solidFill>
              </a:rPr>
              <a:t>4.4	EJECUCIÓN DEL PROYECTO</a:t>
            </a:r>
          </a:p>
          <a:p>
            <a:pPr>
              <a:lnSpc>
                <a:spcPct val="90000"/>
              </a:lnSpc>
            </a:pPr>
            <a:r>
              <a:rPr lang="es-ES" sz="1000" dirty="0">
                <a:solidFill>
                  <a:schemeClr val="bg1"/>
                </a:solidFill>
              </a:rPr>
              <a:t>5.	CONCLUSIONES</a:t>
            </a:r>
          </a:p>
          <a:p>
            <a:pPr>
              <a:lnSpc>
                <a:spcPct val="90000"/>
              </a:lnSpc>
            </a:pPr>
            <a:r>
              <a:rPr lang="es-ES" sz="1000" dirty="0">
                <a:solidFill>
                  <a:schemeClr val="bg1"/>
                </a:solidFill>
              </a:rPr>
              <a:t>6.	RECOMENDACIONES</a:t>
            </a:r>
          </a:p>
          <a:p>
            <a:pPr>
              <a:lnSpc>
                <a:spcPct val="90000"/>
              </a:lnSpc>
            </a:pPr>
            <a:r>
              <a:rPr lang="es-ES" sz="1000" dirty="0">
                <a:solidFill>
                  <a:schemeClr val="bg1"/>
                </a:solidFill>
              </a:rPr>
              <a:t>7.	REFERENCIAS</a:t>
            </a:r>
            <a:endParaRPr lang="es-ES" sz="1600" dirty="0">
              <a:solidFill>
                <a:schemeClr val="bg1"/>
              </a:solidFill>
            </a:endParaRPr>
          </a:p>
        </p:txBody>
      </p:sp>
      <p:sp>
        <p:nvSpPr>
          <p:cNvPr id="4" name="CuadroTexto 3">
            <a:extLst>
              <a:ext uri="{FF2B5EF4-FFF2-40B4-BE49-F238E27FC236}">
                <a16:creationId xmlns:a16="http://schemas.microsoft.com/office/drawing/2014/main" id="{9C0BAEAA-B6B6-137B-6BA4-8E79BFA64C4B}"/>
              </a:ext>
            </a:extLst>
          </p:cNvPr>
          <p:cNvSpPr txBox="1"/>
          <p:nvPr/>
        </p:nvSpPr>
        <p:spPr>
          <a:xfrm>
            <a:off x="11632748" y="6388099"/>
            <a:ext cx="463824" cy="400110"/>
          </a:xfrm>
          <a:prstGeom prst="rect">
            <a:avLst/>
          </a:prstGeom>
          <a:noFill/>
        </p:spPr>
        <p:txBody>
          <a:bodyPr wrap="square" rtlCol="0">
            <a:spAutoFit/>
          </a:bodyPr>
          <a:lstStyle/>
          <a:p>
            <a:r>
              <a:rPr lang="es-EC" sz="2000" dirty="0">
                <a:solidFill>
                  <a:schemeClr val="bg1"/>
                </a:solidFill>
              </a:rPr>
              <a:t>20</a:t>
            </a:r>
          </a:p>
        </p:txBody>
      </p:sp>
    </p:spTree>
    <p:extLst>
      <p:ext uri="{BB962C8B-B14F-4D97-AF65-F5344CB8AC3E}">
        <p14:creationId xmlns:p14="http://schemas.microsoft.com/office/powerpoint/2010/main" val="21496624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3.6		inyección de dependencias</a:t>
            </a:r>
            <a:endParaRPr lang="es-ES" sz="2800" dirty="0">
              <a:solidFill>
                <a:schemeClr val="bg1"/>
              </a:solidFill>
            </a:endParaRP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8" name="Content Placeholder 7">
            <a:extLst>
              <a:ext uri="{FF2B5EF4-FFF2-40B4-BE49-F238E27FC236}">
                <a16:creationId xmlns:a16="http://schemas.microsoft.com/office/drawing/2014/main" id="{DFAB3432-3816-A108-937D-8E156186E601}"/>
              </a:ext>
            </a:extLst>
          </p:cNvPr>
          <p:cNvSpPr>
            <a:spLocks noGrp="1"/>
          </p:cNvSpPr>
          <p:nvPr>
            <p:ph idx="1"/>
          </p:nvPr>
        </p:nvSpPr>
        <p:spPr>
          <a:xfrm>
            <a:off x="581193" y="2319834"/>
            <a:ext cx="8314330" cy="2688001"/>
          </a:xfrm>
        </p:spPr>
        <p:txBody>
          <a:bodyPr>
            <a:normAutofit fontScale="85000" lnSpcReduction="20000"/>
          </a:bodyPr>
          <a:lstStyle/>
          <a:p>
            <a:pPr marL="0" indent="0" algn="just">
              <a:buNone/>
            </a:pPr>
            <a:r>
              <a:rPr lang="es-ES" dirty="0"/>
              <a:t>La inyección de dependencias es un patrón de diseño que permite a los objetos obtener sus dependencias de forma transparente, en lugar de crearlas o buscarlas ellos mismos. Esto permite una mayor flexibilidad y modularidad en la aplicación, ya que las clases pueden ser desacopladas y reutilizadas más fácilmente.</a:t>
            </a:r>
          </a:p>
          <a:p>
            <a:pPr marL="0" indent="0" algn="just">
              <a:buNone/>
            </a:pPr>
            <a:r>
              <a:rPr lang="es-ES" dirty="0"/>
              <a:t>En JSF, la inyección de dependencias se puede realizar utilizando un marco de inyección de dependencias, como CDI (</a:t>
            </a:r>
            <a:r>
              <a:rPr lang="es-ES" dirty="0" err="1"/>
              <a:t>Contexts</a:t>
            </a:r>
            <a:r>
              <a:rPr lang="es-ES" dirty="0"/>
              <a:t> and </a:t>
            </a:r>
            <a:r>
              <a:rPr lang="es-ES" dirty="0" err="1"/>
              <a:t>Dependency</a:t>
            </a:r>
            <a:r>
              <a:rPr lang="es-ES" dirty="0"/>
              <a:t> </a:t>
            </a:r>
            <a:r>
              <a:rPr lang="es-ES" dirty="0" err="1"/>
              <a:t>Injection</a:t>
            </a:r>
            <a:r>
              <a:rPr lang="es-ES" dirty="0"/>
              <a:t>). Los objetos que se pueden inyectar como dependencias se conocen como </a:t>
            </a:r>
            <a:r>
              <a:rPr lang="es-ES" dirty="0" err="1"/>
              <a:t>beans</a:t>
            </a:r>
            <a:r>
              <a:rPr lang="es-ES" dirty="0"/>
              <a:t> y pueden ser utilizados para proporcionar funcionalidad y lógica de negocio en la interfaz de usuario.</a:t>
            </a:r>
          </a:p>
          <a:p>
            <a:pPr marL="0" indent="0" algn="just">
              <a:buNone/>
            </a:pPr>
            <a:r>
              <a:rPr lang="es-ES" dirty="0"/>
              <a:t>Por ejemplo, si tenemos un </a:t>
            </a:r>
            <a:r>
              <a:rPr lang="es-ES" dirty="0" err="1"/>
              <a:t>bean</a:t>
            </a:r>
            <a:r>
              <a:rPr lang="es-ES" dirty="0"/>
              <a:t> que se encarga de recuperar datos de una base de datos y queremos utilizar esos datos en una página JSF, podemos inyectar el </a:t>
            </a:r>
            <a:r>
              <a:rPr lang="es-ES" dirty="0" err="1"/>
              <a:t>bean</a:t>
            </a:r>
            <a:r>
              <a:rPr lang="es-ES" dirty="0"/>
              <a:t> en un controlador de página JSF y utilizarlo para recuperar y procesar los datos. De esta forma, podemos reutilizar el </a:t>
            </a:r>
            <a:r>
              <a:rPr lang="es-ES" dirty="0" err="1"/>
              <a:t>bean</a:t>
            </a:r>
            <a:r>
              <a:rPr lang="es-ES" dirty="0"/>
              <a:t> en diferentes páginas y controladores sin tener que duplicar código.</a:t>
            </a:r>
          </a:p>
        </p:txBody>
      </p:sp>
      <p:sp>
        <p:nvSpPr>
          <p:cNvPr id="3" name="CuadroTexto 9">
            <a:extLst>
              <a:ext uri="{FF2B5EF4-FFF2-40B4-BE49-F238E27FC236}">
                <a16:creationId xmlns:a16="http://schemas.microsoft.com/office/drawing/2014/main" id="{CFE1A512-524F-41A1-EA79-11068515C5B4}"/>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13</a:t>
            </a:r>
          </a:p>
        </p:txBody>
      </p:sp>
      <p:sp>
        <p:nvSpPr>
          <p:cNvPr id="9" name="CuadroTexto 9">
            <a:extLst>
              <a:ext uri="{FF2B5EF4-FFF2-40B4-BE49-F238E27FC236}">
                <a16:creationId xmlns:a16="http://schemas.microsoft.com/office/drawing/2014/main" id="{75AFDB7E-60CA-46EF-0F3E-0000A6366580}"/>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14</a:t>
            </a:r>
          </a:p>
        </p:txBody>
      </p:sp>
      <p:sp>
        <p:nvSpPr>
          <p:cNvPr id="5" name="Marcador de contenido 2">
            <a:extLst>
              <a:ext uri="{FF2B5EF4-FFF2-40B4-BE49-F238E27FC236}">
                <a16:creationId xmlns:a16="http://schemas.microsoft.com/office/drawing/2014/main" id="{6E317CA5-B73E-D38A-6CCB-50BBE8FFE58B}"/>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000" dirty="0">
                <a:solidFill>
                  <a:schemeClr val="bg1"/>
                </a:solidFill>
              </a:rPr>
              <a:t>1.	INTRODUCCIÓN</a:t>
            </a:r>
          </a:p>
          <a:p>
            <a:pPr>
              <a:lnSpc>
                <a:spcPct val="90000"/>
              </a:lnSpc>
            </a:pPr>
            <a:r>
              <a:rPr lang="es-ES" sz="1000" dirty="0">
                <a:solidFill>
                  <a:schemeClr val="bg1"/>
                </a:solidFill>
              </a:rPr>
              <a:t>2.	OBJETIVOS</a:t>
            </a:r>
          </a:p>
          <a:p>
            <a:pPr lvl="1">
              <a:lnSpc>
                <a:spcPct val="90000"/>
              </a:lnSpc>
            </a:pPr>
            <a:r>
              <a:rPr lang="es-ES" sz="1000" dirty="0">
                <a:solidFill>
                  <a:schemeClr val="bg1"/>
                </a:solidFill>
              </a:rPr>
              <a:t>2.1.	OBJETIVO GENERAL</a:t>
            </a:r>
          </a:p>
          <a:p>
            <a:pPr lvl="1">
              <a:lnSpc>
                <a:spcPct val="90000"/>
              </a:lnSpc>
            </a:pPr>
            <a:r>
              <a:rPr lang="es-ES" sz="1000" dirty="0">
                <a:solidFill>
                  <a:schemeClr val="bg1"/>
                </a:solidFill>
              </a:rPr>
              <a:t>2.2.	OBJETIVOS ESPECÍFICOS</a:t>
            </a:r>
          </a:p>
          <a:p>
            <a:pPr>
              <a:lnSpc>
                <a:spcPct val="90000"/>
              </a:lnSpc>
            </a:pPr>
            <a:r>
              <a:rPr lang="es-ES" sz="1000" dirty="0">
                <a:solidFill>
                  <a:srgbClr val="FFFF00"/>
                </a:solidFill>
              </a:rPr>
              <a:t>3.	MARCO TEÓRICO</a:t>
            </a:r>
          </a:p>
          <a:p>
            <a:pPr lvl="1">
              <a:lnSpc>
                <a:spcPct val="90000"/>
              </a:lnSpc>
            </a:pPr>
            <a:r>
              <a:rPr lang="es-ES" sz="1000" dirty="0">
                <a:solidFill>
                  <a:schemeClr val="bg1"/>
                </a:solidFill>
              </a:rPr>
              <a:t>3.1	PATRÓN MODELO VISTA CONTROLADOR</a:t>
            </a:r>
          </a:p>
          <a:p>
            <a:pPr lvl="2">
              <a:lnSpc>
                <a:spcPct val="90000"/>
              </a:lnSpc>
            </a:pPr>
            <a:r>
              <a:rPr lang="es-ES" sz="1000" dirty="0">
                <a:solidFill>
                  <a:schemeClr val="bg1"/>
                </a:solidFill>
              </a:rPr>
              <a:t>3.1.1	MODELO</a:t>
            </a:r>
          </a:p>
          <a:p>
            <a:pPr lvl="2">
              <a:lnSpc>
                <a:spcPct val="90000"/>
              </a:lnSpc>
            </a:pPr>
            <a:r>
              <a:rPr lang="es-ES" sz="1000" dirty="0">
                <a:solidFill>
                  <a:schemeClr val="bg1"/>
                </a:solidFill>
              </a:rPr>
              <a:t>3.1.2	VISTA</a:t>
            </a:r>
          </a:p>
          <a:p>
            <a:pPr lvl="2">
              <a:lnSpc>
                <a:spcPct val="90000"/>
              </a:lnSpc>
            </a:pPr>
            <a:r>
              <a:rPr lang="es-ES" sz="1000" dirty="0">
                <a:solidFill>
                  <a:schemeClr val="bg1"/>
                </a:solidFill>
              </a:rPr>
              <a:t>3.1.3	CONTROLADOR</a:t>
            </a:r>
          </a:p>
          <a:p>
            <a:pPr lvl="1">
              <a:lnSpc>
                <a:spcPct val="90000"/>
              </a:lnSpc>
            </a:pPr>
            <a:r>
              <a:rPr lang="es-ES" sz="1000" dirty="0">
                <a:solidFill>
                  <a:schemeClr val="bg1"/>
                </a:solidFill>
              </a:rPr>
              <a:t>3.2	JAKARTA PERSISTENCE</a:t>
            </a:r>
          </a:p>
          <a:p>
            <a:pPr lvl="1">
              <a:lnSpc>
                <a:spcPct val="90000"/>
              </a:lnSpc>
            </a:pPr>
            <a:r>
              <a:rPr lang="es-ES" sz="1000" dirty="0">
                <a:solidFill>
                  <a:schemeClr val="bg1"/>
                </a:solidFill>
              </a:rPr>
              <a:t>3.3	JAVA SERVER FACES</a:t>
            </a:r>
          </a:p>
          <a:p>
            <a:pPr lvl="2">
              <a:lnSpc>
                <a:spcPct val="90000"/>
              </a:lnSpc>
            </a:pPr>
            <a:r>
              <a:rPr lang="es-ES" sz="1000" dirty="0">
                <a:solidFill>
                  <a:schemeClr val="bg1"/>
                </a:solidFill>
              </a:rPr>
              <a:t>3.3.1	ELEMENTOS</a:t>
            </a:r>
          </a:p>
          <a:p>
            <a:pPr lvl="2">
              <a:lnSpc>
                <a:spcPct val="90000"/>
              </a:lnSpc>
            </a:pPr>
            <a:r>
              <a:rPr lang="es-ES" sz="1000" dirty="0">
                <a:solidFill>
                  <a:schemeClr val="bg1"/>
                </a:solidFill>
              </a:rPr>
              <a:t>3.3.2	CARACTERÍSTICAS Y DESVENTAJAS</a:t>
            </a:r>
          </a:p>
          <a:p>
            <a:pPr lvl="2">
              <a:lnSpc>
                <a:spcPct val="90000"/>
              </a:lnSpc>
            </a:pPr>
            <a:r>
              <a:rPr lang="es-ES" sz="1000" dirty="0">
                <a:solidFill>
                  <a:schemeClr val="bg1"/>
                </a:solidFill>
              </a:rPr>
              <a:t>3.3.3	ETIQUETAS</a:t>
            </a:r>
          </a:p>
          <a:p>
            <a:pPr lvl="1">
              <a:lnSpc>
                <a:spcPct val="90000"/>
              </a:lnSpc>
            </a:pPr>
            <a:r>
              <a:rPr lang="es-ES" sz="1000" dirty="0">
                <a:solidFill>
                  <a:schemeClr val="bg1"/>
                </a:solidFill>
              </a:rPr>
              <a:t>3.4	XHTML</a:t>
            </a:r>
          </a:p>
          <a:p>
            <a:pPr lvl="2">
              <a:lnSpc>
                <a:spcPct val="90000"/>
              </a:lnSpc>
            </a:pPr>
            <a:r>
              <a:rPr lang="es-ES" sz="1000" dirty="0">
                <a:solidFill>
                  <a:schemeClr val="bg1"/>
                </a:solidFill>
              </a:rPr>
              <a:t>3.4.1	VENTAJAS Y DESVENTAJAS</a:t>
            </a:r>
          </a:p>
          <a:p>
            <a:pPr lvl="1">
              <a:lnSpc>
                <a:spcPct val="90000"/>
              </a:lnSpc>
            </a:pPr>
            <a:r>
              <a:rPr lang="es-ES" sz="1000" dirty="0">
                <a:solidFill>
                  <a:schemeClr val="bg1"/>
                </a:solidFill>
              </a:rPr>
              <a:t>3.5	JSF CDI BEAN</a:t>
            </a:r>
          </a:p>
          <a:p>
            <a:pPr lvl="1">
              <a:lnSpc>
                <a:spcPct val="90000"/>
              </a:lnSpc>
            </a:pPr>
            <a:r>
              <a:rPr lang="es-ES" sz="1000" dirty="0">
                <a:solidFill>
                  <a:srgbClr val="FFFF00"/>
                </a:solidFill>
              </a:rPr>
              <a:t>3.6	INYECCIÓN DE DEPENDENCIAS</a:t>
            </a:r>
          </a:p>
          <a:p>
            <a:pPr lvl="1">
              <a:lnSpc>
                <a:spcPct val="90000"/>
              </a:lnSpc>
            </a:pPr>
            <a:r>
              <a:rPr lang="es-ES" sz="1000" dirty="0">
                <a:solidFill>
                  <a:schemeClr val="bg1"/>
                </a:solidFill>
              </a:rPr>
              <a:t>3.7	COMPOSITE</a:t>
            </a:r>
          </a:p>
          <a:p>
            <a:pPr>
              <a:lnSpc>
                <a:spcPct val="90000"/>
              </a:lnSpc>
            </a:pPr>
            <a:r>
              <a:rPr lang="es-ES" sz="1000" dirty="0">
                <a:solidFill>
                  <a:schemeClr val="bg1"/>
                </a:solidFill>
              </a:rPr>
              <a:t>4.	PARTE PRÁCTICA</a:t>
            </a:r>
          </a:p>
          <a:p>
            <a:pPr lvl="1">
              <a:lnSpc>
                <a:spcPct val="90000"/>
              </a:lnSpc>
            </a:pPr>
            <a:r>
              <a:rPr lang="es-ES" sz="1000" dirty="0">
                <a:solidFill>
                  <a:schemeClr val="bg1"/>
                </a:solidFill>
              </a:rPr>
              <a:t>4.1	CREACIÓN DEL PROYECTO</a:t>
            </a:r>
          </a:p>
          <a:p>
            <a:pPr lvl="1">
              <a:lnSpc>
                <a:spcPct val="90000"/>
              </a:lnSpc>
            </a:pPr>
            <a:r>
              <a:rPr lang="es-ES" sz="1000" dirty="0">
                <a:solidFill>
                  <a:schemeClr val="bg1"/>
                </a:solidFill>
              </a:rPr>
              <a:t>4.2	ESTRUCTURA DE LA APLICACIÓN</a:t>
            </a:r>
          </a:p>
          <a:p>
            <a:pPr lvl="1">
              <a:lnSpc>
                <a:spcPct val="90000"/>
              </a:lnSpc>
            </a:pPr>
            <a:r>
              <a:rPr lang="es-ES" sz="1000" dirty="0">
                <a:solidFill>
                  <a:schemeClr val="bg1"/>
                </a:solidFill>
              </a:rPr>
              <a:t>4.3	CODIFICACIÓN DEL PROYECTO</a:t>
            </a:r>
          </a:p>
          <a:p>
            <a:pPr lvl="1">
              <a:lnSpc>
                <a:spcPct val="90000"/>
              </a:lnSpc>
            </a:pPr>
            <a:r>
              <a:rPr lang="es-ES" sz="1000" dirty="0">
                <a:solidFill>
                  <a:schemeClr val="bg1"/>
                </a:solidFill>
              </a:rPr>
              <a:t>4.4	EJECUCIÓN DEL PROYECTO</a:t>
            </a:r>
          </a:p>
          <a:p>
            <a:pPr>
              <a:lnSpc>
                <a:spcPct val="90000"/>
              </a:lnSpc>
            </a:pPr>
            <a:r>
              <a:rPr lang="es-ES" sz="1000" dirty="0">
                <a:solidFill>
                  <a:schemeClr val="bg1"/>
                </a:solidFill>
              </a:rPr>
              <a:t>5.	CONCLUSIONES</a:t>
            </a:r>
          </a:p>
          <a:p>
            <a:pPr>
              <a:lnSpc>
                <a:spcPct val="90000"/>
              </a:lnSpc>
            </a:pPr>
            <a:r>
              <a:rPr lang="es-ES" sz="1000" dirty="0">
                <a:solidFill>
                  <a:schemeClr val="bg1"/>
                </a:solidFill>
              </a:rPr>
              <a:t>6.	RECOMENDACIONES</a:t>
            </a:r>
          </a:p>
          <a:p>
            <a:pPr>
              <a:lnSpc>
                <a:spcPct val="90000"/>
              </a:lnSpc>
            </a:pPr>
            <a:r>
              <a:rPr lang="es-ES" sz="1000" dirty="0">
                <a:solidFill>
                  <a:schemeClr val="bg1"/>
                </a:solidFill>
              </a:rPr>
              <a:t>7.	REFERENCIAS</a:t>
            </a:r>
            <a:endParaRPr lang="es-ES" dirty="0">
              <a:solidFill>
                <a:schemeClr val="bg1"/>
              </a:solidFill>
            </a:endParaRPr>
          </a:p>
        </p:txBody>
      </p:sp>
      <p:sp>
        <p:nvSpPr>
          <p:cNvPr id="4" name="CuadroTexto 3">
            <a:extLst>
              <a:ext uri="{FF2B5EF4-FFF2-40B4-BE49-F238E27FC236}">
                <a16:creationId xmlns:a16="http://schemas.microsoft.com/office/drawing/2014/main" id="{9C0BAEAA-B6B6-137B-6BA4-8E79BFA64C4B}"/>
              </a:ext>
            </a:extLst>
          </p:cNvPr>
          <p:cNvSpPr txBox="1"/>
          <p:nvPr/>
        </p:nvSpPr>
        <p:spPr>
          <a:xfrm>
            <a:off x="11632748" y="6388099"/>
            <a:ext cx="463824" cy="400110"/>
          </a:xfrm>
          <a:prstGeom prst="rect">
            <a:avLst/>
          </a:prstGeom>
          <a:noFill/>
        </p:spPr>
        <p:txBody>
          <a:bodyPr wrap="square" rtlCol="0">
            <a:spAutoFit/>
          </a:bodyPr>
          <a:lstStyle/>
          <a:p>
            <a:r>
              <a:rPr lang="es-EC" sz="2000" dirty="0">
                <a:solidFill>
                  <a:schemeClr val="bg1"/>
                </a:solidFill>
              </a:rPr>
              <a:t>21</a:t>
            </a:r>
          </a:p>
        </p:txBody>
      </p:sp>
    </p:spTree>
    <p:extLst>
      <p:ext uri="{BB962C8B-B14F-4D97-AF65-F5344CB8AC3E}">
        <p14:creationId xmlns:p14="http://schemas.microsoft.com/office/powerpoint/2010/main" val="28619741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3.7		COMPOSITE</a:t>
            </a:r>
            <a:endParaRPr lang="es-ES" sz="2800" dirty="0">
              <a:solidFill>
                <a:schemeClr val="bg1"/>
              </a:solidFill>
            </a:endParaRP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8" name="Content Placeholder 7">
            <a:extLst>
              <a:ext uri="{FF2B5EF4-FFF2-40B4-BE49-F238E27FC236}">
                <a16:creationId xmlns:a16="http://schemas.microsoft.com/office/drawing/2014/main" id="{DFAB3432-3816-A108-937D-8E156186E601}"/>
              </a:ext>
            </a:extLst>
          </p:cNvPr>
          <p:cNvSpPr>
            <a:spLocks noGrp="1"/>
          </p:cNvSpPr>
          <p:nvPr>
            <p:ph idx="1"/>
          </p:nvPr>
        </p:nvSpPr>
        <p:spPr>
          <a:xfrm>
            <a:off x="581193" y="2319834"/>
            <a:ext cx="8314330" cy="2688001"/>
          </a:xfrm>
        </p:spPr>
        <p:txBody>
          <a:bodyPr>
            <a:normAutofit fontScale="85000" lnSpcReduction="20000"/>
          </a:bodyPr>
          <a:lstStyle/>
          <a:p>
            <a:pPr marL="0" indent="0" algn="just">
              <a:buNone/>
            </a:pPr>
            <a:r>
              <a:rPr lang="es-ES" dirty="0"/>
              <a:t>En JavaServer Faces (JSF), un componente compuesto es un componente de interfaz de usuario personalizado que está compuesto por otros componentes de interfaz de usuario. Los componentes compuestos le permiten crear componentes reutilizables que se pueden utilizar en varios lugares dentro de su aplicación.</a:t>
            </a:r>
          </a:p>
          <a:p>
            <a:pPr marL="0" indent="0" algn="just">
              <a:buNone/>
            </a:pPr>
            <a:r>
              <a:rPr lang="es-ES" dirty="0"/>
              <a:t>Para crear un componente compuesto en JSF, define un nuevo componente en un archivo </a:t>
            </a:r>
            <a:r>
              <a:rPr lang="es-ES" dirty="0" err="1"/>
              <a:t>Facelets</a:t>
            </a:r>
            <a:r>
              <a:rPr lang="es-ES" dirty="0"/>
              <a:t> utilizando un conjunto de etiquetas HTML anidadas. Luego, puede utilizar el componente compuesto en sus páginas JSF incluyendo el archivo </a:t>
            </a:r>
            <a:r>
              <a:rPr lang="es-ES" dirty="0" err="1"/>
              <a:t>Facelets</a:t>
            </a:r>
            <a:r>
              <a:rPr lang="es-ES" dirty="0"/>
              <a:t> y utilizando la etiqueta de componente personalizada que ha definido.</a:t>
            </a:r>
          </a:p>
          <a:p>
            <a:pPr marL="0" indent="0" algn="just">
              <a:buNone/>
            </a:pPr>
            <a:r>
              <a:rPr lang="es-ES" dirty="0"/>
              <a:t>Los componentes compuestos se pueden utilizar para encapsular la funcionalidad compleja de la interfaz de usuario o para crear un aspecto y un estilo personalizados para su aplicación. También pueden facilitar el mantenimiento de su aplicación al permitirle definir piezas reutilizables de funcionalidad de la interfaz de usuario que se pueden compartir en varias páginas.</a:t>
            </a:r>
          </a:p>
        </p:txBody>
      </p:sp>
      <p:sp>
        <p:nvSpPr>
          <p:cNvPr id="3" name="CuadroTexto 9">
            <a:extLst>
              <a:ext uri="{FF2B5EF4-FFF2-40B4-BE49-F238E27FC236}">
                <a16:creationId xmlns:a16="http://schemas.microsoft.com/office/drawing/2014/main" id="{CFE1A512-524F-41A1-EA79-11068515C5B4}"/>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13</a:t>
            </a:r>
          </a:p>
        </p:txBody>
      </p:sp>
      <p:sp>
        <p:nvSpPr>
          <p:cNvPr id="9" name="CuadroTexto 9">
            <a:extLst>
              <a:ext uri="{FF2B5EF4-FFF2-40B4-BE49-F238E27FC236}">
                <a16:creationId xmlns:a16="http://schemas.microsoft.com/office/drawing/2014/main" id="{75AFDB7E-60CA-46EF-0F3E-0000A6366580}"/>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14</a:t>
            </a:r>
          </a:p>
        </p:txBody>
      </p:sp>
      <p:sp>
        <p:nvSpPr>
          <p:cNvPr id="5" name="Marcador de contenido 2">
            <a:extLst>
              <a:ext uri="{FF2B5EF4-FFF2-40B4-BE49-F238E27FC236}">
                <a16:creationId xmlns:a16="http://schemas.microsoft.com/office/drawing/2014/main" id="{6E317CA5-B73E-D38A-6CCB-50BBE8FFE58B}"/>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000" dirty="0">
                <a:solidFill>
                  <a:schemeClr val="bg1"/>
                </a:solidFill>
              </a:rPr>
              <a:t>1.	INTRODUCCIÓN</a:t>
            </a:r>
          </a:p>
          <a:p>
            <a:pPr>
              <a:lnSpc>
                <a:spcPct val="90000"/>
              </a:lnSpc>
            </a:pPr>
            <a:r>
              <a:rPr lang="es-ES" sz="1000" dirty="0">
                <a:solidFill>
                  <a:schemeClr val="bg1"/>
                </a:solidFill>
              </a:rPr>
              <a:t>2.	OBJETIVOS</a:t>
            </a:r>
          </a:p>
          <a:p>
            <a:pPr lvl="1">
              <a:lnSpc>
                <a:spcPct val="90000"/>
              </a:lnSpc>
            </a:pPr>
            <a:r>
              <a:rPr lang="es-ES" sz="1000" dirty="0">
                <a:solidFill>
                  <a:schemeClr val="bg1"/>
                </a:solidFill>
              </a:rPr>
              <a:t>2.1.	OBJETIVO GENERAL</a:t>
            </a:r>
          </a:p>
          <a:p>
            <a:pPr lvl="1">
              <a:lnSpc>
                <a:spcPct val="90000"/>
              </a:lnSpc>
            </a:pPr>
            <a:r>
              <a:rPr lang="es-ES" sz="1000" dirty="0">
                <a:solidFill>
                  <a:schemeClr val="bg1"/>
                </a:solidFill>
              </a:rPr>
              <a:t>2.2.	OBJETIVOS ESPECÍFICOS</a:t>
            </a:r>
          </a:p>
          <a:p>
            <a:pPr>
              <a:lnSpc>
                <a:spcPct val="90000"/>
              </a:lnSpc>
            </a:pPr>
            <a:r>
              <a:rPr lang="es-ES" sz="1000" dirty="0">
                <a:solidFill>
                  <a:srgbClr val="FFFF00"/>
                </a:solidFill>
              </a:rPr>
              <a:t>3.	MARCO TEÓRICO</a:t>
            </a:r>
          </a:p>
          <a:p>
            <a:pPr lvl="1">
              <a:lnSpc>
                <a:spcPct val="90000"/>
              </a:lnSpc>
            </a:pPr>
            <a:r>
              <a:rPr lang="es-ES" sz="1000" dirty="0">
                <a:solidFill>
                  <a:schemeClr val="bg1"/>
                </a:solidFill>
              </a:rPr>
              <a:t>3.1	PATRÓN MODELO VISTA CONTROLADOR</a:t>
            </a:r>
          </a:p>
          <a:p>
            <a:pPr lvl="2">
              <a:lnSpc>
                <a:spcPct val="90000"/>
              </a:lnSpc>
            </a:pPr>
            <a:r>
              <a:rPr lang="es-ES" sz="1000" dirty="0">
                <a:solidFill>
                  <a:schemeClr val="bg1"/>
                </a:solidFill>
              </a:rPr>
              <a:t>3.1.1	MODELO</a:t>
            </a:r>
          </a:p>
          <a:p>
            <a:pPr lvl="2">
              <a:lnSpc>
                <a:spcPct val="90000"/>
              </a:lnSpc>
            </a:pPr>
            <a:r>
              <a:rPr lang="es-ES" sz="1000" dirty="0">
                <a:solidFill>
                  <a:schemeClr val="bg1"/>
                </a:solidFill>
              </a:rPr>
              <a:t>3.1.2	VISTA</a:t>
            </a:r>
          </a:p>
          <a:p>
            <a:pPr lvl="2">
              <a:lnSpc>
                <a:spcPct val="90000"/>
              </a:lnSpc>
            </a:pPr>
            <a:r>
              <a:rPr lang="es-ES" sz="1000" dirty="0">
                <a:solidFill>
                  <a:schemeClr val="bg1"/>
                </a:solidFill>
              </a:rPr>
              <a:t>3.1.3	CONTROLADOR</a:t>
            </a:r>
          </a:p>
          <a:p>
            <a:pPr lvl="1">
              <a:lnSpc>
                <a:spcPct val="90000"/>
              </a:lnSpc>
            </a:pPr>
            <a:r>
              <a:rPr lang="es-ES" sz="1000" dirty="0">
                <a:solidFill>
                  <a:schemeClr val="bg1"/>
                </a:solidFill>
              </a:rPr>
              <a:t>3.2	JAKARTA PERSISTENCE</a:t>
            </a:r>
          </a:p>
          <a:p>
            <a:pPr lvl="1">
              <a:lnSpc>
                <a:spcPct val="90000"/>
              </a:lnSpc>
            </a:pPr>
            <a:r>
              <a:rPr lang="es-ES" sz="1000" dirty="0">
                <a:solidFill>
                  <a:schemeClr val="bg1"/>
                </a:solidFill>
              </a:rPr>
              <a:t>3.3	JAVA SERVER FACES</a:t>
            </a:r>
          </a:p>
          <a:p>
            <a:pPr lvl="2">
              <a:lnSpc>
                <a:spcPct val="90000"/>
              </a:lnSpc>
            </a:pPr>
            <a:r>
              <a:rPr lang="es-ES" sz="1000" dirty="0">
                <a:solidFill>
                  <a:schemeClr val="bg1"/>
                </a:solidFill>
              </a:rPr>
              <a:t>3.3.1	ELEMENTOS</a:t>
            </a:r>
          </a:p>
          <a:p>
            <a:pPr lvl="2">
              <a:lnSpc>
                <a:spcPct val="90000"/>
              </a:lnSpc>
            </a:pPr>
            <a:r>
              <a:rPr lang="es-ES" sz="1000" dirty="0">
                <a:solidFill>
                  <a:schemeClr val="bg1"/>
                </a:solidFill>
              </a:rPr>
              <a:t>3.3.2	CARACTERÍSTICAS Y DESVENTAJAS</a:t>
            </a:r>
          </a:p>
          <a:p>
            <a:pPr lvl="2">
              <a:lnSpc>
                <a:spcPct val="90000"/>
              </a:lnSpc>
            </a:pPr>
            <a:r>
              <a:rPr lang="es-ES" sz="1000" dirty="0">
                <a:solidFill>
                  <a:schemeClr val="bg1"/>
                </a:solidFill>
              </a:rPr>
              <a:t>3.3.3	ETIQUETAS</a:t>
            </a:r>
          </a:p>
          <a:p>
            <a:pPr lvl="1">
              <a:lnSpc>
                <a:spcPct val="90000"/>
              </a:lnSpc>
            </a:pPr>
            <a:r>
              <a:rPr lang="es-ES" sz="1000" dirty="0">
                <a:solidFill>
                  <a:schemeClr val="bg1"/>
                </a:solidFill>
              </a:rPr>
              <a:t>3.4	XHTML</a:t>
            </a:r>
          </a:p>
          <a:p>
            <a:pPr lvl="2">
              <a:lnSpc>
                <a:spcPct val="90000"/>
              </a:lnSpc>
            </a:pPr>
            <a:r>
              <a:rPr lang="es-ES" sz="1000" dirty="0">
                <a:solidFill>
                  <a:schemeClr val="bg1"/>
                </a:solidFill>
              </a:rPr>
              <a:t>3.4.1	VENTAJAS Y DESVENTAJAS</a:t>
            </a:r>
          </a:p>
          <a:p>
            <a:pPr lvl="1">
              <a:lnSpc>
                <a:spcPct val="90000"/>
              </a:lnSpc>
            </a:pPr>
            <a:r>
              <a:rPr lang="es-ES" sz="1000" dirty="0">
                <a:solidFill>
                  <a:schemeClr val="bg1"/>
                </a:solidFill>
              </a:rPr>
              <a:t>3.5	JSF CDI BEAN</a:t>
            </a:r>
          </a:p>
          <a:p>
            <a:pPr lvl="1">
              <a:lnSpc>
                <a:spcPct val="90000"/>
              </a:lnSpc>
            </a:pPr>
            <a:r>
              <a:rPr lang="es-ES" sz="1000" dirty="0">
                <a:solidFill>
                  <a:schemeClr val="bg1"/>
                </a:solidFill>
              </a:rPr>
              <a:t>3.6	INYECCIÓN DE DEPENDENCIAS</a:t>
            </a:r>
          </a:p>
          <a:p>
            <a:pPr lvl="1">
              <a:lnSpc>
                <a:spcPct val="90000"/>
              </a:lnSpc>
            </a:pPr>
            <a:r>
              <a:rPr lang="es-ES" sz="1000" dirty="0">
                <a:solidFill>
                  <a:srgbClr val="FFFF00"/>
                </a:solidFill>
              </a:rPr>
              <a:t>3.7	COMPOSITE</a:t>
            </a:r>
            <a:endParaRPr lang="es-ES" sz="1000" dirty="0">
              <a:solidFill>
                <a:schemeClr val="bg1"/>
              </a:solidFill>
            </a:endParaRPr>
          </a:p>
          <a:p>
            <a:pPr>
              <a:lnSpc>
                <a:spcPct val="90000"/>
              </a:lnSpc>
            </a:pPr>
            <a:r>
              <a:rPr lang="es-ES" sz="1000" dirty="0">
                <a:solidFill>
                  <a:schemeClr val="bg1"/>
                </a:solidFill>
              </a:rPr>
              <a:t>4.	PARTE PRÁCTICA</a:t>
            </a:r>
          </a:p>
          <a:p>
            <a:pPr lvl="1">
              <a:lnSpc>
                <a:spcPct val="90000"/>
              </a:lnSpc>
            </a:pPr>
            <a:r>
              <a:rPr lang="es-ES" sz="1000" dirty="0">
                <a:solidFill>
                  <a:schemeClr val="bg1"/>
                </a:solidFill>
              </a:rPr>
              <a:t>4.1	CREACIÓN DEL PROYECTO</a:t>
            </a:r>
          </a:p>
          <a:p>
            <a:pPr lvl="1">
              <a:lnSpc>
                <a:spcPct val="90000"/>
              </a:lnSpc>
            </a:pPr>
            <a:r>
              <a:rPr lang="es-ES" sz="1000" dirty="0">
                <a:solidFill>
                  <a:schemeClr val="bg1"/>
                </a:solidFill>
              </a:rPr>
              <a:t>4.2	ESTRUCTURA DE LA APLICACIÓN</a:t>
            </a:r>
          </a:p>
          <a:p>
            <a:pPr lvl="1">
              <a:lnSpc>
                <a:spcPct val="90000"/>
              </a:lnSpc>
            </a:pPr>
            <a:r>
              <a:rPr lang="es-ES" sz="1000" dirty="0">
                <a:solidFill>
                  <a:schemeClr val="bg1"/>
                </a:solidFill>
              </a:rPr>
              <a:t>4.3	CODIFICACIÓN DEL PROYECTO</a:t>
            </a:r>
          </a:p>
          <a:p>
            <a:pPr lvl="1">
              <a:lnSpc>
                <a:spcPct val="90000"/>
              </a:lnSpc>
            </a:pPr>
            <a:r>
              <a:rPr lang="es-ES" sz="1000" dirty="0">
                <a:solidFill>
                  <a:schemeClr val="bg1"/>
                </a:solidFill>
              </a:rPr>
              <a:t>4.4	EJECUCIÓN DEL PROYECTO</a:t>
            </a:r>
          </a:p>
          <a:p>
            <a:pPr>
              <a:lnSpc>
                <a:spcPct val="90000"/>
              </a:lnSpc>
            </a:pPr>
            <a:r>
              <a:rPr lang="es-ES" sz="1000" dirty="0">
                <a:solidFill>
                  <a:schemeClr val="bg1"/>
                </a:solidFill>
              </a:rPr>
              <a:t>5.	CONCLUSIONES</a:t>
            </a:r>
          </a:p>
          <a:p>
            <a:pPr>
              <a:lnSpc>
                <a:spcPct val="90000"/>
              </a:lnSpc>
            </a:pPr>
            <a:r>
              <a:rPr lang="es-ES" sz="1000" dirty="0">
                <a:solidFill>
                  <a:schemeClr val="bg1"/>
                </a:solidFill>
              </a:rPr>
              <a:t>6.	RECOMENDACIONES</a:t>
            </a:r>
          </a:p>
          <a:p>
            <a:pPr>
              <a:lnSpc>
                <a:spcPct val="90000"/>
              </a:lnSpc>
            </a:pPr>
            <a:r>
              <a:rPr lang="es-ES" sz="1000" dirty="0">
                <a:solidFill>
                  <a:schemeClr val="bg1"/>
                </a:solidFill>
              </a:rPr>
              <a:t>7.	REFERENCIAS</a:t>
            </a:r>
            <a:endParaRPr lang="es-ES" dirty="0">
              <a:solidFill>
                <a:schemeClr val="bg1"/>
              </a:solidFill>
            </a:endParaRPr>
          </a:p>
        </p:txBody>
      </p:sp>
      <p:sp>
        <p:nvSpPr>
          <p:cNvPr id="4" name="CuadroTexto 3">
            <a:extLst>
              <a:ext uri="{FF2B5EF4-FFF2-40B4-BE49-F238E27FC236}">
                <a16:creationId xmlns:a16="http://schemas.microsoft.com/office/drawing/2014/main" id="{9C0BAEAA-B6B6-137B-6BA4-8E79BFA64C4B}"/>
              </a:ext>
            </a:extLst>
          </p:cNvPr>
          <p:cNvSpPr txBox="1"/>
          <p:nvPr/>
        </p:nvSpPr>
        <p:spPr>
          <a:xfrm>
            <a:off x="11632748" y="6388099"/>
            <a:ext cx="463824" cy="400110"/>
          </a:xfrm>
          <a:prstGeom prst="rect">
            <a:avLst/>
          </a:prstGeom>
          <a:noFill/>
        </p:spPr>
        <p:txBody>
          <a:bodyPr wrap="square" rtlCol="0">
            <a:spAutoFit/>
          </a:bodyPr>
          <a:lstStyle/>
          <a:p>
            <a:r>
              <a:rPr lang="es-EC" sz="2000" dirty="0">
                <a:solidFill>
                  <a:schemeClr val="bg1"/>
                </a:solidFill>
              </a:rPr>
              <a:t>22</a:t>
            </a:r>
          </a:p>
        </p:txBody>
      </p:sp>
    </p:spTree>
    <p:extLst>
      <p:ext uri="{BB962C8B-B14F-4D97-AF65-F5344CB8AC3E}">
        <p14:creationId xmlns:p14="http://schemas.microsoft.com/office/powerpoint/2010/main" val="31327443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sz="2800" dirty="0">
                <a:solidFill>
                  <a:schemeClr val="bg1"/>
                </a:solidFill>
              </a:rPr>
              <a:t>4.	PARTE PRÁCTICA</a:t>
            </a: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8" name="Content Placeholder 7">
            <a:extLst>
              <a:ext uri="{FF2B5EF4-FFF2-40B4-BE49-F238E27FC236}">
                <a16:creationId xmlns:a16="http://schemas.microsoft.com/office/drawing/2014/main" id="{DFAB3432-3816-A108-937D-8E156186E601}"/>
              </a:ext>
            </a:extLst>
          </p:cNvPr>
          <p:cNvSpPr>
            <a:spLocks noGrp="1"/>
          </p:cNvSpPr>
          <p:nvPr>
            <p:ph idx="1"/>
          </p:nvPr>
        </p:nvSpPr>
        <p:spPr>
          <a:xfrm>
            <a:off x="581193" y="2319835"/>
            <a:ext cx="8314330" cy="1799320"/>
          </a:xfrm>
        </p:spPr>
        <p:txBody>
          <a:bodyPr>
            <a:normAutofit/>
          </a:bodyPr>
          <a:lstStyle/>
          <a:p>
            <a:pPr marL="0" indent="0" algn="just">
              <a:buNone/>
            </a:pPr>
            <a:r>
              <a:rPr lang="es-ES" dirty="0"/>
              <a:t>Para la presente práctica se creará un proyecto desde cero  y se seguirán los pasos detallados en las siguientes secciones:</a:t>
            </a:r>
          </a:p>
        </p:txBody>
      </p:sp>
      <p:sp>
        <p:nvSpPr>
          <p:cNvPr id="3" name="CuadroTexto 9">
            <a:extLst>
              <a:ext uri="{FF2B5EF4-FFF2-40B4-BE49-F238E27FC236}">
                <a16:creationId xmlns:a16="http://schemas.microsoft.com/office/drawing/2014/main" id="{CFE1A512-524F-41A1-EA79-11068515C5B4}"/>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13</a:t>
            </a:r>
          </a:p>
        </p:txBody>
      </p:sp>
      <p:sp>
        <p:nvSpPr>
          <p:cNvPr id="9" name="CuadroTexto 9">
            <a:extLst>
              <a:ext uri="{FF2B5EF4-FFF2-40B4-BE49-F238E27FC236}">
                <a16:creationId xmlns:a16="http://schemas.microsoft.com/office/drawing/2014/main" id="{75AFDB7E-60CA-46EF-0F3E-0000A6366580}"/>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14</a:t>
            </a:r>
          </a:p>
        </p:txBody>
      </p:sp>
      <p:sp>
        <p:nvSpPr>
          <p:cNvPr id="5" name="Marcador de contenido 2">
            <a:extLst>
              <a:ext uri="{FF2B5EF4-FFF2-40B4-BE49-F238E27FC236}">
                <a16:creationId xmlns:a16="http://schemas.microsoft.com/office/drawing/2014/main" id="{6E317CA5-B73E-D38A-6CCB-50BBE8FFE58B}"/>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000" dirty="0">
                <a:solidFill>
                  <a:schemeClr val="bg1"/>
                </a:solidFill>
              </a:rPr>
              <a:t>1.	INTRODUCCIÓN</a:t>
            </a:r>
          </a:p>
          <a:p>
            <a:pPr>
              <a:lnSpc>
                <a:spcPct val="90000"/>
              </a:lnSpc>
            </a:pPr>
            <a:r>
              <a:rPr lang="es-ES" sz="1000" dirty="0">
                <a:solidFill>
                  <a:schemeClr val="bg1"/>
                </a:solidFill>
              </a:rPr>
              <a:t>2.	OBJETIVOS</a:t>
            </a:r>
          </a:p>
          <a:p>
            <a:pPr lvl="1">
              <a:lnSpc>
                <a:spcPct val="90000"/>
              </a:lnSpc>
            </a:pPr>
            <a:r>
              <a:rPr lang="es-ES" sz="1000" dirty="0">
                <a:solidFill>
                  <a:schemeClr val="bg1"/>
                </a:solidFill>
              </a:rPr>
              <a:t>2.1.	OBJETIVO GENERAL</a:t>
            </a:r>
          </a:p>
          <a:p>
            <a:pPr lvl="1">
              <a:lnSpc>
                <a:spcPct val="90000"/>
              </a:lnSpc>
            </a:pPr>
            <a:r>
              <a:rPr lang="es-ES" sz="1000" dirty="0">
                <a:solidFill>
                  <a:schemeClr val="bg1"/>
                </a:solidFill>
              </a:rPr>
              <a:t>2.2.	OBJETIVOS ESPECÍFICOS</a:t>
            </a:r>
          </a:p>
          <a:p>
            <a:pPr>
              <a:lnSpc>
                <a:spcPct val="90000"/>
              </a:lnSpc>
            </a:pPr>
            <a:r>
              <a:rPr lang="es-ES" sz="1000" dirty="0">
                <a:solidFill>
                  <a:schemeClr val="bg1"/>
                </a:solidFill>
              </a:rPr>
              <a:t>3.	MARCO TEÓRICO</a:t>
            </a:r>
          </a:p>
          <a:p>
            <a:pPr lvl="1">
              <a:lnSpc>
                <a:spcPct val="90000"/>
              </a:lnSpc>
            </a:pPr>
            <a:r>
              <a:rPr lang="es-ES" sz="1000" dirty="0">
                <a:solidFill>
                  <a:schemeClr val="bg1"/>
                </a:solidFill>
              </a:rPr>
              <a:t>3.1	PATRÓN MODELO VISTA CONTROLADOR</a:t>
            </a:r>
          </a:p>
          <a:p>
            <a:pPr lvl="2">
              <a:lnSpc>
                <a:spcPct val="90000"/>
              </a:lnSpc>
            </a:pPr>
            <a:r>
              <a:rPr lang="es-ES" sz="1000" dirty="0">
                <a:solidFill>
                  <a:schemeClr val="bg1"/>
                </a:solidFill>
              </a:rPr>
              <a:t>3.1.1	MODELO</a:t>
            </a:r>
          </a:p>
          <a:p>
            <a:pPr lvl="2">
              <a:lnSpc>
                <a:spcPct val="90000"/>
              </a:lnSpc>
            </a:pPr>
            <a:r>
              <a:rPr lang="es-ES" sz="1000" dirty="0">
                <a:solidFill>
                  <a:schemeClr val="bg1"/>
                </a:solidFill>
              </a:rPr>
              <a:t>3.1.2	VISTA</a:t>
            </a:r>
          </a:p>
          <a:p>
            <a:pPr lvl="2">
              <a:lnSpc>
                <a:spcPct val="90000"/>
              </a:lnSpc>
            </a:pPr>
            <a:r>
              <a:rPr lang="es-ES" sz="1000" dirty="0">
                <a:solidFill>
                  <a:schemeClr val="bg1"/>
                </a:solidFill>
              </a:rPr>
              <a:t>3.1.3	CONTROLADOR</a:t>
            </a:r>
          </a:p>
          <a:p>
            <a:pPr lvl="1">
              <a:lnSpc>
                <a:spcPct val="90000"/>
              </a:lnSpc>
            </a:pPr>
            <a:r>
              <a:rPr lang="es-ES" sz="1000" dirty="0">
                <a:solidFill>
                  <a:schemeClr val="bg1"/>
                </a:solidFill>
              </a:rPr>
              <a:t>3.2	JAKARTA PERSISTENCE</a:t>
            </a:r>
          </a:p>
          <a:p>
            <a:pPr lvl="1">
              <a:lnSpc>
                <a:spcPct val="90000"/>
              </a:lnSpc>
            </a:pPr>
            <a:r>
              <a:rPr lang="es-ES" sz="1000" dirty="0">
                <a:solidFill>
                  <a:schemeClr val="bg1"/>
                </a:solidFill>
              </a:rPr>
              <a:t>3.3	JAVA SERVER FACES</a:t>
            </a:r>
          </a:p>
          <a:p>
            <a:pPr lvl="2">
              <a:lnSpc>
                <a:spcPct val="90000"/>
              </a:lnSpc>
            </a:pPr>
            <a:r>
              <a:rPr lang="es-ES" sz="1000" dirty="0">
                <a:solidFill>
                  <a:schemeClr val="bg1"/>
                </a:solidFill>
              </a:rPr>
              <a:t>3.3.1	ELEMENTOS</a:t>
            </a:r>
          </a:p>
          <a:p>
            <a:pPr lvl="2">
              <a:lnSpc>
                <a:spcPct val="90000"/>
              </a:lnSpc>
            </a:pPr>
            <a:r>
              <a:rPr lang="es-ES" sz="1000" dirty="0">
                <a:solidFill>
                  <a:schemeClr val="bg1"/>
                </a:solidFill>
              </a:rPr>
              <a:t>3.3.2	CARACTERÍSTICAS Y DESVENTAJAS</a:t>
            </a:r>
          </a:p>
          <a:p>
            <a:pPr lvl="2">
              <a:lnSpc>
                <a:spcPct val="90000"/>
              </a:lnSpc>
            </a:pPr>
            <a:r>
              <a:rPr lang="es-ES" sz="1000" dirty="0">
                <a:solidFill>
                  <a:schemeClr val="bg1"/>
                </a:solidFill>
              </a:rPr>
              <a:t>3.3.3	ETIQUETAS</a:t>
            </a:r>
          </a:p>
          <a:p>
            <a:pPr lvl="1">
              <a:lnSpc>
                <a:spcPct val="90000"/>
              </a:lnSpc>
            </a:pPr>
            <a:r>
              <a:rPr lang="es-ES" sz="1000" dirty="0">
                <a:solidFill>
                  <a:schemeClr val="bg1"/>
                </a:solidFill>
              </a:rPr>
              <a:t>3.4	XHTML</a:t>
            </a:r>
          </a:p>
          <a:p>
            <a:pPr lvl="2">
              <a:lnSpc>
                <a:spcPct val="90000"/>
              </a:lnSpc>
            </a:pPr>
            <a:r>
              <a:rPr lang="es-ES" sz="1000" dirty="0">
                <a:solidFill>
                  <a:schemeClr val="bg1"/>
                </a:solidFill>
              </a:rPr>
              <a:t>3.4.1	VENTAJAS Y DESVENTAJAS</a:t>
            </a:r>
          </a:p>
          <a:p>
            <a:pPr lvl="1">
              <a:lnSpc>
                <a:spcPct val="90000"/>
              </a:lnSpc>
            </a:pPr>
            <a:r>
              <a:rPr lang="es-ES" sz="1000" dirty="0">
                <a:solidFill>
                  <a:schemeClr val="bg1"/>
                </a:solidFill>
              </a:rPr>
              <a:t>3,5	JSF CDI BEAN</a:t>
            </a:r>
          </a:p>
          <a:p>
            <a:pPr lvl="1">
              <a:lnSpc>
                <a:spcPct val="90000"/>
              </a:lnSpc>
            </a:pPr>
            <a:r>
              <a:rPr lang="es-ES" sz="1000" dirty="0">
                <a:solidFill>
                  <a:schemeClr val="bg1"/>
                </a:solidFill>
              </a:rPr>
              <a:t>3.6	INYECCIPON DE DEPENDENCIAS</a:t>
            </a:r>
          </a:p>
          <a:p>
            <a:pPr lvl="1">
              <a:lnSpc>
                <a:spcPct val="90000"/>
              </a:lnSpc>
            </a:pPr>
            <a:r>
              <a:rPr lang="es-ES" sz="1000" dirty="0">
                <a:solidFill>
                  <a:schemeClr val="bg1"/>
                </a:solidFill>
              </a:rPr>
              <a:t>3.7	COMPOSITE</a:t>
            </a:r>
          </a:p>
          <a:p>
            <a:pPr>
              <a:lnSpc>
                <a:spcPct val="90000"/>
              </a:lnSpc>
            </a:pPr>
            <a:r>
              <a:rPr lang="es-ES" sz="1000" dirty="0">
                <a:solidFill>
                  <a:srgbClr val="FFFF00"/>
                </a:solidFill>
              </a:rPr>
              <a:t>4.	PARTE PRÁCTICA</a:t>
            </a:r>
          </a:p>
          <a:p>
            <a:pPr lvl="1">
              <a:lnSpc>
                <a:spcPct val="90000"/>
              </a:lnSpc>
            </a:pPr>
            <a:r>
              <a:rPr lang="es-ES" sz="1000" dirty="0">
                <a:solidFill>
                  <a:schemeClr val="bg1"/>
                </a:solidFill>
              </a:rPr>
              <a:t>4.1	CREACIÓN DEL PROYECTO</a:t>
            </a:r>
          </a:p>
          <a:p>
            <a:pPr lvl="1">
              <a:lnSpc>
                <a:spcPct val="90000"/>
              </a:lnSpc>
            </a:pPr>
            <a:r>
              <a:rPr lang="es-ES" sz="1000" dirty="0">
                <a:solidFill>
                  <a:schemeClr val="bg1"/>
                </a:solidFill>
              </a:rPr>
              <a:t>4.2	ESTRUCTURA DE LA APLICACIÓN</a:t>
            </a:r>
          </a:p>
          <a:p>
            <a:pPr lvl="1">
              <a:lnSpc>
                <a:spcPct val="90000"/>
              </a:lnSpc>
            </a:pPr>
            <a:r>
              <a:rPr lang="es-ES" sz="1000" dirty="0">
                <a:solidFill>
                  <a:schemeClr val="bg1"/>
                </a:solidFill>
              </a:rPr>
              <a:t>4.3	CODIFICACIÓN DEL PROYECTO</a:t>
            </a:r>
          </a:p>
          <a:p>
            <a:pPr lvl="1">
              <a:lnSpc>
                <a:spcPct val="90000"/>
              </a:lnSpc>
            </a:pPr>
            <a:r>
              <a:rPr lang="es-ES" sz="1000" dirty="0">
                <a:solidFill>
                  <a:schemeClr val="bg1"/>
                </a:solidFill>
              </a:rPr>
              <a:t>4.4	EJECUCIÓN DEL PROYECTO</a:t>
            </a:r>
          </a:p>
          <a:p>
            <a:pPr>
              <a:lnSpc>
                <a:spcPct val="90000"/>
              </a:lnSpc>
            </a:pPr>
            <a:r>
              <a:rPr lang="es-ES" sz="1000" dirty="0">
                <a:solidFill>
                  <a:schemeClr val="bg1"/>
                </a:solidFill>
              </a:rPr>
              <a:t>5.	CONCLUSIONES</a:t>
            </a:r>
          </a:p>
          <a:p>
            <a:pPr>
              <a:lnSpc>
                <a:spcPct val="90000"/>
              </a:lnSpc>
            </a:pPr>
            <a:r>
              <a:rPr lang="es-ES" sz="1000" dirty="0">
                <a:solidFill>
                  <a:schemeClr val="bg1"/>
                </a:solidFill>
              </a:rPr>
              <a:t>6.	RECOMENDACIONES</a:t>
            </a:r>
          </a:p>
          <a:p>
            <a:pPr>
              <a:lnSpc>
                <a:spcPct val="90000"/>
              </a:lnSpc>
            </a:pPr>
            <a:r>
              <a:rPr lang="es-ES" sz="1000" dirty="0">
                <a:solidFill>
                  <a:schemeClr val="bg1"/>
                </a:solidFill>
              </a:rPr>
              <a:t>7.	REFERENCIAS</a:t>
            </a:r>
            <a:endParaRPr lang="es-ES" dirty="0">
              <a:solidFill>
                <a:schemeClr val="bg1"/>
              </a:solidFill>
            </a:endParaRPr>
          </a:p>
        </p:txBody>
      </p:sp>
      <p:sp>
        <p:nvSpPr>
          <p:cNvPr id="4" name="CuadroTexto 3">
            <a:extLst>
              <a:ext uri="{FF2B5EF4-FFF2-40B4-BE49-F238E27FC236}">
                <a16:creationId xmlns:a16="http://schemas.microsoft.com/office/drawing/2014/main" id="{425C2E3E-EA84-D8D4-9374-DB7EC8C0A07E}"/>
              </a:ext>
            </a:extLst>
          </p:cNvPr>
          <p:cNvSpPr txBox="1"/>
          <p:nvPr/>
        </p:nvSpPr>
        <p:spPr>
          <a:xfrm>
            <a:off x="11632748" y="6388099"/>
            <a:ext cx="463824" cy="400110"/>
          </a:xfrm>
          <a:prstGeom prst="rect">
            <a:avLst/>
          </a:prstGeom>
          <a:noFill/>
        </p:spPr>
        <p:txBody>
          <a:bodyPr wrap="square" rtlCol="0">
            <a:spAutoFit/>
          </a:bodyPr>
          <a:lstStyle/>
          <a:p>
            <a:r>
              <a:rPr lang="es-EC" sz="2000" dirty="0">
                <a:solidFill>
                  <a:schemeClr val="bg1"/>
                </a:solidFill>
              </a:rPr>
              <a:t>23</a:t>
            </a:r>
          </a:p>
        </p:txBody>
      </p:sp>
    </p:spTree>
    <p:extLst>
      <p:ext uri="{BB962C8B-B14F-4D97-AF65-F5344CB8AC3E}">
        <p14:creationId xmlns:p14="http://schemas.microsoft.com/office/powerpoint/2010/main" val="37830491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a:xfrm>
            <a:off x="581192" y="702156"/>
            <a:ext cx="8641185" cy="1013800"/>
          </a:xfrm>
        </p:spPr>
        <p:txBody>
          <a:bodyPr>
            <a:normAutofit fontScale="90000"/>
          </a:bodyPr>
          <a:lstStyle/>
          <a:p>
            <a:r>
              <a:rPr lang="es-ES" sz="2800" dirty="0">
                <a:solidFill>
                  <a:schemeClr val="bg1"/>
                </a:solidFill>
              </a:rPr>
              <a:t>4.1	CREACIÓN DEL PROYECTO</a:t>
            </a:r>
            <a:br>
              <a:rPr lang="es-ES" sz="2800" dirty="0">
                <a:solidFill>
                  <a:schemeClr val="bg1"/>
                </a:solidFill>
              </a:rPr>
            </a:br>
            <a:r>
              <a:rPr lang="es-ES" sz="1600" dirty="0">
                <a:solidFill>
                  <a:schemeClr val="bg1"/>
                </a:solidFill>
              </a:rPr>
              <a:t>Para crear un nuevo proyecto se deberá abrir el IDE Apache </a:t>
            </a:r>
            <a:r>
              <a:rPr lang="es-ES" sz="1600" dirty="0" err="1">
                <a:solidFill>
                  <a:schemeClr val="bg1"/>
                </a:solidFill>
              </a:rPr>
              <a:t>Netbeans</a:t>
            </a:r>
            <a:r>
              <a:rPr lang="es-ES" sz="1600" dirty="0">
                <a:solidFill>
                  <a:schemeClr val="bg1"/>
                </a:solidFill>
              </a:rPr>
              <a:t>, seguido de eso se deberá seleccionar la opción File, New Project, se elige el tipo de aplicación y se configuran los parámetros iniciales</a:t>
            </a:r>
            <a:endParaRPr lang="es-ES" dirty="0">
              <a:solidFill>
                <a:schemeClr val="bg1"/>
              </a:solidFill>
            </a:endParaRP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3" name="CuadroTexto 9">
            <a:extLst>
              <a:ext uri="{FF2B5EF4-FFF2-40B4-BE49-F238E27FC236}">
                <a16:creationId xmlns:a16="http://schemas.microsoft.com/office/drawing/2014/main" id="{CFE1A512-524F-41A1-EA79-11068515C5B4}"/>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13</a:t>
            </a:r>
          </a:p>
        </p:txBody>
      </p:sp>
      <p:sp>
        <p:nvSpPr>
          <p:cNvPr id="13" name="CuadroTexto 9">
            <a:extLst>
              <a:ext uri="{FF2B5EF4-FFF2-40B4-BE49-F238E27FC236}">
                <a16:creationId xmlns:a16="http://schemas.microsoft.com/office/drawing/2014/main" id="{B6DCC44B-F595-DC26-EE73-05CDF76FEB14}"/>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15</a:t>
            </a:r>
          </a:p>
        </p:txBody>
      </p:sp>
      <p:sp>
        <p:nvSpPr>
          <p:cNvPr id="4" name="Marcador de contenido 2">
            <a:extLst>
              <a:ext uri="{FF2B5EF4-FFF2-40B4-BE49-F238E27FC236}">
                <a16:creationId xmlns:a16="http://schemas.microsoft.com/office/drawing/2014/main" id="{E03A2A35-50FF-3243-24B1-6CB19DC6E3C1}"/>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000" dirty="0">
                <a:solidFill>
                  <a:schemeClr val="bg1"/>
                </a:solidFill>
              </a:rPr>
              <a:t>1.	INTRODUCCIÓN</a:t>
            </a:r>
          </a:p>
          <a:p>
            <a:pPr>
              <a:lnSpc>
                <a:spcPct val="90000"/>
              </a:lnSpc>
            </a:pPr>
            <a:r>
              <a:rPr lang="es-ES" sz="1000" dirty="0">
                <a:solidFill>
                  <a:schemeClr val="bg1"/>
                </a:solidFill>
              </a:rPr>
              <a:t>2.	OBJETIVOS</a:t>
            </a:r>
          </a:p>
          <a:p>
            <a:pPr lvl="1">
              <a:lnSpc>
                <a:spcPct val="90000"/>
              </a:lnSpc>
            </a:pPr>
            <a:r>
              <a:rPr lang="es-ES" sz="1000" dirty="0">
                <a:solidFill>
                  <a:schemeClr val="bg1"/>
                </a:solidFill>
              </a:rPr>
              <a:t>2.1.	OBJETIVO GENERAL</a:t>
            </a:r>
          </a:p>
          <a:p>
            <a:pPr lvl="1">
              <a:lnSpc>
                <a:spcPct val="90000"/>
              </a:lnSpc>
            </a:pPr>
            <a:r>
              <a:rPr lang="es-ES" sz="1000" dirty="0">
                <a:solidFill>
                  <a:schemeClr val="bg1"/>
                </a:solidFill>
              </a:rPr>
              <a:t>2.2.	OBJETIVOS ESPECÍFICOS</a:t>
            </a:r>
          </a:p>
          <a:p>
            <a:pPr>
              <a:lnSpc>
                <a:spcPct val="90000"/>
              </a:lnSpc>
            </a:pPr>
            <a:r>
              <a:rPr lang="es-ES" sz="1000" dirty="0">
                <a:solidFill>
                  <a:schemeClr val="bg1"/>
                </a:solidFill>
              </a:rPr>
              <a:t>3.	MARCO TEÓRICO</a:t>
            </a:r>
          </a:p>
          <a:p>
            <a:pPr lvl="1">
              <a:lnSpc>
                <a:spcPct val="90000"/>
              </a:lnSpc>
            </a:pPr>
            <a:r>
              <a:rPr lang="es-ES" sz="1000" dirty="0">
                <a:solidFill>
                  <a:schemeClr val="bg1"/>
                </a:solidFill>
              </a:rPr>
              <a:t>3.1	PATRÓN MODELO VISTA CONTROLADOR</a:t>
            </a:r>
          </a:p>
          <a:p>
            <a:pPr lvl="2">
              <a:lnSpc>
                <a:spcPct val="90000"/>
              </a:lnSpc>
            </a:pPr>
            <a:r>
              <a:rPr lang="es-ES" sz="1000" dirty="0">
                <a:solidFill>
                  <a:schemeClr val="bg1"/>
                </a:solidFill>
              </a:rPr>
              <a:t>3.1.1	MODELO</a:t>
            </a:r>
          </a:p>
          <a:p>
            <a:pPr lvl="2">
              <a:lnSpc>
                <a:spcPct val="90000"/>
              </a:lnSpc>
            </a:pPr>
            <a:r>
              <a:rPr lang="es-ES" sz="1000" dirty="0">
                <a:solidFill>
                  <a:schemeClr val="bg1"/>
                </a:solidFill>
              </a:rPr>
              <a:t>3.1.2	VISTA</a:t>
            </a:r>
          </a:p>
          <a:p>
            <a:pPr lvl="2">
              <a:lnSpc>
                <a:spcPct val="90000"/>
              </a:lnSpc>
            </a:pPr>
            <a:r>
              <a:rPr lang="es-ES" sz="1000" dirty="0">
                <a:solidFill>
                  <a:schemeClr val="bg1"/>
                </a:solidFill>
              </a:rPr>
              <a:t>3.1.3	CONTROLADOR</a:t>
            </a:r>
          </a:p>
          <a:p>
            <a:pPr lvl="1">
              <a:lnSpc>
                <a:spcPct val="90000"/>
              </a:lnSpc>
            </a:pPr>
            <a:r>
              <a:rPr lang="es-ES" sz="1000" dirty="0">
                <a:solidFill>
                  <a:schemeClr val="bg1"/>
                </a:solidFill>
              </a:rPr>
              <a:t>3.2	JAKARTA PERSISTENCE</a:t>
            </a:r>
          </a:p>
          <a:p>
            <a:pPr lvl="1">
              <a:lnSpc>
                <a:spcPct val="90000"/>
              </a:lnSpc>
            </a:pPr>
            <a:r>
              <a:rPr lang="es-ES" sz="1000" dirty="0">
                <a:solidFill>
                  <a:schemeClr val="bg1"/>
                </a:solidFill>
              </a:rPr>
              <a:t>3.3	JAVA SERVER FACES</a:t>
            </a:r>
          </a:p>
          <a:p>
            <a:pPr lvl="2">
              <a:lnSpc>
                <a:spcPct val="90000"/>
              </a:lnSpc>
            </a:pPr>
            <a:r>
              <a:rPr lang="es-ES" sz="1000" dirty="0">
                <a:solidFill>
                  <a:schemeClr val="bg1"/>
                </a:solidFill>
              </a:rPr>
              <a:t>3.3.1	ELEMENTOS</a:t>
            </a:r>
          </a:p>
          <a:p>
            <a:pPr lvl="2">
              <a:lnSpc>
                <a:spcPct val="90000"/>
              </a:lnSpc>
            </a:pPr>
            <a:r>
              <a:rPr lang="es-ES" sz="1000" dirty="0">
                <a:solidFill>
                  <a:schemeClr val="bg1"/>
                </a:solidFill>
              </a:rPr>
              <a:t>3.3.2	CARACTERÍSTICAS Y DESVENTAJAS</a:t>
            </a:r>
          </a:p>
          <a:p>
            <a:pPr lvl="2">
              <a:lnSpc>
                <a:spcPct val="90000"/>
              </a:lnSpc>
            </a:pPr>
            <a:r>
              <a:rPr lang="es-ES" sz="1000" dirty="0">
                <a:solidFill>
                  <a:schemeClr val="bg1"/>
                </a:solidFill>
              </a:rPr>
              <a:t>3.3.3	ETIQUETAS</a:t>
            </a:r>
          </a:p>
          <a:p>
            <a:pPr lvl="1">
              <a:lnSpc>
                <a:spcPct val="90000"/>
              </a:lnSpc>
            </a:pPr>
            <a:r>
              <a:rPr lang="es-ES" sz="1000" dirty="0">
                <a:solidFill>
                  <a:schemeClr val="bg1"/>
                </a:solidFill>
              </a:rPr>
              <a:t>3.4	XHTML</a:t>
            </a:r>
          </a:p>
          <a:p>
            <a:pPr lvl="2">
              <a:lnSpc>
                <a:spcPct val="90000"/>
              </a:lnSpc>
            </a:pPr>
            <a:r>
              <a:rPr lang="es-ES" sz="1000" dirty="0">
                <a:solidFill>
                  <a:schemeClr val="bg1"/>
                </a:solidFill>
              </a:rPr>
              <a:t>3.4.1	VENTAJAS Y DESVENTAJAS</a:t>
            </a:r>
          </a:p>
          <a:p>
            <a:pPr lvl="1">
              <a:lnSpc>
                <a:spcPct val="90000"/>
              </a:lnSpc>
            </a:pPr>
            <a:r>
              <a:rPr lang="es-ES" sz="1000" dirty="0">
                <a:solidFill>
                  <a:schemeClr val="bg1"/>
                </a:solidFill>
              </a:rPr>
              <a:t>3,5	JSF CDI BEAN</a:t>
            </a:r>
          </a:p>
          <a:p>
            <a:pPr lvl="1">
              <a:lnSpc>
                <a:spcPct val="90000"/>
              </a:lnSpc>
            </a:pPr>
            <a:r>
              <a:rPr lang="es-ES" sz="1000" dirty="0">
                <a:solidFill>
                  <a:schemeClr val="bg1"/>
                </a:solidFill>
              </a:rPr>
              <a:t>3.6	INYECCIÓN DE DEPENDENCIAS</a:t>
            </a:r>
          </a:p>
          <a:p>
            <a:pPr lvl="1">
              <a:lnSpc>
                <a:spcPct val="90000"/>
              </a:lnSpc>
            </a:pPr>
            <a:r>
              <a:rPr lang="es-ES" sz="1000" dirty="0">
                <a:solidFill>
                  <a:schemeClr val="bg1"/>
                </a:solidFill>
              </a:rPr>
              <a:t>3.7	COMPOSITE</a:t>
            </a:r>
          </a:p>
          <a:p>
            <a:pPr>
              <a:lnSpc>
                <a:spcPct val="90000"/>
              </a:lnSpc>
            </a:pPr>
            <a:r>
              <a:rPr lang="es-ES" sz="1000" dirty="0">
                <a:solidFill>
                  <a:srgbClr val="FFFF00"/>
                </a:solidFill>
              </a:rPr>
              <a:t>4.	PARTE PRÁCTICA</a:t>
            </a:r>
          </a:p>
          <a:p>
            <a:pPr lvl="1">
              <a:lnSpc>
                <a:spcPct val="90000"/>
              </a:lnSpc>
            </a:pPr>
            <a:r>
              <a:rPr lang="es-ES" sz="1000" dirty="0">
                <a:solidFill>
                  <a:srgbClr val="FFFF00"/>
                </a:solidFill>
              </a:rPr>
              <a:t>4.1	CREACIÓN DEL PROYECTO</a:t>
            </a:r>
          </a:p>
          <a:p>
            <a:pPr lvl="1">
              <a:lnSpc>
                <a:spcPct val="90000"/>
              </a:lnSpc>
            </a:pPr>
            <a:r>
              <a:rPr lang="es-ES" sz="1000" dirty="0">
                <a:solidFill>
                  <a:schemeClr val="bg1"/>
                </a:solidFill>
              </a:rPr>
              <a:t>4.2	ESTRUCTURA DE LA APLICACIÓN</a:t>
            </a:r>
          </a:p>
          <a:p>
            <a:pPr lvl="1">
              <a:lnSpc>
                <a:spcPct val="90000"/>
              </a:lnSpc>
            </a:pPr>
            <a:r>
              <a:rPr lang="es-ES" sz="1000" dirty="0">
                <a:solidFill>
                  <a:schemeClr val="bg1"/>
                </a:solidFill>
              </a:rPr>
              <a:t>4.3	CODIFICACIÓN DEL PROYECTO</a:t>
            </a:r>
          </a:p>
          <a:p>
            <a:pPr lvl="1">
              <a:lnSpc>
                <a:spcPct val="90000"/>
              </a:lnSpc>
            </a:pPr>
            <a:r>
              <a:rPr lang="es-ES" sz="1000" dirty="0">
                <a:solidFill>
                  <a:schemeClr val="bg1"/>
                </a:solidFill>
              </a:rPr>
              <a:t>4.4	EJECUCIÓN DEL PROYECTO</a:t>
            </a:r>
          </a:p>
          <a:p>
            <a:pPr>
              <a:lnSpc>
                <a:spcPct val="90000"/>
              </a:lnSpc>
            </a:pPr>
            <a:r>
              <a:rPr lang="es-ES" sz="1000" dirty="0">
                <a:solidFill>
                  <a:schemeClr val="bg1"/>
                </a:solidFill>
              </a:rPr>
              <a:t>5.	CONCLUSIONES</a:t>
            </a:r>
          </a:p>
          <a:p>
            <a:pPr>
              <a:lnSpc>
                <a:spcPct val="90000"/>
              </a:lnSpc>
            </a:pPr>
            <a:r>
              <a:rPr lang="es-ES" sz="1000" dirty="0">
                <a:solidFill>
                  <a:schemeClr val="bg1"/>
                </a:solidFill>
              </a:rPr>
              <a:t>6.	RECOMENDACIONES</a:t>
            </a:r>
          </a:p>
          <a:p>
            <a:pPr>
              <a:lnSpc>
                <a:spcPct val="90000"/>
              </a:lnSpc>
            </a:pPr>
            <a:r>
              <a:rPr lang="es-ES" sz="1000" dirty="0">
                <a:solidFill>
                  <a:schemeClr val="bg1"/>
                </a:solidFill>
              </a:rPr>
              <a:t>7.	REFERENCIAS</a:t>
            </a:r>
            <a:endParaRPr lang="es-ES" sz="1600" dirty="0">
              <a:solidFill>
                <a:schemeClr val="bg1"/>
              </a:solidFill>
            </a:endParaRPr>
          </a:p>
        </p:txBody>
      </p:sp>
      <p:pic>
        <p:nvPicPr>
          <p:cNvPr id="5" name="Imagen 4" descr="Interfaz de usuario gráfica, Aplicación&#10;&#10;Descripción generada automáticamente">
            <a:extLst>
              <a:ext uri="{FF2B5EF4-FFF2-40B4-BE49-F238E27FC236}">
                <a16:creationId xmlns:a16="http://schemas.microsoft.com/office/drawing/2014/main" id="{D6E5778E-F39C-BA0C-E708-1DA7AAC73E41}"/>
              </a:ext>
            </a:extLst>
          </p:cNvPr>
          <p:cNvPicPr>
            <a:picLocks noChangeAspect="1"/>
          </p:cNvPicPr>
          <p:nvPr/>
        </p:nvPicPr>
        <p:blipFill>
          <a:blip r:embed="rId2"/>
          <a:stretch>
            <a:fillRect/>
          </a:stretch>
        </p:blipFill>
        <p:spPr>
          <a:xfrm>
            <a:off x="3719291" y="2109184"/>
            <a:ext cx="1847850" cy="617855"/>
          </a:xfrm>
          <a:prstGeom prst="rect">
            <a:avLst/>
          </a:prstGeom>
          <a:ln w="88900" cap="sq" cmpd="thickThin">
            <a:solidFill>
              <a:srgbClr val="000000"/>
            </a:solidFill>
            <a:prstDash val="solid"/>
            <a:miter lim="800000"/>
          </a:ln>
          <a:effectLst>
            <a:innerShdw blurRad="76200">
              <a:srgbClr val="000000"/>
            </a:innerShdw>
          </a:effectLst>
        </p:spPr>
      </p:pic>
      <p:pic>
        <p:nvPicPr>
          <p:cNvPr id="8" name="Imagen 7" descr="Interfaz de usuario gráfica, Texto&#10;&#10;Descripción generada automáticamente">
            <a:extLst>
              <a:ext uri="{FF2B5EF4-FFF2-40B4-BE49-F238E27FC236}">
                <a16:creationId xmlns:a16="http://schemas.microsoft.com/office/drawing/2014/main" id="{FB9D5F45-36CF-4FA2-42C8-3BF41483EB37}"/>
              </a:ext>
            </a:extLst>
          </p:cNvPr>
          <p:cNvPicPr>
            <a:picLocks noChangeAspect="1"/>
          </p:cNvPicPr>
          <p:nvPr/>
        </p:nvPicPr>
        <p:blipFill>
          <a:blip r:embed="rId3"/>
          <a:stretch>
            <a:fillRect/>
          </a:stretch>
        </p:blipFill>
        <p:spPr>
          <a:xfrm>
            <a:off x="719233" y="3253415"/>
            <a:ext cx="3604939" cy="2518240"/>
          </a:xfrm>
          <a:prstGeom prst="rect">
            <a:avLst/>
          </a:prstGeom>
          <a:ln w="88900" cap="sq" cmpd="thickThin">
            <a:solidFill>
              <a:srgbClr val="000000"/>
            </a:solidFill>
            <a:prstDash val="solid"/>
            <a:miter lim="800000"/>
          </a:ln>
          <a:effectLst>
            <a:innerShdw blurRad="76200">
              <a:srgbClr val="000000"/>
            </a:innerShdw>
          </a:effectLst>
        </p:spPr>
      </p:pic>
      <p:sp>
        <p:nvSpPr>
          <p:cNvPr id="11" name="Elipse 10">
            <a:extLst>
              <a:ext uri="{FF2B5EF4-FFF2-40B4-BE49-F238E27FC236}">
                <a16:creationId xmlns:a16="http://schemas.microsoft.com/office/drawing/2014/main" id="{7492EC0C-B6D3-91A5-2018-00BA46BA10B3}"/>
              </a:ext>
            </a:extLst>
          </p:cNvPr>
          <p:cNvSpPr/>
          <p:nvPr/>
        </p:nvSpPr>
        <p:spPr>
          <a:xfrm>
            <a:off x="3401226" y="1835815"/>
            <a:ext cx="437706" cy="401305"/>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EC" dirty="0"/>
              <a:t>1</a:t>
            </a:r>
          </a:p>
        </p:txBody>
      </p:sp>
      <p:sp>
        <p:nvSpPr>
          <p:cNvPr id="12" name="Elipse 11">
            <a:extLst>
              <a:ext uri="{FF2B5EF4-FFF2-40B4-BE49-F238E27FC236}">
                <a16:creationId xmlns:a16="http://schemas.microsoft.com/office/drawing/2014/main" id="{74F935CB-DCC5-33C2-6388-E28820A38895}"/>
              </a:ext>
            </a:extLst>
          </p:cNvPr>
          <p:cNvSpPr/>
          <p:nvPr/>
        </p:nvSpPr>
        <p:spPr>
          <a:xfrm>
            <a:off x="414844" y="2926350"/>
            <a:ext cx="437706" cy="401305"/>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EC" dirty="0"/>
              <a:t>2</a:t>
            </a:r>
          </a:p>
        </p:txBody>
      </p:sp>
      <p:sp>
        <p:nvSpPr>
          <p:cNvPr id="15" name="CuadroTexto 14">
            <a:extLst>
              <a:ext uri="{FF2B5EF4-FFF2-40B4-BE49-F238E27FC236}">
                <a16:creationId xmlns:a16="http://schemas.microsoft.com/office/drawing/2014/main" id="{598E711A-B3AC-6BCE-98B7-00EF864C89BE}"/>
              </a:ext>
            </a:extLst>
          </p:cNvPr>
          <p:cNvSpPr txBox="1"/>
          <p:nvPr/>
        </p:nvSpPr>
        <p:spPr>
          <a:xfrm>
            <a:off x="11632748" y="6388099"/>
            <a:ext cx="463824" cy="400110"/>
          </a:xfrm>
          <a:prstGeom prst="rect">
            <a:avLst/>
          </a:prstGeom>
          <a:noFill/>
        </p:spPr>
        <p:txBody>
          <a:bodyPr wrap="square" rtlCol="0">
            <a:spAutoFit/>
          </a:bodyPr>
          <a:lstStyle/>
          <a:p>
            <a:r>
              <a:rPr lang="es-EC" sz="2000" dirty="0">
                <a:solidFill>
                  <a:schemeClr val="bg1"/>
                </a:solidFill>
              </a:rPr>
              <a:t>24</a:t>
            </a:r>
          </a:p>
        </p:txBody>
      </p:sp>
      <p:pic>
        <p:nvPicPr>
          <p:cNvPr id="7" name="Picture 34" descr="Texto&#10;&#10;Descripción generada automáticamente">
            <a:extLst>
              <a:ext uri="{FF2B5EF4-FFF2-40B4-BE49-F238E27FC236}">
                <a16:creationId xmlns:a16="http://schemas.microsoft.com/office/drawing/2014/main" id="{A3DC2D1B-1973-0DB9-1B44-AF6D302CAC35}"/>
              </a:ext>
            </a:extLst>
          </p:cNvPr>
          <p:cNvPicPr>
            <a:picLocks noChangeAspect="1"/>
          </p:cNvPicPr>
          <p:nvPr/>
        </p:nvPicPr>
        <p:blipFill>
          <a:blip r:embed="rId4"/>
          <a:stretch>
            <a:fillRect/>
          </a:stretch>
        </p:blipFill>
        <p:spPr>
          <a:xfrm>
            <a:off x="4919118" y="3203464"/>
            <a:ext cx="3831775" cy="2587372"/>
          </a:xfrm>
          <a:prstGeom prst="rect">
            <a:avLst/>
          </a:prstGeom>
          <a:ln w="88900" cap="sq" cmpd="thickThin">
            <a:solidFill>
              <a:srgbClr val="000000"/>
            </a:solidFill>
            <a:prstDash val="solid"/>
            <a:miter lim="800000"/>
          </a:ln>
          <a:effectLst>
            <a:innerShdw blurRad="76200">
              <a:srgbClr val="000000"/>
            </a:innerShdw>
          </a:effectLst>
        </p:spPr>
      </p:pic>
      <p:sp>
        <p:nvSpPr>
          <p:cNvPr id="10" name="Elipse 9">
            <a:extLst>
              <a:ext uri="{FF2B5EF4-FFF2-40B4-BE49-F238E27FC236}">
                <a16:creationId xmlns:a16="http://schemas.microsoft.com/office/drawing/2014/main" id="{AE656854-F73F-7184-9256-965EBE134404}"/>
              </a:ext>
            </a:extLst>
          </p:cNvPr>
          <p:cNvSpPr/>
          <p:nvPr/>
        </p:nvSpPr>
        <p:spPr>
          <a:xfrm>
            <a:off x="4643216" y="2926350"/>
            <a:ext cx="437706" cy="401305"/>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EC" dirty="0"/>
              <a:t>3</a:t>
            </a:r>
          </a:p>
        </p:txBody>
      </p:sp>
    </p:spTree>
    <p:extLst>
      <p:ext uri="{BB962C8B-B14F-4D97-AF65-F5344CB8AC3E}">
        <p14:creationId xmlns:p14="http://schemas.microsoft.com/office/powerpoint/2010/main" val="538811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601255" y="792480"/>
            <a:ext cx="3409782" cy="5208270"/>
          </a:xfrm>
        </p:spPr>
        <p:txBody>
          <a:bodyPr>
            <a:normAutofit/>
          </a:bodyPr>
          <a:lstStyle/>
          <a:p>
            <a:pPr marL="0" indent="0" algn="just">
              <a:lnSpc>
                <a:spcPct val="115000"/>
              </a:lnSpc>
              <a:spcBef>
                <a:spcPts val="0"/>
              </a:spcBef>
              <a:spcAft>
                <a:spcPts val="1000"/>
              </a:spcAft>
              <a:buNone/>
            </a:pPr>
            <a:r>
              <a:rPr lang="es-ES" dirty="0">
                <a:solidFill>
                  <a:schemeClr val="bg1"/>
                </a:solidFill>
              </a:rPr>
              <a:t>Para continuar con la creación del proyecto se deberá seleccionar el servidor, la versión de JEE que se utilizará, y finalmente se deberá seleccionar el Framework que se desea utilizar en el proyecto.</a:t>
            </a:r>
            <a:endParaRPr lang="en-US" dirty="0">
              <a:solidFill>
                <a:schemeClr val="bg1"/>
              </a:solidFill>
            </a:endParaRPr>
          </a:p>
        </p:txBody>
      </p:sp>
      <p:sp>
        <p:nvSpPr>
          <p:cNvPr id="24" name="CuadroTexto 23">
            <a:extLst>
              <a:ext uri="{FF2B5EF4-FFF2-40B4-BE49-F238E27FC236}">
                <a16:creationId xmlns:a16="http://schemas.microsoft.com/office/drawing/2014/main" id="{B0AA1878-F403-438D-8FB1-E8220CFEAC0B}"/>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9</a:t>
            </a:r>
          </a:p>
        </p:txBody>
      </p:sp>
      <p:sp>
        <p:nvSpPr>
          <p:cNvPr id="6" name="CuadroTexto 9">
            <a:extLst>
              <a:ext uri="{FF2B5EF4-FFF2-40B4-BE49-F238E27FC236}">
                <a16:creationId xmlns:a16="http://schemas.microsoft.com/office/drawing/2014/main" id="{4593F653-6A14-363B-AA0C-6BA98155BC73}"/>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17</a:t>
            </a:r>
          </a:p>
        </p:txBody>
      </p:sp>
      <p:sp>
        <p:nvSpPr>
          <p:cNvPr id="9" name="CuadroTexto 9">
            <a:extLst>
              <a:ext uri="{FF2B5EF4-FFF2-40B4-BE49-F238E27FC236}">
                <a16:creationId xmlns:a16="http://schemas.microsoft.com/office/drawing/2014/main" id="{5CB4EFE9-37BE-10D2-32C5-8F2EA31E1F96}"/>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18</a:t>
            </a:r>
          </a:p>
        </p:txBody>
      </p:sp>
      <p:sp>
        <p:nvSpPr>
          <p:cNvPr id="4" name="Marcador de contenido 2">
            <a:extLst>
              <a:ext uri="{FF2B5EF4-FFF2-40B4-BE49-F238E27FC236}">
                <a16:creationId xmlns:a16="http://schemas.microsoft.com/office/drawing/2014/main" id="{DAF47C9B-70C7-D550-DDA3-373FAA3110D4}"/>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000" dirty="0">
                <a:solidFill>
                  <a:schemeClr val="bg1"/>
                </a:solidFill>
              </a:rPr>
              <a:t>1.	INTRODUCCIÓN</a:t>
            </a:r>
          </a:p>
          <a:p>
            <a:pPr>
              <a:lnSpc>
                <a:spcPct val="90000"/>
              </a:lnSpc>
            </a:pPr>
            <a:r>
              <a:rPr lang="es-ES" sz="1000" dirty="0">
                <a:solidFill>
                  <a:schemeClr val="bg1"/>
                </a:solidFill>
              </a:rPr>
              <a:t>2.	OBJETIVOS</a:t>
            </a:r>
          </a:p>
          <a:p>
            <a:pPr lvl="1">
              <a:lnSpc>
                <a:spcPct val="90000"/>
              </a:lnSpc>
            </a:pPr>
            <a:r>
              <a:rPr lang="es-ES" sz="1000" dirty="0">
                <a:solidFill>
                  <a:schemeClr val="bg1"/>
                </a:solidFill>
              </a:rPr>
              <a:t>2.1.	OBJETIVO GENERAL</a:t>
            </a:r>
          </a:p>
          <a:p>
            <a:pPr lvl="1">
              <a:lnSpc>
                <a:spcPct val="90000"/>
              </a:lnSpc>
            </a:pPr>
            <a:r>
              <a:rPr lang="es-ES" sz="1000" dirty="0">
                <a:solidFill>
                  <a:schemeClr val="bg1"/>
                </a:solidFill>
              </a:rPr>
              <a:t>2.2.	OBJETIVOS ESPECÍFICOS</a:t>
            </a:r>
          </a:p>
          <a:p>
            <a:pPr>
              <a:lnSpc>
                <a:spcPct val="90000"/>
              </a:lnSpc>
            </a:pPr>
            <a:r>
              <a:rPr lang="es-ES" sz="1000" dirty="0">
                <a:solidFill>
                  <a:schemeClr val="bg1"/>
                </a:solidFill>
              </a:rPr>
              <a:t>3.	MARCO TEÓRICO</a:t>
            </a:r>
          </a:p>
          <a:p>
            <a:pPr lvl="1">
              <a:lnSpc>
                <a:spcPct val="90000"/>
              </a:lnSpc>
            </a:pPr>
            <a:r>
              <a:rPr lang="es-ES" sz="1000" dirty="0">
                <a:solidFill>
                  <a:schemeClr val="bg1"/>
                </a:solidFill>
              </a:rPr>
              <a:t>3.1	PATRÓN MODELO VISTA CONTROLADOR</a:t>
            </a:r>
          </a:p>
          <a:p>
            <a:pPr lvl="2">
              <a:lnSpc>
                <a:spcPct val="90000"/>
              </a:lnSpc>
            </a:pPr>
            <a:r>
              <a:rPr lang="es-ES" sz="1000" dirty="0">
                <a:solidFill>
                  <a:schemeClr val="bg1"/>
                </a:solidFill>
              </a:rPr>
              <a:t>3.1.1	MODELO</a:t>
            </a:r>
          </a:p>
          <a:p>
            <a:pPr lvl="2">
              <a:lnSpc>
                <a:spcPct val="90000"/>
              </a:lnSpc>
            </a:pPr>
            <a:r>
              <a:rPr lang="es-ES" sz="1000" dirty="0">
                <a:solidFill>
                  <a:schemeClr val="bg1"/>
                </a:solidFill>
              </a:rPr>
              <a:t>3.1.2	VISTA</a:t>
            </a:r>
          </a:p>
          <a:p>
            <a:pPr lvl="2">
              <a:lnSpc>
                <a:spcPct val="90000"/>
              </a:lnSpc>
            </a:pPr>
            <a:r>
              <a:rPr lang="es-ES" sz="1000" dirty="0">
                <a:solidFill>
                  <a:schemeClr val="bg1"/>
                </a:solidFill>
              </a:rPr>
              <a:t>3.1.3	CONTROLADOR</a:t>
            </a:r>
          </a:p>
          <a:p>
            <a:pPr lvl="1">
              <a:lnSpc>
                <a:spcPct val="90000"/>
              </a:lnSpc>
            </a:pPr>
            <a:r>
              <a:rPr lang="es-ES" sz="1000" dirty="0">
                <a:solidFill>
                  <a:schemeClr val="bg1"/>
                </a:solidFill>
              </a:rPr>
              <a:t>3.2	JAKARTA PERSISTENCE</a:t>
            </a:r>
          </a:p>
          <a:p>
            <a:pPr lvl="1">
              <a:lnSpc>
                <a:spcPct val="90000"/>
              </a:lnSpc>
            </a:pPr>
            <a:r>
              <a:rPr lang="es-ES" sz="1000" dirty="0">
                <a:solidFill>
                  <a:schemeClr val="bg1"/>
                </a:solidFill>
              </a:rPr>
              <a:t>3.3	JAVA SERVER FACES</a:t>
            </a:r>
          </a:p>
          <a:p>
            <a:pPr lvl="2">
              <a:lnSpc>
                <a:spcPct val="90000"/>
              </a:lnSpc>
            </a:pPr>
            <a:r>
              <a:rPr lang="es-ES" sz="1000" dirty="0">
                <a:solidFill>
                  <a:schemeClr val="bg1"/>
                </a:solidFill>
              </a:rPr>
              <a:t>3.3.1	ELEMENTOS</a:t>
            </a:r>
          </a:p>
          <a:p>
            <a:pPr lvl="2">
              <a:lnSpc>
                <a:spcPct val="90000"/>
              </a:lnSpc>
            </a:pPr>
            <a:r>
              <a:rPr lang="es-ES" sz="1000" dirty="0">
                <a:solidFill>
                  <a:schemeClr val="bg1"/>
                </a:solidFill>
              </a:rPr>
              <a:t>3.3.2	CARACTERÍSTICAS Y DESVENTAJAS</a:t>
            </a:r>
          </a:p>
          <a:p>
            <a:pPr lvl="2">
              <a:lnSpc>
                <a:spcPct val="90000"/>
              </a:lnSpc>
            </a:pPr>
            <a:r>
              <a:rPr lang="es-ES" sz="1000" dirty="0">
                <a:solidFill>
                  <a:schemeClr val="bg1"/>
                </a:solidFill>
              </a:rPr>
              <a:t>3.3.3	ETIQUETAS</a:t>
            </a:r>
          </a:p>
          <a:p>
            <a:pPr lvl="1">
              <a:lnSpc>
                <a:spcPct val="90000"/>
              </a:lnSpc>
            </a:pPr>
            <a:r>
              <a:rPr lang="es-ES" sz="1000" dirty="0">
                <a:solidFill>
                  <a:schemeClr val="bg1"/>
                </a:solidFill>
              </a:rPr>
              <a:t>3.4	XHTML</a:t>
            </a:r>
          </a:p>
          <a:p>
            <a:pPr lvl="2">
              <a:lnSpc>
                <a:spcPct val="90000"/>
              </a:lnSpc>
            </a:pPr>
            <a:r>
              <a:rPr lang="es-ES" sz="1000" dirty="0">
                <a:solidFill>
                  <a:schemeClr val="bg1"/>
                </a:solidFill>
              </a:rPr>
              <a:t>3.4.1	VENTAJAS Y DESVENTAJAS</a:t>
            </a:r>
          </a:p>
          <a:p>
            <a:pPr lvl="1">
              <a:lnSpc>
                <a:spcPct val="90000"/>
              </a:lnSpc>
            </a:pPr>
            <a:r>
              <a:rPr lang="es-ES" sz="1000" dirty="0">
                <a:solidFill>
                  <a:schemeClr val="bg1"/>
                </a:solidFill>
              </a:rPr>
              <a:t>3,5	JSF CDI BEAN</a:t>
            </a:r>
          </a:p>
          <a:p>
            <a:pPr lvl="1">
              <a:lnSpc>
                <a:spcPct val="90000"/>
              </a:lnSpc>
            </a:pPr>
            <a:r>
              <a:rPr lang="es-ES" sz="1000" dirty="0">
                <a:solidFill>
                  <a:schemeClr val="bg1"/>
                </a:solidFill>
              </a:rPr>
              <a:t>3.6	INYECCIÓN DE DEPENDENCIAS</a:t>
            </a:r>
          </a:p>
          <a:p>
            <a:pPr lvl="1">
              <a:lnSpc>
                <a:spcPct val="90000"/>
              </a:lnSpc>
            </a:pPr>
            <a:r>
              <a:rPr lang="es-ES" sz="1000" dirty="0">
                <a:solidFill>
                  <a:schemeClr val="bg1"/>
                </a:solidFill>
              </a:rPr>
              <a:t>3.7	COMPOSITE</a:t>
            </a:r>
          </a:p>
          <a:p>
            <a:pPr>
              <a:lnSpc>
                <a:spcPct val="90000"/>
              </a:lnSpc>
            </a:pPr>
            <a:r>
              <a:rPr lang="es-ES" sz="1000" dirty="0">
                <a:solidFill>
                  <a:srgbClr val="FFFF00"/>
                </a:solidFill>
              </a:rPr>
              <a:t>4.	PARTE PRÁCTICA</a:t>
            </a:r>
          </a:p>
          <a:p>
            <a:pPr lvl="1">
              <a:lnSpc>
                <a:spcPct val="90000"/>
              </a:lnSpc>
            </a:pPr>
            <a:r>
              <a:rPr lang="es-ES" sz="1000" dirty="0">
                <a:solidFill>
                  <a:srgbClr val="FFFF00"/>
                </a:solidFill>
              </a:rPr>
              <a:t>4.1	CREACIÓN DEL PROYECTO</a:t>
            </a:r>
          </a:p>
          <a:p>
            <a:pPr lvl="1">
              <a:lnSpc>
                <a:spcPct val="90000"/>
              </a:lnSpc>
            </a:pPr>
            <a:r>
              <a:rPr lang="es-ES" sz="1000" dirty="0">
                <a:solidFill>
                  <a:schemeClr val="bg1"/>
                </a:solidFill>
              </a:rPr>
              <a:t>4.2	ESTRUCTURA DE LA APLICACIÓN</a:t>
            </a:r>
          </a:p>
          <a:p>
            <a:pPr lvl="1">
              <a:lnSpc>
                <a:spcPct val="90000"/>
              </a:lnSpc>
            </a:pPr>
            <a:r>
              <a:rPr lang="es-ES" sz="1000" dirty="0">
                <a:solidFill>
                  <a:schemeClr val="bg1"/>
                </a:solidFill>
              </a:rPr>
              <a:t>4.3	CODIFICACIÓN DEL PROYECTO</a:t>
            </a:r>
          </a:p>
          <a:p>
            <a:pPr lvl="1">
              <a:lnSpc>
                <a:spcPct val="90000"/>
              </a:lnSpc>
            </a:pPr>
            <a:r>
              <a:rPr lang="es-ES" sz="1000" dirty="0">
                <a:solidFill>
                  <a:schemeClr val="bg1"/>
                </a:solidFill>
              </a:rPr>
              <a:t>4.4	EJECUCIÓN DEL PROYECTO</a:t>
            </a:r>
          </a:p>
          <a:p>
            <a:pPr>
              <a:lnSpc>
                <a:spcPct val="90000"/>
              </a:lnSpc>
            </a:pPr>
            <a:r>
              <a:rPr lang="es-ES" sz="1000" dirty="0">
                <a:solidFill>
                  <a:schemeClr val="bg1"/>
                </a:solidFill>
              </a:rPr>
              <a:t>5.	CONCLUSIONES</a:t>
            </a:r>
          </a:p>
          <a:p>
            <a:pPr>
              <a:lnSpc>
                <a:spcPct val="90000"/>
              </a:lnSpc>
            </a:pPr>
            <a:r>
              <a:rPr lang="es-ES" sz="1000" dirty="0">
                <a:solidFill>
                  <a:schemeClr val="bg1"/>
                </a:solidFill>
              </a:rPr>
              <a:t>6.	RECOMENDACIONES</a:t>
            </a:r>
          </a:p>
          <a:p>
            <a:pPr>
              <a:lnSpc>
                <a:spcPct val="90000"/>
              </a:lnSpc>
            </a:pPr>
            <a:r>
              <a:rPr lang="es-ES" sz="1000" dirty="0">
                <a:solidFill>
                  <a:schemeClr val="bg1"/>
                </a:solidFill>
              </a:rPr>
              <a:t>7.	REFERENCIAS</a:t>
            </a:r>
            <a:endParaRPr lang="es-ES" dirty="0">
              <a:solidFill>
                <a:schemeClr val="bg1"/>
              </a:solidFill>
            </a:endParaRPr>
          </a:p>
        </p:txBody>
      </p:sp>
      <p:sp>
        <p:nvSpPr>
          <p:cNvPr id="13" name="CuadroTexto 12">
            <a:extLst>
              <a:ext uri="{FF2B5EF4-FFF2-40B4-BE49-F238E27FC236}">
                <a16:creationId xmlns:a16="http://schemas.microsoft.com/office/drawing/2014/main" id="{271A4F59-4B7B-4D91-74A2-8E04991F3384}"/>
              </a:ext>
            </a:extLst>
          </p:cNvPr>
          <p:cNvSpPr txBox="1"/>
          <p:nvPr/>
        </p:nvSpPr>
        <p:spPr>
          <a:xfrm>
            <a:off x="11632748" y="6388099"/>
            <a:ext cx="463824" cy="400110"/>
          </a:xfrm>
          <a:prstGeom prst="rect">
            <a:avLst/>
          </a:prstGeom>
          <a:noFill/>
        </p:spPr>
        <p:txBody>
          <a:bodyPr wrap="square" rtlCol="0">
            <a:spAutoFit/>
          </a:bodyPr>
          <a:lstStyle/>
          <a:p>
            <a:r>
              <a:rPr lang="es-EC" sz="2000" dirty="0">
                <a:solidFill>
                  <a:schemeClr val="bg1"/>
                </a:solidFill>
              </a:rPr>
              <a:t>25</a:t>
            </a:r>
          </a:p>
        </p:txBody>
      </p:sp>
      <p:pic>
        <p:nvPicPr>
          <p:cNvPr id="14" name="Picture 46" descr="Graphical user interface, text, application&#10;&#10;Description automatically generated">
            <a:extLst>
              <a:ext uri="{FF2B5EF4-FFF2-40B4-BE49-F238E27FC236}">
                <a16:creationId xmlns:a16="http://schemas.microsoft.com/office/drawing/2014/main" id="{A88F40A4-724F-7967-5418-746EE853CBA1}"/>
              </a:ext>
            </a:extLst>
          </p:cNvPr>
          <p:cNvPicPr>
            <a:picLocks noChangeAspect="1"/>
          </p:cNvPicPr>
          <p:nvPr/>
        </p:nvPicPr>
        <p:blipFill>
          <a:blip r:embed="rId2"/>
          <a:stretch>
            <a:fillRect/>
          </a:stretch>
        </p:blipFill>
        <p:spPr>
          <a:xfrm>
            <a:off x="4880988" y="921863"/>
            <a:ext cx="3707477" cy="2507137"/>
          </a:xfrm>
          <a:prstGeom prst="rect">
            <a:avLst/>
          </a:prstGeom>
          <a:ln w="88900" cap="sq" cmpd="thickThin">
            <a:solidFill>
              <a:srgbClr val="000000"/>
            </a:solidFill>
            <a:prstDash val="solid"/>
            <a:miter lim="800000"/>
          </a:ln>
          <a:effectLst>
            <a:innerShdw blurRad="76200">
              <a:srgbClr val="000000"/>
            </a:innerShdw>
          </a:effectLst>
        </p:spPr>
      </p:pic>
      <p:sp>
        <p:nvSpPr>
          <p:cNvPr id="15" name="Elipse 14">
            <a:extLst>
              <a:ext uri="{FF2B5EF4-FFF2-40B4-BE49-F238E27FC236}">
                <a16:creationId xmlns:a16="http://schemas.microsoft.com/office/drawing/2014/main" id="{54A23FDB-A90D-0F0B-D47F-E9CD9D372E76}"/>
              </a:ext>
            </a:extLst>
          </p:cNvPr>
          <p:cNvSpPr/>
          <p:nvPr/>
        </p:nvSpPr>
        <p:spPr>
          <a:xfrm>
            <a:off x="4569783" y="686950"/>
            <a:ext cx="437706" cy="401305"/>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EC" dirty="0"/>
              <a:t>4</a:t>
            </a:r>
          </a:p>
        </p:txBody>
      </p:sp>
      <p:pic>
        <p:nvPicPr>
          <p:cNvPr id="16" name="Picture 47" descr="Graphical user interface, application&#10;&#10;Description automatically generated">
            <a:extLst>
              <a:ext uri="{FF2B5EF4-FFF2-40B4-BE49-F238E27FC236}">
                <a16:creationId xmlns:a16="http://schemas.microsoft.com/office/drawing/2014/main" id="{0BC6C4CE-7790-872E-B7BD-585E733DBC3C}"/>
              </a:ext>
            </a:extLst>
          </p:cNvPr>
          <p:cNvPicPr>
            <a:picLocks noChangeAspect="1"/>
          </p:cNvPicPr>
          <p:nvPr/>
        </p:nvPicPr>
        <p:blipFill>
          <a:blip r:embed="rId3"/>
          <a:stretch>
            <a:fillRect/>
          </a:stretch>
        </p:blipFill>
        <p:spPr>
          <a:xfrm>
            <a:off x="4880988" y="3818764"/>
            <a:ext cx="3707477" cy="2494979"/>
          </a:xfrm>
          <a:prstGeom prst="rect">
            <a:avLst/>
          </a:prstGeom>
          <a:ln w="88900" cap="sq" cmpd="thickThin">
            <a:solidFill>
              <a:srgbClr val="000000"/>
            </a:solidFill>
            <a:prstDash val="solid"/>
            <a:miter lim="800000"/>
          </a:ln>
          <a:effectLst>
            <a:innerShdw blurRad="76200">
              <a:srgbClr val="000000"/>
            </a:innerShdw>
          </a:effectLst>
        </p:spPr>
      </p:pic>
      <p:sp>
        <p:nvSpPr>
          <p:cNvPr id="17" name="Elipse 16">
            <a:extLst>
              <a:ext uri="{FF2B5EF4-FFF2-40B4-BE49-F238E27FC236}">
                <a16:creationId xmlns:a16="http://schemas.microsoft.com/office/drawing/2014/main" id="{E104599E-F960-A9A0-4D1F-5BB057159D72}"/>
              </a:ext>
            </a:extLst>
          </p:cNvPr>
          <p:cNvSpPr/>
          <p:nvPr/>
        </p:nvSpPr>
        <p:spPr>
          <a:xfrm>
            <a:off x="4592231" y="3649476"/>
            <a:ext cx="437706" cy="401305"/>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EC" dirty="0"/>
              <a:t>5</a:t>
            </a:r>
          </a:p>
        </p:txBody>
      </p:sp>
    </p:spTree>
    <p:extLst>
      <p:ext uri="{BB962C8B-B14F-4D97-AF65-F5344CB8AC3E}">
        <p14:creationId xmlns:p14="http://schemas.microsoft.com/office/powerpoint/2010/main" val="10433673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Marcador de contenido 2">
            <a:extLst>
              <a:ext uri="{FF2B5EF4-FFF2-40B4-BE49-F238E27FC236}">
                <a16:creationId xmlns:a16="http://schemas.microsoft.com/office/drawing/2014/main" id="{E0BC1E80-0C35-406F-84CB-0AB88C53DA1F}"/>
              </a:ext>
            </a:extLst>
          </p:cNvPr>
          <p:cNvSpPr>
            <a:spLocks noGrp="1"/>
          </p:cNvSpPr>
          <p:nvPr>
            <p:ph idx="1"/>
          </p:nvPr>
        </p:nvSpPr>
        <p:spPr>
          <a:xfrm>
            <a:off x="601254" y="792480"/>
            <a:ext cx="7872185" cy="873760"/>
          </a:xfrm>
        </p:spPr>
        <p:txBody>
          <a:bodyPr>
            <a:normAutofit fontScale="70000" lnSpcReduction="20000"/>
          </a:bodyPr>
          <a:lstStyle/>
          <a:p>
            <a:pPr marL="0" marR="0" indent="0" algn="just">
              <a:lnSpc>
                <a:spcPct val="115000"/>
              </a:lnSpc>
              <a:spcBef>
                <a:spcPts val="0"/>
              </a:spcBef>
              <a:spcAft>
                <a:spcPts val="1000"/>
              </a:spcAft>
              <a:buNone/>
            </a:pPr>
            <a:r>
              <a:rPr lang="es-ES" sz="2600" dirty="0">
                <a:solidFill>
                  <a:schemeClr val="bg1"/>
                </a:solidFill>
              </a:rPr>
              <a:t>4.2	ESTRUCTURACIÓN DEL PROYECTO</a:t>
            </a:r>
          </a:p>
          <a:p>
            <a:pPr marL="0" marR="0" indent="0" algn="just">
              <a:lnSpc>
                <a:spcPct val="115000"/>
              </a:lnSpc>
              <a:spcBef>
                <a:spcPts val="0"/>
              </a:spcBef>
              <a:spcAft>
                <a:spcPts val="1000"/>
              </a:spcAft>
              <a:buNone/>
            </a:pPr>
            <a:r>
              <a:rPr lang="es-ES" dirty="0">
                <a:solidFill>
                  <a:schemeClr val="bg1"/>
                </a:solidFill>
              </a:rPr>
              <a:t>El proyecto se va a desarrollar siguiente una arquitectura MODELO-VISTA-CONTROLADOR con la finalidad de hacer del proyecto entendible y escalable para lo cual se procede a la creación de los distintos paquetes.</a:t>
            </a:r>
            <a:endParaRPr lang="en-US" dirty="0">
              <a:solidFill>
                <a:schemeClr val="bg1"/>
              </a:solidFill>
            </a:endParaRPr>
          </a:p>
        </p:txBody>
      </p:sp>
      <p:sp>
        <p:nvSpPr>
          <p:cNvPr id="18" name="CuadroTexto 17">
            <a:extLst>
              <a:ext uri="{FF2B5EF4-FFF2-40B4-BE49-F238E27FC236}">
                <a16:creationId xmlns:a16="http://schemas.microsoft.com/office/drawing/2014/main" id="{3B880CC0-B7A4-486E-8C5B-C7D15855C1AD}"/>
              </a:ext>
            </a:extLst>
          </p:cNvPr>
          <p:cNvSpPr txBox="1"/>
          <p:nvPr/>
        </p:nvSpPr>
        <p:spPr>
          <a:xfrm>
            <a:off x="11704320" y="6427410"/>
            <a:ext cx="467361" cy="400110"/>
          </a:xfrm>
          <a:prstGeom prst="rect">
            <a:avLst/>
          </a:prstGeom>
          <a:noFill/>
        </p:spPr>
        <p:txBody>
          <a:bodyPr wrap="square" rtlCol="0">
            <a:spAutoFit/>
          </a:bodyPr>
          <a:lstStyle/>
          <a:p>
            <a:r>
              <a:rPr lang="es-EC" sz="2000" dirty="0">
                <a:solidFill>
                  <a:schemeClr val="bg1"/>
                </a:solidFill>
              </a:rPr>
              <a:t>11</a:t>
            </a:r>
          </a:p>
        </p:txBody>
      </p:sp>
      <p:sp>
        <p:nvSpPr>
          <p:cNvPr id="5" name="CuadroTexto 9">
            <a:extLst>
              <a:ext uri="{FF2B5EF4-FFF2-40B4-BE49-F238E27FC236}">
                <a16:creationId xmlns:a16="http://schemas.microsoft.com/office/drawing/2014/main" id="{562A959D-997D-98DE-3633-5E49598F00C1}"/>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16</a:t>
            </a:r>
          </a:p>
        </p:txBody>
      </p:sp>
      <p:sp>
        <p:nvSpPr>
          <p:cNvPr id="8" name="CuadroTexto 9">
            <a:extLst>
              <a:ext uri="{FF2B5EF4-FFF2-40B4-BE49-F238E27FC236}">
                <a16:creationId xmlns:a16="http://schemas.microsoft.com/office/drawing/2014/main" id="{3AAA705B-D56D-24A0-0B70-182BC3EEFF16}"/>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16</a:t>
            </a:r>
          </a:p>
        </p:txBody>
      </p:sp>
      <p:sp>
        <p:nvSpPr>
          <p:cNvPr id="2" name="Marcador de contenido 2">
            <a:extLst>
              <a:ext uri="{FF2B5EF4-FFF2-40B4-BE49-F238E27FC236}">
                <a16:creationId xmlns:a16="http://schemas.microsoft.com/office/drawing/2014/main" id="{8448EC82-4602-63E0-9465-1FE25525EBA5}"/>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000" dirty="0">
                <a:solidFill>
                  <a:schemeClr val="bg1"/>
                </a:solidFill>
              </a:rPr>
              <a:t>1.	INTRODUCCIÓN</a:t>
            </a:r>
          </a:p>
          <a:p>
            <a:pPr>
              <a:lnSpc>
                <a:spcPct val="90000"/>
              </a:lnSpc>
            </a:pPr>
            <a:r>
              <a:rPr lang="es-ES" sz="1000" dirty="0">
                <a:solidFill>
                  <a:schemeClr val="bg1"/>
                </a:solidFill>
              </a:rPr>
              <a:t>2.	OBJETIVOS</a:t>
            </a:r>
          </a:p>
          <a:p>
            <a:pPr lvl="1">
              <a:lnSpc>
                <a:spcPct val="90000"/>
              </a:lnSpc>
            </a:pPr>
            <a:r>
              <a:rPr lang="es-ES" sz="1000" dirty="0">
                <a:solidFill>
                  <a:schemeClr val="bg1"/>
                </a:solidFill>
              </a:rPr>
              <a:t>2.1.	OBJETIVO GENERAL</a:t>
            </a:r>
          </a:p>
          <a:p>
            <a:pPr lvl="1">
              <a:lnSpc>
                <a:spcPct val="90000"/>
              </a:lnSpc>
            </a:pPr>
            <a:r>
              <a:rPr lang="es-ES" sz="1000" dirty="0">
                <a:solidFill>
                  <a:schemeClr val="bg1"/>
                </a:solidFill>
              </a:rPr>
              <a:t>2.2.	OBJETIVOS ESPECÍFICOS</a:t>
            </a:r>
          </a:p>
          <a:p>
            <a:pPr>
              <a:lnSpc>
                <a:spcPct val="90000"/>
              </a:lnSpc>
            </a:pPr>
            <a:r>
              <a:rPr lang="es-ES" sz="1000" dirty="0">
                <a:solidFill>
                  <a:schemeClr val="bg1"/>
                </a:solidFill>
              </a:rPr>
              <a:t>3.	MARCO TEÓRICO</a:t>
            </a:r>
          </a:p>
          <a:p>
            <a:pPr lvl="1">
              <a:lnSpc>
                <a:spcPct val="90000"/>
              </a:lnSpc>
            </a:pPr>
            <a:r>
              <a:rPr lang="es-ES" sz="1000" dirty="0">
                <a:solidFill>
                  <a:schemeClr val="bg1"/>
                </a:solidFill>
              </a:rPr>
              <a:t>3.1	PATRÓN MODELO VISTA CONTROLADOR</a:t>
            </a:r>
          </a:p>
          <a:p>
            <a:pPr lvl="2">
              <a:lnSpc>
                <a:spcPct val="90000"/>
              </a:lnSpc>
            </a:pPr>
            <a:r>
              <a:rPr lang="es-ES" sz="1000" dirty="0">
                <a:solidFill>
                  <a:schemeClr val="bg1"/>
                </a:solidFill>
              </a:rPr>
              <a:t>3.1.1	MODELO</a:t>
            </a:r>
          </a:p>
          <a:p>
            <a:pPr lvl="2">
              <a:lnSpc>
                <a:spcPct val="90000"/>
              </a:lnSpc>
            </a:pPr>
            <a:r>
              <a:rPr lang="es-ES" sz="1000" dirty="0">
                <a:solidFill>
                  <a:schemeClr val="bg1"/>
                </a:solidFill>
              </a:rPr>
              <a:t>3.1.2	VISTA</a:t>
            </a:r>
          </a:p>
          <a:p>
            <a:pPr lvl="2">
              <a:lnSpc>
                <a:spcPct val="90000"/>
              </a:lnSpc>
            </a:pPr>
            <a:r>
              <a:rPr lang="es-ES" sz="1000" dirty="0">
                <a:solidFill>
                  <a:schemeClr val="bg1"/>
                </a:solidFill>
              </a:rPr>
              <a:t>3.1.3	CONTROLADOR</a:t>
            </a:r>
          </a:p>
          <a:p>
            <a:pPr lvl="1">
              <a:lnSpc>
                <a:spcPct val="90000"/>
              </a:lnSpc>
            </a:pPr>
            <a:r>
              <a:rPr lang="es-ES" sz="1000" dirty="0">
                <a:solidFill>
                  <a:schemeClr val="bg1"/>
                </a:solidFill>
              </a:rPr>
              <a:t>3.2	JAKARTA PERSISTENCE</a:t>
            </a:r>
          </a:p>
          <a:p>
            <a:pPr lvl="1">
              <a:lnSpc>
                <a:spcPct val="90000"/>
              </a:lnSpc>
            </a:pPr>
            <a:r>
              <a:rPr lang="es-ES" sz="1000" dirty="0">
                <a:solidFill>
                  <a:schemeClr val="bg1"/>
                </a:solidFill>
              </a:rPr>
              <a:t>3.3	JAVA SERVER FACES</a:t>
            </a:r>
          </a:p>
          <a:p>
            <a:pPr lvl="2">
              <a:lnSpc>
                <a:spcPct val="90000"/>
              </a:lnSpc>
            </a:pPr>
            <a:r>
              <a:rPr lang="es-ES" sz="1000" dirty="0">
                <a:solidFill>
                  <a:schemeClr val="bg1"/>
                </a:solidFill>
              </a:rPr>
              <a:t>3.3.1	ELEMENTOS</a:t>
            </a:r>
          </a:p>
          <a:p>
            <a:pPr lvl="2">
              <a:lnSpc>
                <a:spcPct val="90000"/>
              </a:lnSpc>
            </a:pPr>
            <a:r>
              <a:rPr lang="es-ES" sz="1000" dirty="0">
                <a:solidFill>
                  <a:schemeClr val="bg1"/>
                </a:solidFill>
              </a:rPr>
              <a:t>3.3.2	CARACTERÍSTICAS Y DESVENTAJAS</a:t>
            </a:r>
          </a:p>
          <a:p>
            <a:pPr lvl="2">
              <a:lnSpc>
                <a:spcPct val="90000"/>
              </a:lnSpc>
            </a:pPr>
            <a:r>
              <a:rPr lang="es-ES" sz="1000" dirty="0">
                <a:solidFill>
                  <a:schemeClr val="bg1"/>
                </a:solidFill>
              </a:rPr>
              <a:t>3.3.3	ETIQUETAS</a:t>
            </a:r>
          </a:p>
          <a:p>
            <a:pPr lvl="1">
              <a:lnSpc>
                <a:spcPct val="90000"/>
              </a:lnSpc>
            </a:pPr>
            <a:r>
              <a:rPr lang="es-ES" sz="1000" dirty="0">
                <a:solidFill>
                  <a:schemeClr val="bg1"/>
                </a:solidFill>
              </a:rPr>
              <a:t>3.4	XHTML</a:t>
            </a:r>
          </a:p>
          <a:p>
            <a:pPr lvl="2">
              <a:lnSpc>
                <a:spcPct val="90000"/>
              </a:lnSpc>
            </a:pPr>
            <a:r>
              <a:rPr lang="es-ES" sz="1000" dirty="0">
                <a:solidFill>
                  <a:schemeClr val="bg1"/>
                </a:solidFill>
              </a:rPr>
              <a:t>3.4.1	VENTAJAS Y DESVENTAJAS</a:t>
            </a:r>
          </a:p>
          <a:p>
            <a:pPr lvl="1">
              <a:lnSpc>
                <a:spcPct val="90000"/>
              </a:lnSpc>
            </a:pPr>
            <a:r>
              <a:rPr lang="es-ES" sz="1000" dirty="0">
                <a:solidFill>
                  <a:schemeClr val="bg1"/>
                </a:solidFill>
              </a:rPr>
              <a:t>3,5	JSF CDI BEAN</a:t>
            </a:r>
          </a:p>
          <a:p>
            <a:pPr lvl="1">
              <a:lnSpc>
                <a:spcPct val="90000"/>
              </a:lnSpc>
            </a:pPr>
            <a:r>
              <a:rPr lang="es-ES" sz="1000" dirty="0">
                <a:solidFill>
                  <a:schemeClr val="bg1"/>
                </a:solidFill>
              </a:rPr>
              <a:t>3.6	INYECCIÓN DE DEPENDENCIAS</a:t>
            </a:r>
          </a:p>
          <a:p>
            <a:pPr lvl="1">
              <a:lnSpc>
                <a:spcPct val="90000"/>
              </a:lnSpc>
            </a:pPr>
            <a:r>
              <a:rPr lang="es-ES" sz="1000" dirty="0">
                <a:solidFill>
                  <a:schemeClr val="bg1"/>
                </a:solidFill>
              </a:rPr>
              <a:t>3.7	COMPOSITE</a:t>
            </a:r>
          </a:p>
          <a:p>
            <a:pPr>
              <a:lnSpc>
                <a:spcPct val="90000"/>
              </a:lnSpc>
            </a:pPr>
            <a:r>
              <a:rPr lang="es-ES" sz="1000" dirty="0">
                <a:solidFill>
                  <a:srgbClr val="FFFF00"/>
                </a:solidFill>
              </a:rPr>
              <a:t>4.	PARTE PRÁCTICA</a:t>
            </a:r>
          </a:p>
          <a:p>
            <a:pPr lvl="1">
              <a:lnSpc>
                <a:spcPct val="90000"/>
              </a:lnSpc>
            </a:pPr>
            <a:r>
              <a:rPr lang="es-ES" sz="1000" dirty="0">
                <a:solidFill>
                  <a:schemeClr val="bg1"/>
                </a:solidFill>
              </a:rPr>
              <a:t>4.1	CREACIÓN DEL PROYECTO</a:t>
            </a:r>
          </a:p>
          <a:p>
            <a:pPr lvl="1">
              <a:lnSpc>
                <a:spcPct val="90000"/>
              </a:lnSpc>
            </a:pPr>
            <a:r>
              <a:rPr lang="es-ES" sz="1000" dirty="0">
                <a:solidFill>
                  <a:srgbClr val="FFFF00"/>
                </a:solidFill>
              </a:rPr>
              <a:t>4.2	ESTRUCTURA DE LA APLICACIÓN</a:t>
            </a:r>
          </a:p>
          <a:p>
            <a:pPr lvl="1">
              <a:lnSpc>
                <a:spcPct val="90000"/>
              </a:lnSpc>
            </a:pPr>
            <a:r>
              <a:rPr lang="es-ES" sz="1000" dirty="0">
                <a:solidFill>
                  <a:schemeClr val="bg1"/>
                </a:solidFill>
              </a:rPr>
              <a:t>4.3	CODIFICACIÓN DEL PROYECTO</a:t>
            </a:r>
          </a:p>
          <a:p>
            <a:pPr lvl="1">
              <a:lnSpc>
                <a:spcPct val="90000"/>
              </a:lnSpc>
            </a:pPr>
            <a:r>
              <a:rPr lang="es-ES" sz="1000" dirty="0">
                <a:solidFill>
                  <a:schemeClr val="bg1"/>
                </a:solidFill>
              </a:rPr>
              <a:t>4.4	EJECUCIÓN DEL PROYECTO</a:t>
            </a:r>
          </a:p>
          <a:p>
            <a:pPr>
              <a:lnSpc>
                <a:spcPct val="90000"/>
              </a:lnSpc>
            </a:pPr>
            <a:r>
              <a:rPr lang="es-ES" sz="1000" dirty="0">
                <a:solidFill>
                  <a:schemeClr val="bg1"/>
                </a:solidFill>
              </a:rPr>
              <a:t>5.	CONCLUSIONES</a:t>
            </a:r>
          </a:p>
          <a:p>
            <a:pPr>
              <a:lnSpc>
                <a:spcPct val="90000"/>
              </a:lnSpc>
            </a:pPr>
            <a:r>
              <a:rPr lang="es-ES" sz="1000" dirty="0">
                <a:solidFill>
                  <a:schemeClr val="bg1"/>
                </a:solidFill>
              </a:rPr>
              <a:t>6.	RECOMENDACIONES</a:t>
            </a:r>
          </a:p>
          <a:p>
            <a:pPr>
              <a:lnSpc>
                <a:spcPct val="90000"/>
              </a:lnSpc>
            </a:pPr>
            <a:r>
              <a:rPr lang="es-ES" sz="1000" dirty="0">
                <a:solidFill>
                  <a:schemeClr val="bg1"/>
                </a:solidFill>
              </a:rPr>
              <a:t>7.	REFERENCIAS</a:t>
            </a:r>
            <a:endParaRPr lang="es-ES" sz="1600" dirty="0">
              <a:solidFill>
                <a:schemeClr val="bg1"/>
              </a:solidFill>
            </a:endParaRPr>
          </a:p>
        </p:txBody>
      </p:sp>
      <p:sp>
        <p:nvSpPr>
          <p:cNvPr id="7" name="CuadroTexto 6">
            <a:extLst>
              <a:ext uri="{FF2B5EF4-FFF2-40B4-BE49-F238E27FC236}">
                <a16:creationId xmlns:a16="http://schemas.microsoft.com/office/drawing/2014/main" id="{8338FD19-E3AE-882C-2EFF-288007D157FD}"/>
              </a:ext>
            </a:extLst>
          </p:cNvPr>
          <p:cNvSpPr txBox="1"/>
          <p:nvPr/>
        </p:nvSpPr>
        <p:spPr>
          <a:xfrm>
            <a:off x="11632748" y="6388099"/>
            <a:ext cx="463824" cy="400110"/>
          </a:xfrm>
          <a:prstGeom prst="rect">
            <a:avLst/>
          </a:prstGeom>
          <a:noFill/>
        </p:spPr>
        <p:txBody>
          <a:bodyPr wrap="square" rtlCol="0">
            <a:spAutoFit/>
          </a:bodyPr>
          <a:lstStyle/>
          <a:p>
            <a:r>
              <a:rPr lang="es-EC" sz="2000" dirty="0">
                <a:solidFill>
                  <a:schemeClr val="bg1"/>
                </a:solidFill>
              </a:rPr>
              <a:t>26</a:t>
            </a:r>
          </a:p>
        </p:txBody>
      </p:sp>
      <p:pic>
        <p:nvPicPr>
          <p:cNvPr id="3" name="Picture 52" descr="Interfaz de usuario gráfica&#10;&#10;Descripción generada automáticamente">
            <a:extLst>
              <a:ext uri="{FF2B5EF4-FFF2-40B4-BE49-F238E27FC236}">
                <a16:creationId xmlns:a16="http://schemas.microsoft.com/office/drawing/2014/main" id="{BB778CD3-A67C-57F3-44BA-F2B3BAF85D98}"/>
              </a:ext>
            </a:extLst>
          </p:cNvPr>
          <p:cNvPicPr>
            <a:picLocks noChangeAspect="1"/>
          </p:cNvPicPr>
          <p:nvPr/>
        </p:nvPicPr>
        <p:blipFill>
          <a:blip r:embed="rId2"/>
          <a:stretch>
            <a:fillRect/>
          </a:stretch>
        </p:blipFill>
        <p:spPr>
          <a:xfrm>
            <a:off x="985814" y="1969637"/>
            <a:ext cx="2945251" cy="1976452"/>
          </a:xfrm>
          <a:prstGeom prst="rect">
            <a:avLst/>
          </a:prstGeom>
          <a:ln w="88900" cap="sq" cmpd="thickThin">
            <a:solidFill>
              <a:srgbClr val="000000"/>
            </a:solidFill>
            <a:prstDash val="solid"/>
            <a:miter lim="800000"/>
          </a:ln>
          <a:effectLst>
            <a:innerShdw blurRad="76200">
              <a:srgbClr val="000000"/>
            </a:innerShdw>
          </a:effectLst>
        </p:spPr>
      </p:pic>
      <p:pic>
        <p:nvPicPr>
          <p:cNvPr id="9" name="Imagen 8" descr="Interfaz de usuario gráfica, Texto, Aplicación&#10;&#10;Descripción generada automáticamente">
            <a:extLst>
              <a:ext uri="{FF2B5EF4-FFF2-40B4-BE49-F238E27FC236}">
                <a16:creationId xmlns:a16="http://schemas.microsoft.com/office/drawing/2014/main" id="{264B6D4F-57CD-0B35-706A-EA627AF890E9}"/>
              </a:ext>
            </a:extLst>
          </p:cNvPr>
          <p:cNvPicPr>
            <a:picLocks noChangeAspect="1"/>
          </p:cNvPicPr>
          <p:nvPr/>
        </p:nvPicPr>
        <p:blipFill>
          <a:blip r:embed="rId3"/>
          <a:stretch>
            <a:fillRect/>
          </a:stretch>
        </p:blipFill>
        <p:spPr>
          <a:xfrm>
            <a:off x="4422684" y="2436905"/>
            <a:ext cx="4294220" cy="1325285"/>
          </a:xfrm>
          <a:prstGeom prst="rect">
            <a:avLst/>
          </a:prstGeom>
          <a:ln w="88900" cap="sq" cmpd="thickThin">
            <a:solidFill>
              <a:srgbClr val="000000"/>
            </a:solidFill>
            <a:prstDash val="solid"/>
            <a:miter lim="800000"/>
          </a:ln>
          <a:effectLst>
            <a:innerShdw blurRad="76200">
              <a:srgbClr val="000000"/>
            </a:innerShdw>
          </a:effectLst>
        </p:spPr>
      </p:pic>
      <p:pic>
        <p:nvPicPr>
          <p:cNvPr id="10" name="Picture 55" descr="Graphical user interface, text, application, chat or text message&#10;&#10;Description automatically generated">
            <a:extLst>
              <a:ext uri="{FF2B5EF4-FFF2-40B4-BE49-F238E27FC236}">
                <a16:creationId xmlns:a16="http://schemas.microsoft.com/office/drawing/2014/main" id="{27CD91F3-CA24-9143-1D71-DF41A9277BB5}"/>
              </a:ext>
            </a:extLst>
          </p:cNvPr>
          <p:cNvPicPr>
            <a:picLocks noChangeAspect="1"/>
          </p:cNvPicPr>
          <p:nvPr/>
        </p:nvPicPr>
        <p:blipFill>
          <a:blip r:embed="rId4"/>
          <a:stretch>
            <a:fillRect/>
          </a:stretch>
        </p:blipFill>
        <p:spPr>
          <a:xfrm>
            <a:off x="5150711" y="4102129"/>
            <a:ext cx="2747010" cy="2486025"/>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4839648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Marcador de contenido 2">
            <a:extLst>
              <a:ext uri="{FF2B5EF4-FFF2-40B4-BE49-F238E27FC236}">
                <a16:creationId xmlns:a16="http://schemas.microsoft.com/office/drawing/2014/main" id="{E0BC1E80-0C35-406F-84CB-0AB88C53DA1F}"/>
              </a:ext>
            </a:extLst>
          </p:cNvPr>
          <p:cNvSpPr>
            <a:spLocks noGrp="1"/>
          </p:cNvSpPr>
          <p:nvPr>
            <p:ph idx="1"/>
          </p:nvPr>
        </p:nvSpPr>
        <p:spPr>
          <a:xfrm>
            <a:off x="601254" y="792479"/>
            <a:ext cx="8277826" cy="976499"/>
          </a:xfrm>
        </p:spPr>
        <p:txBody>
          <a:bodyPr>
            <a:normAutofit fontScale="62500" lnSpcReduction="20000"/>
          </a:bodyPr>
          <a:lstStyle/>
          <a:p>
            <a:pPr marL="0" marR="0" indent="0" algn="just">
              <a:lnSpc>
                <a:spcPct val="115000"/>
              </a:lnSpc>
              <a:spcBef>
                <a:spcPts val="0"/>
              </a:spcBef>
              <a:spcAft>
                <a:spcPts val="1000"/>
              </a:spcAft>
              <a:buNone/>
            </a:pPr>
            <a:r>
              <a:rPr lang="es-ES" sz="2600" dirty="0">
                <a:solidFill>
                  <a:schemeClr val="bg1"/>
                </a:solidFill>
              </a:rPr>
              <a:t>4.3	CODIFICACIÓN DEL PROYECTO</a:t>
            </a:r>
          </a:p>
          <a:p>
            <a:pPr marL="0" marR="0" indent="0" algn="just">
              <a:lnSpc>
                <a:spcPct val="115000"/>
              </a:lnSpc>
              <a:spcBef>
                <a:spcPts val="0"/>
              </a:spcBef>
              <a:spcAft>
                <a:spcPts val="1000"/>
              </a:spcAft>
              <a:buNone/>
            </a:pPr>
            <a:r>
              <a:rPr lang="en-US" sz="1900" dirty="0">
                <a:solidFill>
                  <a:schemeClr val="bg1"/>
                </a:solidFill>
              </a:rPr>
              <a:t>MODELO - </a:t>
            </a:r>
            <a:r>
              <a:rPr lang="es-ES" sz="1900" dirty="0">
                <a:solidFill>
                  <a:schemeClr val="bg1"/>
                </a:solidFill>
              </a:rPr>
              <a:t>Para comenzar con la codificación de los archivos del paquete modelo se deberá agregar un nuevo archivo para ello se deberá hacer clic derecho sobre el paquete modelo, new y </a:t>
            </a:r>
            <a:r>
              <a:rPr lang="es-ES" sz="1900" dirty="0" err="1">
                <a:solidFill>
                  <a:schemeClr val="bg1"/>
                </a:solidFill>
              </a:rPr>
              <a:t>Other</a:t>
            </a:r>
            <a:r>
              <a:rPr lang="es-ES" sz="1900" dirty="0">
                <a:solidFill>
                  <a:schemeClr val="bg1"/>
                </a:solidFill>
              </a:rPr>
              <a:t>, se elige el tipo de archivo que se encuentra en la categoría JavaServer Faces el cual es JSF CDI </a:t>
            </a:r>
            <a:r>
              <a:rPr lang="es-ES" sz="1900" dirty="0" err="1">
                <a:solidFill>
                  <a:schemeClr val="bg1"/>
                </a:solidFill>
              </a:rPr>
              <a:t>Bean</a:t>
            </a:r>
            <a:r>
              <a:rPr lang="es-ES" sz="1900" dirty="0">
                <a:solidFill>
                  <a:schemeClr val="bg1"/>
                </a:solidFill>
              </a:rPr>
              <a:t>.</a:t>
            </a:r>
            <a:endParaRPr lang="en-US" sz="1900" dirty="0">
              <a:solidFill>
                <a:schemeClr val="bg1"/>
              </a:solidFill>
            </a:endParaRPr>
          </a:p>
        </p:txBody>
      </p:sp>
      <p:sp>
        <p:nvSpPr>
          <p:cNvPr id="18" name="CuadroTexto 17">
            <a:extLst>
              <a:ext uri="{FF2B5EF4-FFF2-40B4-BE49-F238E27FC236}">
                <a16:creationId xmlns:a16="http://schemas.microsoft.com/office/drawing/2014/main" id="{3B880CC0-B7A4-486E-8C5B-C7D15855C1AD}"/>
              </a:ext>
            </a:extLst>
          </p:cNvPr>
          <p:cNvSpPr txBox="1"/>
          <p:nvPr/>
        </p:nvSpPr>
        <p:spPr>
          <a:xfrm>
            <a:off x="11704320" y="6427410"/>
            <a:ext cx="467361" cy="400110"/>
          </a:xfrm>
          <a:prstGeom prst="rect">
            <a:avLst/>
          </a:prstGeom>
          <a:noFill/>
        </p:spPr>
        <p:txBody>
          <a:bodyPr wrap="square" rtlCol="0">
            <a:spAutoFit/>
          </a:bodyPr>
          <a:lstStyle/>
          <a:p>
            <a:r>
              <a:rPr lang="es-EC" sz="2000" dirty="0">
                <a:solidFill>
                  <a:schemeClr val="bg1"/>
                </a:solidFill>
              </a:rPr>
              <a:t>11</a:t>
            </a:r>
          </a:p>
        </p:txBody>
      </p:sp>
      <p:sp>
        <p:nvSpPr>
          <p:cNvPr id="5" name="CuadroTexto 9">
            <a:extLst>
              <a:ext uri="{FF2B5EF4-FFF2-40B4-BE49-F238E27FC236}">
                <a16:creationId xmlns:a16="http://schemas.microsoft.com/office/drawing/2014/main" id="{562A959D-997D-98DE-3633-5E49598F00C1}"/>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16</a:t>
            </a:r>
          </a:p>
        </p:txBody>
      </p:sp>
      <p:sp>
        <p:nvSpPr>
          <p:cNvPr id="8" name="CuadroTexto 9">
            <a:extLst>
              <a:ext uri="{FF2B5EF4-FFF2-40B4-BE49-F238E27FC236}">
                <a16:creationId xmlns:a16="http://schemas.microsoft.com/office/drawing/2014/main" id="{3AAA705B-D56D-24A0-0B70-182BC3EEFF16}"/>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16</a:t>
            </a:r>
          </a:p>
        </p:txBody>
      </p:sp>
      <p:sp>
        <p:nvSpPr>
          <p:cNvPr id="2" name="Marcador de contenido 2">
            <a:extLst>
              <a:ext uri="{FF2B5EF4-FFF2-40B4-BE49-F238E27FC236}">
                <a16:creationId xmlns:a16="http://schemas.microsoft.com/office/drawing/2014/main" id="{8448EC82-4602-63E0-9465-1FE25525EBA5}"/>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000" dirty="0">
                <a:solidFill>
                  <a:schemeClr val="bg1"/>
                </a:solidFill>
              </a:rPr>
              <a:t>1.	INTRODUCCIÓN</a:t>
            </a:r>
          </a:p>
          <a:p>
            <a:pPr>
              <a:lnSpc>
                <a:spcPct val="90000"/>
              </a:lnSpc>
            </a:pPr>
            <a:r>
              <a:rPr lang="es-ES" sz="1000" dirty="0">
                <a:solidFill>
                  <a:schemeClr val="bg1"/>
                </a:solidFill>
              </a:rPr>
              <a:t>2.	OBJETIVOS</a:t>
            </a:r>
          </a:p>
          <a:p>
            <a:pPr lvl="1">
              <a:lnSpc>
                <a:spcPct val="90000"/>
              </a:lnSpc>
            </a:pPr>
            <a:r>
              <a:rPr lang="es-ES" sz="1000" dirty="0">
                <a:solidFill>
                  <a:schemeClr val="bg1"/>
                </a:solidFill>
              </a:rPr>
              <a:t>2.1.	OBJETIVO GENERAL</a:t>
            </a:r>
          </a:p>
          <a:p>
            <a:pPr lvl="1">
              <a:lnSpc>
                <a:spcPct val="90000"/>
              </a:lnSpc>
            </a:pPr>
            <a:r>
              <a:rPr lang="es-ES" sz="1000" dirty="0">
                <a:solidFill>
                  <a:schemeClr val="bg1"/>
                </a:solidFill>
              </a:rPr>
              <a:t>2.2.	OBJETIVOS ESPECÍFICOS</a:t>
            </a:r>
          </a:p>
          <a:p>
            <a:pPr>
              <a:lnSpc>
                <a:spcPct val="90000"/>
              </a:lnSpc>
            </a:pPr>
            <a:r>
              <a:rPr lang="es-ES" sz="1000" dirty="0">
                <a:solidFill>
                  <a:schemeClr val="bg1"/>
                </a:solidFill>
              </a:rPr>
              <a:t>3.	MARCO TEÓRICO</a:t>
            </a:r>
          </a:p>
          <a:p>
            <a:pPr lvl="1">
              <a:lnSpc>
                <a:spcPct val="90000"/>
              </a:lnSpc>
            </a:pPr>
            <a:r>
              <a:rPr lang="es-ES" sz="1000" dirty="0">
                <a:solidFill>
                  <a:schemeClr val="bg1"/>
                </a:solidFill>
              </a:rPr>
              <a:t>3.1	PATRÓN MODELO VISTA CONTROLADOR</a:t>
            </a:r>
          </a:p>
          <a:p>
            <a:pPr lvl="2">
              <a:lnSpc>
                <a:spcPct val="90000"/>
              </a:lnSpc>
            </a:pPr>
            <a:r>
              <a:rPr lang="es-ES" sz="1000" dirty="0">
                <a:solidFill>
                  <a:schemeClr val="bg1"/>
                </a:solidFill>
              </a:rPr>
              <a:t>3.1.1	MODELO</a:t>
            </a:r>
          </a:p>
          <a:p>
            <a:pPr lvl="2">
              <a:lnSpc>
                <a:spcPct val="90000"/>
              </a:lnSpc>
            </a:pPr>
            <a:r>
              <a:rPr lang="es-ES" sz="1000" dirty="0">
                <a:solidFill>
                  <a:schemeClr val="bg1"/>
                </a:solidFill>
              </a:rPr>
              <a:t>3.1.2	VISTA</a:t>
            </a:r>
          </a:p>
          <a:p>
            <a:pPr lvl="2">
              <a:lnSpc>
                <a:spcPct val="90000"/>
              </a:lnSpc>
            </a:pPr>
            <a:r>
              <a:rPr lang="es-ES" sz="1000" dirty="0">
                <a:solidFill>
                  <a:schemeClr val="bg1"/>
                </a:solidFill>
              </a:rPr>
              <a:t>3.1.3	CONTROLADOR</a:t>
            </a:r>
          </a:p>
          <a:p>
            <a:pPr lvl="1">
              <a:lnSpc>
                <a:spcPct val="90000"/>
              </a:lnSpc>
            </a:pPr>
            <a:r>
              <a:rPr lang="es-ES" sz="1000" dirty="0">
                <a:solidFill>
                  <a:schemeClr val="bg1"/>
                </a:solidFill>
              </a:rPr>
              <a:t>3.2	JAKARTA PERSISTENCE</a:t>
            </a:r>
          </a:p>
          <a:p>
            <a:pPr lvl="1">
              <a:lnSpc>
                <a:spcPct val="90000"/>
              </a:lnSpc>
            </a:pPr>
            <a:r>
              <a:rPr lang="es-ES" sz="1000" dirty="0">
                <a:solidFill>
                  <a:schemeClr val="bg1"/>
                </a:solidFill>
              </a:rPr>
              <a:t>3.3	JAVA SERVER FACES</a:t>
            </a:r>
          </a:p>
          <a:p>
            <a:pPr lvl="2">
              <a:lnSpc>
                <a:spcPct val="90000"/>
              </a:lnSpc>
            </a:pPr>
            <a:r>
              <a:rPr lang="es-ES" sz="1000" dirty="0">
                <a:solidFill>
                  <a:schemeClr val="bg1"/>
                </a:solidFill>
              </a:rPr>
              <a:t>3.3.1	ELEMENTOS</a:t>
            </a:r>
          </a:p>
          <a:p>
            <a:pPr lvl="2">
              <a:lnSpc>
                <a:spcPct val="90000"/>
              </a:lnSpc>
            </a:pPr>
            <a:r>
              <a:rPr lang="es-ES" sz="1000" dirty="0">
                <a:solidFill>
                  <a:schemeClr val="bg1"/>
                </a:solidFill>
              </a:rPr>
              <a:t>3.3.2	CARACTERÍSTICAS Y DESVENTAJAS</a:t>
            </a:r>
          </a:p>
          <a:p>
            <a:pPr lvl="2">
              <a:lnSpc>
                <a:spcPct val="90000"/>
              </a:lnSpc>
            </a:pPr>
            <a:r>
              <a:rPr lang="es-ES" sz="1000" dirty="0">
                <a:solidFill>
                  <a:schemeClr val="bg1"/>
                </a:solidFill>
              </a:rPr>
              <a:t>3.3.3	ETIQUETAS</a:t>
            </a:r>
          </a:p>
          <a:p>
            <a:pPr lvl="1">
              <a:lnSpc>
                <a:spcPct val="90000"/>
              </a:lnSpc>
            </a:pPr>
            <a:r>
              <a:rPr lang="es-ES" sz="1000" dirty="0">
                <a:solidFill>
                  <a:schemeClr val="bg1"/>
                </a:solidFill>
              </a:rPr>
              <a:t>3.4	XHTML</a:t>
            </a:r>
          </a:p>
          <a:p>
            <a:pPr lvl="2">
              <a:lnSpc>
                <a:spcPct val="90000"/>
              </a:lnSpc>
            </a:pPr>
            <a:r>
              <a:rPr lang="es-ES" sz="1000" dirty="0">
                <a:solidFill>
                  <a:schemeClr val="bg1"/>
                </a:solidFill>
              </a:rPr>
              <a:t>3.4.1	VENTAJAS Y DESVENTAJAS</a:t>
            </a:r>
          </a:p>
          <a:p>
            <a:pPr lvl="1">
              <a:lnSpc>
                <a:spcPct val="90000"/>
              </a:lnSpc>
            </a:pPr>
            <a:r>
              <a:rPr lang="es-ES" sz="1000" dirty="0">
                <a:solidFill>
                  <a:schemeClr val="bg1"/>
                </a:solidFill>
              </a:rPr>
              <a:t>3,5	JSF CDI BEAN</a:t>
            </a:r>
          </a:p>
          <a:p>
            <a:pPr lvl="1">
              <a:lnSpc>
                <a:spcPct val="90000"/>
              </a:lnSpc>
            </a:pPr>
            <a:r>
              <a:rPr lang="es-ES" sz="1000" dirty="0">
                <a:solidFill>
                  <a:schemeClr val="bg1"/>
                </a:solidFill>
              </a:rPr>
              <a:t>3.6	INYECCIÓN DE DEPENDENCIAS</a:t>
            </a:r>
          </a:p>
          <a:p>
            <a:pPr lvl="1">
              <a:lnSpc>
                <a:spcPct val="90000"/>
              </a:lnSpc>
            </a:pPr>
            <a:r>
              <a:rPr lang="es-ES" sz="1000" dirty="0">
                <a:solidFill>
                  <a:schemeClr val="bg1"/>
                </a:solidFill>
              </a:rPr>
              <a:t>3.7	COMPOSITE</a:t>
            </a:r>
          </a:p>
          <a:p>
            <a:pPr>
              <a:lnSpc>
                <a:spcPct val="90000"/>
              </a:lnSpc>
            </a:pPr>
            <a:r>
              <a:rPr lang="es-ES" sz="1000" dirty="0">
                <a:solidFill>
                  <a:srgbClr val="FFFF00"/>
                </a:solidFill>
              </a:rPr>
              <a:t>4.	PARTE PRÁCTICA</a:t>
            </a:r>
          </a:p>
          <a:p>
            <a:pPr lvl="1">
              <a:lnSpc>
                <a:spcPct val="90000"/>
              </a:lnSpc>
            </a:pPr>
            <a:r>
              <a:rPr lang="es-ES" sz="1000" dirty="0">
                <a:solidFill>
                  <a:schemeClr val="bg1"/>
                </a:solidFill>
              </a:rPr>
              <a:t>4.1	CREACIÓN DEL PROYECTO</a:t>
            </a:r>
          </a:p>
          <a:p>
            <a:pPr lvl="1">
              <a:lnSpc>
                <a:spcPct val="90000"/>
              </a:lnSpc>
            </a:pPr>
            <a:r>
              <a:rPr lang="es-ES" sz="1000" dirty="0">
                <a:solidFill>
                  <a:schemeClr val="bg1"/>
                </a:solidFill>
              </a:rPr>
              <a:t>4.2	ESTRUCTURA DE LA APLICACIÓN</a:t>
            </a:r>
          </a:p>
          <a:p>
            <a:pPr lvl="1">
              <a:lnSpc>
                <a:spcPct val="90000"/>
              </a:lnSpc>
            </a:pPr>
            <a:r>
              <a:rPr lang="es-ES" sz="1000" dirty="0">
                <a:solidFill>
                  <a:srgbClr val="FFFF00"/>
                </a:solidFill>
              </a:rPr>
              <a:t>4.3	CODIFICACIÓN DEL PROYECTO</a:t>
            </a:r>
          </a:p>
          <a:p>
            <a:pPr lvl="1">
              <a:lnSpc>
                <a:spcPct val="90000"/>
              </a:lnSpc>
            </a:pPr>
            <a:r>
              <a:rPr lang="es-ES" sz="1000" dirty="0">
                <a:solidFill>
                  <a:schemeClr val="bg1"/>
                </a:solidFill>
              </a:rPr>
              <a:t>4.4	EJECUCIÓN DEL PROYECTO</a:t>
            </a:r>
          </a:p>
          <a:p>
            <a:pPr>
              <a:lnSpc>
                <a:spcPct val="90000"/>
              </a:lnSpc>
            </a:pPr>
            <a:r>
              <a:rPr lang="es-ES" sz="1000" dirty="0">
                <a:solidFill>
                  <a:schemeClr val="bg1"/>
                </a:solidFill>
              </a:rPr>
              <a:t>5.	CONCLUSIONES</a:t>
            </a:r>
          </a:p>
          <a:p>
            <a:pPr>
              <a:lnSpc>
                <a:spcPct val="90000"/>
              </a:lnSpc>
            </a:pPr>
            <a:r>
              <a:rPr lang="es-ES" sz="1000" dirty="0">
                <a:solidFill>
                  <a:schemeClr val="bg1"/>
                </a:solidFill>
              </a:rPr>
              <a:t>6.	RECOMENDACIONES</a:t>
            </a:r>
          </a:p>
          <a:p>
            <a:pPr>
              <a:lnSpc>
                <a:spcPct val="90000"/>
              </a:lnSpc>
            </a:pPr>
            <a:r>
              <a:rPr lang="es-ES" sz="1000" dirty="0">
                <a:solidFill>
                  <a:schemeClr val="bg1"/>
                </a:solidFill>
              </a:rPr>
              <a:t>7.	REFERENCIAS</a:t>
            </a:r>
            <a:endParaRPr lang="es-ES" sz="1600" dirty="0">
              <a:solidFill>
                <a:schemeClr val="bg1"/>
              </a:solidFill>
            </a:endParaRPr>
          </a:p>
        </p:txBody>
      </p:sp>
      <p:sp>
        <p:nvSpPr>
          <p:cNvPr id="7" name="CuadroTexto 6">
            <a:extLst>
              <a:ext uri="{FF2B5EF4-FFF2-40B4-BE49-F238E27FC236}">
                <a16:creationId xmlns:a16="http://schemas.microsoft.com/office/drawing/2014/main" id="{8338FD19-E3AE-882C-2EFF-288007D157FD}"/>
              </a:ext>
            </a:extLst>
          </p:cNvPr>
          <p:cNvSpPr txBox="1"/>
          <p:nvPr/>
        </p:nvSpPr>
        <p:spPr>
          <a:xfrm>
            <a:off x="11632748" y="6388099"/>
            <a:ext cx="463824" cy="400110"/>
          </a:xfrm>
          <a:prstGeom prst="rect">
            <a:avLst/>
          </a:prstGeom>
          <a:noFill/>
        </p:spPr>
        <p:txBody>
          <a:bodyPr wrap="square" rtlCol="0">
            <a:spAutoFit/>
          </a:bodyPr>
          <a:lstStyle/>
          <a:p>
            <a:r>
              <a:rPr lang="es-EC" sz="2000" dirty="0">
                <a:solidFill>
                  <a:schemeClr val="bg1"/>
                </a:solidFill>
              </a:rPr>
              <a:t>27</a:t>
            </a:r>
          </a:p>
        </p:txBody>
      </p:sp>
      <p:pic>
        <p:nvPicPr>
          <p:cNvPr id="3" name="Picture 1" descr="Graphical user interface, text, application, chat or text message&#10;&#10;Description automatically generated">
            <a:extLst>
              <a:ext uri="{FF2B5EF4-FFF2-40B4-BE49-F238E27FC236}">
                <a16:creationId xmlns:a16="http://schemas.microsoft.com/office/drawing/2014/main" id="{B58905D2-2E56-615F-0C23-FF5DE219AEF5}"/>
              </a:ext>
            </a:extLst>
          </p:cNvPr>
          <p:cNvPicPr>
            <a:picLocks noChangeAspect="1"/>
          </p:cNvPicPr>
          <p:nvPr/>
        </p:nvPicPr>
        <p:blipFill>
          <a:blip r:embed="rId2"/>
          <a:stretch>
            <a:fillRect/>
          </a:stretch>
        </p:blipFill>
        <p:spPr>
          <a:xfrm>
            <a:off x="746533" y="1980247"/>
            <a:ext cx="3467100" cy="2897505"/>
          </a:xfrm>
          <a:prstGeom prst="rect">
            <a:avLst/>
          </a:prstGeom>
          <a:ln w="88900" cap="sq" cmpd="thickThin">
            <a:solidFill>
              <a:srgbClr val="000000"/>
            </a:solidFill>
            <a:prstDash val="solid"/>
            <a:miter lim="800000"/>
          </a:ln>
          <a:effectLst>
            <a:innerShdw blurRad="76200">
              <a:srgbClr val="000000"/>
            </a:innerShdw>
          </a:effectLst>
        </p:spPr>
      </p:pic>
      <p:pic>
        <p:nvPicPr>
          <p:cNvPr id="4" name="Picture 58" descr="Graphical user interface, application&#10;&#10;Description automatically generated">
            <a:extLst>
              <a:ext uri="{FF2B5EF4-FFF2-40B4-BE49-F238E27FC236}">
                <a16:creationId xmlns:a16="http://schemas.microsoft.com/office/drawing/2014/main" id="{36EAB808-79ED-31C7-DC5B-4F564573AC30}"/>
              </a:ext>
            </a:extLst>
          </p:cNvPr>
          <p:cNvPicPr>
            <a:picLocks noChangeAspect="1"/>
          </p:cNvPicPr>
          <p:nvPr/>
        </p:nvPicPr>
        <p:blipFill>
          <a:blip r:embed="rId3"/>
          <a:stretch>
            <a:fillRect/>
          </a:stretch>
        </p:blipFill>
        <p:spPr>
          <a:xfrm>
            <a:off x="4740167" y="3550602"/>
            <a:ext cx="4082403" cy="2837497"/>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1790646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Marcador de contenido 2">
            <a:extLst>
              <a:ext uri="{FF2B5EF4-FFF2-40B4-BE49-F238E27FC236}">
                <a16:creationId xmlns:a16="http://schemas.microsoft.com/office/drawing/2014/main" id="{E0BC1E80-0C35-406F-84CB-0AB88C53DA1F}"/>
              </a:ext>
            </a:extLst>
          </p:cNvPr>
          <p:cNvSpPr>
            <a:spLocks noGrp="1"/>
          </p:cNvSpPr>
          <p:nvPr>
            <p:ph idx="1"/>
          </p:nvPr>
        </p:nvSpPr>
        <p:spPr>
          <a:xfrm>
            <a:off x="601254" y="792480"/>
            <a:ext cx="7872185" cy="873760"/>
          </a:xfrm>
        </p:spPr>
        <p:txBody>
          <a:bodyPr>
            <a:normAutofit/>
          </a:bodyPr>
          <a:lstStyle/>
          <a:p>
            <a:pPr marL="0" marR="0" indent="0" algn="just">
              <a:lnSpc>
                <a:spcPct val="115000"/>
              </a:lnSpc>
              <a:spcBef>
                <a:spcPts val="0"/>
              </a:spcBef>
              <a:spcAft>
                <a:spcPts val="1000"/>
              </a:spcAft>
              <a:buNone/>
            </a:pPr>
            <a:r>
              <a:rPr lang="es-ES" dirty="0">
                <a:solidFill>
                  <a:schemeClr val="bg1"/>
                </a:solidFill>
              </a:rPr>
              <a:t>Una vez seleccionado el tipo de archivo se deberá configurar los parámetros del archivo como el nombre, la ubicación entre otros.</a:t>
            </a:r>
            <a:endParaRPr lang="en-US" dirty="0">
              <a:solidFill>
                <a:schemeClr val="bg1"/>
              </a:solidFill>
            </a:endParaRPr>
          </a:p>
        </p:txBody>
      </p:sp>
      <p:sp>
        <p:nvSpPr>
          <p:cNvPr id="18" name="CuadroTexto 17">
            <a:extLst>
              <a:ext uri="{FF2B5EF4-FFF2-40B4-BE49-F238E27FC236}">
                <a16:creationId xmlns:a16="http://schemas.microsoft.com/office/drawing/2014/main" id="{3B880CC0-B7A4-486E-8C5B-C7D15855C1AD}"/>
              </a:ext>
            </a:extLst>
          </p:cNvPr>
          <p:cNvSpPr txBox="1"/>
          <p:nvPr/>
        </p:nvSpPr>
        <p:spPr>
          <a:xfrm>
            <a:off x="11704320" y="6427410"/>
            <a:ext cx="467361" cy="400110"/>
          </a:xfrm>
          <a:prstGeom prst="rect">
            <a:avLst/>
          </a:prstGeom>
          <a:noFill/>
        </p:spPr>
        <p:txBody>
          <a:bodyPr wrap="square" rtlCol="0">
            <a:spAutoFit/>
          </a:bodyPr>
          <a:lstStyle/>
          <a:p>
            <a:r>
              <a:rPr lang="es-EC" sz="2000" dirty="0">
                <a:solidFill>
                  <a:schemeClr val="bg1"/>
                </a:solidFill>
              </a:rPr>
              <a:t>11</a:t>
            </a:r>
          </a:p>
        </p:txBody>
      </p:sp>
      <p:sp>
        <p:nvSpPr>
          <p:cNvPr id="5" name="CuadroTexto 9">
            <a:extLst>
              <a:ext uri="{FF2B5EF4-FFF2-40B4-BE49-F238E27FC236}">
                <a16:creationId xmlns:a16="http://schemas.microsoft.com/office/drawing/2014/main" id="{562A959D-997D-98DE-3633-5E49598F00C1}"/>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16</a:t>
            </a:r>
          </a:p>
        </p:txBody>
      </p:sp>
      <p:sp>
        <p:nvSpPr>
          <p:cNvPr id="8" name="CuadroTexto 9">
            <a:extLst>
              <a:ext uri="{FF2B5EF4-FFF2-40B4-BE49-F238E27FC236}">
                <a16:creationId xmlns:a16="http://schemas.microsoft.com/office/drawing/2014/main" id="{438CA407-F970-0A47-CBFD-BDAAD845E532}"/>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17</a:t>
            </a:r>
          </a:p>
        </p:txBody>
      </p:sp>
      <p:sp>
        <p:nvSpPr>
          <p:cNvPr id="2" name="Marcador de contenido 2">
            <a:extLst>
              <a:ext uri="{FF2B5EF4-FFF2-40B4-BE49-F238E27FC236}">
                <a16:creationId xmlns:a16="http://schemas.microsoft.com/office/drawing/2014/main" id="{E3622F5E-9F33-6315-C7C7-FDC2F7C8522A}"/>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000" dirty="0">
                <a:solidFill>
                  <a:schemeClr val="bg1"/>
                </a:solidFill>
              </a:rPr>
              <a:t>1.	INTRODUCCIÓN</a:t>
            </a:r>
          </a:p>
          <a:p>
            <a:pPr>
              <a:lnSpc>
                <a:spcPct val="90000"/>
              </a:lnSpc>
            </a:pPr>
            <a:r>
              <a:rPr lang="es-ES" sz="1000" dirty="0">
                <a:solidFill>
                  <a:schemeClr val="bg1"/>
                </a:solidFill>
              </a:rPr>
              <a:t>2.	OBJETIVOS</a:t>
            </a:r>
          </a:p>
          <a:p>
            <a:pPr lvl="1">
              <a:lnSpc>
                <a:spcPct val="90000"/>
              </a:lnSpc>
            </a:pPr>
            <a:r>
              <a:rPr lang="es-ES" sz="1000" dirty="0">
                <a:solidFill>
                  <a:schemeClr val="bg1"/>
                </a:solidFill>
              </a:rPr>
              <a:t>2.1.	OBJETIVO GENERAL</a:t>
            </a:r>
          </a:p>
          <a:p>
            <a:pPr lvl="1">
              <a:lnSpc>
                <a:spcPct val="90000"/>
              </a:lnSpc>
            </a:pPr>
            <a:r>
              <a:rPr lang="es-ES" sz="1000" dirty="0">
                <a:solidFill>
                  <a:schemeClr val="bg1"/>
                </a:solidFill>
              </a:rPr>
              <a:t>2.2.	OBJETIVOS ESPECÍFICOS</a:t>
            </a:r>
          </a:p>
          <a:p>
            <a:pPr>
              <a:lnSpc>
                <a:spcPct val="90000"/>
              </a:lnSpc>
            </a:pPr>
            <a:r>
              <a:rPr lang="es-ES" sz="1000" dirty="0">
                <a:solidFill>
                  <a:schemeClr val="bg1"/>
                </a:solidFill>
              </a:rPr>
              <a:t>3.	MARCO TEÓRICO</a:t>
            </a:r>
          </a:p>
          <a:p>
            <a:pPr lvl="1">
              <a:lnSpc>
                <a:spcPct val="90000"/>
              </a:lnSpc>
            </a:pPr>
            <a:r>
              <a:rPr lang="es-ES" sz="1000" dirty="0">
                <a:solidFill>
                  <a:schemeClr val="bg1"/>
                </a:solidFill>
              </a:rPr>
              <a:t>3.1	PATRÓN MODELO VISTA CONTROLADOR</a:t>
            </a:r>
          </a:p>
          <a:p>
            <a:pPr lvl="2">
              <a:lnSpc>
                <a:spcPct val="90000"/>
              </a:lnSpc>
            </a:pPr>
            <a:r>
              <a:rPr lang="es-ES" sz="1000" dirty="0">
                <a:solidFill>
                  <a:schemeClr val="bg1"/>
                </a:solidFill>
              </a:rPr>
              <a:t>3.1.1	MODELO</a:t>
            </a:r>
          </a:p>
          <a:p>
            <a:pPr lvl="2">
              <a:lnSpc>
                <a:spcPct val="90000"/>
              </a:lnSpc>
            </a:pPr>
            <a:r>
              <a:rPr lang="es-ES" sz="1000" dirty="0">
                <a:solidFill>
                  <a:schemeClr val="bg1"/>
                </a:solidFill>
              </a:rPr>
              <a:t>3.1.2	VISTA</a:t>
            </a:r>
          </a:p>
          <a:p>
            <a:pPr lvl="2">
              <a:lnSpc>
                <a:spcPct val="90000"/>
              </a:lnSpc>
            </a:pPr>
            <a:r>
              <a:rPr lang="es-ES" sz="1000" dirty="0">
                <a:solidFill>
                  <a:schemeClr val="bg1"/>
                </a:solidFill>
              </a:rPr>
              <a:t>3.1.3	CONTROLADOR</a:t>
            </a:r>
          </a:p>
          <a:p>
            <a:pPr lvl="1">
              <a:lnSpc>
                <a:spcPct val="90000"/>
              </a:lnSpc>
            </a:pPr>
            <a:r>
              <a:rPr lang="es-ES" sz="1000" dirty="0">
                <a:solidFill>
                  <a:schemeClr val="bg1"/>
                </a:solidFill>
              </a:rPr>
              <a:t>3.2	JAKARTA PERSISTENCE</a:t>
            </a:r>
          </a:p>
          <a:p>
            <a:pPr lvl="1">
              <a:lnSpc>
                <a:spcPct val="90000"/>
              </a:lnSpc>
            </a:pPr>
            <a:r>
              <a:rPr lang="es-ES" sz="1000" dirty="0">
                <a:solidFill>
                  <a:schemeClr val="bg1"/>
                </a:solidFill>
              </a:rPr>
              <a:t>3.3	JAVA SERVER FACES</a:t>
            </a:r>
          </a:p>
          <a:p>
            <a:pPr lvl="2">
              <a:lnSpc>
                <a:spcPct val="90000"/>
              </a:lnSpc>
            </a:pPr>
            <a:r>
              <a:rPr lang="es-ES" sz="1000" dirty="0">
                <a:solidFill>
                  <a:schemeClr val="bg1"/>
                </a:solidFill>
              </a:rPr>
              <a:t>3.3.1	ELEMENTOS</a:t>
            </a:r>
          </a:p>
          <a:p>
            <a:pPr lvl="2">
              <a:lnSpc>
                <a:spcPct val="90000"/>
              </a:lnSpc>
            </a:pPr>
            <a:r>
              <a:rPr lang="es-ES" sz="1000" dirty="0">
                <a:solidFill>
                  <a:schemeClr val="bg1"/>
                </a:solidFill>
              </a:rPr>
              <a:t>3.3.2	CARACTERÍSTICAS Y DESVENTAJAS</a:t>
            </a:r>
          </a:p>
          <a:p>
            <a:pPr lvl="2">
              <a:lnSpc>
                <a:spcPct val="90000"/>
              </a:lnSpc>
            </a:pPr>
            <a:r>
              <a:rPr lang="es-ES" sz="1000" dirty="0">
                <a:solidFill>
                  <a:schemeClr val="bg1"/>
                </a:solidFill>
              </a:rPr>
              <a:t>3.3.3	ETIQUETAS</a:t>
            </a:r>
          </a:p>
          <a:p>
            <a:pPr lvl="1">
              <a:lnSpc>
                <a:spcPct val="90000"/>
              </a:lnSpc>
            </a:pPr>
            <a:r>
              <a:rPr lang="es-ES" sz="1000" dirty="0">
                <a:solidFill>
                  <a:schemeClr val="bg1"/>
                </a:solidFill>
              </a:rPr>
              <a:t>3.4	XHTML</a:t>
            </a:r>
          </a:p>
          <a:p>
            <a:pPr lvl="2">
              <a:lnSpc>
                <a:spcPct val="90000"/>
              </a:lnSpc>
            </a:pPr>
            <a:r>
              <a:rPr lang="es-ES" sz="1000" dirty="0">
                <a:solidFill>
                  <a:schemeClr val="bg1"/>
                </a:solidFill>
              </a:rPr>
              <a:t>3.4.1	VENTAJAS Y DESVENTAJAS</a:t>
            </a:r>
          </a:p>
          <a:p>
            <a:pPr lvl="1">
              <a:lnSpc>
                <a:spcPct val="90000"/>
              </a:lnSpc>
            </a:pPr>
            <a:r>
              <a:rPr lang="es-ES" sz="1000" dirty="0">
                <a:solidFill>
                  <a:schemeClr val="bg1"/>
                </a:solidFill>
              </a:rPr>
              <a:t>3,5	JSF CDI BEAN</a:t>
            </a:r>
          </a:p>
          <a:p>
            <a:pPr lvl="1">
              <a:lnSpc>
                <a:spcPct val="90000"/>
              </a:lnSpc>
            </a:pPr>
            <a:r>
              <a:rPr lang="es-ES" sz="1000" dirty="0">
                <a:solidFill>
                  <a:schemeClr val="bg1"/>
                </a:solidFill>
              </a:rPr>
              <a:t>3.6	INYECCI</a:t>
            </a:r>
            <a:r>
              <a:rPr lang="es-EC" sz="1000" dirty="0">
                <a:solidFill>
                  <a:schemeClr val="bg1"/>
                </a:solidFill>
              </a:rPr>
              <a:t>Ó</a:t>
            </a:r>
            <a:r>
              <a:rPr lang="es-ES" sz="1000" dirty="0">
                <a:solidFill>
                  <a:schemeClr val="bg1"/>
                </a:solidFill>
              </a:rPr>
              <a:t>N DE DEPENDENCIAS</a:t>
            </a:r>
          </a:p>
          <a:p>
            <a:pPr lvl="1">
              <a:lnSpc>
                <a:spcPct val="90000"/>
              </a:lnSpc>
            </a:pPr>
            <a:r>
              <a:rPr lang="es-ES" sz="1000" dirty="0">
                <a:solidFill>
                  <a:schemeClr val="bg1"/>
                </a:solidFill>
              </a:rPr>
              <a:t>3.7	COMPOSITE</a:t>
            </a:r>
          </a:p>
          <a:p>
            <a:pPr>
              <a:lnSpc>
                <a:spcPct val="90000"/>
              </a:lnSpc>
            </a:pPr>
            <a:r>
              <a:rPr lang="es-ES" sz="1000" dirty="0">
                <a:solidFill>
                  <a:schemeClr val="bg1"/>
                </a:solidFill>
              </a:rPr>
              <a:t>4.	PARTE PRÁCTICA</a:t>
            </a:r>
          </a:p>
          <a:p>
            <a:pPr lvl="1">
              <a:lnSpc>
                <a:spcPct val="90000"/>
              </a:lnSpc>
            </a:pPr>
            <a:r>
              <a:rPr lang="es-ES" sz="1000" dirty="0">
                <a:solidFill>
                  <a:schemeClr val="bg1"/>
                </a:solidFill>
              </a:rPr>
              <a:t>4.1	CREACIÓN DEL PROYECTO</a:t>
            </a:r>
          </a:p>
          <a:p>
            <a:pPr lvl="1">
              <a:lnSpc>
                <a:spcPct val="90000"/>
              </a:lnSpc>
            </a:pPr>
            <a:r>
              <a:rPr lang="es-ES" sz="1000" dirty="0">
                <a:solidFill>
                  <a:schemeClr val="bg1"/>
                </a:solidFill>
              </a:rPr>
              <a:t>4.2	ESTRUCTURA DE LA APLICACIÓN</a:t>
            </a:r>
          </a:p>
          <a:p>
            <a:pPr lvl="1">
              <a:lnSpc>
                <a:spcPct val="90000"/>
              </a:lnSpc>
            </a:pPr>
            <a:r>
              <a:rPr lang="es-ES" sz="1000" dirty="0">
                <a:solidFill>
                  <a:srgbClr val="FFFF00"/>
                </a:solidFill>
              </a:rPr>
              <a:t>4.3	CODIFICACIÓN DEL PROYECTO</a:t>
            </a:r>
          </a:p>
          <a:p>
            <a:pPr lvl="1">
              <a:lnSpc>
                <a:spcPct val="90000"/>
              </a:lnSpc>
            </a:pPr>
            <a:r>
              <a:rPr lang="es-ES" sz="1000" dirty="0">
                <a:solidFill>
                  <a:schemeClr val="bg1"/>
                </a:solidFill>
              </a:rPr>
              <a:t>4.4	EJECUCIÓN DEL PROYECTO</a:t>
            </a:r>
          </a:p>
          <a:p>
            <a:pPr>
              <a:lnSpc>
                <a:spcPct val="90000"/>
              </a:lnSpc>
            </a:pPr>
            <a:r>
              <a:rPr lang="es-ES" sz="1000" dirty="0">
                <a:solidFill>
                  <a:schemeClr val="bg1"/>
                </a:solidFill>
              </a:rPr>
              <a:t>5.	CONCLUSIONES</a:t>
            </a:r>
          </a:p>
          <a:p>
            <a:pPr>
              <a:lnSpc>
                <a:spcPct val="90000"/>
              </a:lnSpc>
            </a:pPr>
            <a:r>
              <a:rPr lang="es-ES" sz="1000" dirty="0">
                <a:solidFill>
                  <a:schemeClr val="bg1"/>
                </a:solidFill>
              </a:rPr>
              <a:t>6.	RECOMENDACIONES</a:t>
            </a:r>
          </a:p>
          <a:p>
            <a:pPr>
              <a:lnSpc>
                <a:spcPct val="90000"/>
              </a:lnSpc>
            </a:pPr>
            <a:r>
              <a:rPr lang="es-ES" sz="1000" dirty="0">
                <a:solidFill>
                  <a:schemeClr val="bg1"/>
                </a:solidFill>
              </a:rPr>
              <a:t>7.	REFERENCIAS</a:t>
            </a:r>
            <a:endParaRPr lang="es-ES" sz="1600" dirty="0">
              <a:solidFill>
                <a:schemeClr val="bg1"/>
              </a:solidFill>
            </a:endParaRPr>
          </a:p>
        </p:txBody>
      </p:sp>
      <p:sp>
        <p:nvSpPr>
          <p:cNvPr id="6" name="CuadroTexto 5">
            <a:extLst>
              <a:ext uri="{FF2B5EF4-FFF2-40B4-BE49-F238E27FC236}">
                <a16:creationId xmlns:a16="http://schemas.microsoft.com/office/drawing/2014/main" id="{1599D707-9ECA-D3DB-05FF-10FFD3E38CF6}"/>
              </a:ext>
            </a:extLst>
          </p:cNvPr>
          <p:cNvSpPr txBox="1"/>
          <p:nvPr/>
        </p:nvSpPr>
        <p:spPr>
          <a:xfrm>
            <a:off x="11632748" y="6388099"/>
            <a:ext cx="463824" cy="400110"/>
          </a:xfrm>
          <a:prstGeom prst="rect">
            <a:avLst/>
          </a:prstGeom>
          <a:noFill/>
        </p:spPr>
        <p:txBody>
          <a:bodyPr wrap="square" rtlCol="0">
            <a:spAutoFit/>
          </a:bodyPr>
          <a:lstStyle/>
          <a:p>
            <a:r>
              <a:rPr lang="es-EC" sz="2000" dirty="0">
                <a:solidFill>
                  <a:schemeClr val="bg1"/>
                </a:solidFill>
              </a:rPr>
              <a:t>28</a:t>
            </a:r>
          </a:p>
        </p:txBody>
      </p:sp>
      <p:pic>
        <p:nvPicPr>
          <p:cNvPr id="4" name="Picture 59" descr="Interfaz de usuario gráfica, Texto, Aplicación&#10;&#10;Descripción generada automáticamente">
            <a:extLst>
              <a:ext uri="{FF2B5EF4-FFF2-40B4-BE49-F238E27FC236}">
                <a16:creationId xmlns:a16="http://schemas.microsoft.com/office/drawing/2014/main" id="{4DDDCB9E-DB6C-8A2C-77EE-6172E2050F13}"/>
              </a:ext>
            </a:extLst>
          </p:cNvPr>
          <p:cNvPicPr>
            <a:picLocks noChangeAspect="1"/>
          </p:cNvPicPr>
          <p:nvPr/>
        </p:nvPicPr>
        <p:blipFill>
          <a:blip r:embed="rId2"/>
          <a:stretch>
            <a:fillRect/>
          </a:stretch>
        </p:blipFill>
        <p:spPr>
          <a:xfrm>
            <a:off x="2356369" y="2135286"/>
            <a:ext cx="4988860" cy="3470756"/>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3149003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601255" y="792480"/>
            <a:ext cx="3409782" cy="5208270"/>
          </a:xfrm>
        </p:spPr>
        <p:txBody>
          <a:bodyPr>
            <a:normAutofit/>
          </a:bodyPr>
          <a:lstStyle/>
          <a:p>
            <a:pPr marL="0" indent="0" algn="just">
              <a:lnSpc>
                <a:spcPct val="115000"/>
              </a:lnSpc>
              <a:spcBef>
                <a:spcPts val="0"/>
              </a:spcBef>
              <a:spcAft>
                <a:spcPts val="1000"/>
              </a:spcAft>
              <a:buNone/>
            </a:pPr>
            <a:r>
              <a:rPr lang="es-ES" dirty="0">
                <a:solidFill>
                  <a:schemeClr val="bg1"/>
                </a:solidFill>
              </a:rPr>
              <a:t>Se codifica con los siguientes atributos linea1, linea2, ciudad, provincia, </a:t>
            </a:r>
            <a:r>
              <a:rPr lang="es-ES" dirty="0" err="1">
                <a:solidFill>
                  <a:schemeClr val="bg1"/>
                </a:solidFill>
              </a:rPr>
              <a:t>cp</a:t>
            </a:r>
            <a:r>
              <a:rPr lang="es-ES" dirty="0">
                <a:solidFill>
                  <a:schemeClr val="bg1"/>
                </a:solidFill>
              </a:rPr>
              <a:t>, con sus métodos </a:t>
            </a:r>
            <a:r>
              <a:rPr lang="es-ES" dirty="0" err="1">
                <a:solidFill>
                  <a:schemeClr val="bg1"/>
                </a:solidFill>
              </a:rPr>
              <a:t>accesores</a:t>
            </a:r>
            <a:r>
              <a:rPr lang="es-ES" dirty="0">
                <a:solidFill>
                  <a:schemeClr val="bg1"/>
                </a:solidFill>
              </a:rPr>
              <a:t> </a:t>
            </a:r>
            <a:r>
              <a:rPr lang="es-ES" dirty="0" err="1">
                <a:solidFill>
                  <a:schemeClr val="bg1"/>
                </a:solidFill>
              </a:rPr>
              <a:t>Getters</a:t>
            </a:r>
            <a:r>
              <a:rPr lang="es-ES" dirty="0">
                <a:solidFill>
                  <a:schemeClr val="bg1"/>
                </a:solidFill>
              </a:rPr>
              <a:t> and </a:t>
            </a:r>
            <a:r>
              <a:rPr lang="es-ES" dirty="0" err="1">
                <a:solidFill>
                  <a:schemeClr val="bg1"/>
                </a:solidFill>
              </a:rPr>
              <a:t>Setters</a:t>
            </a:r>
            <a:endParaRPr lang="en-US" dirty="0">
              <a:solidFill>
                <a:schemeClr val="bg1"/>
              </a:solidFill>
            </a:endParaRPr>
          </a:p>
        </p:txBody>
      </p:sp>
      <p:sp>
        <p:nvSpPr>
          <p:cNvPr id="24" name="CuadroTexto 23">
            <a:extLst>
              <a:ext uri="{FF2B5EF4-FFF2-40B4-BE49-F238E27FC236}">
                <a16:creationId xmlns:a16="http://schemas.microsoft.com/office/drawing/2014/main" id="{B0AA1878-F403-438D-8FB1-E8220CFEAC0B}"/>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9</a:t>
            </a:r>
          </a:p>
        </p:txBody>
      </p:sp>
      <p:sp>
        <p:nvSpPr>
          <p:cNvPr id="6" name="CuadroTexto 9">
            <a:extLst>
              <a:ext uri="{FF2B5EF4-FFF2-40B4-BE49-F238E27FC236}">
                <a16:creationId xmlns:a16="http://schemas.microsoft.com/office/drawing/2014/main" id="{4593F653-6A14-363B-AA0C-6BA98155BC73}"/>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17</a:t>
            </a:r>
          </a:p>
        </p:txBody>
      </p:sp>
      <p:sp>
        <p:nvSpPr>
          <p:cNvPr id="9" name="CuadroTexto 9">
            <a:extLst>
              <a:ext uri="{FF2B5EF4-FFF2-40B4-BE49-F238E27FC236}">
                <a16:creationId xmlns:a16="http://schemas.microsoft.com/office/drawing/2014/main" id="{5CB4EFE9-37BE-10D2-32C5-8F2EA31E1F96}"/>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18</a:t>
            </a:r>
          </a:p>
        </p:txBody>
      </p:sp>
      <p:sp>
        <p:nvSpPr>
          <p:cNvPr id="4" name="Marcador de contenido 2">
            <a:extLst>
              <a:ext uri="{FF2B5EF4-FFF2-40B4-BE49-F238E27FC236}">
                <a16:creationId xmlns:a16="http://schemas.microsoft.com/office/drawing/2014/main" id="{DAF47C9B-70C7-D550-DDA3-373FAA3110D4}"/>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000" dirty="0">
                <a:solidFill>
                  <a:schemeClr val="bg1"/>
                </a:solidFill>
              </a:rPr>
              <a:t>1.	INTRODUCCIÓN</a:t>
            </a:r>
          </a:p>
          <a:p>
            <a:pPr>
              <a:lnSpc>
                <a:spcPct val="90000"/>
              </a:lnSpc>
            </a:pPr>
            <a:r>
              <a:rPr lang="es-ES" sz="1000" dirty="0">
                <a:solidFill>
                  <a:schemeClr val="bg1"/>
                </a:solidFill>
              </a:rPr>
              <a:t>2.	OBJETIVOS</a:t>
            </a:r>
          </a:p>
          <a:p>
            <a:pPr lvl="1">
              <a:lnSpc>
                <a:spcPct val="90000"/>
              </a:lnSpc>
            </a:pPr>
            <a:r>
              <a:rPr lang="es-ES" sz="1000" dirty="0">
                <a:solidFill>
                  <a:schemeClr val="bg1"/>
                </a:solidFill>
              </a:rPr>
              <a:t>2.1.	OBJETIVO GENERAL</a:t>
            </a:r>
          </a:p>
          <a:p>
            <a:pPr lvl="1">
              <a:lnSpc>
                <a:spcPct val="90000"/>
              </a:lnSpc>
            </a:pPr>
            <a:r>
              <a:rPr lang="es-ES" sz="1000" dirty="0">
                <a:solidFill>
                  <a:schemeClr val="bg1"/>
                </a:solidFill>
              </a:rPr>
              <a:t>2.2.	OBJETIVOS ESPECÍFICOS</a:t>
            </a:r>
          </a:p>
          <a:p>
            <a:pPr>
              <a:lnSpc>
                <a:spcPct val="90000"/>
              </a:lnSpc>
            </a:pPr>
            <a:r>
              <a:rPr lang="es-ES" sz="1000" dirty="0">
                <a:solidFill>
                  <a:schemeClr val="bg1"/>
                </a:solidFill>
              </a:rPr>
              <a:t>3.	MARCO TEÓRICO</a:t>
            </a:r>
          </a:p>
          <a:p>
            <a:pPr lvl="1">
              <a:lnSpc>
                <a:spcPct val="90000"/>
              </a:lnSpc>
            </a:pPr>
            <a:r>
              <a:rPr lang="es-ES" sz="1000" dirty="0">
                <a:solidFill>
                  <a:schemeClr val="bg1"/>
                </a:solidFill>
              </a:rPr>
              <a:t>3.1	PATRÓN MODELO VISTA CONTROLADOR</a:t>
            </a:r>
          </a:p>
          <a:p>
            <a:pPr lvl="2">
              <a:lnSpc>
                <a:spcPct val="90000"/>
              </a:lnSpc>
            </a:pPr>
            <a:r>
              <a:rPr lang="es-ES" sz="1000" dirty="0">
                <a:solidFill>
                  <a:schemeClr val="bg1"/>
                </a:solidFill>
              </a:rPr>
              <a:t>3.1.1	MODELO</a:t>
            </a:r>
          </a:p>
          <a:p>
            <a:pPr lvl="2">
              <a:lnSpc>
                <a:spcPct val="90000"/>
              </a:lnSpc>
            </a:pPr>
            <a:r>
              <a:rPr lang="es-ES" sz="1000" dirty="0">
                <a:solidFill>
                  <a:schemeClr val="bg1"/>
                </a:solidFill>
              </a:rPr>
              <a:t>3.1.2	VISTA</a:t>
            </a:r>
          </a:p>
          <a:p>
            <a:pPr lvl="2">
              <a:lnSpc>
                <a:spcPct val="90000"/>
              </a:lnSpc>
            </a:pPr>
            <a:r>
              <a:rPr lang="es-ES" sz="1000" dirty="0">
                <a:solidFill>
                  <a:schemeClr val="bg1"/>
                </a:solidFill>
              </a:rPr>
              <a:t>3.1.3	CONTROLADOR</a:t>
            </a:r>
          </a:p>
          <a:p>
            <a:pPr lvl="1">
              <a:lnSpc>
                <a:spcPct val="90000"/>
              </a:lnSpc>
            </a:pPr>
            <a:r>
              <a:rPr lang="es-ES" sz="1000" dirty="0">
                <a:solidFill>
                  <a:schemeClr val="bg1"/>
                </a:solidFill>
              </a:rPr>
              <a:t>3.2	JAKARTA PERSISTENCE</a:t>
            </a:r>
          </a:p>
          <a:p>
            <a:pPr lvl="1">
              <a:lnSpc>
                <a:spcPct val="90000"/>
              </a:lnSpc>
            </a:pPr>
            <a:r>
              <a:rPr lang="es-ES" sz="1000" dirty="0">
                <a:solidFill>
                  <a:schemeClr val="bg1"/>
                </a:solidFill>
              </a:rPr>
              <a:t>3.3	JAVA SERVER FACES</a:t>
            </a:r>
          </a:p>
          <a:p>
            <a:pPr lvl="2">
              <a:lnSpc>
                <a:spcPct val="90000"/>
              </a:lnSpc>
            </a:pPr>
            <a:r>
              <a:rPr lang="es-ES" sz="1000" dirty="0">
                <a:solidFill>
                  <a:schemeClr val="bg1"/>
                </a:solidFill>
              </a:rPr>
              <a:t>3.3.1	ELEMENTOS</a:t>
            </a:r>
          </a:p>
          <a:p>
            <a:pPr lvl="2">
              <a:lnSpc>
                <a:spcPct val="90000"/>
              </a:lnSpc>
            </a:pPr>
            <a:r>
              <a:rPr lang="es-ES" sz="1000" dirty="0">
                <a:solidFill>
                  <a:schemeClr val="bg1"/>
                </a:solidFill>
              </a:rPr>
              <a:t>3.3.2	CARACTERÍSTICAS Y DESVENTAJAS</a:t>
            </a:r>
          </a:p>
          <a:p>
            <a:pPr lvl="2">
              <a:lnSpc>
                <a:spcPct val="90000"/>
              </a:lnSpc>
            </a:pPr>
            <a:r>
              <a:rPr lang="es-ES" sz="1000" dirty="0">
                <a:solidFill>
                  <a:schemeClr val="bg1"/>
                </a:solidFill>
              </a:rPr>
              <a:t>3.3.3	ETIQUETAS</a:t>
            </a:r>
          </a:p>
          <a:p>
            <a:pPr lvl="1">
              <a:lnSpc>
                <a:spcPct val="90000"/>
              </a:lnSpc>
            </a:pPr>
            <a:r>
              <a:rPr lang="es-ES" sz="1000" dirty="0">
                <a:solidFill>
                  <a:schemeClr val="bg1"/>
                </a:solidFill>
              </a:rPr>
              <a:t>3.4	XHTML</a:t>
            </a:r>
          </a:p>
          <a:p>
            <a:pPr lvl="2">
              <a:lnSpc>
                <a:spcPct val="90000"/>
              </a:lnSpc>
            </a:pPr>
            <a:r>
              <a:rPr lang="es-ES" sz="1000" dirty="0">
                <a:solidFill>
                  <a:schemeClr val="bg1"/>
                </a:solidFill>
              </a:rPr>
              <a:t>3.4.1	VENTAJAS Y DESVENTAJAS</a:t>
            </a:r>
          </a:p>
          <a:p>
            <a:pPr lvl="1">
              <a:lnSpc>
                <a:spcPct val="90000"/>
              </a:lnSpc>
            </a:pPr>
            <a:r>
              <a:rPr lang="es-ES" sz="1000" dirty="0">
                <a:solidFill>
                  <a:schemeClr val="bg1"/>
                </a:solidFill>
              </a:rPr>
              <a:t>3,5	JSF CDI BEAN</a:t>
            </a:r>
          </a:p>
          <a:p>
            <a:pPr lvl="1">
              <a:lnSpc>
                <a:spcPct val="90000"/>
              </a:lnSpc>
            </a:pPr>
            <a:r>
              <a:rPr lang="es-ES" sz="1000" dirty="0">
                <a:solidFill>
                  <a:schemeClr val="bg1"/>
                </a:solidFill>
              </a:rPr>
              <a:t>3.6	INYECCIÓN DE DEPENDENCIAS</a:t>
            </a:r>
          </a:p>
          <a:p>
            <a:pPr lvl="1">
              <a:lnSpc>
                <a:spcPct val="90000"/>
              </a:lnSpc>
            </a:pPr>
            <a:r>
              <a:rPr lang="es-ES" sz="1000" dirty="0">
                <a:solidFill>
                  <a:schemeClr val="bg1"/>
                </a:solidFill>
              </a:rPr>
              <a:t>3.7	COMPOSITE</a:t>
            </a:r>
          </a:p>
          <a:p>
            <a:pPr>
              <a:lnSpc>
                <a:spcPct val="90000"/>
              </a:lnSpc>
            </a:pPr>
            <a:r>
              <a:rPr lang="es-ES" sz="1000" dirty="0">
                <a:solidFill>
                  <a:schemeClr val="bg1"/>
                </a:solidFill>
              </a:rPr>
              <a:t>4.	PARTE PRÁCTICA</a:t>
            </a:r>
          </a:p>
          <a:p>
            <a:pPr lvl="1">
              <a:lnSpc>
                <a:spcPct val="90000"/>
              </a:lnSpc>
            </a:pPr>
            <a:r>
              <a:rPr lang="es-ES" sz="1000" dirty="0">
                <a:solidFill>
                  <a:schemeClr val="bg1"/>
                </a:solidFill>
              </a:rPr>
              <a:t>4.1	CREACIÓN DEL PROYECTO</a:t>
            </a:r>
          </a:p>
          <a:p>
            <a:pPr lvl="1">
              <a:lnSpc>
                <a:spcPct val="90000"/>
              </a:lnSpc>
            </a:pPr>
            <a:r>
              <a:rPr lang="es-ES" sz="1000" dirty="0">
                <a:solidFill>
                  <a:schemeClr val="bg1"/>
                </a:solidFill>
              </a:rPr>
              <a:t>4.2	ESTRUCTURA DE LA APLICACIÓN</a:t>
            </a:r>
          </a:p>
          <a:p>
            <a:pPr lvl="1">
              <a:lnSpc>
                <a:spcPct val="90000"/>
              </a:lnSpc>
            </a:pPr>
            <a:r>
              <a:rPr lang="es-ES" sz="1000" dirty="0">
                <a:solidFill>
                  <a:srgbClr val="FFFF00"/>
                </a:solidFill>
              </a:rPr>
              <a:t>4.3	CODIFICACIÓN DEL PROYECTO</a:t>
            </a:r>
          </a:p>
          <a:p>
            <a:pPr lvl="1">
              <a:lnSpc>
                <a:spcPct val="90000"/>
              </a:lnSpc>
            </a:pPr>
            <a:r>
              <a:rPr lang="es-ES" sz="1000" dirty="0">
                <a:solidFill>
                  <a:schemeClr val="bg1"/>
                </a:solidFill>
              </a:rPr>
              <a:t>4.4	EJECUCIÓN DEL PROYECTO</a:t>
            </a:r>
          </a:p>
          <a:p>
            <a:pPr>
              <a:lnSpc>
                <a:spcPct val="90000"/>
              </a:lnSpc>
            </a:pPr>
            <a:r>
              <a:rPr lang="es-ES" sz="1000" dirty="0">
                <a:solidFill>
                  <a:schemeClr val="bg1"/>
                </a:solidFill>
              </a:rPr>
              <a:t>5.	CONCLUSIONES</a:t>
            </a:r>
          </a:p>
          <a:p>
            <a:pPr>
              <a:lnSpc>
                <a:spcPct val="90000"/>
              </a:lnSpc>
            </a:pPr>
            <a:r>
              <a:rPr lang="es-ES" sz="1000" dirty="0">
                <a:solidFill>
                  <a:schemeClr val="bg1"/>
                </a:solidFill>
              </a:rPr>
              <a:t>6.	RECOMENDACIONES</a:t>
            </a:r>
          </a:p>
          <a:p>
            <a:pPr>
              <a:lnSpc>
                <a:spcPct val="90000"/>
              </a:lnSpc>
            </a:pPr>
            <a:r>
              <a:rPr lang="es-ES" sz="1000" dirty="0">
                <a:solidFill>
                  <a:schemeClr val="bg1"/>
                </a:solidFill>
              </a:rPr>
              <a:t>7.	REFERENCIAS</a:t>
            </a:r>
            <a:endParaRPr lang="es-ES" sz="1600" dirty="0">
              <a:solidFill>
                <a:schemeClr val="bg1"/>
              </a:solidFill>
            </a:endParaRPr>
          </a:p>
        </p:txBody>
      </p:sp>
      <p:sp>
        <p:nvSpPr>
          <p:cNvPr id="8" name="CuadroTexto 7">
            <a:extLst>
              <a:ext uri="{FF2B5EF4-FFF2-40B4-BE49-F238E27FC236}">
                <a16:creationId xmlns:a16="http://schemas.microsoft.com/office/drawing/2014/main" id="{3492C550-D41B-C915-05D5-9C58E66D7780}"/>
              </a:ext>
            </a:extLst>
          </p:cNvPr>
          <p:cNvSpPr txBox="1"/>
          <p:nvPr/>
        </p:nvSpPr>
        <p:spPr>
          <a:xfrm>
            <a:off x="11632748" y="6388099"/>
            <a:ext cx="463824" cy="400110"/>
          </a:xfrm>
          <a:prstGeom prst="rect">
            <a:avLst/>
          </a:prstGeom>
          <a:noFill/>
        </p:spPr>
        <p:txBody>
          <a:bodyPr wrap="square" rtlCol="0">
            <a:spAutoFit/>
          </a:bodyPr>
          <a:lstStyle/>
          <a:p>
            <a:r>
              <a:rPr lang="es-EC" sz="2000" dirty="0">
                <a:solidFill>
                  <a:schemeClr val="bg1"/>
                </a:solidFill>
              </a:rPr>
              <a:t>29</a:t>
            </a:r>
          </a:p>
        </p:txBody>
      </p:sp>
      <p:pic>
        <p:nvPicPr>
          <p:cNvPr id="7" name="Imagen 6">
            <a:extLst>
              <a:ext uri="{FF2B5EF4-FFF2-40B4-BE49-F238E27FC236}">
                <a16:creationId xmlns:a16="http://schemas.microsoft.com/office/drawing/2014/main" id="{CD57688C-1D5E-3226-4C02-19A070826123}"/>
              </a:ext>
            </a:extLst>
          </p:cNvPr>
          <p:cNvPicPr>
            <a:picLocks noChangeAspect="1"/>
          </p:cNvPicPr>
          <p:nvPr/>
        </p:nvPicPr>
        <p:blipFill>
          <a:blip r:embed="rId2"/>
          <a:stretch>
            <a:fillRect/>
          </a:stretch>
        </p:blipFill>
        <p:spPr>
          <a:xfrm>
            <a:off x="4732479" y="1133154"/>
            <a:ext cx="3496163" cy="4591691"/>
          </a:xfrm>
          <a:prstGeom prst="rect">
            <a:avLst/>
          </a:prstGeom>
        </p:spPr>
      </p:pic>
    </p:spTree>
    <p:extLst>
      <p:ext uri="{BB962C8B-B14F-4D97-AF65-F5344CB8AC3E}">
        <p14:creationId xmlns:p14="http://schemas.microsoft.com/office/powerpoint/2010/main" val="2351494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p:txBody>
          <a:bodyPr/>
          <a:lstStyle/>
          <a:p>
            <a:r>
              <a:rPr lang="es-ES" dirty="0"/>
              <a:t>1	Introducción</a:t>
            </a:r>
          </a:p>
        </p:txBody>
      </p:sp>
      <p:sp>
        <p:nvSpPr>
          <p:cNvPr id="5" name="Marcador de contenido 2">
            <a:extLst>
              <a:ext uri="{FF2B5EF4-FFF2-40B4-BE49-F238E27FC236}">
                <a16:creationId xmlns:a16="http://schemas.microsoft.com/office/drawing/2014/main" id="{5FA1E8E5-FD2D-4BD0-AA9A-D003145D602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000" dirty="0">
                <a:solidFill>
                  <a:srgbClr val="FFFF00"/>
                </a:solidFill>
              </a:rPr>
              <a:t>1.	INTRODUCCIÓN</a:t>
            </a:r>
          </a:p>
          <a:p>
            <a:pPr>
              <a:lnSpc>
                <a:spcPct val="90000"/>
              </a:lnSpc>
            </a:pPr>
            <a:r>
              <a:rPr lang="es-ES" sz="1000" dirty="0">
                <a:solidFill>
                  <a:schemeClr val="bg1"/>
                </a:solidFill>
              </a:rPr>
              <a:t>2.	OBJETIVOS</a:t>
            </a:r>
          </a:p>
          <a:p>
            <a:pPr lvl="1">
              <a:lnSpc>
                <a:spcPct val="90000"/>
              </a:lnSpc>
            </a:pPr>
            <a:r>
              <a:rPr lang="es-ES" sz="1000" dirty="0">
                <a:solidFill>
                  <a:schemeClr val="bg1"/>
                </a:solidFill>
              </a:rPr>
              <a:t>2.1.	OBJETIVO GENERAL</a:t>
            </a:r>
          </a:p>
          <a:p>
            <a:pPr lvl="1">
              <a:lnSpc>
                <a:spcPct val="90000"/>
              </a:lnSpc>
            </a:pPr>
            <a:r>
              <a:rPr lang="es-ES" sz="1000" dirty="0">
                <a:solidFill>
                  <a:schemeClr val="bg1"/>
                </a:solidFill>
              </a:rPr>
              <a:t>2.2.	OBJETIVOS ESPECÍFICOS</a:t>
            </a:r>
          </a:p>
          <a:p>
            <a:pPr>
              <a:lnSpc>
                <a:spcPct val="90000"/>
              </a:lnSpc>
            </a:pPr>
            <a:r>
              <a:rPr lang="es-ES" sz="1000" dirty="0">
                <a:solidFill>
                  <a:schemeClr val="bg1"/>
                </a:solidFill>
              </a:rPr>
              <a:t>3.	MARCO TEÓRICO</a:t>
            </a:r>
          </a:p>
          <a:p>
            <a:pPr lvl="1">
              <a:lnSpc>
                <a:spcPct val="90000"/>
              </a:lnSpc>
            </a:pPr>
            <a:r>
              <a:rPr lang="es-ES" sz="1000" dirty="0">
                <a:solidFill>
                  <a:schemeClr val="bg1"/>
                </a:solidFill>
              </a:rPr>
              <a:t>3.1	PATRÓN MODELO VISTA CONTROLADOR</a:t>
            </a:r>
          </a:p>
          <a:p>
            <a:pPr lvl="2">
              <a:lnSpc>
                <a:spcPct val="90000"/>
              </a:lnSpc>
            </a:pPr>
            <a:r>
              <a:rPr lang="es-ES" sz="1000" dirty="0">
                <a:solidFill>
                  <a:schemeClr val="bg1"/>
                </a:solidFill>
              </a:rPr>
              <a:t>3.1.1	MODELO</a:t>
            </a:r>
          </a:p>
          <a:p>
            <a:pPr lvl="2">
              <a:lnSpc>
                <a:spcPct val="90000"/>
              </a:lnSpc>
            </a:pPr>
            <a:r>
              <a:rPr lang="es-ES" sz="1000" dirty="0">
                <a:solidFill>
                  <a:schemeClr val="bg1"/>
                </a:solidFill>
              </a:rPr>
              <a:t>3.1.2	VISTA</a:t>
            </a:r>
          </a:p>
          <a:p>
            <a:pPr lvl="2">
              <a:lnSpc>
                <a:spcPct val="90000"/>
              </a:lnSpc>
            </a:pPr>
            <a:r>
              <a:rPr lang="es-ES" sz="1000" dirty="0">
                <a:solidFill>
                  <a:schemeClr val="bg1"/>
                </a:solidFill>
              </a:rPr>
              <a:t>3.1.3	CONTROLADOR</a:t>
            </a:r>
          </a:p>
          <a:p>
            <a:pPr lvl="1">
              <a:lnSpc>
                <a:spcPct val="90000"/>
              </a:lnSpc>
            </a:pPr>
            <a:r>
              <a:rPr lang="es-ES" sz="1000" dirty="0">
                <a:solidFill>
                  <a:schemeClr val="bg1"/>
                </a:solidFill>
              </a:rPr>
              <a:t>3.2	JAKARTA PERSISTENCE</a:t>
            </a:r>
          </a:p>
          <a:p>
            <a:pPr lvl="1">
              <a:lnSpc>
                <a:spcPct val="90000"/>
              </a:lnSpc>
            </a:pPr>
            <a:r>
              <a:rPr lang="es-ES" sz="1000" dirty="0">
                <a:solidFill>
                  <a:schemeClr val="bg1"/>
                </a:solidFill>
              </a:rPr>
              <a:t>3.3	JAVA SERVER FACES</a:t>
            </a:r>
          </a:p>
          <a:p>
            <a:pPr lvl="2">
              <a:lnSpc>
                <a:spcPct val="90000"/>
              </a:lnSpc>
            </a:pPr>
            <a:r>
              <a:rPr lang="es-ES" sz="1000" dirty="0">
                <a:solidFill>
                  <a:schemeClr val="bg1"/>
                </a:solidFill>
              </a:rPr>
              <a:t>3.3.1	ELEMENTOS</a:t>
            </a:r>
          </a:p>
          <a:p>
            <a:pPr lvl="2">
              <a:lnSpc>
                <a:spcPct val="90000"/>
              </a:lnSpc>
            </a:pPr>
            <a:r>
              <a:rPr lang="es-ES" sz="1000" dirty="0">
                <a:solidFill>
                  <a:schemeClr val="bg1"/>
                </a:solidFill>
              </a:rPr>
              <a:t>3.3.2	CARACTERÍSTICAS Y DESVENTAJAS</a:t>
            </a:r>
          </a:p>
          <a:p>
            <a:pPr lvl="2">
              <a:lnSpc>
                <a:spcPct val="90000"/>
              </a:lnSpc>
            </a:pPr>
            <a:r>
              <a:rPr lang="es-ES" sz="1000" dirty="0">
                <a:solidFill>
                  <a:schemeClr val="bg1"/>
                </a:solidFill>
              </a:rPr>
              <a:t>3.3.3	ETIQUETAS</a:t>
            </a:r>
          </a:p>
          <a:p>
            <a:pPr lvl="1">
              <a:lnSpc>
                <a:spcPct val="90000"/>
              </a:lnSpc>
            </a:pPr>
            <a:r>
              <a:rPr lang="es-ES" sz="1000" dirty="0">
                <a:solidFill>
                  <a:schemeClr val="bg1"/>
                </a:solidFill>
              </a:rPr>
              <a:t>3.4	XHTML</a:t>
            </a:r>
          </a:p>
          <a:p>
            <a:pPr lvl="2">
              <a:lnSpc>
                <a:spcPct val="90000"/>
              </a:lnSpc>
            </a:pPr>
            <a:r>
              <a:rPr lang="es-ES" sz="1000" dirty="0">
                <a:solidFill>
                  <a:schemeClr val="bg1"/>
                </a:solidFill>
              </a:rPr>
              <a:t>3.4.1	VENTAJAS Y DESVENTAJAS</a:t>
            </a:r>
          </a:p>
          <a:p>
            <a:pPr lvl="1">
              <a:lnSpc>
                <a:spcPct val="90000"/>
              </a:lnSpc>
            </a:pPr>
            <a:r>
              <a:rPr lang="es-ES" sz="1000" dirty="0">
                <a:solidFill>
                  <a:schemeClr val="bg1"/>
                </a:solidFill>
              </a:rPr>
              <a:t>3,5	JSF CDI BEAN</a:t>
            </a:r>
          </a:p>
          <a:p>
            <a:pPr lvl="1">
              <a:lnSpc>
                <a:spcPct val="90000"/>
              </a:lnSpc>
            </a:pPr>
            <a:r>
              <a:rPr lang="es-ES" sz="1000" dirty="0">
                <a:solidFill>
                  <a:schemeClr val="bg1"/>
                </a:solidFill>
              </a:rPr>
              <a:t>3.6	INYECCIÓN DE DEPENDENCIAS</a:t>
            </a:r>
          </a:p>
          <a:p>
            <a:pPr lvl="1">
              <a:lnSpc>
                <a:spcPct val="90000"/>
              </a:lnSpc>
            </a:pPr>
            <a:r>
              <a:rPr lang="es-ES" sz="1000" dirty="0">
                <a:solidFill>
                  <a:schemeClr val="bg1"/>
                </a:solidFill>
              </a:rPr>
              <a:t>3.7	COMPOSITE</a:t>
            </a:r>
          </a:p>
          <a:p>
            <a:pPr>
              <a:lnSpc>
                <a:spcPct val="90000"/>
              </a:lnSpc>
            </a:pPr>
            <a:r>
              <a:rPr lang="es-ES" sz="1000" dirty="0">
                <a:solidFill>
                  <a:schemeClr val="bg1"/>
                </a:solidFill>
              </a:rPr>
              <a:t>4.	PARTE PRÁCTICA</a:t>
            </a:r>
          </a:p>
          <a:p>
            <a:pPr lvl="1">
              <a:lnSpc>
                <a:spcPct val="90000"/>
              </a:lnSpc>
            </a:pPr>
            <a:r>
              <a:rPr lang="es-ES" sz="1000" dirty="0">
                <a:solidFill>
                  <a:schemeClr val="bg1"/>
                </a:solidFill>
              </a:rPr>
              <a:t>4.1	CREACIÓN DEL PROYECTO</a:t>
            </a:r>
          </a:p>
          <a:p>
            <a:pPr lvl="1">
              <a:lnSpc>
                <a:spcPct val="90000"/>
              </a:lnSpc>
            </a:pPr>
            <a:r>
              <a:rPr lang="es-ES" sz="1000" dirty="0">
                <a:solidFill>
                  <a:schemeClr val="bg1"/>
                </a:solidFill>
              </a:rPr>
              <a:t>4.2	ESTRUCTURA DE LA APLICACIÓN</a:t>
            </a:r>
          </a:p>
          <a:p>
            <a:pPr lvl="1">
              <a:lnSpc>
                <a:spcPct val="90000"/>
              </a:lnSpc>
            </a:pPr>
            <a:r>
              <a:rPr lang="es-ES" sz="1000" dirty="0">
                <a:solidFill>
                  <a:schemeClr val="bg1"/>
                </a:solidFill>
              </a:rPr>
              <a:t>4.3	CODIFICACIÓN DEL PROYECTO</a:t>
            </a:r>
          </a:p>
          <a:p>
            <a:pPr lvl="1">
              <a:lnSpc>
                <a:spcPct val="90000"/>
              </a:lnSpc>
            </a:pPr>
            <a:r>
              <a:rPr lang="es-ES" sz="1000" dirty="0">
                <a:solidFill>
                  <a:schemeClr val="bg1"/>
                </a:solidFill>
              </a:rPr>
              <a:t>4.4	EJECUCIÓN DEL PROYECTO</a:t>
            </a:r>
          </a:p>
          <a:p>
            <a:pPr>
              <a:lnSpc>
                <a:spcPct val="90000"/>
              </a:lnSpc>
            </a:pPr>
            <a:r>
              <a:rPr lang="es-ES" sz="1000" dirty="0">
                <a:solidFill>
                  <a:schemeClr val="bg1"/>
                </a:solidFill>
              </a:rPr>
              <a:t>5.	CONCLUSIONES</a:t>
            </a:r>
          </a:p>
          <a:p>
            <a:pPr>
              <a:lnSpc>
                <a:spcPct val="90000"/>
              </a:lnSpc>
            </a:pPr>
            <a:r>
              <a:rPr lang="es-ES" sz="1000" dirty="0">
                <a:solidFill>
                  <a:schemeClr val="bg1"/>
                </a:solidFill>
              </a:rPr>
              <a:t>6.	RECOMENDACIONES</a:t>
            </a:r>
          </a:p>
          <a:p>
            <a:pPr>
              <a:lnSpc>
                <a:spcPct val="90000"/>
              </a:lnSpc>
            </a:pPr>
            <a:r>
              <a:rPr lang="es-ES" sz="1000" dirty="0">
                <a:solidFill>
                  <a:schemeClr val="bg1"/>
                </a:solidFill>
              </a:rPr>
              <a:t>7.	REFERENCIAS</a:t>
            </a:r>
            <a:endParaRPr lang="es-ES" sz="1600" dirty="0">
              <a:solidFill>
                <a:schemeClr val="bg1"/>
              </a:solidFill>
            </a:endParaRPr>
          </a:p>
        </p:txBody>
      </p:sp>
      <p:sp>
        <p:nvSpPr>
          <p:cNvPr id="10" name="CuadroTexto 9">
            <a:extLst>
              <a:ext uri="{FF2B5EF4-FFF2-40B4-BE49-F238E27FC236}">
                <a16:creationId xmlns:a16="http://schemas.microsoft.com/office/drawing/2014/main" id="{E8C681FB-C837-4CC5-ACFB-328816DC701B}"/>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3</a:t>
            </a:r>
          </a:p>
        </p:txBody>
      </p:sp>
      <p:sp>
        <p:nvSpPr>
          <p:cNvPr id="6" name="Marcador de contenido 2">
            <a:extLst>
              <a:ext uri="{FF2B5EF4-FFF2-40B4-BE49-F238E27FC236}">
                <a16:creationId xmlns:a16="http://schemas.microsoft.com/office/drawing/2014/main" id="{9FA340BE-326F-EDCD-3FF5-4D067D8470A3}"/>
              </a:ext>
            </a:extLst>
          </p:cNvPr>
          <p:cNvSpPr>
            <a:spLocks noGrp="1"/>
          </p:cNvSpPr>
          <p:nvPr>
            <p:ph idx="1"/>
          </p:nvPr>
        </p:nvSpPr>
        <p:spPr>
          <a:xfrm>
            <a:off x="581193" y="2180496"/>
            <a:ext cx="8413952" cy="3678303"/>
          </a:xfrm>
        </p:spPr>
        <p:txBody>
          <a:bodyPr>
            <a:normAutofit/>
          </a:bodyPr>
          <a:lstStyle/>
          <a:p>
            <a:pPr marL="0" marR="0" indent="0" algn="just">
              <a:lnSpc>
                <a:spcPct val="115000"/>
              </a:lnSpc>
              <a:spcBef>
                <a:spcPts val="0"/>
              </a:spcBef>
              <a:spcAft>
                <a:spcPts val="1000"/>
              </a:spcAft>
              <a:buNone/>
            </a:pPr>
            <a:r>
              <a:rPr lang="es-ES" dirty="0">
                <a:solidFill>
                  <a:schemeClr val="tx1"/>
                </a:solidFill>
              </a:rPr>
              <a:t>Las aplicaciones web deben estar desarrolladas bajo un patrón de arquitectura para que sea más sencillo corregir errores, implementar nuevas funcionalidades, realizar pruebas y mantenimiento de la aplicación. El patrón arquitectura más común es MVC (Modelo-Vista-Controlador), aunque existen otras variaciones más modernas como MVVM o MVP.</a:t>
            </a:r>
            <a:endParaRPr lang="en-US" dirty="0">
              <a:solidFill>
                <a:schemeClr val="tx1"/>
              </a:solidFill>
            </a:endParaRPr>
          </a:p>
        </p:txBody>
      </p:sp>
    </p:spTree>
    <p:extLst>
      <p:ext uri="{BB962C8B-B14F-4D97-AF65-F5344CB8AC3E}">
        <p14:creationId xmlns:p14="http://schemas.microsoft.com/office/powerpoint/2010/main" val="9110016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Marcador de contenido 2">
            <a:extLst>
              <a:ext uri="{FF2B5EF4-FFF2-40B4-BE49-F238E27FC236}">
                <a16:creationId xmlns:a16="http://schemas.microsoft.com/office/drawing/2014/main" id="{E0BC1E80-0C35-406F-84CB-0AB88C53DA1F}"/>
              </a:ext>
            </a:extLst>
          </p:cNvPr>
          <p:cNvSpPr>
            <a:spLocks noGrp="1"/>
          </p:cNvSpPr>
          <p:nvPr>
            <p:ph idx="1"/>
          </p:nvPr>
        </p:nvSpPr>
        <p:spPr>
          <a:xfrm>
            <a:off x="601254" y="792479"/>
            <a:ext cx="8277826" cy="976499"/>
          </a:xfrm>
        </p:spPr>
        <p:txBody>
          <a:bodyPr>
            <a:normAutofit fontScale="62500" lnSpcReduction="20000"/>
          </a:bodyPr>
          <a:lstStyle/>
          <a:p>
            <a:pPr marL="0" marR="0" indent="0" algn="just">
              <a:lnSpc>
                <a:spcPct val="115000"/>
              </a:lnSpc>
              <a:spcBef>
                <a:spcPts val="0"/>
              </a:spcBef>
              <a:spcAft>
                <a:spcPts val="1000"/>
              </a:spcAft>
              <a:buNone/>
            </a:pPr>
            <a:r>
              <a:rPr lang="es-ES" sz="2600" dirty="0">
                <a:solidFill>
                  <a:schemeClr val="bg1"/>
                </a:solidFill>
              </a:rPr>
              <a:t>4.3	CODIFICACIÓN DEL PROYECTO</a:t>
            </a:r>
          </a:p>
          <a:p>
            <a:pPr marL="0" marR="0" indent="0" algn="just">
              <a:lnSpc>
                <a:spcPct val="115000"/>
              </a:lnSpc>
              <a:spcBef>
                <a:spcPts val="0"/>
              </a:spcBef>
              <a:spcAft>
                <a:spcPts val="1000"/>
              </a:spcAft>
              <a:buNone/>
            </a:pPr>
            <a:r>
              <a:rPr lang="en-US" sz="1900" dirty="0">
                <a:solidFill>
                  <a:schemeClr val="bg1"/>
                </a:solidFill>
              </a:rPr>
              <a:t>VISTA - </a:t>
            </a:r>
            <a:r>
              <a:rPr lang="es-ES" sz="1900" dirty="0">
                <a:solidFill>
                  <a:schemeClr val="bg1"/>
                </a:solidFill>
              </a:rPr>
              <a:t>Para comenzar con la codificación de los archivos de la Vista se deberá crear los archivos haciendo clic derecho sobre la carpeta Web Pages, seguido de eso en New y </a:t>
            </a:r>
            <a:r>
              <a:rPr lang="es-ES" sz="1900" dirty="0" err="1">
                <a:solidFill>
                  <a:schemeClr val="bg1"/>
                </a:solidFill>
              </a:rPr>
              <a:t>Other</a:t>
            </a:r>
            <a:r>
              <a:rPr lang="es-ES" sz="1900" dirty="0">
                <a:solidFill>
                  <a:schemeClr val="bg1"/>
                </a:solidFill>
              </a:rPr>
              <a:t>, se selecciona el tipo de archivo que se va a crear para ello se elige la categoría JavaServer Faces y JFS Composite </a:t>
            </a:r>
            <a:r>
              <a:rPr lang="es-ES" sz="1900" dirty="0" err="1">
                <a:solidFill>
                  <a:schemeClr val="bg1"/>
                </a:solidFill>
              </a:rPr>
              <a:t>Component</a:t>
            </a:r>
            <a:endParaRPr lang="en-US" sz="1900" dirty="0">
              <a:solidFill>
                <a:schemeClr val="bg1"/>
              </a:solidFill>
            </a:endParaRPr>
          </a:p>
        </p:txBody>
      </p:sp>
      <p:sp>
        <p:nvSpPr>
          <p:cNvPr id="18" name="CuadroTexto 17">
            <a:extLst>
              <a:ext uri="{FF2B5EF4-FFF2-40B4-BE49-F238E27FC236}">
                <a16:creationId xmlns:a16="http://schemas.microsoft.com/office/drawing/2014/main" id="{3B880CC0-B7A4-486E-8C5B-C7D15855C1AD}"/>
              </a:ext>
            </a:extLst>
          </p:cNvPr>
          <p:cNvSpPr txBox="1"/>
          <p:nvPr/>
        </p:nvSpPr>
        <p:spPr>
          <a:xfrm>
            <a:off x="11704320" y="6427410"/>
            <a:ext cx="467361" cy="400110"/>
          </a:xfrm>
          <a:prstGeom prst="rect">
            <a:avLst/>
          </a:prstGeom>
          <a:noFill/>
        </p:spPr>
        <p:txBody>
          <a:bodyPr wrap="square" rtlCol="0">
            <a:spAutoFit/>
          </a:bodyPr>
          <a:lstStyle/>
          <a:p>
            <a:r>
              <a:rPr lang="es-EC" sz="2000" dirty="0">
                <a:solidFill>
                  <a:schemeClr val="bg1"/>
                </a:solidFill>
              </a:rPr>
              <a:t>11</a:t>
            </a:r>
          </a:p>
        </p:txBody>
      </p:sp>
      <p:sp>
        <p:nvSpPr>
          <p:cNvPr id="5" name="CuadroTexto 9">
            <a:extLst>
              <a:ext uri="{FF2B5EF4-FFF2-40B4-BE49-F238E27FC236}">
                <a16:creationId xmlns:a16="http://schemas.microsoft.com/office/drawing/2014/main" id="{562A959D-997D-98DE-3633-5E49598F00C1}"/>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16</a:t>
            </a:r>
          </a:p>
        </p:txBody>
      </p:sp>
      <p:sp>
        <p:nvSpPr>
          <p:cNvPr id="8" name="CuadroTexto 9">
            <a:extLst>
              <a:ext uri="{FF2B5EF4-FFF2-40B4-BE49-F238E27FC236}">
                <a16:creationId xmlns:a16="http://schemas.microsoft.com/office/drawing/2014/main" id="{3AAA705B-D56D-24A0-0B70-182BC3EEFF16}"/>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16</a:t>
            </a:r>
          </a:p>
        </p:txBody>
      </p:sp>
      <p:sp>
        <p:nvSpPr>
          <p:cNvPr id="2" name="Marcador de contenido 2">
            <a:extLst>
              <a:ext uri="{FF2B5EF4-FFF2-40B4-BE49-F238E27FC236}">
                <a16:creationId xmlns:a16="http://schemas.microsoft.com/office/drawing/2014/main" id="{8448EC82-4602-63E0-9465-1FE25525EBA5}"/>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000" dirty="0">
                <a:solidFill>
                  <a:schemeClr val="bg1"/>
                </a:solidFill>
              </a:rPr>
              <a:t>1.	INTRODUCCIÓN</a:t>
            </a:r>
          </a:p>
          <a:p>
            <a:pPr>
              <a:lnSpc>
                <a:spcPct val="90000"/>
              </a:lnSpc>
            </a:pPr>
            <a:r>
              <a:rPr lang="es-ES" sz="1000" dirty="0">
                <a:solidFill>
                  <a:schemeClr val="bg1"/>
                </a:solidFill>
              </a:rPr>
              <a:t>2.	OBJETIVOS</a:t>
            </a:r>
          </a:p>
          <a:p>
            <a:pPr lvl="1">
              <a:lnSpc>
                <a:spcPct val="90000"/>
              </a:lnSpc>
            </a:pPr>
            <a:r>
              <a:rPr lang="es-ES" sz="1000" dirty="0">
                <a:solidFill>
                  <a:schemeClr val="bg1"/>
                </a:solidFill>
              </a:rPr>
              <a:t>2.1.	OBJETIVO GENERAL</a:t>
            </a:r>
          </a:p>
          <a:p>
            <a:pPr lvl="1">
              <a:lnSpc>
                <a:spcPct val="90000"/>
              </a:lnSpc>
            </a:pPr>
            <a:r>
              <a:rPr lang="es-ES" sz="1000" dirty="0">
                <a:solidFill>
                  <a:schemeClr val="bg1"/>
                </a:solidFill>
              </a:rPr>
              <a:t>2.2.	OBJETIVOS ESPECÍFICOS</a:t>
            </a:r>
          </a:p>
          <a:p>
            <a:pPr>
              <a:lnSpc>
                <a:spcPct val="90000"/>
              </a:lnSpc>
            </a:pPr>
            <a:r>
              <a:rPr lang="es-ES" sz="1000" dirty="0">
                <a:solidFill>
                  <a:schemeClr val="bg1"/>
                </a:solidFill>
              </a:rPr>
              <a:t>3.	MARCO TEÓRICO</a:t>
            </a:r>
          </a:p>
          <a:p>
            <a:pPr lvl="1">
              <a:lnSpc>
                <a:spcPct val="90000"/>
              </a:lnSpc>
            </a:pPr>
            <a:r>
              <a:rPr lang="es-ES" sz="1000" dirty="0">
                <a:solidFill>
                  <a:schemeClr val="bg1"/>
                </a:solidFill>
              </a:rPr>
              <a:t>3.1	PATRÓN MODELO VISTA CONTROLADOR</a:t>
            </a:r>
          </a:p>
          <a:p>
            <a:pPr lvl="2">
              <a:lnSpc>
                <a:spcPct val="90000"/>
              </a:lnSpc>
            </a:pPr>
            <a:r>
              <a:rPr lang="es-ES" sz="1000" dirty="0">
                <a:solidFill>
                  <a:schemeClr val="bg1"/>
                </a:solidFill>
              </a:rPr>
              <a:t>3.1.1	MODELO</a:t>
            </a:r>
          </a:p>
          <a:p>
            <a:pPr lvl="2">
              <a:lnSpc>
                <a:spcPct val="90000"/>
              </a:lnSpc>
            </a:pPr>
            <a:r>
              <a:rPr lang="es-ES" sz="1000" dirty="0">
                <a:solidFill>
                  <a:schemeClr val="bg1"/>
                </a:solidFill>
              </a:rPr>
              <a:t>3.1.2	VISTA</a:t>
            </a:r>
          </a:p>
          <a:p>
            <a:pPr lvl="2">
              <a:lnSpc>
                <a:spcPct val="90000"/>
              </a:lnSpc>
            </a:pPr>
            <a:r>
              <a:rPr lang="es-ES" sz="1000" dirty="0">
                <a:solidFill>
                  <a:schemeClr val="bg1"/>
                </a:solidFill>
              </a:rPr>
              <a:t>3.1.3	CONTROLADOR</a:t>
            </a:r>
          </a:p>
          <a:p>
            <a:pPr lvl="1">
              <a:lnSpc>
                <a:spcPct val="90000"/>
              </a:lnSpc>
            </a:pPr>
            <a:r>
              <a:rPr lang="es-ES" sz="1000" dirty="0">
                <a:solidFill>
                  <a:schemeClr val="bg1"/>
                </a:solidFill>
              </a:rPr>
              <a:t>3.2	JAKARTA PERSISTENCE</a:t>
            </a:r>
          </a:p>
          <a:p>
            <a:pPr lvl="1">
              <a:lnSpc>
                <a:spcPct val="90000"/>
              </a:lnSpc>
            </a:pPr>
            <a:r>
              <a:rPr lang="es-ES" sz="1000" dirty="0">
                <a:solidFill>
                  <a:schemeClr val="bg1"/>
                </a:solidFill>
              </a:rPr>
              <a:t>3.3	JAVA SERVER FACES</a:t>
            </a:r>
          </a:p>
          <a:p>
            <a:pPr lvl="2">
              <a:lnSpc>
                <a:spcPct val="90000"/>
              </a:lnSpc>
            </a:pPr>
            <a:r>
              <a:rPr lang="es-ES" sz="1000" dirty="0">
                <a:solidFill>
                  <a:schemeClr val="bg1"/>
                </a:solidFill>
              </a:rPr>
              <a:t>3.3.1	ELEMENTOS</a:t>
            </a:r>
          </a:p>
          <a:p>
            <a:pPr lvl="2">
              <a:lnSpc>
                <a:spcPct val="90000"/>
              </a:lnSpc>
            </a:pPr>
            <a:r>
              <a:rPr lang="es-ES" sz="1000" dirty="0">
                <a:solidFill>
                  <a:schemeClr val="bg1"/>
                </a:solidFill>
              </a:rPr>
              <a:t>3.3.2	CARACTERÍSTICAS Y DESVENTAJAS</a:t>
            </a:r>
          </a:p>
          <a:p>
            <a:pPr lvl="2">
              <a:lnSpc>
                <a:spcPct val="90000"/>
              </a:lnSpc>
            </a:pPr>
            <a:r>
              <a:rPr lang="es-ES" sz="1000" dirty="0">
                <a:solidFill>
                  <a:schemeClr val="bg1"/>
                </a:solidFill>
              </a:rPr>
              <a:t>3.3.3	ETIQUETAS</a:t>
            </a:r>
          </a:p>
          <a:p>
            <a:pPr lvl="1">
              <a:lnSpc>
                <a:spcPct val="90000"/>
              </a:lnSpc>
            </a:pPr>
            <a:r>
              <a:rPr lang="es-ES" sz="1000" dirty="0">
                <a:solidFill>
                  <a:schemeClr val="bg1"/>
                </a:solidFill>
              </a:rPr>
              <a:t>3.4	XHTML</a:t>
            </a:r>
          </a:p>
          <a:p>
            <a:pPr lvl="2">
              <a:lnSpc>
                <a:spcPct val="90000"/>
              </a:lnSpc>
            </a:pPr>
            <a:r>
              <a:rPr lang="es-ES" sz="1000" dirty="0">
                <a:solidFill>
                  <a:schemeClr val="bg1"/>
                </a:solidFill>
              </a:rPr>
              <a:t>3.4.1	VENTAJAS Y DESVENTAJAS</a:t>
            </a:r>
          </a:p>
          <a:p>
            <a:pPr lvl="1">
              <a:lnSpc>
                <a:spcPct val="90000"/>
              </a:lnSpc>
            </a:pPr>
            <a:r>
              <a:rPr lang="es-ES" sz="1000" dirty="0">
                <a:solidFill>
                  <a:schemeClr val="bg1"/>
                </a:solidFill>
              </a:rPr>
              <a:t>3,5	JSF CDI BEAN</a:t>
            </a:r>
          </a:p>
          <a:p>
            <a:pPr lvl="1">
              <a:lnSpc>
                <a:spcPct val="90000"/>
              </a:lnSpc>
            </a:pPr>
            <a:r>
              <a:rPr lang="es-ES" sz="1000" dirty="0">
                <a:solidFill>
                  <a:schemeClr val="bg1"/>
                </a:solidFill>
              </a:rPr>
              <a:t>3.6	INYECCIÓN DE DEPENDENCIAS</a:t>
            </a:r>
          </a:p>
          <a:p>
            <a:pPr lvl="1">
              <a:lnSpc>
                <a:spcPct val="90000"/>
              </a:lnSpc>
            </a:pPr>
            <a:r>
              <a:rPr lang="es-ES" sz="1000" dirty="0">
                <a:solidFill>
                  <a:schemeClr val="bg1"/>
                </a:solidFill>
              </a:rPr>
              <a:t>3.7	COMPOSITE</a:t>
            </a:r>
          </a:p>
          <a:p>
            <a:pPr>
              <a:lnSpc>
                <a:spcPct val="90000"/>
              </a:lnSpc>
            </a:pPr>
            <a:r>
              <a:rPr lang="es-ES" sz="1000" dirty="0">
                <a:solidFill>
                  <a:srgbClr val="FFFF00"/>
                </a:solidFill>
              </a:rPr>
              <a:t>4.	PARTE PRÁCTICA</a:t>
            </a:r>
          </a:p>
          <a:p>
            <a:pPr lvl="1">
              <a:lnSpc>
                <a:spcPct val="90000"/>
              </a:lnSpc>
            </a:pPr>
            <a:r>
              <a:rPr lang="es-ES" sz="1000" dirty="0">
                <a:solidFill>
                  <a:schemeClr val="bg1"/>
                </a:solidFill>
              </a:rPr>
              <a:t>4.1	CREACIÓN DEL PROYECTO</a:t>
            </a:r>
          </a:p>
          <a:p>
            <a:pPr lvl="1">
              <a:lnSpc>
                <a:spcPct val="90000"/>
              </a:lnSpc>
            </a:pPr>
            <a:r>
              <a:rPr lang="es-ES" sz="1000" dirty="0">
                <a:solidFill>
                  <a:schemeClr val="bg1"/>
                </a:solidFill>
              </a:rPr>
              <a:t>4.2	ESTRUCTURA DE LA APLICACIÓN</a:t>
            </a:r>
          </a:p>
          <a:p>
            <a:pPr lvl="1">
              <a:lnSpc>
                <a:spcPct val="90000"/>
              </a:lnSpc>
            </a:pPr>
            <a:r>
              <a:rPr lang="es-ES" sz="1000" dirty="0">
                <a:solidFill>
                  <a:srgbClr val="FFFF00"/>
                </a:solidFill>
              </a:rPr>
              <a:t>4.3	CODIFICACIÓN DEL PROYECTO</a:t>
            </a:r>
          </a:p>
          <a:p>
            <a:pPr lvl="1">
              <a:lnSpc>
                <a:spcPct val="90000"/>
              </a:lnSpc>
            </a:pPr>
            <a:r>
              <a:rPr lang="es-ES" sz="1000" dirty="0">
                <a:solidFill>
                  <a:schemeClr val="bg1"/>
                </a:solidFill>
              </a:rPr>
              <a:t>4.4	EJECUCIÓN DEL PROYECTO</a:t>
            </a:r>
          </a:p>
          <a:p>
            <a:pPr>
              <a:lnSpc>
                <a:spcPct val="90000"/>
              </a:lnSpc>
            </a:pPr>
            <a:r>
              <a:rPr lang="es-ES" sz="1000" dirty="0">
                <a:solidFill>
                  <a:schemeClr val="bg1"/>
                </a:solidFill>
              </a:rPr>
              <a:t>5.	CONCLUSIONES</a:t>
            </a:r>
          </a:p>
          <a:p>
            <a:pPr>
              <a:lnSpc>
                <a:spcPct val="90000"/>
              </a:lnSpc>
            </a:pPr>
            <a:r>
              <a:rPr lang="es-ES" sz="1000" dirty="0">
                <a:solidFill>
                  <a:schemeClr val="bg1"/>
                </a:solidFill>
              </a:rPr>
              <a:t>6.	RECOMENDACIONES</a:t>
            </a:r>
          </a:p>
          <a:p>
            <a:pPr>
              <a:lnSpc>
                <a:spcPct val="90000"/>
              </a:lnSpc>
            </a:pPr>
            <a:r>
              <a:rPr lang="es-ES" sz="1000" dirty="0">
                <a:solidFill>
                  <a:schemeClr val="bg1"/>
                </a:solidFill>
              </a:rPr>
              <a:t>7.	REFERENCIAS</a:t>
            </a:r>
            <a:endParaRPr lang="es-ES" sz="1600" dirty="0">
              <a:solidFill>
                <a:schemeClr val="bg1"/>
              </a:solidFill>
            </a:endParaRPr>
          </a:p>
        </p:txBody>
      </p:sp>
      <p:sp>
        <p:nvSpPr>
          <p:cNvPr id="7" name="CuadroTexto 6">
            <a:extLst>
              <a:ext uri="{FF2B5EF4-FFF2-40B4-BE49-F238E27FC236}">
                <a16:creationId xmlns:a16="http://schemas.microsoft.com/office/drawing/2014/main" id="{8338FD19-E3AE-882C-2EFF-288007D157FD}"/>
              </a:ext>
            </a:extLst>
          </p:cNvPr>
          <p:cNvSpPr txBox="1"/>
          <p:nvPr/>
        </p:nvSpPr>
        <p:spPr>
          <a:xfrm>
            <a:off x="11632748" y="6388099"/>
            <a:ext cx="463824" cy="400110"/>
          </a:xfrm>
          <a:prstGeom prst="rect">
            <a:avLst/>
          </a:prstGeom>
          <a:noFill/>
        </p:spPr>
        <p:txBody>
          <a:bodyPr wrap="square" rtlCol="0">
            <a:spAutoFit/>
          </a:bodyPr>
          <a:lstStyle/>
          <a:p>
            <a:r>
              <a:rPr lang="es-EC" sz="2000" dirty="0">
                <a:solidFill>
                  <a:schemeClr val="bg1"/>
                </a:solidFill>
              </a:rPr>
              <a:t>30</a:t>
            </a:r>
          </a:p>
        </p:txBody>
      </p:sp>
      <p:pic>
        <p:nvPicPr>
          <p:cNvPr id="3" name="Picture 50" descr="Interfaz de usuario gráfica, Aplicación&#10;&#10;Descripción generada automáticamente">
            <a:extLst>
              <a:ext uri="{FF2B5EF4-FFF2-40B4-BE49-F238E27FC236}">
                <a16:creationId xmlns:a16="http://schemas.microsoft.com/office/drawing/2014/main" id="{D9705043-D96D-EC0A-2AA3-43D6C1737C99}"/>
              </a:ext>
            </a:extLst>
          </p:cNvPr>
          <p:cNvPicPr>
            <a:picLocks noChangeAspect="1"/>
          </p:cNvPicPr>
          <p:nvPr/>
        </p:nvPicPr>
        <p:blipFill>
          <a:blip r:embed="rId2"/>
          <a:stretch>
            <a:fillRect/>
          </a:stretch>
        </p:blipFill>
        <p:spPr>
          <a:xfrm>
            <a:off x="502020" y="1980595"/>
            <a:ext cx="3838575" cy="2674620"/>
          </a:xfrm>
          <a:prstGeom prst="rect">
            <a:avLst/>
          </a:prstGeom>
          <a:ln w="88900" cap="sq" cmpd="thickThin">
            <a:solidFill>
              <a:srgbClr val="000000"/>
            </a:solidFill>
            <a:prstDash val="solid"/>
            <a:miter lim="800000"/>
          </a:ln>
          <a:effectLst>
            <a:innerShdw blurRad="76200">
              <a:srgbClr val="000000"/>
            </a:innerShdw>
          </a:effectLst>
        </p:spPr>
      </p:pic>
      <p:pic>
        <p:nvPicPr>
          <p:cNvPr id="9" name="Picture 51" descr="Graphical user interface, text, application&#10;&#10;Description automatically generated">
            <a:extLst>
              <a:ext uri="{FF2B5EF4-FFF2-40B4-BE49-F238E27FC236}">
                <a16:creationId xmlns:a16="http://schemas.microsoft.com/office/drawing/2014/main" id="{E001AA6F-78C8-E857-D4D1-4047401DB110}"/>
              </a:ext>
            </a:extLst>
          </p:cNvPr>
          <p:cNvPicPr>
            <a:picLocks noChangeAspect="1"/>
          </p:cNvPicPr>
          <p:nvPr/>
        </p:nvPicPr>
        <p:blipFill>
          <a:blip r:embed="rId3"/>
          <a:stretch>
            <a:fillRect/>
          </a:stretch>
        </p:blipFill>
        <p:spPr>
          <a:xfrm>
            <a:off x="4740167" y="3429000"/>
            <a:ext cx="3971925" cy="217424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1955097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601255" y="792480"/>
            <a:ext cx="3409782" cy="5208270"/>
          </a:xfrm>
        </p:spPr>
        <p:txBody>
          <a:bodyPr>
            <a:normAutofit/>
          </a:bodyPr>
          <a:lstStyle/>
          <a:p>
            <a:pPr marL="0" indent="0" algn="just">
              <a:lnSpc>
                <a:spcPct val="115000"/>
              </a:lnSpc>
              <a:spcBef>
                <a:spcPts val="0"/>
              </a:spcBef>
              <a:spcAft>
                <a:spcPts val="1000"/>
              </a:spcAft>
              <a:buNone/>
            </a:pPr>
            <a:r>
              <a:rPr lang="es-ES" dirty="0">
                <a:solidFill>
                  <a:schemeClr val="bg1"/>
                </a:solidFill>
              </a:rPr>
              <a:t>Se codifica el archivo de direcciones</a:t>
            </a:r>
            <a:endParaRPr lang="en-US" dirty="0">
              <a:solidFill>
                <a:schemeClr val="bg1"/>
              </a:solidFill>
            </a:endParaRPr>
          </a:p>
        </p:txBody>
      </p:sp>
      <p:sp>
        <p:nvSpPr>
          <p:cNvPr id="24" name="CuadroTexto 23">
            <a:extLst>
              <a:ext uri="{FF2B5EF4-FFF2-40B4-BE49-F238E27FC236}">
                <a16:creationId xmlns:a16="http://schemas.microsoft.com/office/drawing/2014/main" id="{B0AA1878-F403-438D-8FB1-E8220CFEAC0B}"/>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9</a:t>
            </a:r>
          </a:p>
        </p:txBody>
      </p:sp>
      <p:sp>
        <p:nvSpPr>
          <p:cNvPr id="6" name="CuadroTexto 9">
            <a:extLst>
              <a:ext uri="{FF2B5EF4-FFF2-40B4-BE49-F238E27FC236}">
                <a16:creationId xmlns:a16="http://schemas.microsoft.com/office/drawing/2014/main" id="{4593F653-6A14-363B-AA0C-6BA98155BC73}"/>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17</a:t>
            </a:r>
          </a:p>
        </p:txBody>
      </p:sp>
      <p:sp>
        <p:nvSpPr>
          <p:cNvPr id="9" name="CuadroTexto 9">
            <a:extLst>
              <a:ext uri="{FF2B5EF4-FFF2-40B4-BE49-F238E27FC236}">
                <a16:creationId xmlns:a16="http://schemas.microsoft.com/office/drawing/2014/main" id="{5CB4EFE9-37BE-10D2-32C5-8F2EA31E1F96}"/>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18</a:t>
            </a:r>
          </a:p>
        </p:txBody>
      </p:sp>
      <p:sp>
        <p:nvSpPr>
          <p:cNvPr id="4" name="Marcador de contenido 2">
            <a:extLst>
              <a:ext uri="{FF2B5EF4-FFF2-40B4-BE49-F238E27FC236}">
                <a16:creationId xmlns:a16="http://schemas.microsoft.com/office/drawing/2014/main" id="{DAF47C9B-70C7-D550-DDA3-373FAA3110D4}"/>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000" dirty="0">
                <a:solidFill>
                  <a:schemeClr val="bg1"/>
                </a:solidFill>
              </a:rPr>
              <a:t>1.	INTRODUCCIÓN</a:t>
            </a:r>
          </a:p>
          <a:p>
            <a:pPr>
              <a:lnSpc>
                <a:spcPct val="90000"/>
              </a:lnSpc>
            </a:pPr>
            <a:r>
              <a:rPr lang="es-ES" sz="1000" dirty="0">
                <a:solidFill>
                  <a:schemeClr val="bg1"/>
                </a:solidFill>
              </a:rPr>
              <a:t>2.	OBJETIVOS</a:t>
            </a:r>
          </a:p>
          <a:p>
            <a:pPr lvl="1">
              <a:lnSpc>
                <a:spcPct val="90000"/>
              </a:lnSpc>
            </a:pPr>
            <a:r>
              <a:rPr lang="es-ES" sz="1000" dirty="0">
                <a:solidFill>
                  <a:schemeClr val="bg1"/>
                </a:solidFill>
              </a:rPr>
              <a:t>2.1.	OBJETIVO GENERAL</a:t>
            </a:r>
          </a:p>
          <a:p>
            <a:pPr lvl="1">
              <a:lnSpc>
                <a:spcPct val="90000"/>
              </a:lnSpc>
            </a:pPr>
            <a:r>
              <a:rPr lang="es-ES" sz="1000" dirty="0">
                <a:solidFill>
                  <a:schemeClr val="bg1"/>
                </a:solidFill>
              </a:rPr>
              <a:t>2.2.	OBJETIVOS ESPECÍFICOS</a:t>
            </a:r>
          </a:p>
          <a:p>
            <a:pPr>
              <a:lnSpc>
                <a:spcPct val="90000"/>
              </a:lnSpc>
            </a:pPr>
            <a:r>
              <a:rPr lang="es-ES" sz="1000" dirty="0">
                <a:solidFill>
                  <a:schemeClr val="bg1"/>
                </a:solidFill>
              </a:rPr>
              <a:t>3.	MARCO TEÓRICO</a:t>
            </a:r>
          </a:p>
          <a:p>
            <a:pPr lvl="1">
              <a:lnSpc>
                <a:spcPct val="90000"/>
              </a:lnSpc>
            </a:pPr>
            <a:r>
              <a:rPr lang="es-ES" sz="1000" dirty="0">
                <a:solidFill>
                  <a:schemeClr val="bg1"/>
                </a:solidFill>
              </a:rPr>
              <a:t>3.1	PATRÓN MODELO VISTA CONTROLADOR</a:t>
            </a:r>
          </a:p>
          <a:p>
            <a:pPr lvl="2">
              <a:lnSpc>
                <a:spcPct val="90000"/>
              </a:lnSpc>
            </a:pPr>
            <a:r>
              <a:rPr lang="es-ES" sz="1000" dirty="0">
                <a:solidFill>
                  <a:schemeClr val="bg1"/>
                </a:solidFill>
              </a:rPr>
              <a:t>3.1.1	MODELO</a:t>
            </a:r>
          </a:p>
          <a:p>
            <a:pPr lvl="2">
              <a:lnSpc>
                <a:spcPct val="90000"/>
              </a:lnSpc>
            </a:pPr>
            <a:r>
              <a:rPr lang="es-ES" sz="1000" dirty="0">
                <a:solidFill>
                  <a:schemeClr val="bg1"/>
                </a:solidFill>
              </a:rPr>
              <a:t>3.1.2	VISTA</a:t>
            </a:r>
          </a:p>
          <a:p>
            <a:pPr lvl="2">
              <a:lnSpc>
                <a:spcPct val="90000"/>
              </a:lnSpc>
            </a:pPr>
            <a:r>
              <a:rPr lang="es-ES" sz="1000" dirty="0">
                <a:solidFill>
                  <a:schemeClr val="bg1"/>
                </a:solidFill>
              </a:rPr>
              <a:t>3.1.3	CONTROLADOR</a:t>
            </a:r>
          </a:p>
          <a:p>
            <a:pPr lvl="1">
              <a:lnSpc>
                <a:spcPct val="90000"/>
              </a:lnSpc>
            </a:pPr>
            <a:r>
              <a:rPr lang="es-ES" sz="1000" dirty="0">
                <a:solidFill>
                  <a:schemeClr val="bg1"/>
                </a:solidFill>
              </a:rPr>
              <a:t>3.2	JAKARTA PERSISTENCE</a:t>
            </a:r>
          </a:p>
          <a:p>
            <a:pPr lvl="1">
              <a:lnSpc>
                <a:spcPct val="90000"/>
              </a:lnSpc>
            </a:pPr>
            <a:r>
              <a:rPr lang="es-ES" sz="1000" dirty="0">
                <a:solidFill>
                  <a:schemeClr val="bg1"/>
                </a:solidFill>
              </a:rPr>
              <a:t>3.3	JAVA SERVER FACES</a:t>
            </a:r>
          </a:p>
          <a:p>
            <a:pPr lvl="2">
              <a:lnSpc>
                <a:spcPct val="90000"/>
              </a:lnSpc>
            </a:pPr>
            <a:r>
              <a:rPr lang="es-ES" sz="1000" dirty="0">
                <a:solidFill>
                  <a:schemeClr val="bg1"/>
                </a:solidFill>
              </a:rPr>
              <a:t>3.3.1	ELEMENTOS</a:t>
            </a:r>
          </a:p>
          <a:p>
            <a:pPr lvl="2">
              <a:lnSpc>
                <a:spcPct val="90000"/>
              </a:lnSpc>
            </a:pPr>
            <a:r>
              <a:rPr lang="es-ES" sz="1000" dirty="0">
                <a:solidFill>
                  <a:schemeClr val="bg1"/>
                </a:solidFill>
              </a:rPr>
              <a:t>3.3.2	CARACTERÍSTICAS Y DESVENTAJAS</a:t>
            </a:r>
          </a:p>
          <a:p>
            <a:pPr lvl="2">
              <a:lnSpc>
                <a:spcPct val="90000"/>
              </a:lnSpc>
            </a:pPr>
            <a:r>
              <a:rPr lang="es-ES" sz="1000" dirty="0">
                <a:solidFill>
                  <a:schemeClr val="bg1"/>
                </a:solidFill>
              </a:rPr>
              <a:t>3.3.3	ETIQUETAS</a:t>
            </a:r>
          </a:p>
          <a:p>
            <a:pPr lvl="1">
              <a:lnSpc>
                <a:spcPct val="90000"/>
              </a:lnSpc>
            </a:pPr>
            <a:r>
              <a:rPr lang="es-ES" sz="1000" dirty="0">
                <a:solidFill>
                  <a:schemeClr val="bg1"/>
                </a:solidFill>
              </a:rPr>
              <a:t>3.4	XHTML</a:t>
            </a:r>
          </a:p>
          <a:p>
            <a:pPr lvl="2">
              <a:lnSpc>
                <a:spcPct val="90000"/>
              </a:lnSpc>
            </a:pPr>
            <a:r>
              <a:rPr lang="es-ES" sz="1000" dirty="0">
                <a:solidFill>
                  <a:schemeClr val="bg1"/>
                </a:solidFill>
              </a:rPr>
              <a:t>3.4.1	VENTAJAS Y DESVENTAJAS</a:t>
            </a:r>
          </a:p>
          <a:p>
            <a:pPr lvl="1">
              <a:lnSpc>
                <a:spcPct val="90000"/>
              </a:lnSpc>
            </a:pPr>
            <a:r>
              <a:rPr lang="es-ES" sz="1000" dirty="0">
                <a:solidFill>
                  <a:schemeClr val="bg1"/>
                </a:solidFill>
              </a:rPr>
              <a:t>3,5	JSF CDI BEAN</a:t>
            </a:r>
          </a:p>
          <a:p>
            <a:pPr lvl="1">
              <a:lnSpc>
                <a:spcPct val="90000"/>
              </a:lnSpc>
            </a:pPr>
            <a:r>
              <a:rPr lang="es-ES" sz="1000" dirty="0">
                <a:solidFill>
                  <a:schemeClr val="bg1"/>
                </a:solidFill>
              </a:rPr>
              <a:t>3.6	INYECCIÓN DE DEPENDENCIAS</a:t>
            </a:r>
          </a:p>
          <a:p>
            <a:pPr lvl="1">
              <a:lnSpc>
                <a:spcPct val="90000"/>
              </a:lnSpc>
            </a:pPr>
            <a:r>
              <a:rPr lang="es-ES" sz="1000" dirty="0">
                <a:solidFill>
                  <a:schemeClr val="bg1"/>
                </a:solidFill>
              </a:rPr>
              <a:t>3.7	COMPOSITE</a:t>
            </a:r>
          </a:p>
          <a:p>
            <a:pPr>
              <a:lnSpc>
                <a:spcPct val="90000"/>
              </a:lnSpc>
            </a:pPr>
            <a:r>
              <a:rPr lang="es-ES" sz="1000" dirty="0">
                <a:solidFill>
                  <a:schemeClr val="bg1"/>
                </a:solidFill>
              </a:rPr>
              <a:t>4.	PARTE PRÁCTICA</a:t>
            </a:r>
          </a:p>
          <a:p>
            <a:pPr lvl="1">
              <a:lnSpc>
                <a:spcPct val="90000"/>
              </a:lnSpc>
            </a:pPr>
            <a:r>
              <a:rPr lang="es-ES" sz="1000" dirty="0">
                <a:solidFill>
                  <a:schemeClr val="bg1"/>
                </a:solidFill>
              </a:rPr>
              <a:t>4.1	CREACIÓN DEL PROYECTO</a:t>
            </a:r>
          </a:p>
          <a:p>
            <a:pPr lvl="1">
              <a:lnSpc>
                <a:spcPct val="90000"/>
              </a:lnSpc>
            </a:pPr>
            <a:r>
              <a:rPr lang="es-ES" sz="1000" dirty="0">
                <a:solidFill>
                  <a:schemeClr val="bg1"/>
                </a:solidFill>
              </a:rPr>
              <a:t>4.2	ESTRUCTURA DE LA APLICACIÓN</a:t>
            </a:r>
          </a:p>
          <a:p>
            <a:pPr lvl="1">
              <a:lnSpc>
                <a:spcPct val="90000"/>
              </a:lnSpc>
            </a:pPr>
            <a:r>
              <a:rPr lang="es-ES" sz="1000" dirty="0">
                <a:solidFill>
                  <a:srgbClr val="FFFF00"/>
                </a:solidFill>
              </a:rPr>
              <a:t>4.3	CODIFICACIÓN DEL PROYECTO</a:t>
            </a:r>
          </a:p>
          <a:p>
            <a:pPr lvl="1">
              <a:lnSpc>
                <a:spcPct val="90000"/>
              </a:lnSpc>
            </a:pPr>
            <a:r>
              <a:rPr lang="es-ES" sz="1000" dirty="0">
                <a:solidFill>
                  <a:schemeClr val="bg1"/>
                </a:solidFill>
              </a:rPr>
              <a:t>4.4	EJECUCIÓN DEL PROYECTO</a:t>
            </a:r>
          </a:p>
          <a:p>
            <a:pPr>
              <a:lnSpc>
                <a:spcPct val="90000"/>
              </a:lnSpc>
            </a:pPr>
            <a:r>
              <a:rPr lang="es-ES" sz="1000" dirty="0">
                <a:solidFill>
                  <a:schemeClr val="bg1"/>
                </a:solidFill>
              </a:rPr>
              <a:t>5.	CONCLUSIONES</a:t>
            </a:r>
          </a:p>
          <a:p>
            <a:pPr>
              <a:lnSpc>
                <a:spcPct val="90000"/>
              </a:lnSpc>
            </a:pPr>
            <a:r>
              <a:rPr lang="es-ES" sz="1000" dirty="0">
                <a:solidFill>
                  <a:schemeClr val="bg1"/>
                </a:solidFill>
              </a:rPr>
              <a:t>6.	RECOMENDACIONES</a:t>
            </a:r>
          </a:p>
          <a:p>
            <a:pPr>
              <a:lnSpc>
                <a:spcPct val="90000"/>
              </a:lnSpc>
            </a:pPr>
            <a:r>
              <a:rPr lang="es-ES" sz="1000" dirty="0">
                <a:solidFill>
                  <a:schemeClr val="bg1"/>
                </a:solidFill>
              </a:rPr>
              <a:t>7.	REFERENCIAS</a:t>
            </a:r>
            <a:endParaRPr lang="es-ES" sz="1600" dirty="0">
              <a:solidFill>
                <a:schemeClr val="bg1"/>
              </a:solidFill>
            </a:endParaRPr>
          </a:p>
        </p:txBody>
      </p:sp>
      <p:sp>
        <p:nvSpPr>
          <p:cNvPr id="8" name="CuadroTexto 7">
            <a:extLst>
              <a:ext uri="{FF2B5EF4-FFF2-40B4-BE49-F238E27FC236}">
                <a16:creationId xmlns:a16="http://schemas.microsoft.com/office/drawing/2014/main" id="{3492C550-D41B-C915-05D5-9C58E66D7780}"/>
              </a:ext>
            </a:extLst>
          </p:cNvPr>
          <p:cNvSpPr txBox="1"/>
          <p:nvPr/>
        </p:nvSpPr>
        <p:spPr>
          <a:xfrm>
            <a:off x="11632748" y="6388099"/>
            <a:ext cx="463824" cy="400110"/>
          </a:xfrm>
          <a:prstGeom prst="rect">
            <a:avLst/>
          </a:prstGeom>
          <a:noFill/>
        </p:spPr>
        <p:txBody>
          <a:bodyPr wrap="square" rtlCol="0">
            <a:spAutoFit/>
          </a:bodyPr>
          <a:lstStyle/>
          <a:p>
            <a:r>
              <a:rPr lang="es-EC" sz="2000" dirty="0">
                <a:solidFill>
                  <a:schemeClr val="bg1"/>
                </a:solidFill>
              </a:rPr>
              <a:t>31</a:t>
            </a:r>
          </a:p>
        </p:txBody>
      </p:sp>
      <p:pic>
        <p:nvPicPr>
          <p:cNvPr id="5" name="Picture 4">
            <a:extLst>
              <a:ext uri="{FF2B5EF4-FFF2-40B4-BE49-F238E27FC236}">
                <a16:creationId xmlns:a16="http://schemas.microsoft.com/office/drawing/2014/main" id="{5887173D-8886-D2DA-C856-AF7B4ADB6783}"/>
              </a:ext>
            </a:extLst>
          </p:cNvPr>
          <p:cNvPicPr>
            <a:picLocks noChangeAspect="1"/>
          </p:cNvPicPr>
          <p:nvPr/>
        </p:nvPicPr>
        <p:blipFill>
          <a:blip r:embed="rId2"/>
          <a:stretch>
            <a:fillRect/>
          </a:stretch>
        </p:blipFill>
        <p:spPr>
          <a:xfrm>
            <a:off x="4308732" y="2137270"/>
            <a:ext cx="4645088" cy="2583459"/>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2945838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601255" y="792480"/>
            <a:ext cx="3409782" cy="5208270"/>
          </a:xfrm>
        </p:spPr>
        <p:txBody>
          <a:bodyPr>
            <a:normAutofit/>
          </a:bodyPr>
          <a:lstStyle/>
          <a:p>
            <a:pPr marL="0" indent="0" algn="just">
              <a:lnSpc>
                <a:spcPct val="115000"/>
              </a:lnSpc>
              <a:spcBef>
                <a:spcPts val="0"/>
              </a:spcBef>
              <a:spcAft>
                <a:spcPts val="1000"/>
              </a:spcAft>
              <a:buNone/>
            </a:pPr>
            <a:r>
              <a:rPr lang="es-ES" dirty="0">
                <a:solidFill>
                  <a:schemeClr val="bg1"/>
                </a:solidFill>
              </a:rPr>
              <a:t>Para la creación de los archivos </a:t>
            </a:r>
            <a:r>
              <a:rPr lang="es-ES" dirty="0" err="1">
                <a:solidFill>
                  <a:schemeClr val="bg1"/>
                </a:solidFill>
              </a:rPr>
              <a:t>index</a:t>
            </a:r>
            <a:r>
              <a:rPr lang="es-ES" dirty="0">
                <a:solidFill>
                  <a:schemeClr val="bg1"/>
                </a:solidFill>
              </a:rPr>
              <a:t> y confirmación que pertenecen al paquete de la Vista, se realiza un procedimiento similar para lo cual se deberá seleccionar el tipo de archivo XHTML.</a:t>
            </a:r>
          </a:p>
          <a:p>
            <a:pPr marL="0" indent="0" algn="just">
              <a:lnSpc>
                <a:spcPct val="115000"/>
              </a:lnSpc>
              <a:spcBef>
                <a:spcPts val="0"/>
              </a:spcBef>
              <a:spcAft>
                <a:spcPts val="1000"/>
              </a:spcAft>
              <a:buNone/>
            </a:pPr>
            <a:endParaRPr lang="es-ES" dirty="0">
              <a:solidFill>
                <a:schemeClr val="bg1"/>
              </a:solidFill>
            </a:endParaRPr>
          </a:p>
          <a:p>
            <a:pPr marL="0" indent="0" algn="just">
              <a:lnSpc>
                <a:spcPct val="115000"/>
              </a:lnSpc>
              <a:spcBef>
                <a:spcPts val="0"/>
              </a:spcBef>
              <a:spcAft>
                <a:spcPts val="1000"/>
              </a:spcAft>
              <a:buNone/>
            </a:pPr>
            <a:r>
              <a:rPr lang="es-ES" dirty="0">
                <a:solidFill>
                  <a:schemeClr val="bg1"/>
                </a:solidFill>
              </a:rPr>
              <a:t>Se procede a la configuración de los parámetros del archivo que se va a crear como se muestra en la siguiente pantalla.</a:t>
            </a:r>
            <a:endParaRPr lang="en-US" dirty="0">
              <a:solidFill>
                <a:schemeClr val="bg1"/>
              </a:solidFill>
            </a:endParaRPr>
          </a:p>
        </p:txBody>
      </p:sp>
      <p:sp>
        <p:nvSpPr>
          <p:cNvPr id="24" name="CuadroTexto 23">
            <a:extLst>
              <a:ext uri="{FF2B5EF4-FFF2-40B4-BE49-F238E27FC236}">
                <a16:creationId xmlns:a16="http://schemas.microsoft.com/office/drawing/2014/main" id="{B0AA1878-F403-438D-8FB1-E8220CFEAC0B}"/>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9</a:t>
            </a:r>
          </a:p>
        </p:txBody>
      </p:sp>
      <p:sp>
        <p:nvSpPr>
          <p:cNvPr id="6" name="CuadroTexto 9">
            <a:extLst>
              <a:ext uri="{FF2B5EF4-FFF2-40B4-BE49-F238E27FC236}">
                <a16:creationId xmlns:a16="http://schemas.microsoft.com/office/drawing/2014/main" id="{4593F653-6A14-363B-AA0C-6BA98155BC73}"/>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17</a:t>
            </a:r>
          </a:p>
        </p:txBody>
      </p:sp>
      <p:sp>
        <p:nvSpPr>
          <p:cNvPr id="9" name="CuadroTexto 9">
            <a:extLst>
              <a:ext uri="{FF2B5EF4-FFF2-40B4-BE49-F238E27FC236}">
                <a16:creationId xmlns:a16="http://schemas.microsoft.com/office/drawing/2014/main" id="{5CB4EFE9-37BE-10D2-32C5-8F2EA31E1F96}"/>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18</a:t>
            </a:r>
          </a:p>
        </p:txBody>
      </p:sp>
      <p:sp>
        <p:nvSpPr>
          <p:cNvPr id="4" name="Marcador de contenido 2">
            <a:extLst>
              <a:ext uri="{FF2B5EF4-FFF2-40B4-BE49-F238E27FC236}">
                <a16:creationId xmlns:a16="http://schemas.microsoft.com/office/drawing/2014/main" id="{DAF47C9B-70C7-D550-DDA3-373FAA3110D4}"/>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000" dirty="0">
                <a:solidFill>
                  <a:schemeClr val="bg1"/>
                </a:solidFill>
              </a:rPr>
              <a:t>1.	INTRODUCCIÓN</a:t>
            </a:r>
          </a:p>
          <a:p>
            <a:pPr>
              <a:lnSpc>
                <a:spcPct val="90000"/>
              </a:lnSpc>
            </a:pPr>
            <a:r>
              <a:rPr lang="es-ES" sz="1000" dirty="0">
                <a:solidFill>
                  <a:schemeClr val="bg1"/>
                </a:solidFill>
              </a:rPr>
              <a:t>2.	OBJETIVOS</a:t>
            </a:r>
          </a:p>
          <a:p>
            <a:pPr lvl="1">
              <a:lnSpc>
                <a:spcPct val="90000"/>
              </a:lnSpc>
            </a:pPr>
            <a:r>
              <a:rPr lang="es-ES" sz="1000" dirty="0">
                <a:solidFill>
                  <a:schemeClr val="bg1"/>
                </a:solidFill>
              </a:rPr>
              <a:t>2.1.	OBJETIVO GENERAL</a:t>
            </a:r>
          </a:p>
          <a:p>
            <a:pPr lvl="1">
              <a:lnSpc>
                <a:spcPct val="90000"/>
              </a:lnSpc>
            </a:pPr>
            <a:r>
              <a:rPr lang="es-ES" sz="1000" dirty="0">
                <a:solidFill>
                  <a:schemeClr val="bg1"/>
                </a:solidFill>
              </a:rPr>
              <a:t>2.2.	OBJETIVOS ESPECÍFICOS</a:t>
            </a:r>
          </a:p>
          <a:p>
            <a:pPr>
              <a:lnSpc>
                <a:spcPct val="90000"/>
              </a:lnSpc>
            </a:pPr>
            <a:r>
              <a:rPr lang="es-ES" sz="1000" dirty="0">
                <a:solidFill>
                  <a:schemeClr val="bg1"/>
                </a:solidFill>
              </a:rPr>
              <a:t>3.	MARCO TEÓRICO</a:t>
            </a:r>
          </a:p>
          <a:p>
            <a:pPr lvl="1">
              <a:lnSpc>
                <a:spcPct val="90000"/>
              </a:lnSpc>
            </a:pPr>
            <a:r>
              <a:rPr lang="es-ES" sz="1000" dirty="0">
                <a:solidFill>
                  <a:schemeClr val="bg1"/>
                </a:solidFill>
              </a:rPr>
              <a:t>3.1	PATRÓN MODELO VISTA CONTROLADOR</a:t>
            </a:r>
          </a:p>
          <a:p>
            <a:pPr lvl="2">
              <a:lnSpc>
                <a:spcPct val="90000"/>
              </a:lnSpc>
            </a:pPr>
            <a:r>
              <a:rPr lang="es-ES" sz="1000" dirty="0">
                <a:solidFill>
                  <a:schemeClr val="bg1"/>
                </a:solidFill>
              </a:rPr>
              <a:t>3.1.1	MODELO</a:t>
            </a:r>
          </a:p>
          <a:p>
            <a:pPr lvl="2">
              <a:lnSpc>
                <a:spcPct val="90000"/>
              </a:lnSpc>
            </a:pPr>
            <a:r>
              <a:rPr lang="es-ES" sz="1000" dirty="0">
                <a:solidFill>
                  <a:schemeClr val="bg1"/>
                </a:solidFill>
              </a:rPr>
              <a:t>3.1.2	VISTA</a:t>
            </a:r>
          </a:p>
          <a:p>
            <a:pPr lvl="2">
              <a:lnSpc>
                <a:spcPct val="90000"/>
              </a:lnSpc>
            </a:pPr>
            <a:r>
              <a:rPr lang="es-ES" sz="1000" dirty="0">
                <a:solidFill>
                  <a:schemeClr val="bg1"/>
                </a:solidFill>
              </a:rPr>
              <a:t>3.1.3	CONTROLADOR</a:t>
            </a:r>
          </a:p>
          <a:p>
            <a:pPr lvl="1">
              <a:lnSpc>
                <a:spcPct val="90000"/>
              </a:lnSpc>
            </a:pPr>
            <a:r>
              <a:rPr lang="es-ES" sz="1000" dirty="0">
                <a:solidFill>
                  <a:schemeClr val="bg1"/>
                </a:solidFill>
              </a:rPr>
              <a:t>3.2	JAKARTA PERSISTENCE</a:t>
            </a:r>
          </a:p>
          <a:p>
            <a:pPr lvl="1">
              <a:lnSpc>
                <a:spcPct val="90000"/>
              </a:lnSpc>
            </a:pPr>
            <a:r>
              <a:rPr lang="es-ES" sz="1000" dirty="0">
                <a:solidFill>
                  <a:schemeClr val="bg1"/>
                </a:solidFill>
              </a:rPr>
              <a:t>3.3	JAVA SERVER FACES</a:t>
            </a:r>
          </a:p>
          <a:p>
            <a:pPr lvl="2">
              <a:lnSpc>
                <a:spcPct val="90000"/>
              </a:lnSpc>
            </a:pPr>
            <a:r>
              <a:rPr lang="es-ES" sz="1000" dirty="0">
                <a:solidFill>
                  <a:schemeClr val="bg1"/>
                </a:solidFill>
              </a:rPr>
              <a:t>3.3.1	ELEMENTOS</a:t>
            </a:r>
          </a:p>
          <a:p>
            <a:pPr lvl="2">
              <a:lnSpc>
                <a:spcPct val="90000"/>
              </a:lnSpc>
            </a:pPr>
            <a:r>
              <a:rPr lang="es-ES" sz="1000" dirty="0">
                <a:solidFill>
                  <a:schemeClr val="bg1"/>
                </a:solidFill>
              </a:rPr>
              <a:t>3.3.2	CARACTERÍSTICAS Y DESVENTAJAS</a:t>
            </a:r>
          </a:p>
          <a:p>
            <a:pPr lvl="2">
              <a:lnSpc>
                <a:spcPct val="90000"/>
              </a:lnSpc>
            </a:pPr>
            <a:r>
              <a:rPr lang="es-ES" sz="1000" dirty="0">
                <a:solidFill>
                  <a:schemeClr val="bg1"/>
                </a:solidFill>
              </a:rPr>
              <a:t>3.3.3	ETIQUETAS</a:t>
            </a:r>
          </a:p>
          <a:p>
            <a:pPr lvl="1">
              <a:lnSpc>
                <a:spcPct val="90000"/>
              </a:lnSpc>
            </a:pPr>
            <a:r>
              <a:rPr lang="es-ES" sz="1000" dirty="0">
                <a:solidFill>
                  <a:schemeClr val="bg1"/>
                </a:solidFill>
              </a:rPr>
              <a:t>3.4	XHTML</a:t>
            </a:r>
          </a:p>
          <a:p>
            <a:pPr lvl="2">
              <a:lnSpc>
                <a:spcPct val="90000"/>
              </a:lnSpc>
            </a:pPr>
            <a:r>
              <a:rPr lang="es-ES" sz="1000" dirty="0">
                <a:solidFill>
                  <a:schemeClr val="bg1"/>
                </a:solidFill>
              </a:rPr>
              <a:t>3.4.1	VENTAJAS Y DESVENTAJAS</a:t>
            </a:r>
          </a:p>
          <a:p>
            <a:pPr lvl="1">
              <a:lnSpc>
                <a:spcPct val="90000"/>
              </a:lnSpc>
            </a:pPr>
            <a:r>
              <a:rPr lang="es-ES" sz="1000" dirty="0">
                <a:solidFill>
                  <a:schemeClr val="bg1"/>
                </a:solidFill>
              </a:rPr>
              <a:t>3,5	JSF CDI BEAN</a:t>
            </a:r>
          </a:p>
          <a:p>
            <a:pPr lvl="1">
              <a:lnSpc>
                <a:spcPct val="90000"/>
              </a:lnSpc>
            </a:pPr>
            <a:r>
              <a:rPr lang="es-ES" sz="1000" dirty="0">
                <a:solidFill>
                  <a:schemeClr val="bg1"/>
                </a:solidFill>
              </a:rPr>
              <a:t>3.6	INYECCIÓN DE DEPENDENCIAS</a:t>
            </a:r>
          </a:p>
          <a:p>
            <a:pPr lvl="1">
              <a:lnSpc>
                <a:spcPct val="90000"/>
              </a:lnSpc>
            </a:pPr>
            <a:r>
              <a:rPr lang="es-ES" sz="1000" dirty="0">
                <a:solidFill>
                  <a:schemeClr val="bg1"/>
                </a:solidFill>
              </a:rPr>
              <a:t>3.7	COMPOSITE</a:t>
            </a:r>
          </a:p>
          <a:p>
            <a:pPr>
              <a:lnSpc>
                <a:spcPct val="90000"/>
              </a:lnSpc>
            </a:pPr>
            <a:r>
              <a:rPr lang="es-ES" sz="1000" dirty="0">
                <a:solidFill>
                  <a:schemeClr val="bg1"/>
                </a:solidFill>
              </a:rPr>
              <a:t>4.	PARTE PRÁCTICA</a:t>
            </a:r>
          </a:p>
          <a:p>
            <a:pPr lvl="1">
              <a:lnSpc>
                <a:spcPct val="90000"/>
              </a:lnSpc>
            </a:pPr>
            <a:r>
              <a:rPr lang="es-ES" sz="1000" dirty="0">
                <a:solidFill>
                  <a:schemeClr val="bg1"/>
                </a:solidFill>
              </a:rPr>
              <a:t>4.1	CREACIÓN DEL PROYECTO</a:t>
            </a:r>
          </a:p>
          <a:p>
            <a:pPr lvl="1">
              <a:lnSpc>
                <a:spcPct val="90000"/>
              </a:lnSpc>
            </a:pPr>
            <a:r>
              <a:rPr lang="es-ES" sz="1000" dirty="0">
                <a:solidFill>
                  <a:schemeClr val="bg1"/>
                </a:solidFill>
              </a:rPr>
              <a:t>4.2	ESTRUCTURA DE LA APLICACIÓN</a:t>
            </a:r>
          </a:p>
          <a:p>
            <a:pPr lvl="1">
              <a:lnSpc>
                <a:spcPct val="90000"/>
              </a:lnSpc>
            </a:pPr>
            <a:r>
              <a:rPr lang="es-ES" sz="1000" dirty="0">
                <a:solidFill>
                  <a:srgbClr val="FFFF00"/>
                </a:solidFill>
              </a:rPr>
              <a:t>4.3	CODIFICACIÓN DEL PROYECTO</a:t>
            </a:r>
          </a:p>
          <a:p>
            <a:pPr lvl="1">
              <a:lnSpc>
                <a:spcPct val="90000"/>
              </a:lnSpc>
            </a:pPr>
            <a:r>
              <a:rPr lang="es-ES" sz="1000" dirty="0">
                <a:solidFill>
                  <a:schemeClr val="bg1"/>
                </a:solidFill>
              </a:rPr>
              <a:t>4.4	EJECUCIÓN DEL PROYECTO</a:t>
            </a:r>
          </a:p>
          <a:p>
            <a:pPr>
              <a:lnSpc>
                <a:spcPct val="90000"/>
              </a:lnSpc>
            </a:pPr>
            <a:r>
              <a:rPr lang="es-ES" sz="1000" dirty="0">
                <a:solidFill>
                  <a:schemeClr val="bg1"/>
                </a:solidFill>
              </a:rPr>
              <a:t>5.	CONCLUSIONES</a:t>
            </a:r>
          </a:p>
          <a:p>
            <a:pPr>
              <a:lnSpc>
                <a:spcPct val="90000"/>
              </a:lnSpc>
            </a:pPr>
            <a:r>
              <a:rPr lang="es-ES" sz="1000" dirty="0">
                <a:solidFill>
                  <a:schemeClr val="bg1"/>
                </a:solidFill>
              </a:rPr>
              <a:t>6.	RECOMENDACIONES</a:t>
            </a:r>
          </a:p>
          <a:p>
            <a:pPr>
              <a:lnSpc>
                <a:spcPct val="90000"/>
              </a:lnSpc>
            </a:pPr>
            <a:r>
              <a:rPr lang="es-ES" sz="1000" dirty="0">
                <a:solidFill>
                  <a:schemeClr val="bg1"/>
                </a:solidFill>
              </a:rPr>
              <a:t>7.	REFERENCIAS</a:t>
            </a:r>
            <a:endParaRPr lang="es-ES" sz="1600" dirty="0">
              <a:solidFill>
                <a:schemeClr val="bg1"/>
              </a:solidFill>
            </a:endParaRPr>
          </a:p>
        </p:txBody>
      </p:sp>
      <p:sp>
        <p:nvSpPr>
          <p:cNvPr id="8" name="CuadroTexto 7">
            <a:extLst>
              <a:ext uri="{FF2B5EF4-FFF2-40B4-BE49-F238E27FC236}">
                <a16:creationId xmlns:a16="http://schemas.microsoft.com/office/drawing/2014/main" id="{3492C550-D41B-C915-05D5-9C58E66D7780}"/>
              </a:ext>
            </a:extLst>
          </p:cNvPr>
          <p:cNvSpPr txBox="1"/>
          <p:nvPr/>
        </p:nvSpPr>
        <p:spPr>
          <a:xfrm>
            <a:off x="11632748" y="6388099"/>
            <a:ext cx="463824" cy="400110"/>
          </a:xfrm>
          <a:prstGeom prst="rect">
            <a:avLst/>
          </a:prstGeom>
          <a:noFill/>
        </p:spPr>
        <p:txBody>
          <a:bodyPr wrap="square" rtlCol="0">
            <a:spAutoFit/>
          </a:bodyPr>
          <a:lstStyle/>
          <a:p>
            <a:r>
              <a:rPr lang="es-EC" sz="2000" dirty="0">
                <a:solidFill>
                  <a:schemeClr val="bg1"/>
                </a:solidFill>
              </a:rPr>
              <a:t>32</a:t>
            </a:r>
          </a:p>
        </p:txBody>
      </p:sp>
      <p:pic>
        <p:nvPicPr>
          <p:cNvPr id="5" name="Picture 64">
            <a:extLst>
              <a:ext uri="{FF2B5EF4-FFF2-40B4-BE49-F238E27FC236}">
                <a16:creationId xmlns:a16="http://schemas.microsoft.com/office/drawing/2014/main" id="{60946F6C-F1AF-3790-84F3-2330977469B3}"/>
              </a:ext>
            </a:extLst>
          </p:cNvPr>
          <p:cNvPicPr>
            <a:picLocks noChangeAspect="1"/>
          </p:cNvPicPr>
          <p:nvPr/>
        </p:nvPicPr>
        <p:blipFill>
          <a:blip r:embed="rId2"/>
          <a:stretch>
            <a:fillRect/>
          </a:stretch>
        </p:blipFill>
        <p:spPr>
          <a:xfrm>
            <a:off x="4441944" y="907926"/>
            <a:ext cx="4248150" cy="2683510"/>
          </a:xfrm>
          <a:prstGeom prst="rect">
            <a:avLst/>
          </a:prstGeom>
          <a:ln w="88900" cap="sq" cmpd="thickThin">
            <a:solidFill>
              <a:srgbClr val="000000"/>
            </a:solidFill>
            <a:prstDash val="solid"/>
            <a:miter lim="800000"/>
          </a:ln>
          <a:effectLst>
            <a:innerShdw blurRad="76200">
              <a:srgbClr val="000000"/>
            </a:innerShdw>
          </a:effectLst>
        </p:spPr>
      </p:pic>
      <p:pic>
        <p:nvPicPr>
          <p:cNvPr id="7" name="Picture 65" descr="A screenshot of a computer&#10;&#10;Description automatically generated">
            <a:extLst>
              <a:ext uri="{FF2B5EF4-FFF2-40B4-BE49-F238E27FC236}">
                <a16:creationId xmlns:a16="http://schemas.microsoft.com/office/drawing/2014/main" id="{412C8A8E-B093-466C-6286-BE253285956D}"/>
              </a:ext>
            </a:extLst>
          </p:cNvPr>
          <p:cNvPicPr>
            <a:picLocks noChangeAspect="1"/>
          </p:cNvPicPr>
          <p:nvPr/>
        </p:nvPicPr>
        <p:blipFill>
          <a:blip r:embed="rId3"/>
          <a:stretch>
            <a:fillRect/>
          </a:stretch>
        </p:blipFill>
        <p:spPr>
          <a:xfrm>
            <a:off x="4398218" y="4041118"/>
            <a:ext cx="4391025" cy="2040255"/>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9206306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601255" y="792480"/>
            <a:ext cx="3409782" cy="5208270"/>
          </a:xfrm>
        </p:spPr>
        <p:txBody>
          <a:bodyPr>
            <a:normAutofit/>
          </a:bodyPr>
          <a:lstStyle/>
          <a:p>
            <a:pPr marL="0" indent="0" algn="just">
              <a:lnSpc>
                <a:spcPct val="115000"/>
              </a:lnSpc>
              <a:spcBef>
                <a:spcPts val="0"/>
              </a:spcBef>
              <a:spcAft>
                <a:spcPts val="1000"/>
              </a:spcAft>
              <a:buNone/>
            </a:pPr>
            <a:r>
              <a:rPr lang="es-ES" dirty="0">
                <a:solidFill>
                  <a:schemeClr val="bg1"/>
                </a:solidFill>
              </a:rPr>
              <a:t>Se codifica el archivo </a:t>
            </a:r>
            <a:r>
              <a:rPr lang="es-ES" dirty="0" err="1">
                <a:solidFill>
                  <a:schemeClr val="bg1"/>
                </a:solidFill>
              </a:rPr>
              <a:t>index.xhtml</a:t>
            </a:r>
            <a:r>
              <a:rPr lang="es-ES" dirty="0">
                <a:solidFill>
                  <a:schemeClr val="bg1"/>
                </a:solidFill>
              </a:rPr>
              <a:t> y </a:t>
            </a:r>
            <a:r>
              <a:rPr lang="es-ES" dirty="0" err="1">
                <a:solidFill>
                  <a:schemeClr val="bg1"/>
                </a:solidFill>
              </a:rPr>
              <a:t>confirmación.xhtml</a:t>
            </a:r>
            <a:endParaRPr lang="en-US" dirty="0">
              <a:solidFill>
                <a:schemeClr val="bg1"/>
              </a:solidFill>
            </a:endParaRPr>
          </a:p>
        </p:txBody>
      </p:sp>
      <p:sp>
        <p:nvSpPr>
          <p:cNvPr id="24" name="CuadroTexto 23">
            <a:extLst>
              <a:ext uri="{FF2B5EF4-FFF2-40B4-BE49-F238E27FC236}">
                <a16:creationId xmlns:a16="http://schemas.microsoft.com/office/drawing/2014/main" id="{B0AA1878-F403-438D-8FB1-E8220CFEAC0B}"/>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9</a:t>
            </a:r>
          </a:p>
        </p:txBody>
      </p:sp>
      <p:sp>
        <p:nvSpPr>
          <p:cNvPr id="6" name="CuadroTexto 9">
            <a:extLst>
              <a:ext uri="{FF2B5EF4-FFF2-40B4-BE49-F238E27FC236}">
                <a16:creationId xmlns:a16="http://schemas.microsoft.com/office/drawing/2014/main" id="{4593F653-6A14-363B-AA0C-6BA98155BC73}"/>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17</a:t>
            </a:r>
          </a:p>
        </p:txBody>
      </p:sp>
      <p:sp>
        <p:nvSpPr>
          <p:cNvPr id="9" name="CuadroTexto 9">
            <a:extLst>
              <a:ext uri="{FF2B5EF4-FFF2-40B4-BE49-F238E27FC236}">
                <a16:creationId xmlns:a16="http://schemas.microsoft.com/office/drawing/2014/main" id="{5CB4EFE9-37BE-10D2-32C5-8F2EA31E1F96}"/>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18</a:t>
            </a:r>
          </a:p>
        </p:txBody>
      </p:sp>
      <p:sp>
        <p:nvSpPr>
          <p:cNvPr id="4" name="Marcador de contenido 2">
            <a:extLst>
              <a:ext uri="{FF2B5EF4-FFF2-40B4-BE49-F238E27FC236}">
                <a16:creationId xmlns:a16="http://schemas.microsoft.com/office/drawing/2014/main" id="{DAF47C9B-70C7-D550-DDA3-373FAA3110D4}"/>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000" dirty="0">
                <a:solidFill>
                  <a:schemeClr val="bg1"/>
                </a:solidFill>
              </a:rPr>
              <a:t>1.	INTRODUCCIÓN</a:t>
            </a:r>
          </a:p>
          <a:p>
            <a:pPr>
              <a:lnSpc>
                <a:spcPct val="90000"/>
              </a:lnSpc>
            </a:pPr>
            <a:r>
              <a:rPr lang="es-ES" sz="1000" dirty="0">
                <a:solidFill>
                  <a:schemeClr val="bg1"/>
                </a:solidFill>
              </a:rPr>
              <a:t>2.	OBJETIVOS</a:t>
            </a:r>
          </a:p>
          <a:p>
            <a:pPr lvl="1">
              <a:lnSpc>
                <a:spcPct val="90000"/>
              </a:lnSpc>
            </a:pPr>
            <a:r>
              <a:rPr lang="es-ES" sz="1000" dirty="0">
                <a:solidFill>
                  <a:schemeClr val="bg1"/>
                </a:solidFill>
              </a:rPr>
              <a:t>2.1.	OBJETIVO GENERAL</a:t>
            </a:r>
          </a:p>
          <a:p>
            <a:pPr lvl="1">
              <a:lnSpc>
                <a:spcPct val="90000"/>
              </a:lnSpc>
            </a:pPr>
            <a:r>
              <a:rPr lang="es-ES" sz="1000" dirty="0">
                <a:solidFill>
                  <a:schemeClr val="bg1"/>
                </a:solidFill>
              </a:rPr>
              <a:t>2.2.	OBJETIVOS ESPECÍFICOS</a:t>
            </a:r>
          </a:p>
          <a:p>
            <a:pPr>
              <a:lnSpc>
                <a:spcPct val="90000"/>
              </a:lnSpc>
            </a:pPr>
            <a:r>
              <a:rPr lang="es-ES" sz="1000" dirty="0">
                <a:solidFill>
                  <a:schemeClr val="bg1"/>
                </a:solidFill>
              </a:rPr>
              <a:t>3.	MARCO TEÓRICO</a:t>
            </a:r>
          </a:p>
          <a:p>
            <a:pPr lvl="1">
              <a:lnSpc>
                <a:spcPct val="90000"/>
              </a:lnSpc>
            </a:pPr>
            <a:r>
              <a:rPr lang="es-ES" sz="1000" dirty="0">
                <a:solidFill>
                  <a:schemeClr val="bg1"/>
                </a:solidFill>
              </a:rPr>
              <a:t>3.1	PATRÓN MODELO VISTA CONTROLADOR</a:t>
            </a:r>
          </a:p>
          <a:p>
            <a:pPr lvl="2">
              <a:lnSpc>
                <a:spcPct val="90000"/>
              </a:lnSpc>
            </a:pPr>
            <a:r>
              <a:rPr lang="es-ES" sz="1000" dirty="0">
                <a:solidFill>
                  <a:schemeClr val="bg1"/>
                </a:solidFill>
              </a:rPr>
              <a:t>3.1.1	MODELO</a:t>
            </a:r>
          </a:p>
          <a:p>
            <a:pPr lvl="2">
              <a:lnSpc>
                <a:spcPct val="90000"/>
              </a:lnSpc>
            </a:pPr>
            <a:r>
              <a:rPr lang="es-ES" sz="1000" dirty="0">
                <a:solidFill>
                  <a:schemeClr val="bg1"/>
                </a:solidFill>
              </a:rPr>
              <a:t>3.1.2	VISTA</a:t>
            </a:r>
          </a:p>
          <a:p>
            <a:pPr lvl="2">
              <a:lnSpc>
                <a:spcPct val="90000"/>
              </a:lnSpc>
            </a:pPr>
            <a:r>
              <a:rPr lang="es-ES" sz="1000" dirty="0">
                <a:solidFill>
                  <a:schemeClr val="bg1"/>
                </a:solidFill>
              </a:rPr>
              <a:t>3.1.3	CONTROLADOR</a:t>
            </a:r>
          </a:p>
          <a:p>
            <a:pPr lvl="1">
              <a:lnSpc>
                <a:spcPct val="90000"/>
              </a:lnSpc>
            </a:pPr>
            <a:r>
              <a:rPr lang="es-ES" sz="1000" dirty="0">
                <a:solidFill>
                  <a:schemeClr val="bg1"/>
                </a:solidFill>
              </a:rPr>
              <a:t>3.2	JAKARTA PERSISTENCE</a:t>
            </a:r>
          </a:p>
          <a:p>
            <a:pPr lvl="1">
              <a:lnSpc>
                <a:spcPct val="90000"/>
              </a:lnSpc>
            </a:pPr>
            <a:r>
              <a:rPr lang="es-ES" sz="1000" dirty="0">
                <a:solidFill>
                  <a:schemeClr val="bg1"/>
                </a:solidFill>
              </a:rPr>
              <a:t>3.3	JAVA SERVER FACES</a:t>
            </a:r>
          </a:p>
          <a:p>
            <a:pPr lvl="2">
              <a:lnSpc>
                <a:spcPct val="90000"/>
              </a:lnSpc>
            </a:pPr>
            <a:r>
              <a:rPr lang="es-ES" sz="1000" dirty="0">
                <a:solidFill>
                  <a:schemeClr val="bg1"/>
                </a:solidFill>
              </a:rPr>
              <a:t>3.3.1	ELEMENTOS</a:t>
            </a:r>
          </a:p>
          <a:p>
            <a:pPr lvl="2">
              <a:lnSpc>
                <a:spcPct val="90000"/>
              </a:lnSpc>
            </a:pPr>
            <a:r>
              <a:rPr lang="es-ES" sz="1000" dirty="0">
                <a:solidFill>
                  <a:schemeClr val="bg1"/>
                </a:solidFill>
              </a:rPr>
              <a:t>3.3.2	CARACTERÍSTICAS Y DESVENTAJAS</a:t>
            </a:r>
          </a:p>
          <a:p>
            <a:pPr lvl="2">
              <a:lnSpc>
                <a:spcPct val="90000"/>
              </a:lnSpc>
            </a:pPr>
            <a:r>
              <a:rPr lang="es-ES" sz="1000" dirty="0">
                <a:solidFill>
                  <a:schemeClr val="bg1"/>
                </a:solidFill>
              </a:rPr>
              <a:t>3.3.3	ETIQUETAS</a:t>
            </a:r>
          </a:p>
          <a:p>
            <a:pPr lvl="1">
              <a:lnSpc>
                <a:spcPct val="90000"/>
              </a:lnSpc>
            </a:pPr>
            <a:r>
              <a:rPr lang="es-ES" sz="1000" dirty="0">
                <a:solidFill>
                  <a:schemeClr val="bg1"/>
                </a:solidFill>
              </a:rPr>
              <a:t>3.4	XHTML</a:t>
            </a:r>
          </a:p>
          <a:p>
            <a:pPr lvl="2">
              <a:lnSpc>
                <a:spcPct val="90000"/>
              </a:lnSpc>
            </a:pPr>
            <a:r>
              <a:rPr lang="es-ES" sz="1000" dirty="0">
                <a:solidFill>
                  <a:schemeClr val="bg1"/>
                </a:solidFill>
              </a:rPr>
              <a:t>3.4.1	VENTAJAS Y DESVENTAJAS</a:t>
            </a:r>
          </a:p>
          <a:p>
            <a:pPr lvl="1">
              <a:lnSpc>
                <a:spcPct val="90000"/>
              </a:lnSpc>
            </a:pPr>
            <a:r>
              <a:rPr lang="es-ES" sz="1000" dirty="0">
                <a:solidFill>
                  <a:schemeClr val="bg1"/>
                </a:solidFill>
              </a:rPr>
              <a:t>3,5	JSF CDI BEAN</a:t>
            </a:r>
          </a:p>
          <a:p>
            <a:pPr lvl="1">
              <a:lnSpc>
                <a:spcPct val="90000"/>
              </a:lnSpc>
            </a:pPr>
            <a:r>
              <a:rPr lang="es-ES" sz="1000" dirty="0">
                <a:solidFill>
                  <a:schemeClr val="bg1"/>
                </a:solidFill>
              </a:rPr>
              <a:t>3.6	INYECCIÓN DE DEPENDENCIAS</a:t>
            </a:r>
          </a:p>
          <a:p>
            <a:pPr lvl="1">
              <a:lnSpc>
                <a:spcPct val="90000"/>
              </a:lnSpc>
            </a:pPr>
            <a:r>
              <a:rPr lang="es-ES" sz="1000" dirty="0">
                <a:solidFill>
                  <a:schemeClr val="bg1"/>
                </a:solidFill>
              </a:rPr>
              <a:t>3.7	COMPOSITE</a:t>
            </a:r>
          </a:p>
          <a:p>
            <a:pPr>
              <a:lnSpc>
                <a:spcPct val="90000"/>
              </a:lnSpc>
            </a:pPr>
            <a:r>
              <a:rPr lang="es-ES" sz="1000" dirty="0">
                <a:solidFill>
                  <a:schemeClr val="bg1"/>
                </a:solidFill>
              </a:rPr>
              <a:t>4.	PARTE PRÁCTICA</a:t>
            </a:r>
          </a:p>
          <a:p>
            <a:pPr lvl="1">
              <a:lnSpc>
                <a:spcPct val="90000"/>
              </a:lnSpc>
            </a:pPr>
            <a:r>
              <a:rPr lang="es-ES" sz="1000" dirty="0">
                <a:solidFill>
                  <a:schemeClr val="bg1"/>
                </a:solidFill>
              </a:rPr>
              <a:t>4.1	CREACIÓN DEL PROYECTO</a:t>
            </a:r>
          </a:p>
          <a:p>
            <a:pPr lvl="1">
              <a:lnSpc>
                <a:spcPct val="90000"/>
              </a:lnSpc>
            </a:pPr>
            <a:r>
              <a:rPr lang="es-ES" sz="1000" dirty="0">
                <a:solidFill>
                  <a:schemeClr val="bg1"/>
                </a:solidFill>
              </a:rPr>
              <a:t>4.2	ESTRUCTURA DE LA APLICACIÓN</a:t>
            </a:r>
          </a:p>
          <a:p>
            <a:pPr lvl="1">
              <a:lnSpc>
                <a:spcPct val="90000"/>
              </a:lnSpc>
            </a:pPr>
            <a:r>
              <a:rPr lang="es-ES" sz="1000" dirty="0">
                <a:solidFill>
                  <a:srgbClr val="FFFF00"/>
                </a:solidFill>
              </a:rPr>
              <a:t>4.3	CODIFICACIÓN DEL PROYECTO</a:t>
            </a:r>
          </a:p>
          <a:p>
            <a:pPr lvl="1">
              <a:lnSpc>
                <a:spcPct val="90000"/>
              </a:lnSpc>
            </a:pPr>
            <a:r>
              <a:rPr lang="es-ES" sz="1000" dirty="0">
                <a:solidFill>
                  <a:schemeClr val="bg1"/>
                </a:solidFill>
              </a:rPr>
              <a:t>4.4	EJECUCIÓN DEL PROYECTO</a:t>
            </a:r>
          </a:p>
          <a:p>
            <a:pPr>
              <a:lnSpc>
                <a:spcPct val="90000"/>
              </a:lnSpc>
            </a:pPr>
            <a:r>
              <a:rPr lang="es-ES" sz="1000" dirty="0">
                <a:solidFill>
                  <a:schemeClr val="bg1"/>
                </a:solidFill>
              </a:rPr>
              <a:t>5.	CONCLUSIONES</a:t>
            </a:r>
          </a:p>
          <a:p>
            <a:pPr>
              <a:lnSpc>
                <a:spcPct val="90000"/>
              </a:lnSpc>
            </a:pPr>
            <a:r>
              <a:rPr lang="es-ES" sz="1000" dirty="0">
                <a:solidFill>
                  <a:schemeClr val="bg1"/>
                </a:solidFill>
              </a:rPr>
              <a:t>6.	RECOMENDACIONES</a:t>
            </a:r>
          </a:p>
          <a:p>
            <a:pPr>
              <a:lnSpc>
                <a:spcPct val="90000"/>
              </a:lnSpc>
            </a:pPr>
            <a:r>
              <a:rPr lang="es-ES" sz="1000" dirty="0">
                <a:solidFill>
                  <a:schemeClr val="bg1"/>
                </a:solidFill>
              </a:rPr>
              <a:t>7.	REFERENCIAS</a:t>
            </a:r>
            <a:endParaRPr lang="es-ES" sz="1600" dirty="0">
              <a:solidFill>
                <a:schemeClr val="bg1"/>
              </a:solidFill>
            </a:endParaRPr>
          </a:p>
        </p:txBody>
      </p:sp>
      <p:sp>
        <p:nvSpPr>
          <p:cNvPr id="8" name="CuadroTexto 7">
            <a:extLst>
              <a:ext uri="{FF2B5EF4-FFF2-40B4-BE49-F238E27FC236}">
                <a16:creationId xmlns:a16="http://schemas.microsoft.com/office/drawing/2014/main" id="{3492C550-D41B-C915-05D5-9C58E66D7780}"/>
              </a:ext>
            </a:extLst>
          </p:cNvPr>
          <p:cNvSpPr txBox="1"/>
          <p:nvPr/>
        </p:nvSpPr>
        <p:spPr>
          <a:xfrm>
            <a:off x="11632748" y="6388099"/>
            <a:ext cx="463824" cy="400110"/>
          </a:xfrm>
          <a:prstGeom prst="rect">
            <a:avLst/>
          </a:prstGeom>
          <a:noFill/>
        </p:spPr>
        <p:txBody>
          <a:bodyPr wrap="square" rtlCol="0">
            <a:spAutoFit/>
          </a:bodyPr>
          <a:lstStyle/>
          <a:p>
            <a:r>
              <a:rPr lang="es-EC" sz="2000" dirty="0">
                <a:solidFill>
                  <a:schemeClr val="bg1"/>
                </a:solidFill>
              </a:rPr>
              <a:t>33</a:t>
            </a:r>
          </a:p>
        </p:txBody>
      </p:sp>
      <p:pic>
        <p:nvPicPr>
          <p:cNvPr id="7" name="Imagen 6">
            <a:extLst>
              <a:ext uri="{FF2B5EF4-FFF2-40B4-BE49-F238E27FC236}">
                <a16:creationId xmlns:a16="http://schemas.microsoft.com/office/drawing/2014/main" id="{DE3DB33B-D1AF-63AA-31C6-3493F3E9FC59}"/>
              </a:ext>
            </a:extLst>
          </p:cNvPr>
          <p:cNvPicPr>
            <a:picLocks noChangeAspect="1"/>
          </p:cNvPicPr>
          <p:nvPr/>
        </p:nvPicPr>
        <p:blipFill>
          <a:blip r:embed="rId2"/>
          <a:stretch>
            <a:fillRect/>
          </a:stretch>
        </p:blipFill>
        <p:spPr>
          <a:xfrm>
            <a:off x="4421641" y="1177041"/>
            <a:ext cx="4423938" cy="1779804"/>
          </a:xfrm>
          <a:prstGeom prst="rect">
            <a:avLst/>
          </a:prstGeom>
        </p:spPr>
      </p:pic>
      <p:pic>
        <p:nvPicPr>
          <p:cNvPr id="13" name="Imagen 12">
            <a:extLst>
              <a:ext uri="{FF2B5EF4-FFF2-40B4-BE49-F238E27FC236}">
                <a16:creationId xmlns:a16="http://schemas.microsoft.com/office/drawing/2014/main" id="{9E2CDCD7-DD5F-6CCB-A03C-A7088B632236}"/>
              </a:ext>
            </a:extLst>
          </p:cNvPr>
          <p:cNvPicPr>
            <a:picLocks noChangeAspect="1"/>
          </p:cNvPicPr>
          <p:nvPr/>
        </p:nvPicPr>
        <p:blipFill>
          <a:blip r:embed="rId3"/>
          <a:stretch>
            <a:fillRect/>
          </a:stretch>
        </p:blipFill>
        <p:spPr>
          <a:xfrm>
            <a:off x="4391667" y="3571251"/>
            <a:ext cx="4483886" cy="2058291"/>
          </a:xfrm>
          <a:prstGeom prst="rect">
            <a:avLst/>
          </a:prstGeom>
        </p:spPr>
      </p:pic>
    </p:spTree>
    <p:extLst>
      <p:ext uri="{BB962C8B-B14F-4D97-AF65-F5344CB8AC3E}">
        <p14:creationId xmlns:p14="http://schemas.microsoft.com/office/powerpoint/2010/main" val="13746100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Marcador de contenido 2">
            <a:extLst>
              <a:ext uri="{FF2B5EF4-FFF2-40B4-BE49-F238E27FC236}">
                <a16:creationId xmlns:a16="http://schemas.microsoft.com/office/drawing/2014/main" id="{E0BC1E80-0C35-406F-84CB-0AB88C53DA1F}"/>
              </a:ext>
            </a:extLst>
          </p:cNvPr>
          <p:cNvSpPr>
            <a:spLocks noGrp="1"/>
          </p:cNvSpPr>
          <p:nvPr>
            <p:ph idx="1"/>
          </p:nvPr>
        </p:nvSpPr>
        <p:spPr>
          <a:xfrm>
            <a:off x="601254" y="792479"/>
            <a:ext cx="8277826" cy="976499"/>
          </a:xfrm>
        </p:spPr>
        <p:txBody>
          <a:bodyPr>
            <a:normAutofit fontScale="62500" lnSpcReduction="20000"/>
          </a:bodyPr>
          <a:lstStyle/>
          <a:p>
            <a:pPr marL="0" marR="0" indent="0" algn="just">
              <a:lnSpc>
                <a:spcPct val="115000"/>
              </a:lnSpc>
              <a:spcBef>
                <a:spcPts val="0"/>
              </a:spcBef>
              <a:spcAft>
                <a:spcPts val="1000"/>
              </a:spcAft>
              <a:buNone/>
            </a:pPr>
            <a:r>
              <a:rPr lang="es-ES" sz="2600" dirty="0">
                <a:solidFill>
                  <a:schemeClr val="bg1"/>
                </a:solidFill>
              </a:rPr>
              <a:t>4.3	CODIFICACIÓN DEL PROYECTO</a:t>
            </a:r>
          </a:p>
          <a:p>
            <a:pPr marL="0" marR="0" indent="0" algn="just">
              <a:lnSpc>
                <a:spcPct val="115000"/>
              </a:lnSpc>
              <a:spcBef>
                <a:spcPts val="0"/>
              </a:spcBef>
              <a:spcAft>
                <a:spcPts val="1000"/>
              </a:spcAft>
              <a:buNone/>
            </a:pPr>
            <a:r>
              <a:rPr lang="en-US" sz="1900" dirty="0">
                <a:solidFill>
                  <a:schemeClr val="bg1"/>
                </a:solidFill>
              </a:rPr>
              <a:t>CONTROLADOR - </a:t>
            </a:r>
            <a:r>
              <a:rPr lang="es-ES" sz="1900" dirty="0">
                <a:solidFill>
                  <a:schemeClr val="bg1"/>
                </a:solidFill>
              </a:rPr>
              <a:t>Para comenzar con la codificación de los archivos del controlador se deberá hacer clic derecho sobre el paquete controlador, seguido de eso en new y elegir JSF CDI </a:t>
            </a:r>
            <a:r>
              <a:rPr lang="es-ES" sz="1900" dirty="0" err="1">
                <a:solidFill>
                  <a:schemeClr val="bg1"/>
                </a:solidFill>
              </a:rPr>
              <a:t>Bean</a:t>
            </a:r>
            <a:r>
              <a:rPr lang="es-ES" sz="1900" dirty="0">
                <a:solidFill>
                  <a:schemeClr val="bg1"/>
                </a:solidFill>
              </a:rPr>
              <a:t>, una vez seleccionado el tipo de archivo se procede a realizar la configuración de los parámetros.</a:t>
            </a:r>
            <a:endParaRPr lang="en-US" sz="1900" dirty="0">
              <a:solidFill>
                <a:schemeClr val="bg1"/>
              </a:solidFill>
            </a:endParaRPr>
          </a:p>
        </p:txBody>
      </p:sp>
      <p:sp>
        <p:nvSpPr>
          <p:cNvPr id="18" name="CuadroTexto 17">
            <a:extLst>
              <a:ext uri="{FF2B5EF4-FFF2-40B4-BE49-F238E27FC236}">
                <a16:creationId xmlns:a16="http://schemas.microsoft.com/office/drawing/2014/main" id="{3B880CC0-B7A4-486E-8C5B-C7D15855C1AD}"/>
              </a:ext>
            </a:extLst>
          </p:cNvPr>
          <p:cNvSpPr txBox="1"/>
          <p:nvPr/>
        </p:nvSpPr>
        <p:spPr>
          <a:xfrm>
            <a:off x="11704320" y="6427410"/>
            <a:ext cx="467361" cy="400110"/>
          </a:xfrm>
          <a:prstGeom prst="rect">
            <a:avLst/>
          </a:prstGeom>
          <a:noFill/>
        </p:spPr>
        <p:txBody>
          <a:bodyPr wrap="square" rtlCol="0">
            <a:spAutoFit/>
          </a:bodyPr>
          <a:lstStyle/>
          <a:p>
            <a:r>
              <a:rPr lang="es-EC" sz="2000" dirty="0">
                <a:solidFill>
                  <a:schemeClr val="bg1"/>
                </a:solidFill>
              </a:rPr>
              <a:t>11</a:t>
            </a:r>
          </a:p>
        </p:txBody>
      </p:sp>
      <p:sp>
        <p:nvSpPr>
          <p:cNvPr id="5" name="CuadroTexto 9">
            <a:extLst>
              <a:ext uri="{FF2B5EF4-FFF2-40B4-BE49-F238E27FC236}">
                <a16:creationId xmlns:a16="http://schemas.microsoft.com/office/drawing/2014/main" id="{562A959D-997D-98DE-3633-5E49598F00C1}"/>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16</a:t>
            </a:r>
          </a:p>
        </p:txBody>
      </p:sp>
      <p:sp>
        <p:nvSpPr>
          <p:cNvPr id="8" name="CuadroTexto 9">
            <a:extLst>
              <a:ext uri="{FF2B5EF4-FFF2-40B4-BE49-F238E27FC236}">
                <a16:creationId xmlns:a16="http://schemas.microsoft.com/office/drawing/2014/main" id="{3AAA705B-D56D-24A0-0B70-182BC3EEFF16}"/>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16</a:t>
            </a:r>
          </a:p>
        </p:txBody>
      </p:sp>
      <p:sp>
        <p:nvSpPr>
          <p:cNvPr id="2" name="Marcador de contenido 2">
            <a:extLst>
              <a:ext uri="{FF2B5EF4-FFF2-40B4-BE49-F238E27FC236}">
                <a16:creationId xmlns:a16="http://schemas.microsoft.com/office/drawing/2014/main" id="{8448EC82-4602-63E0-9465-1FE25525EBA5}"/>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000" dirty="0">
                <a:solidFill>
                  <a:schemeClr val="bg1"/>
                </a:solidFill>
              </a:rPr>
              <a:t>1.	INTRODUCCIÓN</a:t>
            </a:r>
          </a:p>
          <a:p>
            <a:pPr>
              <a:lnSpc>
                <a:spcPct val="90000"/>
              </a:lnSpc>
            </a:pPr>
            <a:r>
              <a:rPr lang="es-ES" sz="1000" dirty="0">
                <a:solidFill>
                  <a:schemeClr val="bg1"/>
                </a:solidFill>
              </a:rPr>
              <a:t>2.	OBJETIVOS</a:t>
            </a:r>
          </a:p>
          <a:p>
            <a:pPr lvl="1">
              <a:lnSpc>
                <a:spcPct val="90000"/>
              </a:lnSpc>
            </a:pPr>
            <a:r>
              <a:rPr lang="es-ES" sz="1000" dirty="0">
                <a:solidFill>
                  <a:schemeClr val="bg1"/>
                </a:solidFill>
              </a:rPr>
              <a:t>2.1.	OBJETIVO GENERAL</a:t>
            </a:r>
          </a:p>
          <a:p>
            <a:pPr lvl="1">
              <a:lnSpc>
                <a:spcPct val="90000"/>
              </a:lnSpc>
            </a:pPr>
            <a:r>
              <a:rPr lang="es-ES" sz="1000" dirty="0">
                <a:solidFill>
                  <a:schemeClr val="bg1"/>
                </a:solidFill>
              </a:rPr>
              <a:t>2.2.	OBJETIVOS ESPECÍFICOS</a:t>
            </a:r>
          </a:p>
          <a:p>
            <a:pPr>
              <a:lnSpc>
                <a:spcPct val="90000"/>
              </a:lnSpc>
            </a:pPr>
            <a:r>
              <a:rPr lang="es-ES" sz="1000" dirty="0">
                <a:solidFill>
                  <a:schemeClr val="bg1"/>
                </a:solidFill>
              </a:rPr>
              <a:t>3.	MARCO TEÓRICO</a:t>
            </a:r>
          </a:p>
          <a:p>
            <a:pPr lvl="1">
              <a:lnSpc>
                <a:spcPct val="90000"/>
              </a:lnSpc>
            </a:pPr>
            <a:r>
              <a:rPr lang="es-ES" sz="1000" dirty="0">
                <a:solidFill>
                  <a:schemeClr val="bg1"/>
                </a:solidFill>
              </a:rPr>
              <a:t>3.1	PATRÓN MODELO VISTA CONTROLADOR</a:t>
            </a:r>
          </a:p>
          <a:p>
            <a:pPr lvl="2">
              <a:lnSpc>
                <a:spcPct val="90000"/>
              </a:lnSpc>
            </a:pPr>
            <a:r>
              <a:rPr lang="es-ES" sz="1000" dirty="0">
                <a:solidFill>
                  <a:schemeClr val="bg1"/>
                </a:solidFill>
              </a:rPr>
              <a:t>3.1.1	MODELO</a:t>
            </a:r>
          </a:p>
          <a:p>
            <a:pPr lvl="2">
              <a:lnSpc>
                <a:spcPct val="90000"/>
              </a:lnSpc>
            </a:pPr>
            <a:r>
              <a:rPr lang="es-ES" sz="1000" dirty="0">
                <a:solidFill>
                  <a:schemeClr val="bg1"/>
                </a:solidFill>
              </a:rPr>
              <a:t>3.1.2	VISTA</a:t>
            </a:r>
          </a:p>
          <a:p>
            <a:pPr lvl="2">
              <a:lnSpc>
                <a:spcPct val="90000"/>
              </a:lnSpc>
            </a:pPr>
            <a:r>
              <a:rPr lang="es-ES" sz="1000" dirty="0">
                <a:solidFill>
                  <a:schemeClr val="bg1"/>
                </a:solidFill>
              </a:rPr>
              <a:t>3.1.3	CONTROLADOR</a:t>
            </a:r>
          </a:p>
          <a:p>
            <a:pPr lvl="1">
              <a:lnSpc>
                <a:spcPct val="90000"/>
              </a:lnSpc>
            </a:pPr>
            <a:r>
              <a:rPr lang="es-ES" sz="1000" dirty="0">
                <a:solidFill>
                  <a:schemeClr val="bg1"/>
                </a:solidFill>
              </a:rPr>
              <a:t>3.2	JAKARTA PERSISTENCE</a:t>
            </a:r>
          </a:p>
          <a:p>
            <a:pPr lvl="1">
              <a:lnSpc>
                <a:spcPct val="90000"/>
              </a:lnSpc>
            </a:pPr>
            <a:r>
              <a:rPr lang="es-ES" sz="1000" dirty="0">
                <a:solidFill>
                  <a:schemeClr val="bg1"/>
                </a:solidFill>
              </a:rPr>
              <a:t>3.3	JAVA SERVER FACES</a:t>
            </a:r>
          </a:p>
          <a:p>
            <a:pPr lvl="2">
              <a:lnSpc>
                <a:spcPct val="90000"/>
              </a:lnSpc>
            </a:pPr>
            <a:r>
              <a:rPr lang="es-ES" sz="1000" dirty="0">
                <a:solidFill>
                  <a:schemeClr val="bg1"/>
                </a:solidFill>
              </a:rPr>
              <a:t>3.3.1	ELEMENTOS</a:t>
            </a:r>
          </a:p>
          <a:p>
            <a:pPr lvl="2">
              <a:lnSpc>
                <a:spcPct val="90000"/>
              </a:lnSpc>
            </a:pPr>
            <a:r>
              <a:rPr lang="es-ES" sz="1000" dirty="0">
                <a:solidFill>
                  <a:schemeClr val="bg1"/>
                </a:solidFill>
              </a:rPr>
              <a:t>3.3.2	CARACTERÍSTICAS Y DESVENTAJAS</a:t>
            </a:r>
          </a:p>
          <a:p>
            <a:pPr lvl="2">
              <a:lnSpc>
                <a:spcPct val="90000"/>
              </a:lnSpc>
            </a:pPr>
            <a:r>
              <a:rPr lang="es-ES" sz="1000" dirty="0">
                <a:solidFill>
                  <a:schemeClr val="bg1"/>
                </a:solidFill>
              </a:rPr>
              <a:t>3.3.3	ETIQUETAS</a:t>
            </a:r>
          </a:p>
          <a:p>
            <a:pPr lvl="1">
              <a:lnSpc>
                <a:spcPct val="90000"/>
              </a:lnSpc>
            </a:pPr>
            <a:r>
              <a:rPr lang="es-ES" sz="1000" dirty="0">
                <a:solidFill>
                  <a:schemeClr val="bg1"/>
                </a:solidFill>
              </a:rPr>
              <a:t>3.4	XHTML</a:t>
            </a:r>
          </a:p>
          <a:p>
            <a:pPr lvl="2">
              <a:lnSpc>
                <a:spcPct val="90000"/>
              </a:lnSpc>
            </a:pPr>
            <a:r>
              <a:rPr lang="es-ES" sz="1000" dirty="0">
                <a:solidFill>
                  <a:schemeClr val="bg1"/>
                </a:solidFill>
              </a:rPr>
              <a:t>3.4.1	VENTAJAS Y DESVENTAJAS</a:t>
            </a:r>
          </a:p>
          <a:p>
            <a:pPr lvl="1">
              <a:lnSpc>
                <a:spcPct val="90000"/>
              </a:lnSpc>
            </a:pPr>
            <a:r>
              <a:rPr lang="es-ES" sz="1000" dirty="0">
                <a:solidFill>
                  <a:schemeClr val="bg1"/>
                </a:solidFill>
              </a:rPr>
              <a:t>3,5	JSF CDI BEAN</a:t>
            </a:r>
          </a:p>
          <a:p>
            <a:pPr lvl="1">
              <a:lnSpc>
                <a:spcPct val="90000"/>
              </a:lnSpc>
            </a:pPr>
            <a:r>
              <a:rPr lang="es-ES" sz="1000" dirty="0">
                <a:solidFill>
                  <a:schemeClr val="bg1"/>
                </a:solidFill>
              </a:rPr>
              <a:t>3.6	INYECCIÓN DE DEPENDENCIAS</a:t>
            </a:r>
          </a:p>
          <a:p>
            <a:pPr lvl="1">
              <a:lnSpc>
                <a:spcPct val="90000"/>
              </a:lnSpc>
            </a:pPr>
            <a:r>
              <a:rPr lang="es-ES" sz="1000" dirty="0">
                <a:solidFill>
                  <a:schemeClr val="bg1"/>
                </a:solidFill>
              </a:rPr>
              <a:t>3.7	COMPOSITE</a:t>
            </a:r>
          </a:p>
          <a:p>
            <a:pPr>
              <a:lnSpc>
                <a:spcPct val="90000"/>
              </a:lnSpc>
            </a:pPr>
            <a:r>
              <a:rPr lang="es-ES" sz="1000" dirty="0">
                <a:solidFill>
                  <a:srgbClr val="FFFF00"/>
                </a:solidFill>
              </a:rPr>
              <a:t>4.	PARTE PRÁCTICA</a:t>
            </a:r>
          </a:p>
          <a:p>
            <a:pPr lvl="1">
              <a:lnSpc>
                <a:spcPct val="90000"/>
              </a:lnSpc>
            </a:pPr>
            <a:r>
              <a:rPr lang="es-ES" sz="1000" dirty="0">
                <a:solidFill>
                  <a:schemeClr val="bg1"/>
                </a:solidFill>
              </a:rPr>
              <a:t>4.1	CREACIÓN DEL PROYECTO</a:t>
            </a:r>
          </a:p>
          <a:p>
            <a:pPr lvl="1">
              <a:lnSpc>
                <a:spcPct val="90000"/>
              </a:lnSpc>
            </a:pPr>
            <a:r>
              <a:rPr lang="es-ES" sz="1000" dirty="0">
                <a:solidFill>
                  <a:schemeClr val="bg1"/>
                </a:solidFill>
              </a:rPr>
              <a:t>4.2	ESTRUCTURA DE LA APLICACIÓN</a:t>
            </a:r>
          </a:p>
          <a:p>
            <a:pPr lvl="1">
              <a:lnSpc>
                <a:spcPct val="90000"/>
              </a:lnSpc>
            </a:pPr>
            <a:r>
              <a:rPr lang="es-ES" sz="1000" dirty="0">
                <a:solidFill>
                  <a:srgbClr val="FFFF00"/>
                </a:solidFill>
              </a:rPr>
              <a:t>4.3	CODIFICACIÓN DEL PROYECTO</a:t>
            </a:r>
          </a:p>
          <a:p>
            <a:pPr lvl="1">
              <a:lnSpc>
                <a:spcPct val="90000"/>
              </a:lnSpc>
            </a:pPr>
            <a:r>
              <a:rPr lang="es-ES" sz="1000" dirty="0">
                <a:solidFill>
                  <a:schemeClr val="bg1"/>
                </a:solidFill>
              </a:rPr>
              <a:t>4.4	EJECUCIÓN DEL PROYECTO</a:t>
            </a:r>
          </a:p>
          <a:p>
            <a:pPr>
              <a:lnSpc>
                <a:spcPct val="90000"/>
              </a:lnSpc>
            </a:pPr>
            <a:r>
              <a:rPr lang="es-ES" sz="1000" dirty="0">
                <a:solidFill>
                  <a:schemeClr val="bg1"/>
                </a:solidFill>
              </a:rPr>
              <a:t>5.	CONCLUSIONES</a:t>
            </a:r>
          </a:p>
          <a:p>
            <a:pPr>
              <a:lnSpc>
                <a:spcPct val="90000"/>
              </a:lnSpc>
            </a:pPr>
            <a:r>
              <a:rPr lang="es-ES" sz="1000" dirty="0">
                <a:solidFill>
                  <a:schemeClr val="bg1"/>
                </a:solidFill>
              </a:rPr>
              <a:t>6.	RECOMENDACIONES</a:t>
            </a:r>
          </a:p>
          <a:p>
            <a:pPr>
              <a:lnSpc>
                <a:spcPct val="90000"/>
              </a:lnSpc>
            </a:pPr>
            <a:r>
              <a:rPr lang="es-ES" sz="1000" dirty="0">
                <a:solidFill>
                  <a:schemeClr val="bg1"/>
                </a:solidFill>
              </a:rPr>
              <a:t>7.	REFERENCIAS</a:t>
            </a:r>
            <a:endParaRPr lang="es-ES" sz="1600" dirty="0">
              <a:solidFill>
                <a:schemeClr val="bg1"/>
              </a:solidFill>
            </a:endParaRPr>
          </a:p>
        </p:txBody>
      </p:sp>
      <p:sp>
        <p:nvSpPr>
          <p:cNvPr id="7" name="CuadroTexto 6">
            <a:extLst>
              <a:ext uri="{FF2B5EF4-FFF2-40B4-BE49-F238E27FC236}">
                <a16:creationId xmlns:a16="http://schemas.microsoft.com/office/drawing/2014/main" id="{8338FD19-E3AE-882C-2EFF-288007D157FD}"/>
              </a:ext>
            </a:extLst>
          </p:cNvPr>
          <p:cNvSpPr txBox="1"/>
          <p:nvPr/>
        </p:nvSpPr>
        <p:spPr>
          <a:xfrm>
            <a:off x="11632748" y="6388099"/>
            <a:ext cx="463824" cy="400110"/>
          </a:xfrm>
          <a:prstGeom prst="rect">
            <a:avLst/>
          </a:prstGeom>
          <a:noFill/>
        </p:spPr>
        <p:txBody>
          <a:bodyPr wrap="square" rtlCol="0">
            <a:spAutoFit/>
          </a:bodyPr>
          <a:lstStyle/>
          <a:p>
            <a:r>
              <a:rPr lang="es-EC" sz="2000" dirty="0">
                <a:solidFill>
                  <a:schemeClr val="bg1"/>
                </a:solidFill>
              </a:rPr>
              <a:t>34</a:t>
            </a:r>
          </a:p>
        </p:txBody>
      </p:sp>
      <p:pic>
        <p:nvPicPr>
          <p:cNvPr id="4" name="Picture 61" descr="Captura de pantalla de un celular&#10;&#10;Descripción generada automáticamente">
            <a:extLst>
              <a:ext uri="{FF2B5EF4-FFF2-40B4-BE49-F238E27FC236}">
                <a16:creationId xmlns:a16="http://schemas.microsoft.com/office/drawing/2014/main" id="{6CAFB72D-36FF-19E3-BC39-5F6976023B67}"/>
              </a:ext>
            </a:extLst>
          </p:cNvPr>
          <p:cNvPicPr>
            <a:picLocks noChangeAspect="1"/>
          </p:cNvPicPr>
          <p:nvPr/>
        </p:nvPicPr>
        <p:blipFill>
          <a:blip r:embed="rId2"/>
          <a:stretch>
            <a:fillRect/>
          </a:stretch>
        </p:blipFill>
        <p:spPr>
          <a:xfrm>
            <a:off x="524364" y="2078355"/>
            <a:ext cx="4733925" cy="1350645"/>
          </a:xfrm>
          <a:prstGeom prst="rect">
            <a:avLst/>
          </a:prstGeom>
          <a:ln w="88900" cap="sq" cmpd="thickThin">
            <a:solidFill>
              <a:srgbClr val="000000"/>
            </a:solidFill>
            <a:prstDash val="solid"/>
            <a:miter lim="800000"/>
          </a:ln>
          <a:effectLst>
            <a:innerShdw blurRad="76200">
              <a:srgbClr val="000000"/>
            </a:innerShdw>
          </a:effectLst>
        </p:spPr>
      </p:pic>
      <p:pic>
        <p:nvPicPr>
          <p:cNvPr id="6" name="Picture 62" descr="Interfaz de usuario gráfica, Texto, Aplicación&#10;&#10;Descripción generada automáticamente">
            <a:extLst>
              <a:ext uri="{FF2B5EF4-FFF2-40B4-BE49-F238E27FC236}">
                <a16:creationId xmlns:a16="http://schemas.microsoft.com/office/drawing/2014/main" id="{0EB9A6EC-05E8-39E6-36BA-384A79986595}"/>
              </a:ext>
            </a:extLst>
          </p:cNvPr>
          <p:cNvPicPr>
            <a:picLocks noChangeAspect="1"/>
          </p:cNvPicPr>
          <p:nvPr/>
        </p:nvPicPr>
        <p:blipFill>
          <a:blip r:embed="rId3"/>
          <a:stretch>
            <a:fillRect/>
          </a:stretch>
        </p:blipFill>
        <p:spPr>
          <a:xfrm>
            <a:off x="4740167" y="3683011"/>
            <a:ext cx="4051998" cy="2812024"/>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5376126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601255" y="792480"/>
            <a:ext cx="3409782" cy="5208270"/>
          </a:xfrm>
        </p:spPr>
        <p:txBody>
          <a:bodyPr>
            <a:normAutofit/>
          </a:bodyPr>
          <a:lstStyle/>
          <a:p>
            <a:pPr marL="0" indent="0" algn="just">
              <a:lnSpc>
                <a:spcPct val="115000"/>
              </a:lnSpc>
              <a:spcBef>
                <a:spcPts val="0"/>
              </a:spcBef>
              <a:spcAft>
                <a:spcPts val="1000"/>
              </a:spcAft>
              <a:buNone/>
            </a:pPr>
            <a:r>
              <a:rPr lang="es-ES" dirty="0">
                <a:solidFill>
                  <a:schemeClr val="bg1"/>
                </a:solidFill>
              </a:rPr>
              <a:t>Se codifica el archivo DireccionesControlador.java</a:t>
            </a:r>
            <a:endParaRPr lang="en-US" dirty="0">
              <a:solidFill>
                <a:schemeClr val="bg1"/>
              </a:solidFill>
            </a:endParaRPr>
          </a:p>
        </p:txBody>
      </p:sp>
      <p:sp>
        <p:nvSpPr>
          <p:cNvPr id="24" name="CuadroTexto 23">
            <a:extLst>
              <a:ext uri="{FF2B5EF4-FFF2-40B4-BE49-F238E27FC236}">
                <a16:creationId xmlns:a16="http://schemas.microsoft.com/office/drawing/2014/main" id="{B0AA1878-F403-438D-8FB1-E8220CFEAC0B}"/>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9</a:t>
            </a:r>
          </a:p>
        </p:txBody>
      </p:sp>
      <p:sp>
        <p:nvSpPr>
          <p:cNvPr id="6" name="CuadroTexto 9">
            <a:extLst>
              <a:ext uri="{FF2B5EF4-FFF2-40B4-BE49-F238E27FC236}">
                <a16:creationId xmlns:a16="http://schemas.microsoft.com/office/drawing/2014/main" id="{4593F653-6A14-363B-AA0C-6BA98155BC73}"/>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17</a:t>
            </a:r>
          </a:p>
        </p:txBody>
      </p:sp>
      <p:sp>
        <p:nvSpPr>
          <p:cNvPr id="9" name="CuadroTexto 9">
            <a:extLst>
              <a:ext uri="{FF2B5EF4-FFF2-40B4-BE49-F238E27FC236}">
                <a16:creationId xmlns:a16="http://schemas.microsoft.com/office/drawing/2014/main" id="{5CB4EFE9-37BE-10D2-32C5-8F2EA31E1F96}"/>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18</a:t>
            </a:r>
          </a:p>
        </p:txBody>
      </p:sp>
      <p:sp>
        <p:nvSpPr>
          <p:cNvPr id="4" name="Marcador de contenido 2">
            <a:extLst>
              <a:ext uri="{FF2B5EF4-FFF2-40B4-BE49-F238E27FC236}">
                <a16:creationId xmlns:a16="http://schemas.microsoft.com/office/drawing/2014/main" id="{DAF47C9B-70C7-D550-DDA3-373FAA3110D4}"/>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000" dirty="0">
                <a:solidFill>
                  <a:schemeClr val="bg1"/>
                </a:solidFill>
              </a:rPr>
              <a:t>1.	INTRODUCCIÓN</a:t>
            </a:r>
          </a:p>
          <a:p>
            <a:pPr>
              <a:lnSpc>
                <a:spcPct val="90000"/>
              </a:lnSpc>
            </a:pPr>
            <a:r>
              <a:rPr lang="es-ES" sz="1000" dirty="0">
                <a:solidFill>
                  <a:schemeClr val="bg1"/>
                </a:solidFill>
              </a:rPr>
              <a:t>2.	OBJETIVOS</a:t>
            </a:r>
          </a:p>
          <a:p>
            <a:pPr lvl="1">
              <a:lnSpc>
                <a:spcPct val="90000"/>
              </a:lnSpc>
            </a:pPr>
            <a:r>
              <a:rPr lang="es-ES" sz="1000" dirty="0">
                <a:solidFill>
                  <a:schemeClr val="bg1"/>
                </a:solidFill>
              </a:rPr>
              <a:t>2.1.	OBJETIVO GENERAL</a:t>
            </a:r>
          </a:p>
          <a:p>
            <a:pPr lvl="1">
              <a:lnSpc>
                <a:spcPct val="90000"/>
              </a:lnSpc>
            </a:pPr>
            <a:r>
              <a:rPr lang="es-ES" sz="1000" dirty="0">
                <a:solidFill>
                  <a:schemeClr val="bg1"/>
                </a:solidFill>
              </a:rPr>
              <a:t>2.2.	OBJETIVOS ESPECÍFICOS</a:t>
            </a:r>
          </a:p>
          <a:p>
            <a:pPr>
              <a:lnSpc>
                <a:spcPct val="90000"/>
              </a:lnSpc>
            </a:pPr>
            <a:r>
              <a:rPr lang="es-ES" sz="1000" dirty="0">
                <a:solidFill>
                  <a:schemeClr val="bg1"/>
                </a:solidFill>
              </a:rPr>
              <a:t>3.	MARCO TEÓRICO</a:t>
            </a:r>
          </a:p>
          <a:p>
            <a:pPr lvl="1">
              <a:lnSpc>
                <a:spcPct val="90000"/>
              </a:lnSpc>
            </a:pPr>
            <a:r>
              <a:rPr lang="es-ES" sz="1000" dirty="0">
                <a:solidFill>
                  <a:schemeClr val="bg1"/>
                </a:solidFill>
              </a:rPr>
              <a:t>3.1	PATRÓN MODELO VISTA CONTROLADOR</a:t>
            </a:r>
          </a:p>
          <a:p>
            <a:pPr lvl="2">
              <a:lnSpc>
                <a:spcPct val="90000"/>
              </a:lnSpc>
            </a:pPr>
            <a:r>
              <a:rPr lang="es-ES" sz="1000" dirty="0">
                <a:solidFill>
                  <a:schemeClr val="bg1"/>
                </a:solidFill>
              </a:rPr>
              <a:t>3.1.1	MODELO</a:t>
            </a:r>
          </a:p>
          <a:p>
            <a:pPr lvl="2">
              <a:lnSpc>
                <a:spcPct val="90000"/>
              </a:lnSpc>
            </a:pPr>
            <a:r>
              <a:rPr lang="es-ES" sz="1000" dirty="0">
                <a:solidFill>
                  <a:schemeClr val="bg1"/>
                </a:solidFill>
              </a:rPr>
              <a:t>3.1.2	VISTA</a:t>
            </a:r>
          </a:p>
          <a:p>
            <a:pPr lvl="2">
              <a:lnSpc>
                <a:spcPct val="90000"/>
              </a:lnSpc>
            </a:pPr>
            <a:r>
              <a:rPr lang="es-ES" sz="1000" dirty="0">
                <a:solidFill>
                  <a:schemeClr val="bg1"/>
                </a:solidFill>
              </a:rPr>
              <a:t>3.1.3	CONTROLADOR</a:t>
            </a:r>
          </a:p>
          <a:p>
            <a:pPr lvl="1">
              <a:lnSpc>
                <a:spcPct val="90000"/>
              </a:lnSpc>
            </a:pPr>
            <a:r>
              <a:rPr lang="es-ES" sz="1000" dirty="0">
                <a:solidFill>
                  <a:schemeClr val="bg1"/>
                </a:solidFill>
              </a:rPr>
              <a:t>3.2	JAKARTA PERSISTENCE</a:t>
            </a:r>
          </a:p>
          <a:p>
            <a:pPr lvl="1">
              <a:lnSpc>
                <a:spcPct val="90000"/>
              </a:lnSpc>
            </a:pPr>
            <a:r>
              <a:rPr lang="es-ES" sz="1000" dirty="0">
                <a:solidFill>
                  <a:schemeClr val="bg1"/>
                </a:solidFill>
              </a:rPr>
              <a:t>3.3	JAVA SERVER FACES</a:t>
            </a:r>
          </a:p>
          <a:p>
            <a:pPr lvl="2">
              <a:lnSpc>
                <a:spcPct val="90000"/>
              </a:lnSpc>
            </a:pPr>
            <a:r>
              <a:rPr lang="es-ES" sz="1000" dirty="0">
                <a:solidFill>
                  <a:schemeClr val="bg1"/>
                </a:solidFill>
              </a:rPr>
              <a:t>3.3.1	ELEMENTOS</a:t>
            </a:r>
          </a:p>
          <a:p>
            <a:pPr lvl="2">
              <a:lnSpc>
                <a:spcPct val="90000"/>
              </a:lnSpc>
            </a:pPr>
            <a:r>
              <a:rPr lang="es-ES" sz="1000" dirty="0">
                <a:solidFill>
                  <a:schemeClr val="bg1"/>
                </a:solidFill>
              </a:rPr>
              <a:t>3.3.2	CARACTERÍSTICAS Y DESVENTAJAS</a:t>
            </a:r>
          </a:p>
          <a:p>
            <a:pPr lvl="2">
              <a:lnSpc>
                <a:spcPct val="90000"/>
              </a:lnSpc>
            </a:pPr>
            <a:r>
              <a:rPr lang="es-ES" sz="1000" dirty="0">
                <a:solidFill>
                  <a:schemeClr val="bg1"/>
                </a:solidFill>
              </a:rPr>
              <a:t>3.3.3	ETIQUETAS</a:t>
            </a:r>
          </a:p>
          <a:p>
            <a:pPr lvl="1">
              <a:lnSpc>
                <a:spcPct val="90000"/>
              </a:lnSpc>
            </a:pPr>
            <a:r>
              <a:rPr lang="es-ES" sz="1000" dirty="0">
                <a:solidFill>
                  <a:schemeClr val="bg1"/>
                </a:solidFill>
              </a:rPr>
              <a:t>3.4	XHTML</a:t>
            </a:r>
          </a:p>
          <a:p>
            <a:pPr lvl="2">
              <a:lnSpc>
                <a:spcPct val="90000"/>
              </a:lnSpc>
            </a:pPr>
            <a:r>
              <a:rPr lang="es-ES" sz="1000" dirty="0">
                <a:solidFill>
                  <a:schemeClr val="bg1"/>
                </a:solidFill>
              </a:rPr>
              <a:t>3.4.1	VENTAJAS Y DESVENTAJAS</a:t>
            </a:r>
          </a:p>
          <a:p>
            <a:pPr lvl="1">
              <a:lnSpc>
                <a:spcPct val="90000"/>
              </a:lnSpc>
            </a:pPr>
            <a:r>
              <a:rPr lang="es-ES" sz="1000" dirty="0">
                <a:solidFill>
                  <a:schemeClr val="bg1"/>
                </a:solidFill>
              </a:rPr>
              <a:t>3,5	JSF CDI BEAN</a:t>
            </a:r>
          </a:p>
          <a:p>
            <a:pPr lvl="1">
              <a:lnSpc>
                <a:spcPct val="90000"/>
              </a:lnSpc>
            </a:pPr>
            <a:r>
              <a:rPr lang="es-ES" sz="1000" dirty="0">
                <a:solidFill>
                  <a:schemeClr val="bg1"/>
                </a:solidFill>
              </a:rPr>
              <a:t>3.6	INYECCIÓN DE DEPENDENCIAS</a:t>
            </a:r>
          </a:p>
          <a:p>
            <a:pPr lvl="1">
              <a:lnSpc>
                <a:spcPct val="90000"/>
              </a:lnSpc>
            </a:pPr>
            <a:r>
              <a:rPr lang="es-ES" sz="1000" dirty="0">
                <a:solidFill>
                  <a:schemeClr val="bg1"/>
                </a:solidFill>
              </a:rPr>
              <a:t>3.7	COMPOSITE</a:t>
            </a:r>
          </a:p>
          <a:p>
            <a:pPr>
              <a:lnSpc>
                <a:spcPct val="90000"/>
              </a:lnSpc>
            </a:pPr>
            <a:r>
              <a:rPr lang="es-ES" sz="1000" dirty="0">
                <a:solidFill>
                  <a:schemeClr val="bg1"/>
                </a:solidFill>
              </a:rPr>
              <a:t>4.	PARTE PRÁCTICA</a:t>
            </a:r>
          </a:p>
          <a:p>
            <a:pPr lvl="1">
              <a:lnSpc>
                <a:spcPct val="90000"/>
              </a:lnSpc>
            </a:pPr>
            <a:r>
              <a:rPr lang="es-ES" sz="1000" dirty="0">
                <a:solidFill>
                  <a:schemeClr val="bg1"/>
                </a:solidFill>
              </a:rPr>
              <a:t>4.1	CREACIÓN DEL PROYECTO</a:t>
            </a:r>
          </a:p>
          <a:p>
            <a:pPr lvl="1">
              <a:lnSpc>
                <a:spcPct val="90000"/>
              </a:lnSpc>
            </a:pPr>
            <a:r>
              <a:rPr lang="es-ES" sz="1000" dirty="0">
                <a:solidFill>
                  <a:schemeClr val="bg1"/>
                </a:solidFill>
              </a:rPr>
              <a:t>4.2	ESTRUCTURA DE LA APLICACIÓN</a:t>
            </a:r>
          </a:p>
          <a:p>
            <a:pPr lvl="1">
              <a:lnSpc>
                <a:spcPct val="90000"/>
              </a:lnSpc>
            </a:pPr>
            <a:r>
              <a:rPr lang="es-ES" sz="1000" dirty="0">
                <a:solidFill>
                  <a:srgbClr val="FFFF00"/>
                </a:solidFill>
              </a:rPr>
              <a:t>4.3	CODIFICACIÓN DEL PROYECTO</a:t>
            </a:r>
          </a:p>
          <a:p>
            <a:pPr lvl="1">
              <a:lnSpc>
                <a:spcPct val="90000"/>
              </a:lnSpc>
            </a:pPr>
            <a:r>
              <a:rPr lang="es-ES" sz="1000" dirty="0">
                <a:solidFill>
                  <a:schemeClr val="bg1"/>
                </a:solidFill>
              </a:rPr>
              <a:t>4.4	EJECUCIÓN DEL PROYECTO</a:t>
            </a:r>
          </a:p>
          <a:p>
            <a:pPr>
              <a:lnSpc>
                <a:spcPct val="90000"/>
              </a:lnSpc>
            </a:pPr>
            <a:r>
              <a:rPr lang="es-ES" sz="1000" dirty="0">
                <a:solidFill>
                  <a:schemeClr val="bg1"/>
                </a:solidFill>
              </a:rPr>
              <a:t>5.	CONCLUSIONES</a:t>
            </a:r>
          </a:p>
          <a:p>
            <a:pPr>
              <a:lnSpc>
                <a:spcPct val="90000"/>
              </a:lnSpc>
            </a:pPr>
            <a:r>
              <a:rPr lang="es-ES" sz="1000" dirty="0">
                <a:solidFill>
                  <a:schemeClr val="bg1"/>
                </a:solidFill>
              </a:rPr>
              <a:t>6.	RECOMENDACIONES</a:t>
            </a:r>
          </a:p>
          <a:p>
            <a:pPr>
              <a:lnSpc>
                <a:spcPct val="90000"/>
              </a:lnSpc>
            </a:pPr>
            <a:r>
              <a:rPr lang="es-ES" sz="1000" dirty="0">
                <a:solidFill>
                  <a:schemeClr val="bg1"/>
                </a:solidFill>
              </a:rPr>
              <a:t>7.	REFERENCIAS</a:t>
            </a:r>
            <a:endParaRPr lang="es-ES" sz="1600" dirty="0">
              <a:solidFill>
                <a:schemeClr val="bg1"/>
              </a:solidFill>
            </a:endParaRPr>
          </a:p>
        </p:txBody>
      </p:sp>
      <p:sp>
        <p:nvSpPr>
          <p:cNvPr id="8" name="CuadroTexto 7">
            <a:extLst>
              <a:ext uri="{FF2B5EF4-FFF2-40B4-BE49-F238E27FC236}">
                <a16:creationId xmlns:a16="http://schemas.microsoft.com/office/drawing/2014/main" id="{3492C550-D41B-C915-05D5-9C58E66D7780}"/>
              </a:ext>
            </a:extLst>
          </p:cNvPr>
          <p:cNvSpPr txBox="1"/>
          <p:nvPr/>
        </p:nvSpPr>
        <p:spPr>
          <a:xfrm>
            <a:off x="11632748" y="6388099"/>
            <a:ext cx="463824" cy="400110"/>
          </a:xfrm>
          <a:prstGeom prst="rect">
            <a:avLst/>
          </a:prstGeom>
          <a:noFill/>
        </p:spPr>
        <p:txBody>
          <a:bodyPr wrap="square" rtlCol="0">
            <a:spAutoFit/>
          </a:bodyPr>
          <a:lstStyle/>
          <a:p>
            <a:r>
              <a:rPr lang="es-EC" sz="2000" dirty="0">
                <a:solidFill>
                  <a:schemeClr val="bg1"/>
                </a:solidFill>
              </a:rPr>
              <a:t>35</a:t>
            </a:r>
          </a:p>
        </p:txBody>
      </p:sp>
      <p:pic>
        <p:nvPicPr>
          <p:cNvPr id="7" name="Imagen 6">
            <a:extLst>
              <a:ext uri="{FF2B5EF4-FFF2-40B4-BE49-F238E27FC236}">
                <a16:creationId xmlns:a16="http://schemas.microsoft.com/office/drawing/2014/main" id="{1D7F8460-2CF1-495A-8601-750F5D52AA9F}"/>
              </a:ext>
            </a:extLst>
          </p:cNvPr>
          <p:cNvPicPr>
            <a:picLocks noChangeAspect="1"/>
          </p:cNvPicPr>
          <p:nvPr/>
        </p:nvPicPr>
        <p:blipFill>
          <a:blip r:embed="rId2"/>
          <a:stretch>
            <a:fillRect/>
          </a:stretch>
        </p:blipFill>
        <p:spPr>
          <a:xfrm>
            <a:off x="4659150" y="1029741"/>
            <a:ext cx="3948920" cy="4733748"/>
          </a:xfrm>
          <a:prstGeom prst="rect">
            <a:avLst/>
          </a:prstGeom>
        </p:spPr>
      </p:pic>
    </p:spTree>
    <p:extLst>
      <p:ext uri="{BB962C8B-B14F-4D97-AF65-F5344CB8AC3E}">
        <p14:creationId xmlns:p14="http://schemas.microsoft.com/office/powerpoint/2010/main" val="41534685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Marcador de contenido 2">
            <a:extLst>
              <a:ext uri="{FF2B5EF4-FFF2-40B4-BE49-F238E27FC236}">
                <a16:creationId xmlns:a16="http://schemas.microsoft.com/office/drawing/2014/main" id="{E0BC1E80-0C35-406F-84CB-0AB88C53DA1F}"/>
              </a:ext>
            </a:extLst>
          </p:cNvPr>
          <p:cNvSpPr>
            <a:spLocks noGrp="1"/>
          </p:cNvSpPr>
          <p:nvPr>
            <p:ph idx="1"/>
          </p:nvPr>
        </p:nvSpPr>
        <p:spPr>
          <a:xfrm>
            <a:off x="601254" y="792479"/>
            <a:ext cx="8277826" cy="976499"/>
          </a:xfrm>
        </p:spPr>
        <p:txBody>
          <a:bodyPr>
            <a:normAutofit/>
          </a:bodyPr>
          <a:lstStyle/>
          <a:p>
            <a:pPr marL="0" marR="0" indent="0" algn="just">
              <a:lnSpc>
                <a:spcPct val="115000"/>
              </a:lnSpc>
              <a:spcBef>
                <a:spcPts val="0"/>
              </a:spcBef>
              <a:spcAft>
                <a:spcPts val="1000"/>
              </a:spcAft>
              <a:buNone/>
            </a:pPr>
            <a:r>
              <a:rPr lang="es-ES" sz="2600" dirty="0">
                <a:solidFill>
                  <a:schemeClr val="bg1"/>
                </a:solidFill>
              </a:rPr>
              <a:t>4.4	EJECUCIÓN DEL PROYECTO</a:t>
            </a:r>
          </a:p>
        </p:txBody>
      </p:sp>
      <p:sp>
        <p:nvSpPr>
          <p:cNvPr id="18" name="CuadroTexto 17">
            <a:extLst>
              <a:ext uri="{FF2B5EF4-FFF2-40B4-BE49-F238E27FC236}">
                <a16:creationId xmlns:a16="http://schemas.microsoft.com/office/drawing/2014/main" id="{3B880CC0-B7A4-486E-8C5B-C7D15855C1AD}"/>
              </a:ext>
            </a:extLst>
          </p:cNvPr>
          <p:cNvSpPr txBox="1"/>
          <p:nvPr/>
        </p:nvSpPr>
        <p:spPr>
          <a:xfrm>
            <a:off x="11704320" y="6427410"/>
            <a:ext cx="467361" cy="400110"/>
          </a:xfrm>
          <a:prstGeom prst="rect">
            <a:avLst/>
          </a:prstGeom>
          <a:noFill/>
        </p:spPr>
        <p:txBody>
          <a:bodyPr wrap="square" rtlCol="0">
            <a:spAutoFit/>
          </a:bodyPr>
          <a:lstStyle/>
          <a:p>
            <a:r>
              <a:rPr lang="es-EC" sz="2000" dirty="0">
                <a:solidFill>
                  <a:schemeClr val="bg1"/>
                </a:solidFill>
              </a:rPr>
              <a:t>11</a:t>
            </a:r>
          </a:p>
        </p:txBody>
      </p:sp>
      <p:sp>
        <p:nvSpPr>
          <p:cNvPr id="5" name="CuadroTexto 9">
            <a:extLst>
              <a:ext uri="{FF2B5EF4-FFF2-40B4-BE49-F238E27FC236}">
                <a16:creationId xmlns:a16="http://schemas.microsoft.com/office/drawing/2014/main" id="{562A959D-997D-98DE-3633-5E49598F00C1}"/>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16</a:t>
            </a:r>
          </a:p>
        </p:txBody>
      </p:sp>
      <p:sp>
        <p:nvSpPr>
          <p:cNvPr id="8" name="CuadroTexto 9">
            <a:extLst>
              <a:ext uri="{FF2B5EF4-FFF2-40B4-BE49-F238E27FC236}">
                <a16:creationId xmlns:a16="http://schemas.microsoft.com/office/drawing/2014/main" id="{3AAA705B-D56D-24A0-0B70-182BC3EEFF16}"/>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16</a:t>
            </a:r>
          </a:p>
        </p:txBody>
      </p:sp>
      <p:sp>
        <p:nvSpPr>
          <p:cNvPr id="2" name="Marcador de contenido 2">
            <a:extLst>
              <a:ext uri="{FF2B5EF4-FFF2-40B4-BE49-F238E27FC236}">
                <a16:creationId xmlns:a16="http://schemas.microsoft.com/office/drawing/2014/main" id="{8448EC82-4602-63E0-9465-1FE25525EBA5}"/>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000" dirty="0">
                <a:solidFill>
                  <a:schemeClr val="bg1"/>
                </a:solidFill>
              </a:rPr>
              <a:t>1.	INTRODUCCIÓN</a:t>
            </a:r>
          </a:p>
          <a:p>
            <a:pPr>
              <a:lnSpc>
                <a:spcPct val="90000"/>
              </a:lnSpc>
            </a:pPr>
            <a:r>
              <a:rPr lang="es-ES" sz="1000" dirty="0">
                <a:solidFill>
                  <a:schemeClr val="bg1"/>
                </a:solidFill>
              </a:rPr>
              <a:t>2.	OBJETIVOS</a:t>
            </a:r>
          </a:p>
          <a:p>
            <a:pPr lvl="1">
              <a:lnSpc>
                <a:spcPct val="90000"/>
              </a:lnSpc>
            </a:pPr>
            <a:r>
              <a:rPr lang="es-ES" sz="1000" dirty="0">
                <a:solidFill>
                  <a:schemeClr val="bg1"/>
                </a:solidFill>
              </a:rPr>
              <a:t>2.1.	OBJETIVO GENERAL</a:t>
            </a:r>
          </a:p>
          <a:p>
            <a:pPr lvl="1">
              <a:lnSpc>
                <a:spcPct val="90000"/>
              </a:lnSpc>
            </a:pPr>
            <a:r>
              <a:rPr lang="es-ES" sz="1000" dirty="0">
                <a:solidFill>
                  <a:schemeClr val="bg1"/>
                </a:solidFill>
              </a:rPr>
              <a:t>2.2.	OBJETIVOS ESPECÍFICOS</a:t>
            </a:r>
          </a:p>
          <a:p>
            <a:pPr>
              <a:lnSpc>
                <a:spcPct val="90000"/>
              </a:lnSpc>
            </a:pPr>
            <a:r>
              <a:rPr lang="es-ES" sz="1000" dirty="0">
                <a:solidFill>
                  <a:schemeClr val="bg1"/>
                </a:solidFill>
              </a:rPr>
              <a:t>3.	MARCO TEÓRICO</a:t>
            </a:r>
          </a:p>
          <a:p>
            <a:pPr lvl="1">
              <a:lnSpc>
                <a:spcPct val="90000"/>
              </a:lnSpc>
            </a:pPr>
            <a:r>
              <a:rPr lang="es-ES" sz="1000" dirty="0">
                <a:solidFill>
                  <a:schemeClr val="bg1"/>
                </a:solidFill>
              </a:rPr>
              <a:t>3.1	PATRÓN MODELO VISTA CONTROLADOR</a:t>
            </a:r>
          </a:p>
          <a:p>
            <a:pPr lvl="2">
              <a:lnSpc>
                <a:spcPct val="90000"/>
              </a:lnSpc>
            </a:pPr>
            <a:r>
              <a:rPr lang="es-ES" sz="1000" dirty="0">
                <a:solidFill>
                  <a:schemeClr val="bg1"/>
                </a:solidFill>
              </a:rPr>
              <a:t>3.1.1	MODELO</a:t>
            </a:r>
          </a:p>
          <a:p>
            <a:pPr lvl="2">
              <a:lnSpc>
                <a:spcPct val="90000"/>
              </a:lnSpc>
            </a:pPr>
            <a:r>
              <a:rPr lang="es-ES" sz="1000" dirty="0">
                <a:solidFill>
                  <a:schemeClr val="bg1"/>
                </a:solidFill>
              </a:rPr>
              <a:t>3.1.2	VISTA</a:t>
            </a:r>
          </a:p>
          <a:p>
            <a:pPr lvl="2">
              <a:lnSpc>
                <a:spcPct val="90000"/>
              </a:lnSpc>
            </a:pPr>
            <a:r>
              <a:rPr lang="es-ES" sz="1000" dirty="0">
                <a:solidFill>
                  <a:schemeClr val="bg1"/>
                </a:solidFill>
              </a:rPr>
              <a:t>3.1.3	CONTROLADOR</a:t>
            </a:r>
          </a:p>
          <a:p>
            <a:pPr lvl="1">
              <a:lnSpc>
                <a:spcPct val="90000"/>
              </a:lnSpc>
            </a:pPr>
            <a:r>
              <a:rPr lang="es-ES" sz="1000" dirty="0">
                <a:solidFill>
                  <a:schemeClr val="bg1"/>
                </a:solidFill>
              </a:rPr>
              <a:t>3.2	JAKARTA PERSISTENCE</a:t>
            </a:r>
          </a:p>
          <a:p>
            <a:pPr lvl="1">
              <a:lnSpc>
                <a:spcPct val="90000"/>
              </a:lnSpc>
            </a:pPr>
            <a:r>
              <a:rPr lang="es-ES" sz="1000" dirty="0">
                <a:solidFill>
                  <a:schemeClr val="bg1"/>
                </a:solidFill>
              </a:rPr>
              <a:t>3.3	JAVA SERVER FACES</a:t>
            </a:r>
          </a:p>
          <a:p>
            <a:pPr lvl="2">
              <a:lnSpc>
                <a:spcPct val="90000"/>
              </a:lnSpc>
            </a:pPr>
            <a:r>
              <a:rPr lang="es-ES" sz="1000" dirty="0">
                <a:solidFill>
                  <a:schemeClr val="bg1"/>
                </a:solidFill>
              </a:rPr>
              <a:t>3.3.1	ELEMENTOS</a:t>
            </a:r>
          </a:p>
          <a:p>
            <a:pPr lvl="2">
              <a:lnSpc>
                <a:spcPct val="90000"/>
              </a:lnSpc>
            </a:pPr>
            <a:r>
              <a:rPr lang="es-ES" sz="1000" dirty="0">
                <a:solidFill>
                  <a:schemeClr val="bg1"/>
                </a:solidFill>
              </a:rPr>
              <a:t>3.3.2	CARACTERÍSTICAS Y DESVENTAJAS</a:t>
            </a:r>
          </a:p>
          <a:p>
            <a:pPr lvl="2">
              <a:lnSpc>
                <a:spcPct val="90000"/>
              </a:lnSpc>
            </a:pPr>
            <a:r>
              <a:rPr lang="es-ES" sz="1000" dirty="0">
                <a:solidFill>
                  <a:schemeClr val="bg1"/>
                </a:solidFill>
              </a:rPr>
              <a:t>3.3.3	ETIQUETAS</a:t>
            </a:r>
          </a:p>
          <a:p>
            <a:pPr lvl="1">
              <a:lnSpc>
                <a:spcPct val="90000"/>
              </a:lnSpc>
            </a:pPr>
            <a:r>
              <a:rPr lang="es-ES" sz="1000" dirty="0">
                <a:solidFill>
                  <a:schemeClr val="bg1"/>
                </a:solidFill>
              </a:rPr>
              <a:t>3.4	XHTML</a:t>
            </a:r>
          </a:p>
          <a:p>
            <a:pPr lvl="2">
              <a:lnSpc>
                <a:spcPct val="90000"/>
              </a:lnSpc>
            </a:pPr>
            <a:r>
              <a:rPr lang="es-ES" sz="1000" dirty="0">
                <a:solidFill>
                  <a:schemeClr val="bg1"/>
                </a:solidFill>
              </a:rPr>
              <a:t>3.4.1	VENTAJAS Y DESVENTAJAS</a:t>
            </a:r>
          </a:p>
          <a:p>
            <a:pPr lvl="1">
              <a:lnSpc>
                <a:spcPct val="90000"/>
              </a:lnSpc>
            </a:pPr>
            <a:r>
              <a:rPr lang="es-ES" sz="1000" dirty="0">
                <a:solidFill>
                  <a:schemeClr val="bg1"/>
                </a:solidFill>
              </a:rPr>
              <a:t>3,5	JSF CDI BEAN</a:t>
            </a:r>
          </a:p>
          <a:p>
            <a:pPr lvl="1">
              <a:lnSpc>
                <a:spcPct val="90000"/>
              </a:lnSpc>
            </a:pPr>
            <a:r>
              <a:rPr lang="es-ES" sz="1000" dirty="0">
                <a:solidFill>
                  <a:schemeClr val="bg1"/>
                </a:solidFill>
              </a:rPr>
              <a:t>3.6	INYECCIÓN DE DEPENDENCIAS</a:t>
            </a:r>
          </a:p>
          <a:p>
            <a:pPr lvl="1">
              <a:lnSpc>
                <a:spcPct val="90000"/>
              </a:lnSpc>
            </a:pPr>
            <a:r>
              <a:rPr lang="es-ES" sz="1000" dirty="0">
                <a:solidFill>
                  <a:schemeClr val="bg1"/>
                </a:solidFill>
              </a:rPr>
              <a:t>3.7	COMPOSITE</a:t>
            </a:r>
          </a:p>
          <a:p>
            <a:pPr>
              <a:lnSpc>
                <a:spcPct val="90000"/>
              </a:lnSpc>
            </a:pPr>
            <a:r>
              <a:rPr lang="es-ES" sz="1000" dirty="0">
                <a:solidFill>
                  <a:srgbClr val="FFFF00"/>
                </a:solidFill>
              </a:rPr>
              <a:t>4.	PARTE PRÁCTICA</a:t>
            </a:r>
          </a:p>
          <a:p>
            <a:pPr lvl="1">
              <a:lnSpc>
                <a:spcPct val="90000"/>
              </a:lnSpc>
            </a:pPr>
            <a:r>
              <a:rPr lang="es-ES" sz="1000" dirty="0">
                <a:solidFill>
                  <a:schemeClr val="bg1"/>
                </a:solidFill>
              </a:rPr>
              <a:t>4.1	CREACIÓN DEL PROYECTO</a:t>
            </a:r>
          </a:p>
          <a:p>
            <a:pPr lvl="1">
              <a:lnSpc>
                <a:spcPct val="90000"/>
              </a:lnSpc>
            </a:pPr>
            <a:r>
              <a:rPr lang="es-ES" sz="1000" dirty="0">
                <a:solidFill>
                  <a:schemeClr val="bg1"/>
                </a:solidFill>
              </a:rPr>
              <a:t>4.2	ESTRUCTURA DE LA APLICACIÓN</a:t>
            </a:r>
          </a:p>
          <a:p>
            <a:pPr lvl="1">
              <a:lnSpc>
                <a:spcPct val="90000"/>
              </a:lnSpc>
            </a:pPr>
            <a:r>
              <a:rPr lang="es-ES" sz="1000" dirty="0">
                <a:solidFill>
                  <a:schemeClr val="bg1"/>
                </a:solidFill>
              </a:rPr>
              <a:t>4.3	CODIFICACIÓN DEL PROYECTO</a:t>
            </a:r>
          </a:p>
          <a:p>
            <a:pPr lvl="1">
              <a:lnSpc>
                <a:spcPct val="90000"/>
              </a:lnSpc>
            </a:pPr>
            <a:r>
              <a:rPr lang="es-ES" sz="1000" dirty="0">
                <a:solidFill>
                  <a:srgbClr val="FFFF00"/>
                </a:solidFill>
              </a:rPr>
              <a:t>4.4	EJECUCIÓN DEL PROYECTO</a:t>
            </a:r>
          </a:p>
          <a:p>
            <a:pPr>
              <a:lnSpc>
                <a:spcPct val="90000"/>
              </a:lnSpc>
            </a:pPr>
            <a:r>
              <a:rPr lang="es-ES" sz="1000" dirty="0">
                <a:solidFill>
                  <a:schemeClr val="bg1"/>
                </a:solidFill>
              </a:rPr>
              <a:t>5.	CONCLUSIONES</a:t>
            </a:r>
          </a:p>
          <a:p>
            <a:pPr>
              <a:lnSpc>
                <a:spcPct val="90000"/>
              </a:lnSpc>
            </a:pPr>
            <a:r>
              <a:rPr lang="es-ES" sz="1000" dirty="0">
                <a:solidFill>
                  <a:schemeClr val="bg1"/>
                </a:solidFill>
              </a:rPr>
              <a:t>6.	RECOMENDACIONES</a:t>
            </a:r>
          </a:p>
          <a:p>
            <a:pPr>
              <a:lnSpc>
                <a:spcPct val="90000"/>
              </a:lnSpc>
            </a:pPr>
            <a:r>
              <a:rPr lang="es-ES" sz="1000" dirty="0">
                <a:solidFill>
                  <a:schemeClr val="bg1"/>
                </a:solidFill>
              </a:rPr>
              <a:t>7.	REFERENCIAS</a:t>
            </a:r>
            <a:endParaRPr lang="es-ES" sz="1600" dirty="0">
              <a:solidFill>
                <a:schemeClr val="bg1"/>
              </a:solidFill>
            </a:endParaRPr>
          </a:p>
        </p:txBody>
      </p:sp>
      <p:sp>
        <p:nvSpPr>
          <p:cNvPr id="7" name="CuadroTexto 6">
            <a:extLst>
              <a:ext uri="{FF2B5EF4-FFF2-40B4-BE49-F238E27FC236}">
                <a16:creationId xmlns:a16="http://schemas.microsoft.com/office/drawing/2014/main" id="{8338FD19-E3AE-882C-2EFF-288007D157FD}"/>
              </a:ext>
            </a:extLst>
          </p:cNvPr>
          <p:cNvSpPr txBox="1"/>
          <p:nvPr/>
        </p:nvSpPr>
        <p:spPr>
          <a:xfrm>
            <a:off x="11632748" y="6388099"/>
            <a:ext cx="463824" cy="400110"/>
          </a:xfrm>
          <a:prstGeom prst="rect">
            <a:avLst/>
          </a:prstGeom>
          <a:noFill/>
        </p:spPr>
        <p:txBody>
          <a:bodyPr wrap="square" rtlCol="0">
            <a:spAutoFit/>
          </a:bodyPr>
          <a:lstStyle/>
          <a:p>
            <a:r>
              <a:rPr lang="es-EC" sz="2000" dirty="0">
                <a:solidFill>
                  <a:schemeClr val="bg1"/>
                </a:solidFill>
              </a:rPr>
              <a:t>36</a:t>
            </a:r>
          </a:p>
        </p:txBody>
      </p:sp>
      <p:pic>
        <p:nvPicPr>
          <p:cNvPr id="4" name="Picture 3">
            <a:extLst>
              <a:ext uri="{FF2B5EF4-FFF2-40B4-BE49-F238E27FC236}">
                <a16:creationId xmlns:a16="http://schemas.microsoft.com/office/drawing/2014/main" id="{DA5887A7-A88D-16B0-5B99-6EF2BCB9AC65}"/>
              </a:ext>
            </a:extLst>
          </p:cNvPr>
          <p:cNvPicPr>
            <a:picLocks noChangeAspect="1"/>
          </p:cNvPicPr>
          <p:nvPr/>
        </p:nvPicPr>
        <p:blipFill>
          <a:blip r:embed="rId2"/>
          <a:stretch>
            <a:fillRect/>
          </a:stretch>
        </p:blipFill>
        <p:spPr>
          <a:xfrm>
            <a:off x="533171" y="2041278"/>
            <a:ext cx="3772673" cy="2323602"/>
          </a:xfrm>
          <a:prstGeom prst="rect">
            <a:avLst/>
          </a:prstGeom>
          <a:ln w="88900" cap="sq" cmpd="thickThin">
            <a:solidFill>
              <a:srgbClr val="000000"/>
            </a:solidFill>
            <a:prstDash val="solid"/>
            <a:miter lim="800000"/>
          </a:ln>
          <a:effectLst>
            <a:innerShdw blurRad="76200">
              <a:srgbClr val="000000"/>
            </a:innerShdw>
          </a:effectLst>
        </p:spPr>
      </p:pic>
      <p:pic>
        <p:nvPicPr>
          <p:cNvPr id="6" name="Picture 5" descr="Graphical user interface, text&#10;&#10;Description automatically generated">
            <a:extLst>
              <a:ext uri="{FF2B5EF4-FFF2-40B4-BE49-F238E27FC236}">
                <a16:creationId xmlns:a16="http://schemas.microsoft.com/office/drawing/2014/main" id="{73D259B7-4E1C-AD67-DB7F-D8B2ACD4FEBD}"/>
              </a:ext>
            </a:extLst>
          </p:cNvPr>
          <p:cNvPicPr>
            <a:picLocks noChangeAspect="1"/>
          </p:cNvPicPr>
          <p:nvPr/>
        </p:nvPicPr>
        <p:blipFill>
          <a:blip r:embed="rId3"/>
          <a:stretch>
            <a:fillRect/>
          </a:stretch>
        </p:blipFill>
        <p:spPr>
          <a:xfrm>
            <a:off x="5106407" y="2041278"/>
            <a:ext cx="3772673" cy="2342534"/>
          </a:xfrm>
          <a:prstGeom prst="rect">
            <a:avLst/>
          </a:prstGeom>
          <a:ln w="88900" cap="sq" cmpd="thickThin">
            <a:solidFill>
              <a:srgbClr val="000000"/>
            </a:solidFill>
            <a:prstDash val="solid"/>
            <a:miter lim="800000"/>
          </a:ln>
          <a:effectLst>
            <a:innerShdw blurRad="76200">
              <a:srgbClr val="000000"/>
            </a:innerShdw>
          </a:effectLst>
        </p:spPr>
      </p:pic>
      <p:pic>
        <p:nvPicPr>
          <p:cNvPr id="11" name="Picture 10" descr="Graphical user interface, text, application&#10;&#10;Description automatically generated">
            <a:extLst>
              <a:ext uri="{FF2B5EF4-FFF2-40B4-BE49-F238E27FC236}">
                <a16:creationId xmlns:a16="http://schemas.microsoft.com/office/drawing/2014/main" id="{B0B78A7D-2DA9-B089-52B1-1EABBD60CBC4}"/>
              </a:ext>
            </a:extLst>
          </p:cNvPr>
          <p:cNvPicPr>
            <a:picLocks noChangeAspect="1"/>
          </p:cNvPicPr>
          <p:nvPr/>
        </p:nvPicPr>
        <p:blipFill>
          <a:blip r:embed="rId4"/>
          <a:stretch>
            <a:fillRect/>
          </a:stretch>
        </p:blipFill>
        <p:spPr>
          <a:xfrm>
            <a:off x="3074634" y="4637180"/>
            <a:ext cx="3526387" cy="2184372"/>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559124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5	CONCLUSIONES</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6"/>
            <a:ext cx="8176728" cy="4071217"/>
          </a:xfrm>
        </p:spPr>
        <p:txBody>
          <a:bodyPr>
            <a:normAutofit/>
          </a:bodyPr>
          <a:lstStyle/>
          <a:p>
            <a:r>
              <a:rPr lang="es-ES" dirty="0">
                <a:solidFill>
                  <a:schemeClr val="tx1"/>
                </a:solidFill>
              </a:rPr>
              <a:t>Se logró implementar un formulario web donde se aplican los conceptos de modelo, vista y controlador que es un patrón de diseño.</a:t>
            </a:r>
          </a:p>
          <a:p>
            <a:r>
              <a:rPr lang="es-ES" dirty="0">
                <a:solidFill>
                  <a:schemeClr val="tx1"/>
                </a:solidFill>
              </a:rPr>
              <a:t>Se logró realizar una consulta teórica de Java Server Faces, inyección de dependencias y las etiquetas que se manejan.</a:t>
            </a:r>
          </a:p>
          <a:p>
            <a:r>
              <a:rPr lang="es-ES" dirty="0" err="1">
                <a:solidFill>
                  <a:schemeClr val="tx1"/>
                </a:solidFill>
              </a:rPr>
              <a:t>Jakarta</a:t>
            </a:r>
            <a:r>
              <a:rPr lang="es-ES" dirty="0">
                <a:solidFill>
                  <a:schemeClr val="tx1"/>
                </a:solidFill>
              </a:rPr>
              <a:t> EE es una plataforma de tecnología empresarial basada en Java que se utiliza para el desarrollo de aplicaciones empresariales. Es una evolución de la plataforma Java Enterprise </a:t>
            </a:r>
            <a:r>
              <a:rPr lang="es-ES" dirty="0" err="1">
                <a:solidFill>
                  <a:schemeClr val="tx1"/>
                </a:solidFill>
              </a:rPr>
              <a:t>Edition</a:t>
            </a:r>
            <a:r>
              <a:rPr lang="es-ES" dirty="0">
                <a:solidFill>
                  <a:schemeClr val="tx1"/>
                </a:solidFill>
              </a:rPr>
              <a:t> (Java EE) y está diseñada para proporcionar un marco de trabajo completo y fácil de usar para el desarrollo de aplicaciones empresariales escalables y de alta calidad.</a:t>
            </a:r>
          </a:p>
        </p:txBody>
      </p:sp>
      <p:sp>
        <p:nvSpPr>
          <p:cNvPr id="7" name="CuadroTexto 6">
            <a:extLst>
              <a:ext uri="{FF2B5EF4-FFF2-40B4-BE49-F238E27FC236}">
                <a16:creationId xmlns:a16="http://schemas.microsoft.com/office/drawing/2014/main" id="{A978D314-FD9C-4669-B7FA-7E06DC6557EA}"/>
              </a:ext>
            </a:extLst>
          </p:cNvPr>
          <p:cNvSpPr txBox="1"/>
          <p:nvPr/>
        </p:nvSpPr>
        <p:spPr>
          <a:xfrm>
            <a:off x="11704320" y="6427410"/>
            <a:ext cx="467361" cy="400110"/>
          </a:xfrm>
          <a:prstGeom prst="rect">
            <a:avLst/>
          </a:prstGeom>
          <a:noFill/>
        </p:spPr>
        <p:txBody>
          <a:bodyPr wrap="square" rtlCol="0">
            <a:spAutoFit/>
          </a:bodyPr>
          <a:lstStyle/>
          <a:p>
            <a:r>
              <a:rPr lang="es-EC" sz="2000" dirty="0">
                <a:solidFill>
                  <a:schemeClr val="bg1"/>
                </a:solidFill>
              </a:rPr>
              <a:t>35</a:t>
            </a:r>
          </a:p>
        </p:txBody>
      </p:sp>
      <p:sp>
        <p:nvSpPr>
          <p:cNvPr id="8" name="CuadroTexto 9">
            <a:extLst>
              <a:ext uri="{FF2B5EF4-FFF2-40B4-BE49-F238E27FC236}">
                <a16:creationId xmlns:a16="http://schemas.microsoft.com/office/drawing/2014/main" id="{A273604F-F76F-D13A-DE30-F5BD0E14E164}"/>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38</a:t>
            </a:r>
          </a:p>
        </p:txBody>
      </p:sp>
      <p:sp>
        <p:nvSpPr>
          <p:cNvPr id="4" name="Marcador de contenido 2">
            <a:extLst>
              <a:ext uri="{FF2B5EF4-FFF2-40B4-BE49-F238E27FC236}">
                <a16:creationId xmlns:a16="http://schemas.microsoft.com/office/drawing/2014/main" id="{95A14019-CF49-6542-6CE3-AD3A4D21A1D0}"/>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000" dirty="0">
                <a:solidFill>
                  <a:schemeClr val="bg1"/>
                </a:solidFill>
              </a:rPr>
              <a:t>1.	INTRODUCCIÓN</a:t>
            </a:r>
          </a:p>
          <a:p>
            <a:pPr>
              <a:lnSpc>
                <a:spcPct val="90000"/>
              </a:lnSpc>
            </a:pPr>
            <a:r>
              <a:rPr lang="es-ES" sz="1000" dirty="0">
                <a:solidFill>
                  <a:schemeClr val="bg1"/>
                </a:solidFill>
              </a:rPr>
              <a:t>2.	OBJETIVOS</a:t>
            </a:r>
          </a:p>
          <a:p>
            <a:pPr lvl="1">
              <a:lnSpc>
                <a:spcPct val="90000"/>
              </a:lnSpc>
            </a:pPr>
            <a:r>
              <a:rPr lang="es-ES" sz="1000" dirty="0">
                <a:solidFill>
                  <a:schemeClr val="bg1"/>
                </a:solidFill>
              </a:rPr>
              <a:t>2.1.	OBJETIVO GENERAL</a:t>
            </a:r>
          </a:p>
          <a:p>
            <a:pPr lvl="1">
              <a:lnSpc>
                <a:spcPct val="90000"/>
              </a:lnSpc>
            </a:pPr>
            <a:r>
              <a:rPr lang="es-ES" sz="1000" dirty="0">
                <a:solidFill>
                  <a:schemeClr val="bg1"/>
                </a:solidFill>
              </a:rPr>
              <a:t>2.2.	OBJETIVOS ESPECÍFICOS</a:t>
            </a:r>
          </a:p>
          <a:p>
            <a:pPr>
              <a:lnSpc>
                <a:spcPct val="90000"/>
              </a:lnSpc>
            </a:pPr>
            <a:r>
              <a:rPr lang="es-ES" sz="1000" dirty="0">
                <a:solidFill>
                  <a:schemeClr val="bg1"/>
                </a:solidFill>
              </a:rPr>
              <a:t>3.	MARCO TEÓRICO</a:t>
            </a:r>
          </a:p>
          <a:p>
            <a:pPr lvl="1">
              <a:lnSpc>
                <a:spcPct val="90000"/>
              </a:lnSpc>
            </a:pPr>
            <a:r>
              <a:rPr lang="es-ES" sz="1000" dirty="0">
                <a:solidFill>
                  <a:schemeClr val="bg1"/>
                </a:solidFill>
              </a:rPr>
              <a:t>3.1	PATRÓN MODELO VISTA CONTROLADOR</a:t>
            </a:r>
          </a:p>
          <a:p>
            <a:pPr lvl="2">
              <a:lnSpc>
                <a:spcPct val="90000"/>
              </a:lnSpc>
            </a:pPr>
            <a:r>
              <a:rPr lang="es-ES" sz="1000" dirty="0">
                <a:solidFill>
                  <a:schemeClr val="bg1"/>
                </a:solidFill>
              </a:rPr>
              <a:t>3.1.1	MODELO</a:t>
            </a:r>
          </a:p>
          <a:p>
            <a:pPr lvl="2">
              <a:lnSpc>
                <a:spcPct val="90000"/>
              </a:lnSpc>
            </a:pPr>
            <a:r>
              <a:rPr lang="es-ES" sz="1000" dirty="0">
                <a:solidFill>
                  <a:schemeClr val="bg1"/>
                </a:solidFill>
              </a:rPr>
              <a:t>3.1.2	VISTA</a:t>
            </a:r>
          </a:p>
          <a:p>
            <a:pPr lvl="2">
              <a:lnSpc>
                <a:spcPct val="90000"/>
              </a:lnSpc>
            </a:pPr>
            <a:r>
              <a:rPr lang="es-ES" sz="1000" dirty="0">
                <a:solidFill>
                  <a:schemeClr val="bg1"/>
                </a:solidFill>
              </a:rPr>
              <a:t>3.1.3	CONTROLADOR</a:t>
            </a:r>
          </a:p>
          <a:p>
            <a:pPr lvl="1">
              <a:lnSpc>
                <a:spcPct val="90000"/>
              </a:lnSpc>
            </a:pPr>
            <a:r>
              <a:rPr lang="es-ES" sz="1000" dirty="0">
                <a:solidFill>
                  <a:schemeClr val="bg1"/>
                </a:solidFill>
              </a:rPr>
              <a:t>3.2	JAKARTA PERSISTENCE</a:t>
            </a:r>
          </a:p>
          <a:p>
            <a:pPr lvl="1">
              <a:lnSpc>
                <a:spcPct val="90000"/>
              </a:lnSpc>
            </a:pPr>
            <a:r>
              <a:rPr lang="es-ES" sz="1000" dirty="0">
                <a:solidFill>
                  <a:schemeClr val="bg1"/>
                </a:solidFill>
              </a:rPr>
              <a:t>3.3	JAVA SERVER FACES</a:t>
            </a:r>
          </a:p>
          <a:p>
            <a:pPr lvl="2">
              <a:lnSpc>
                <a:spcPct val="90000"/>
              </a:lnSpc>
            </a:pPr>
            <a:r>
              <a:rPr lang="es-ES" sz="1000" dirty="0">
                <a:solidFill>
                  <a:schemeClr val="bg1"/>
                </a:solidFill>
              </a:rPr>
              <a:t>3.3.1	ELEMENTOS</a:t>
            </a:r>
          </a:p>
          <a:p>
            <a:pPr lvl="2">
              <a:lnSpc>
                <a:spcPct val="90000"/>
              </a:lnSpc>
            </a:pPr>
            <a:r>
              <a:rPr lang="es-ES" sz="1000" dirty="0">
                <a:solidFill>
                  <a:schemeClr val="bg1"/>
                </a:solidFill>
              </a:rPr>
              <a:t>3.3.2	CARACTERÍSTICAS Y DESVENTAJAS</a:t>
            </a:r>
          </a:p>
          <a:p>
            <a:pPr lvl="2">
              <a:lnSpc>
                <a:spcPct val="90000"/>
              </a:lnSpc>
            </a:pPr>
            <a:r>
              <a:rPr lang="es-ES" sz="1000" dirty="0">
                <a:solidFill>
                  <a:schemeClr val="bg1"/>
                </a:solidFill>
              </a:rPr>
              <a:t>3.3.3	ETIQUETAS</a:t>
            </a:r>
          </a:p>
          <a:p>
            <a:pPr lvl="1">
              <a:lnSpc>
                <a:spcPct val="90000"/>
              </a:lnSpc>
            </a:pPr>
            <a:r>
              <a:rPr lang="es-ES" sz="1000" dirty="0">
                <a:solidFill>
                  <a:schemeClr val="bg1"/>
                </a:solidFill>
              </a:rPr>
              <a:t>3.4	XHTML</a:t>
            </a:r>
          </a:p>
          <a:p>
            <a:pPr lvl="2">
              <a:lnSpc>
                <a:spcPct val="90000"/>
              </a:lnSpc>
            </a:pPr>
            <a:r>
              <a:rPr lang="es-ES" sz="1000" dirty="0">
                <a:solidFill>
                  <a:schemeClr val="bg1"/>
                </a:solidFill>
              </a:rPr>
              <a:t>VENTAJAS Y DESVENTAJAS</a:t>
            </a:r>
          </a:p>
          <a:p>
            <a:pPr lvl="1">
              <a:lnSpc>
                <a:spcPct val="90000"/>
              </a:lnSpc>
            </a:pPr>
            <a:r>
              <a:rPr lang="es-ES" sz="1000" dirty="0">
                <a:solidFill>
                  <a:schemeClr val="bg1"/>
                </a:solidFill>
              </a:rPr>
              <a:t>3,5	JSF CDI BEAN</a:t>
            </a:r>
          </a:p>
          <a:p>
            <a:pPr lvl="1">
              <a:lnSpc>
                <a:spcPct val="90000"/>
              </a:lnSpc>
            </a:pPr>
            <a:r>
              <a:rPr lang="es-ES" sz="1000" dirty="0">
                <a:solidFill>
                  <a:schemeClr val="bg1"/>
                </a:solidFill>
              </a:rPr>
              <a:t>3.6	INYECCIÓN DE DEPENDENCIAS</a:t>
            </a:r>
          </a:p>
          <a:p>
            <a:pPr lvl="1">
              <a:lnSpc>
                <a:spcPct val="90000"/>
              </a:lnSpc>
            </a:pPr>
            <a:r>
              <a:rPr lang="es-ES" sz="1000" dirty="0">
                <a:solidFill>
                  <a:schemeClr val="bg1"/>
                </a:solidFill>
              </a:rPr>
              <a:t>3.7	COMPOSITE</a:t>
            </a:r>
          </a:p>
          <a:p>
            <a:pPr>
              <a:lnSpc>
                <a:spcPct val="90000"/>
              </a:lnSpc>
            </a:pPr>
            <a:r>
              <a:rPr lang="es-ES" sz="1000" dirty="0">
                <a:solidFill>
                  <a:schemeClr val="bg1"/>
                </a:solidFill>
              </a:rPr>
              <a:t>4.	PARTE PRÁCTICA</a:t>
            </a:r>
          </a:p>
          <a:p>
            <a:pPr lvl="1">
              <a:lnSpc>
                <a:spcPct val="90000"/>
              </a:lnSpc>
            </a:pPr>
            <a:r>
              <a:rPr lang="es-ES" sz="1000" dirty="0">
                <a:solidFill>
                  <a:schemeClr val="bg1"/>
                </a:solidFill>
              </a:rPr>
              <a:t>4.1	CREACIÓN DEL PROYECTO</a:t>
            </a:r>
          </a:p>
          <a:p>
            <a:pPr lvl="1">
              <a:lnSpc>
                <a:spcPct val="90000"/>
              </a:lnSpc>
            </a:pPr>
            <a:r>
              <a:rPr lang="es-ES" sz="1000" dirty="0">
                <a:solidFill>
                  <a:schemeClr val="bg1"/>
                </a:solidFill>
              </a:rPr>
              <a:t>4.2	ESTRUCTURA DE LA APLICACIÓN</a:t>
            </a:r>
          </a:p>
          <a:p>
            <a:pPr lvl="1">
              <a:lnSpc>
                <a:spcPct val="90000"/>
              </a:lnSpc>
            </a:pPr>
            <a:r>
              <a:rPr lang="es-ES" sz="1000" dirty="0">
                <a:solidFill>
                  <a:schemeClr val="bg1"/>
                </a:solidFill>
              </a:rPr>
              <a:t>4.3	CODIFICACIÓN DEL PROYECTO</a:t>
            </a:r>
          </a:p>
          <a:p>
            <a:pPr lvl="1">
              <a:lnSpc>
                <a:spcPct val="90000"/>
              </a:lnSpc>
            </a:pPr>
            <a:r>
              <a:rPr lang="es-ES" sz="1000" dirty="0">
                <a:solidFill>
                  <a:schemeClr val="bg1"/>
                </a:solidFill>
              </a:rPr>
              <a:t>4.4	EJECUCIÓN DEL PROYECTO</a:t>
            </a:r>
          </a:p>
          <a:p>
            <a:pPr>
              <a:lnSpc>
                <a:spcPct val="90000"/>
              </a:lnSpc>
            </a:pPr>
            <a:r>
              <a:rPr lang="es-ES" sz="1000" dirty="0">
                <a:solidFill>
                  <a:srgbClr val="FFFF00"/>
                </a:solidFill>
              </a:rPr>
              <a:t>5.	CONCLUSIONES</a:t>
            </a:r>
          </a:p>
          <a:p>
            <a:pPr>
              <a:lnSpc>
                <a:spcPct val="90000"/>
              </a:lnSpc>
            </a:pPr>
            <a:r>
              <a:rPr lang="es-ES" sz="1000" dirty="0">
                <a:solidFill>
                  <a:schemeClr val="bg1"/>
                </a:solidFill>
              </a:rPr>
              <a:t>6.	RECOMENDACIONES</a:t>
            </a:r>
          </a:p>
          <a:p>
            <a:pPr>
              <a:lnSpc>
                <a:spcPct val="90000"/>
              </a:lnSpc>
            </a:pPr>
            <a:r>
              <a:rPr lang="es-ES" sz="1000" dirty="0">
                <a:solidFill>
                  <a:schemeClr val="bg1"/>
                </a:solidFill>
              </a:rPr>
              <a:t>7.	REFERENCIA</a:t>
            </a:r>
            <a:r>
              <a:rPr lang="es-ES" sz="1050" dirty="0">
                <a:solidFill>
                  <a:schemeClr val="bg1"/>
                </a:solidFill>
              </a:rPr>
              <a:t>S</a:t>
            </a:r>
            <a:endParaRPr lang="es-ES" dirty="0">
              <a:solidFill>
                <a:schemeClr val="bg1"/>
              </a:solidFill>
            </a:endParaRPr>
          </a:p>
        </p:txBody>
      </p:sp>
      <p:sp>
        <p:nvSpPr>
          <p:cNvPr id="5" name="CuadroTexto 4">
            <a:extLst>
              <a:ext uri="{FF2B5EF4-FFF2-40B4-BE49-F238E27FC236}">
                <a16:creationId xmlns:a16="http://schemas.microsoft.com/office/drawing/2014/main" id="{1169E717-3005-7706-0F37-E49349FC45EE}"/>
              </a:ext>
            </a:extLst>
          </p:cNvPr>
          <p:cNvSpPr txBox="1"/>
          <p:nvPr/>
        </p:nvSpPr>
        <p:spPr>
          <a:xfrm>
            <a:off x="11632748" y="6388099"/>
            <a:ext cx="463824" cy="400110"/>
          </a:xfrm>
          <a:prstGeom prst="rect">
            <a:avLst/>
          </a:prstGeom>
          <a:noFill/>
        </p:spPr>
        <p:txBody>
          <a:bodyPr wrap="square" rtlCol="0">
            <a:spAutoFit/>
          </a:bodyPr>
          <a:lstStyle/>
          <a:p>
            <a:r>
              <a:rPr lang="es-EC" sz="2000" dirty="0">
                <a:solidFill>
                  <a:schemeClr val="bg1"/>
                </a:solidFill>
              </a:rPr>
              <a:t>37</a:t>
            </a:r>
          </a:p>
        </p:txBody>
      </p:sp>
    </p:spTree>
    <p:extLst>
      <p:ext uri="{BB962C8B-B14F-4D97-AF65-F5344CB8AC3E}">
        <p14:creationId xmlns:p14="http://schemas.microsoft.com/office/powerpoint/2010/main" val="27039505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6	RECOMENDACIONES</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6"/>
            <a:ext cx="8176728" cy="3678303"/>
          </a:xfrm>
        </p:spPr>
        <p:txBody>
          <a:bodyPr/>
          <a:lstStyle/>
          <a:p>
            <a:pPr algn="just"/>
            <a:r>
              <a:rPr lang="es-ES" dirty="0">
                <a:solidFill>
                  <a:schemeClr val="tx1"/>
                </a:solidFill>
              </a:rPr>
              <a:t>Es recomendable hacer una revisión de los conceptos que se van a manejar dentro del desarrollo del proyecto.</a:t>
            </a:r>
          </a:p>
          <a:p>
            <a:pPr algn="just"/>
            <a:r>
              <a:rPr lang="es-ES" dirty="0">
                <a:solidFill>
                  <a:schemeClr val="tx1"/>
                </a:solidFill>
              </a:rPr>
              <a:t>Es recomendable conocer las etiquetas básicas que se utiliza en Java Server Faces.</a:t>
            </a:r>
          </a:p>
          <a:p>
            <a:pPr algn="just"/>
            <a:r>
              <a:rPr lang="es-ES" dirty="0">
                <a:solidFill>
                  <a:schemeClr val="tx1"/>
                </a:solidFill>
              </a:rPr>
              <a:t>Es recomendable conocer sobre el uso de dependencias.</a:t>
            </a:r>
          </a:p>
          <a:p>
            <a:pPr algn="just"/>
            <a:r>
              <a:rPr lang="es-ES" dirty="0">
                <a:solidFill>
                  <a:schemeClr val="tx1"/>
                </a:solidFill>
              </a:rPr>
              <a:t>Es recomendable conocer sobre lenguajes de marcado como HTML, XML y del lenguaje de programación java.</a:t>
            </a:r>
          </a:p>
          <a:p>
            <a:pPr algn="just"/>
            <a:r>
              <a:rPr lang="es-ES" dirty="0">
                <a:solidFill>
                  <a:schemeClr val="tx1"/>
                </a:solidFill>
              </a:rPr>
              <a:t>Es recomendable conocer acerca de la clase </a:t>
            </a:r>
            <a:r>
              <a:rPr lang="es-ES" dirty="0" err="1">
                <a:solidFill>
                  <a:schemeClr val="tx1"/>
                </a:solidFill>
              </a:rPr>
              <a:t>Validator</a:t>
            </a:r>
            <a:r>
              <a:rPr lang="es-ES" dirty="0">
                <a:solidFill>
                  <a:schemeClr val="tx1"/>
                </a:solidFill>
              </a:rPr>
              <a:t> ya que podemos implementar los métodos y personalizarlos para aplicar a nuestros proyectos.</a:t>
            </a:r>
          </a:p>
        </p:txBody>
      </p:sp>
      <p:sp>
        <p:nvSpPr>
          <p:cNvPr id="6" name="CuadroTexto 5">
            <a:extLst>
              <a:ext uri="{FF2B5EF4-FFF2-40B4-BE49-F238E27FC236}">
                <a16:creationId xmlns:a16="http://schemas.microsoft.com/office/drawing/2014/main" id="{4236A358-5F4F-4723-B839-023BA1F1C54C}"/>
              </a:ext>
            </a:extLst>
          </p:cNvPr>
          <p:cNvSpPr txBox="1"/>
          <p:nvPr/>
        </p:nvSpPr>
        <p:spPr>
          <a:xfrm>
            <a:off x="11704320" y="6427410"/>
            <a:ext cx="467361" cy="400110"/>
          </a:xfrm>
          <a:prstGeom prst="rect">
            <a:avLst/>
          </a:prstGeom>
          <a:noFill/>
        </p:spPr>
        <p:txBody>
          <a:bodyPr wrap="square" rtlCol="0">
            <a:spAutoFit/>
          </a:bodyPr>
          <a:lstStyle/>
          <a:p>
            <a:r>
              <a:rPr lang="es-EC" sz="2000" dirty="0">
                <a:solidFill>
                  <a:schemeClr val="bg1"/>
                </a:solidFill>
              </a:rPr>
              <a:t>36</a:t>
            </a:r>
          </a:p>
        </p:txBody>
      </p:sp>
      <p:sp>
        <p:nvSpPr>
          <p:cNvPr id="7" name="CuadroTexto 9">
            <a:extLst>
              <a:ext uri="{FF2B5EF4-FFF2-40B4-BE49-F238E27FC236}">
                <a16:creationId xmlns:a16="http://schemas.microsoft.com/office/drawing/2014/main" id="{1256B747-7CC6-E7BC-0D5D-B6E295DB1429}"/>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39</a:t>
            </a:r>
          </a:p>
        </p:txBody>
      </p:sp>
      <p:sp>
        <p:nvSpPr>
          <p:cNvPr id="4" name="Marcador de contenido 2">
            <a:extLst>
              <a:ext uri="{FF2B5EF4-FFF2-40B4-BE49-F238E27FC236}">
                <a16:creationId xmlns:a16="http://schemas.microsoft.com/office/drawing/2014/main" id="{B212E10D-42F0-EAF6-E02E-E21837A64E80}"/>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000" dirty="0">
                <a:solidFill>
                  <a:schemeClr val="bg1"/>
                </a:solidFill>
              </a:rPr>
              <a:t>1.	INTRODUCCIÓN</a:t>
            </a:r>
          </a:p>
          <a:p>
            <a:pPr>
              <a:lnSpc>
                <a:spcPct val="90000"/>
              </a:lnSpc>
            </a:pPr>
            <a:r>
              <a:rPr lang="es-ES" sz="1000" dirty="0">
                <a:solidFill>
                  <a:schemeClr val="bg1"/>
                </a:solidFill>
              </a:rPr>
              <a:t>2.	OBJETIVOS</a:t>
            </a:r>
          </a:p>
          <a:p>
            <a:pPr lvl="1">
              <a:lnSpc>
                <a:spcPct val="90000"/>
              </a:lnSpc>
            </a:pPr>
            <a:r>
              <a:rPr lang="es-ES" sz="1000" dirty="0">
                <a:solidFill>
                  <a:schemeClr val="bg1"/>
                </a:solidFill>
              </a:rPr>
              <a:t>2.1.	OBJETIVO GENERAL</a:t>
            </a:r>
          </a:p>
          <a:p>
            <a:pPr lvl="1">
              <a:lnSpc>
                <a:spcPct val="90000"/>
              </a:lnSpc>
            </a:pPr>
            <a:r>
              <a:rPr lang="es-ES" sz="1000" dirty="0">
                <a:solidFill>
                  <a:schemeClr val="bg1"/>
                </a:solidFill>
              </a:rPr>
              <a:t>2.2.	OBJETIVOS ESPECÍFICOS</a:t>
            </a:r>
          </a:p>
          <a:p>
            <a:pPr>
              <a:lnSpc>
                <a:spcPct val="90000"/>
              </a:lnSpc>
            </a:pPr>
            <a:r>
              <a:rPr lang="es-ES" sz="1000" dirty="0">
                <a:solidFill>
                  <a:schemeClr val="bg1"/>
                </a:solidFill>
              </a:rPr>
              <a:t>3.	MARCO TEÓRICO</a:t>
            </a:r>
          </a:p>
          <a:p>
            <a:pPr lvl="1">
              <a:lnSpc>
                <a:spcPct val="90000"/>
              </a:lnSpc>
            </a:pPr>
            <a:r>
              <a:rPr lang="es-ES" sz="1000" dirty="0">
                <a:solidFill>
                  <a:schemeClr val="bg1"/>
                </a:solidFill>
              </a:rPr>
              <a:t>3.1	PATRÓN MODELO VISTA CONTROLADOR</a:t>
            </a:r>
          </a:p>
          <a:p>
            <a:pPr lvl="2">
              <a:lnSpc>
                <a:spcPct val="90000"/>
              </a:lnSpc>
            </a:pPr>
            <a:r>
              <a:rPr lang="es-ES" sz="1000" dirty="0">
                <a:solidFill>
                  <a:schemeClr val="bg1"/>
                </a:solidFill>
              </a:rPr>
              <a:t>3.1.1	MODELO</a:t>
            </a:r>
          </a:p>
          <a:p>
            <a:pPr lvl="2">
              <a:lnSpc>
                <a:spcPct val="90000"/>
              </a:lnSpc>
            </a:pPr>
            <a:r>
              <a:rPr lang="es-ES" sz="1000" dirty="0">
                <a:solidFill>
                  <a:schemeClr val="bg1"/>
                </a:solidFill>
              </a:rPr>
              <a:t>3.1.2	VISTA</a:t>
            </a:r>
          </a:p>
          <a:p>
            <a:pPr lvl="2">
              <a:lnSpc>
                <a:spcPct val="90000"/>
              </a:lnSpc>
            </a:pPr>
            <a:r>
              <a:rPr lang="es-ES" sz="1000" dirty="0">
                <a:solidFill>
                  <a:schemeClr val="bg1"/>
                </a:solidFill>
              </a:rPr>
              <a:t>3.1.3	CONTROLADOR</a:t>
            </a:r>
          </a:p>
          <a:p>
            <a:pPr lvl="1">
              <a:lnSpc>
                <a:spcPct val="90000"/>
              </a:lnSpc>
            </a:pPr>
            <a:r>
              <a:rPr lang="es-ES" sz="1000" dirty="0">
                <a:solidFill>
                  <a:schemeClr val="bg1"/>
                </a:solidFill>
              </a:rPr>
              <a:t>3.2	JAKARTA PERSISTENCE</a:t>
            </a:r>
          </a:p>
          <a:p>
            <a:pPr lvl="1">
              <a:lnSpc>
                <a:spcPct val="90000"/>
              </a:lnSpc>
            </a:pPr>
            <a:r>
              <a:rPr lang="es-ES" sz="1000" dirty="0">
                <a:solidFill>
                  <a:schemeClr val="bg1"/>
                </a:solidFill>
              </a:rPr>
              <a:t>3.3	JAVA SERVER FACES</a:t>
            </a:r>
          </a:p>
          <a:p>
            <a:pPr lvl="2">
              <a:lnSpc>
                <a:spcPct val="90000"/>
              </a:lnSpc>
            </a:pPr>
            <a:r>
              <a:rPr lang="es-ES" sz="1000" dirty="0">
                <a:solidFill>
                  <a:schemeClr val="bg1"/>
                </a:solidFill>
              </a:rPr>
              <a:t>3.3.1	ELEMENTOS</a:t>
            </a:r>
          </a:p>
          <a:p>
            <a:pPr lvl="2">
              <a:lnSpc>
                <a:spcPct val="90000"/>
              </a:lnSpc>
            </a:pPr>
            <a:r>
              <a:rPr lang="es-ES" sz="1000" dirty="0">
                <a:solidFill>
                  <a:schemeClr val="bg1"/>
                </a:solidFill>
              </a:rPr>
              <a:t>3.3.2	CARACTERÍSTICAS Y DESVENTAJAS</a:t>
            </a:r>
          </a:p>
          <a:p>
            <a:pPr lvl="2">
              <a:lnSpc>
                <a:spcPct val="90000"/>
              </a:lnSpc>
            </a:pPr>
            <a:r>
              <a:rPr lang="es-ES" sz="1000" dirty="0">
                <a:solidFill>
                  <a:schemeClr val="bg1"/>
                </a:solidFill>
              </a:rPr>
              <a:t>3.3.3	ETIQUETAS</a:t>
            </a:r>
          </a:p>
          <a:p>
            <a:pPr lvl="1">
              <a:lnSpc>
                <a:spcPct val="90000"/>
              </a:lnSpc>
            </a:pPr>
            <a:r>
              <a:rPr lang="es-ES" sz="1000" dirty="0">
                <a:solidFill>
                  <a:schemeClr val="bg1"/>
                </a:solidFill>
              </a:rPr>
              <a:t>3.4	XHTML</a:t>
            </a:r>
          </a:p>
          <a:p>
            <a:pPr lvl="2">
              <a:lnSpc>
                <a:spcPct val="90000"/>
              </a:lnSpc>
            </a:pPr>
            <a:r>
              <a:rPr lang="es-ES" sz="1000" dirty="0">
                <a:solidFill>
                  <a:schemeClr val="bg1"/>
                </a:solidFill>
              </a:rPr>
              <a:t>VENTAJAS Y DESVENTAJAS</a:t>
            </a:r>
          </a:p>
          <a:p>
            <a:pPr lvl="1">
              <a:lnSpc>
                <a:spcPct val="90000"/>
              </a:lnSpc>
            </a:pPr>
            <a:r>
              <a:rPr lang="es-ES" sz="1000" dirty="0">
                <a:solidFill>
                  <a:schemeClr val="bg1"/>
                </a:solidFill>
              </a:rPr>
              <a:t>3,5	JSF CDI BEAN</a:t>
            </a:r>
          </a:p>
          <a:p>
            <a:pPr lvl="1">
              <a:lnSpc>
                <a:spcPct val="90000"/>
              </a:lnSpc>
            </a:pPr>
            <a:r>
              <a:rPr lang="es-ES" sz="1000" dirty="0">
                <a:solidFill>
                  <a:schemeClr val="bg1"/>
                </a:solidFill>
              </a:rPr>
              <a:t>3.6	INYECCIÓN DE DEPENDENCIAS</a:t>
            </a:r>
          </a:p>
          <a:p>
            <a:pPr lvl="1">
              <a:lnSpc>
                <a:spcPct val="90000"/>
              </a:lnSpc>
            </a:pPr>
            <a:r>
              <a:rPr lang="es-ES" sz="1000" dirty="0">
                <a:solidFill>
                  <a:schemeClr val="bg1"/>
                </a:solidFill>
              </a:rPr>
              <a:t>3.7	COMPOSITE</a:t>
            </a:r>
          </a:p>
          <a:p>
            <a:pPr>
              <a:lnSpc>
                <a:spcPct val="90000"/>
              </a:lnSpc>
            </a:pPr>
            <a:r>
              <a:rPr lang="es-ES" sz="1000" dirty="0">
                <a:solidFill>
                  <a:schemeClr val="bg1"/>
                </a:solidFill>
              </a:rPr>
              <a:t>4.	PARTE PRÁCTICA</a:t>
            </a:r>
          </a:p>
          <a:p>
            <a:pPr lvl="1">
              <a:lnSpc>
                <a:spcPct val="90000"/>
              </a:lnSpc>
            </a:pPr>
            <a:r>
              <a:rPr lang="es-ES" sz="1000" dirty="0">
                <a:solidFill>
                  <a:schemeClr val="bg1"/>
                </a:solidFill>
              </a:rPr>
              <a:t>4.1	CREACIÓN DEL PROYECTO</a:t>
            </a:r>
          </a:p>
          <a:p>
            <a:pPr lvl="1">
              <a:lnSpc>
                <a:spcPct val="90000"/>
              </a:lnSpc>
            </a:pPr>
            <a:r>
              <a:rPr lang="es-ES" sz="1000" dirty="0">
                <a:solidFill>
                  <a:schemeClr val="bg1"/>
                </a:solidFill>
              </a:rPr>
              <a:t>4.2	ESTRUCTURA DE LA APLICACIÓN</a:t>
            </a:r>
          </a:p>
          <a:p>
            <a:pPr lvl="1">
              <a:lnSpc>
                <a:spcPct val="90000"/>
              </a:lnSpc>
            </a:pPr>
            <a:r>
              <a:rPr lang="es-ES" sz="1000" dirty="0">
                <a:solidFill>
                  <a:schemeClr val="bg1"/>
                </a:solidFill>
              </a:rPr>
              <a:t>4.3	CODIFICACIÓN DEL PROYECTO</a:t>
            </a:r>
          </a:p>
          <a:p>
            <a:pPr lvl="1">
              <a:lnSpc>
                <a:spcPct val="90000"/>
              </a:lnSpc>
            </a:pPr>
            <a:r>
              <a:rPr lang="es-ES" sz="1000" dirty="0">
                <a:solidFill>
                  <a:schemeClr val="bg1"/>
                </a:solidFill>
              </a:rPr>
              <a:t>4.4	EJECUCIÓN DEL PROYECTO</a:t>
            </a:r>
          </a:p>
          <a:p>
            <a:pPr>
              <a:lnSpc>
                <a:spcPct val="90000"/>
              </a:lnSpc>
            </a:pPr>
            <a:r>
              <a:rPr lang="es-ES" sz="1000" dirty="0">
                <a:solidFill>
                  <a:schemeClr val="bg1"/>
                </a:solidFill>
              </a:rPr>
              <a:t>5.	CONCLUSIONES</a:t>
            </a:r>
          </a:p>
          <a:p>
            <a:pPr>
              <a:lnSpc>
                <a:spcPct val="90000"/>
              </a:lnSpc>
            </a:pPr>
            <a:r>
              <a:rPr lang="es-ES" sz="1000" dirty="0">
                <a:solidFill>
                  <a:srgbClr val="FFFF00"/>
                </a:solidFill>
              </a:rPr>
              <a:t>6.	RECOMENDACIONES</a:t>
            </a:r>
          </a:p>
          <a:p>
            <a:pPr>
              <a:lnSpc>
                <a:spcPct val="90000"/>
              </a:lnSpc>
            </a:pPr>
            <a:r>
              <a:rPr lang="es-ES" sz="1000" dirty="0">
                <a:solidFill>
                  <a:schemeClr val="bg1"/>
                </a:solidFill>
              </a:rPr>
              <a:t>7.	REFERENCIAS</a:t>
            </a:r>
            <a:endParaRPr lang="es-ES" dirty="0">
              <a:solidFill>
                <a:schemeClr val="bg1"/>
              </a:solidFill>
            </a:endParaRPr>
          </a:p>
        </p:txBody>
      </p:sp>
      <p:sp>
        <p:nvSpPr>
          <p:cNvPr id="5" name="CuadroTexto 4">
            <a:extLst>
              <a:ext uri="{FF2B5EF4-FFF2-40B4-BE49-F238E27FC236}">
                <a16:creationId xmlns:a16="http://schemas.microsoft.com/office/drawing/2014/main" id="{6C8BF0B6-3427-554E-AF6C-D8A8BF21C707}"/>
              </a:ext>
            </a:extLst>
          </p:cNvPr>
          <p:cNvSpPr txBox="1"/>
          <p:nvPr/>
        </p:nvSpPr>
        <p:spPr>
          <a:xfrm>
            <a:off x="11632748" y="6388099"/>
            <a:ext cx="463824" cy="400110"/>
          </a:xfrm>
          <a:prstGeom prst="rect">
            <a:avLst/>
          </a:prstGeom>
          <a:noFill/>
        </p:spPr>
        <p:txBody>
          <a:bodyPr wrap="square" rtlCol="0">
            <a:spAutoFit/>
          </a:bodyPr>
          <a:lstStyle/>
          <a:p>
            <a:r>
              <a:rPr lang="es-EC" sz="2000" dirty="0">
                <a:solidFill>
                  <a:schemeClr val="bg1"/>
                </a:solidFill>
              </a:rPr>
              <a:t>38</a:t>
            </a:r>
          </a:p>
        </p:txBody>
      </p:sp>
    </p:spTree>
    <p:extLst>
      <p:ext uri="{BB962C8B-B14F-4D97-AF65-F5344CB8AC3E}">
        <p14:creationId xmlns:p14="http://schemas.microsoft.com/office/powerpoint/2010/main" val="6445825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7	</a:t>
            </a:r>
            <a:r>
              <a:rPr lang="es-ES" sz="2800" b="1" dirty="0">
                <a:solidFill>
                  <a:srgbClr val="FFFF00"/>
                </a:solidFill>
              </a:rPr>
              <a:t> </a:t>
            </a:r>
            <a:r>
              <a:rPr lang="es-ES" dirty="0"/>
              <a:t>REFERENCIAS</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6"/>
            <a:ext cx="8176728" cy="3678303"/>
          </a:xfrm>
        </p:spPr>
        <p:txBody>
          <a:bodyPr>
            <a:normAutofit/>
          </a:bodyPr>
          <a:lstStyle/>
          <a:p>
            <a:r>
              <a:rPr lang="es-ES" dirty="0"/>
              <a:t>Pavón, Juan. (2009) Estructura de las Aplicaciones Orientadas a Objetos. El Patrón Modelo-Vista-Controlador (MVC). Universidad Complutense Madrid. </a:t>
            </a:r>
          </a:p>
          <a:p>
            <a:r>
              <a:rPr lang="es-ES" dirty="0"/>
              <a:t>Sommerville, Ian (2005). Ingeniera del Software. Pearson Educación.</a:t>
            </a:r>
          </a:p>
          <a:p>
            <a:r>
              <a:rPr lang="es-ES" dirty="0"/>
              <a:t>"</a:t>
            </a:r>
            <a:r>
              <a:rPr lang="es-ES" dirty="0" err="1"/>
              <a:t>Design</a:t>
            </a:r>
            <a:r>
              <a:rPr lang="es-ES" dirty="0"/>
              <a:t> </a:t>
            </a:r>
            <a:r>
              <a:rPr lang="es-ES" dirty="0" err="1"/>
              <a:t>Patterns</a:t>
            </a:r>
            <a:r>
              <a:rPr lang="es-ES" dirty="0"/>
              <a:t>: </a:t>
            </a:r>
            <a:r>
              <a:rPr lang="es-ES" dirty="0" err="1"/>
              <a:t>Elements</a:t>
            </a:r>
            <a:r>
              <a:rPr lang="es-ES" dirty="0"/>
              <a:t> </a:t>
            </a:r>
            <a:r>
              <a:rPr lang="es-ES" dirty="0" err="1"/>
              <a:t>of</a:t>
            </a:r>
            <a:r>
              <a:rPr lang="es-ES" dirty="0"/>
              <a:t> Reusable </a:t>
            </a:r>
            <a:r>
              <a:rPr lang="es-ES" dirty="0" err="1"/>
              <a:t>Object-Oriented</a:t>
            </a:r>
            <a:r>
              <a:rPr lang="es-ES" dirty="0"/>
              <a:t> Software" de Erich Gamma, Richard Helm, Ralph Johnson y John </a:t>
            </a:r>
            <a:r>
              <a:rPr lang="es-ES" dirty="0" err="1"/>
              <a:t>Vlissides</a:t>
            </a:r>
            <a:r>
              <a:rPr lang="es-ES" dirty="0"/>
              <a:t> (también conocido como el "libro de los cuatro autores" o "libro </a:t>
            </a:r>
            <a:r>
              <a:rPr lang="es-ES" dirty="0" err="1"/>
              <a:t>Gang</a:t>
            </a:r>
            <a:r>
              <a:rPr lang="es-ES" dirty="0"/>
              <a:t> </a:t>
            </a:r>
            <a:r>
              <a:rPr lang="es-ES" dirty="0" err="1"/>
              <a:t>of</a:t>
            </a:r>
            <a:r>
              <a:rPr lang="es-ES" dirty="0"/>
              <a:t> </a:t>
            </a:r>
            <a:r>
              <a:rPr lang="es-ES" dirty="0" err="1"/>
              <a:t>Four</a:t>
            </a:r>
            <a:r>
              <a:rPr lang="es-ES" dirty="0"/>
              <a:t>").</a:t>
            </a:r>
          </a:p>
          <a:p>
            <a:r>
              <a:rPr lang="es-ES" dirty="0"/>
              <a:t>"Model-View-Controller (MVC) </a:t>
            </a:r>
            <a:r>
              <a:rPr lang="es-ES" dirty="0" err="1"/>
              <a:t>Explained</a:t>
            </a:r>
            <a:r>
              <a:rPr lang="es-ES" dirty="0"/>
              <a:t>" de James </a:t>
            </a:r>
            <a:r>
              <a:rPr lang="es-ES" dirty="0" err="1"/>
              <a:t>Tam</a:t>
            </a:r>
            <a:r>
              <a:rPr lang="es-ES" dirty="0"/>
              <a:t>.</a:t>
            </a:r>
          </a:p>
          <a:p>
            <a:r>
              <a:rPr lang="es-ES" dirty="0"/>
              <a:t>"Core JavaServer Faces" de David </a:t>
            </a:r>
            <a:r>
              <a:rPr lang="es-ES" dirty="0" err="1"/>
              <a:t>Geary</a:t>
            </a:r>
            <a:r>
              <a:rPr lang="es-ES" dirty="0"/>
              <a:t> y Cay S. </a:t>
            </a:r>
            <a:r>
              <a:rPr lang="es-ES" dirty="0" err="1"/>
              <a:t>Horstmann</a:t>
            </a:r>
            <a:r>
              <a:rPr lang="es-ES" dirty="0"/>
              <a:t>.</a:t>
            </a:r>
          </a:p>
          <a:p>
            <a:r>
              <a:rPr lang="es-ES" dirty="0"/>
              <a:t>"JavaServer Faces in </a:t>
            </a:r>
            <a:r>
              <a:rPr lang="es-ES" dirty="0" err="1"/>
              <a:t>Action</a:t>
            </a:r>
            <a:r>
              <a:rPr lang="es-ES" dirty="0"/>
              <a:t>" de </a:t>
            </a:r>
            <a:r>
              <a:rPr lang="es-ES" dirty="0" err="1"/>
              <a:t>Kito</a:t>
            </a:r>
            <a:r>
              <a:rPr lang="es-ES" dirty="0"/>
              <a:t> D. Mann.	</a:t>
            </a:r>
          </a:p>
          <a:p>
            <a:r>
              <a:rPr lang="es-ES" dirty="0"/>
              <a:t>https://docs.oracle.com/javase/7/docs/api/javax/xml/validation/Validator.html</a:t>
            </a:r>
          </a:p>
        </p:txBody>
      </p:sp>
      <p:sp>
        <p:nvSpPr>
          <p:cNvPr id="6" name="CuadroTexto 5">
            <a:extLst>
              <a:ext uri="{FF2B5EF4-FFF2-40B4-BE49-F238E27FC236}">
                <a16:creationId xmlns:a16="http://schemas.microsoft.com/office/drawing/2014/main" id="{21314641-8071-4086-903A-8C6574F4A565}"/>
              </a:ext>
            </a:extLst>
          </p:cNvPr>
          <p:cNvSpPr txBox="1"/>
          <p:nvPr/>
        </p:nvSpPr>
        <p:spPr>
          <a:xfrm>
            <a:off x="11704320" y="6427410"/>
            <a:ext cx="467361" cy="400110"/>
          </a:xfrm>
          <a:prstGeom prst="rect">
            <a:avLst/>
          </a:prstGeom>
          <a:noFill/>
        </p:spPr>
        <p:txBody>
          <a:bodyPr wrap="square" rtlCol="0">
            <a:spAutoFit/>
          </a:bodyPr>
          <a:lstStyle/>
          <a:p>
            <a:r>
              <a:rPr lang="es-EC" sz="2000" dirty="0">
                <a:solidFill>
                  <a:schemeClr val="bg1"/>
                </a:solidFill>
              </a:rPr>
              <a:t>37</a:t>
            </a:r>
          </a:p>
        </p:txBody>
      </p:sp>
      <p:sp>
        <p:nvSpPr>
          <p:cNvPr id="8" name="CuadroTexto 9">
            <a:extLst>
              <a:ext uri="{FF2B5EF4-FFF2-40B4-BE49-F238E27FC236}">
                <a16:creationId xmlns:a16="http://schemas.microsoft.com/office/drawing/2014/main" id="{4426FB76-C28D-3F2D-5494-19E66EE1D89C}"/>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40</a:t>
            </a:r>
          </a:p>
        </p:txBody>
      </p:sp>
      <p:sp>
        <p:nvSpPr>
          <p:cNvPr id="4" name="Marcador de contenido 2">
            <a:extLst>
              <a:ext uri="{FF2B5EF4-FFF2-40B4-BE49-F238E27FC236}">
                <a16:creationId xmlns:a16="http://schemas.microsoft.com/office/drawing/2014/main" id="{0E3F426D-E025-6599-E51E-794E3242BB53}"/>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000" dirty="0">
                <a:solidFill>
                  <a:schemeClr val="bg1"/>
                </a:solidFill>
              </a:rPr>
              <a:t>1.	INTRODUCCIÓN</a:t>
            </a:r>
          </a:p>
          <a:p>
            <a:pPr>
              <a:lnSpc>
                <a:spcPct val="90000"/>
              </a:lnSpc>
            </a:pPr>
            <a:r>
              <a:rPr lang="es-ES" sz="1000" dirty="0">
                <a:solidFill>
                  <a:schemeClr val="bg1"/>
                </a:solidFill>
              </a:rPr>
              <a:t>2.	OBJETIVOS</a:t>
            </a:r>
          </a:p>
          <a:p>
            <a:pPr lvl="1">
              <a:lnSpc>
                <a:spcPct val="90000"/>
              </a:lnSpc>
            </a:pPr>
            <a:r>
              <a:rPr lang="es-ES" sz="1000" dirty="0">
                <a:solidFill>
                  <a:schemeClr val="bg1"/>
                </a:solidFill>
              </a:rPr>
              <a:t>2.1.	OBJETIVO GENERAL</a:t>
            </a:r>
          </a:p>
          <a:p>
            <a:pPr lvl="1">
              <a:lnSpc>
                <a:spcPct val="90000"/>
              </a:lnSpc>
            </a:pPr>
            <a:r>
              <a:rPr lang="es-ES" sz="1000" dirty="0">
                <a:solidFill>
                  <a:schemeClr val="bg1"/>
                </a:solidFill>
              </a:rPr>
              <a:t>2.2.	OBJETIVOS ESPECÍFICOS</a:t>
            </a:r>
          </a:p>
          <a:p>
            <a:pPr>
              <a:lnSpc>
                <a:spcPct val="90000"/>
              </a:lnSpc>
            </a:pPr>
            <a:r>
              <a:rPr lang="es-ES" sz="1000" dirty="0">
                <a:solidFill>
                  <a:schemeClr val="bg1"/>
                </a:solidFill>
              </a:rPr>
              <a:t>3.	MARCO TEÓRICO</a:t>
            </a:r>
          </a:p>
          <a:p>
            <a:pPr lvl="1">
              <a:lnSpc>
                <a:spcPct val="90000"/>
              </a:lnSpc>
            </a:pPr>
            <a:r>
              <a:rPr lang="es-ES" sz="1000" dirty="0">
                <a:solidFill>
                  <a:schemeClr val="bg1"/>
                </a:solidFill>
              </a:rPr>
              <a:t>3.1	PATRÓN MODELO VISTA CONTROLADOR</a:t>
            </a:r>
          </a:p>
          <a:p>
            <a:pPr lvl="2">
              <a:lnSpc>
                <a:spcPct val="90000"/>
              </a:lnSpc>
            </a:pPr>
            <a:r>
              <a:rPr lang="es-ES" sz="1000" dirty="0">
                <a:solidFill>
                  <a:schemeClr val="bg1"/>
                </a:solidFill>
              </a:rPr>
              <a:t>3.1.1	MODELO</a:t>
            </a:r>
          </a:p>
          <a:p>
            <a:pPr lvl="2">
              <a:lnSpc>
                <a:spcPct val="90000"/>
              </a:lnSpc>
            </a:pPr>
            <a:r>
              <a:rPr lang="es-ES" sz="1000" dirty="0">
                <a:solidFill>
                  <a:schemeClr val="bg1"/>
                </a:solidFill>
              </a:rPr>
              <a:t>3.1.2	VISTA</a:t>
            </a:r>
          </a:p>
          <a:p>
            <a:pPr lvl="2">
              <a:lnSpc>
                <a:spcPct val="90000"/>
              </a:lnSpc>
            </a:pPr>
            <a:r>
              <a:rPr lang="es-ES" sz="1000" dirty="0">
                <a:solidFill>
                  <a:schemeClr val="bg1"/>
                </a:solidFill>
              </a:rPr>
              <a:t>3.1.3	CONTROLADOR</a:t>
            </a:r>
          </a:p>
          <a:p>
            <a:pPr lvl="1">
              <a:lnSpc>
                <a:spcPct val="90000"/>
              </a:lnSpc>
            </a:pPr>
            <a:r>
              <a:rPr lang="es-ES" sz="1000" dirty="0">
                <a:solidFill>
                  <a:schemeClr val="bg1"/>
                </a:solidFill>
              </a:rPr>
              <a:t>3.2	JAKARTA PERSISTENCE</a:t>
            </a:r>
          </a:p>
          <a:p>
            <a:pPr lvl="1">
              <a:lnSpc>
                <a:spcPct val="90000"/>
              </a:lnSpc>
            </a:pPr>
            <a:r>
              <a:rPr lang="es-ES" sz="1000" dirty="0">
                <a:solidFill>
                  <a:schemeClr val="bg1"/>
                </a:solidFill>
              </a:rPr>
              <a:t>3.3	JAVA SERVER FACES</a:t>
            </a:r>
          </a:p>
          <a:p>
            <a:pPr lvl="2">
              <a:lnSpc>
                <a:spcPct val="90000"/>
              </a:lnSpc>
            </a:pPr>
            <a:r>
              <a:rPr lang="es-ES" sz="1000" dirty="0">
                <a:solidFill>
                  <a:schemeClr val="bg1"/>
                </a:solidFill>
              </a:rPr>
              <a:t>3.3.1	ELEMENTOS</a:t>
            </a:r>
          </a:p>
          <a:p>
            <a:pPr lvl="2">
              <a:lnSpc>
                <a:spcPct val="90000"/>
              </a:lnSpc>
            </a:pPr>
            <a:r>
              <a:rPr lang="es-ES" sz="1000" dirty="0">
                <a:solidFill>
                  <a:schemeClr val="bg1"/>
                </a:solidFill>
              </a:rPr>
              <a:t>3.3.2	CARACTERÍSTICAS Y DESVENTAJAS</a:t>
            </a:r>
          </a:p>
          <a:p>
            <a:pPr lvl="2">
              <a:lnSpc>
                <a:spcPct val="90000"/>
              </a:lnSpc>
            </a:pPr>
            <a:r>
              <a:rPr lang="es-ES" sz="1000" dirty="0">
                <a:solidFill>
                  <a:schemeClr val="bg1"/>
                </a:solidFill>
              </a:rPr>
              <a:t>3.3.3	ETIQUETAS</a:t>
            </a:r>
          </a:p>
          <a:p>
            <a:pPr lvl="1">
              <a:lnSpc>
                <a:spcPct val="90000"/>
              </a:lnSpc>
            </a:pPr>
            <a:r>
              <a:rPr lang="es-ES" sz="1000" dirty="0">
                <a:solidFill>
                  <a:schemeClr val="bg1"/>
                </a:solidFill>
              </a:rPr>
              <a:t>3.4	XHTML</a:t>
            </a:r>
          </a:p>
          <a:p>
            <a:pPr lvl="2">
              <a:lnSpc>
                <a:spcPct val="90000"/>
              </a:lnSpc>
            </a:pPr>
            <a:r>
              <a:rPr lang="es-ES" sz="1000" dirty="0">
                <a:solidFill>
                  <a:schemeClr val="bg1"/>
                </a:solidFill>
              </a:rPr>
              <a:t>VENTAJAS Y DESVENTAJAS</a:t>
            </a:r>
          </a:p>
          <a:p>
            <a:pPr lvl="1">
              <a:lnSpc>
                <a:spcPct val="90000"/>
              </a:lnSpc>
            </a:pPr>
            <a:r>
              <a:rPr lang="es-ES" sz="1000" dirty="0">
                <a:solidFill>
                  <a:schemeClr val="bg1"/>
                </a:solidFill>
              </a:rPr>
              <a:t>3,5	JSF CDI BEAN</a:t>
            </a:r>
          </a:p>
          <a:p>
            <a:pPr lvl="1">
              <a:lnSpc>
                <a:spcPct val="90000"/>
              </a:lnSpc>
            </a:pPr>
            <a:r>
              <a:rPr lang="es-ES" sz="1000" dirty="0">
                <a:solidFill>
                  <a:schemeClr val="bg1"/>
                </a:solidFill>
              </a:rPr>
              <a:t>3.6	INYECCIPON DE DEPENDENCIAS</a:t>
            </a:r>
          </a:p>
          <a:p>
            <a:pPr lvl="1">
              <a:lnSpc>
                <a:spcPct val="90000"/>
              </a:lnSpc>
            </a:pPr>
            <a:r>
              <a:rPr lang="es-ES" sz="1000" dirty="0">
                <a:solidFill>
                  <a:schemeClr val="bg1"/>
                </a:solidFill>
              </a:rPr>
              <a:t>3.7	COMPOSITE</a:t>
            </a:r>
          </a:p>
          <a:p>
            <a:pPr>
              <a:lnSpc>
                <a:spcPct val="90000"/>
              </a:lnSpc>
            </a:pPr>
            <a:r>
              <a:rPr lang="es-ES" sz="1000" dirty="0">
                <a:solidFill>
                  <a:schemeClr val="bg1"/>
                </a:solidFill>
              </a:rPr>
              <a:t>4.	PARTE PRÁCTICA</a:t>
            </a:r>
          </a:p>
          <a:p>
            <a:pPr lvl="1">
              <a:lnSpc>
                <a:spcPct val="90000"/>
              </a:lnSpc>
            </a:pPr>
            <a:r>
              <a:rPr lang="es-ES" sz="1000" dirty="0">
                <a:solidFill>
                  <a:schemeClr val="bg1"/>
                </a:solidFill>
              </a:rPr>
              <a:t>4.1	CREACIÓN DEL PROYECTO</a:t>
            </a:r>
          </a:p>
          <a:p>
            <a:pPr lvl="1">
              <a:lnSpc>
                <a:spcPct val="90000"/>
              </a:lnSpc>
            </a:pPr>
            <a:r>
              <a:rPr lang="es-ES" sz="1000" dirty="0">
                <a:solidFill>
                  <a:schemeClr val="bg1"/>
                </a:solidFill>
              </a:rPr>
              <a:t>4.2	ESTRUCTURA DE LA APLICACIÓN</a:t>
            </a:r>
          </a:p>
          <a:p>
            <a:pPr lvl="1">
              <a:lnSpc>
                <a:spcPct val="90000"/>
              </a:lnSpc>
            </a:pPr>
            <a:r>
              <a:rPr lang="es-ES" sz="1000" dirty="0">
                <a:solidFill>
                  <a:schemeClr val="bg1"/>
                </a:solidFill>
              </a:rPr>
              <a:t>4.3	CODIFICACIÓN DEL PROYECTO</a:t>
            </a:r>
          </a:p>
          <a:p>
            <a:pPr lvl="1">
              <a:lnSpc>
                <a:spcPct val="90000"/>
              </a:lnSpc>
            </a:pPr>
            <a:r>
              <a:rPr lang="es-ES" sz="1000" dirty="0">
                <a:solidFill>
                  <a:schemeClr val="bg1"/>
                </a:solidFill>
              </a:rPr>
              <a:t>4.4	EJECUCIÓN DEL PROYECTO</a:t>
            </a:r>
          </a:p>
          <a:p>
            <a:pPr>
              <a:lnSpc>
                <a:spcPct val="90000"/>
              </a:lnSpc>
            </a:pPr>
            <a:r>
              <a:rPr lang="es-ES" sz="1000" dirty="0">
                <a:solidFill>
                  <a:schemeClr val="bg1"/>
                </a:solidFill>
              </a:rPr>
              <a:t>5.	CONCLUSIONES</a:t>
            </a:r>
          </a:p>
          <a:p>
            <a:pPr>
              <a:lnSpc>
                <a:spcPct val="90000"/>
              </a:lnSpc>
            </a:pPr>
            <a:r>
              <a:rPr lang="es-ES" sz="1000" dirty="0">
                <a:solidFill>
                  <a:schemeClr val="bg1"/>
                </a:solidFill>
              </a:rPr>
              <a:t>6.	RECOMENDACIONES</a:t>
            </a:r>
          </a:p>
          <a:p>
            <a:pPr>
              <a:lnSpc>
                <a:spcPct val="90000"/>
              </a:lnSpc>
            </a:pPr>
            <a:r>
              <a:rPr lang="es-ES" sz="1000" dirty="0">
                <a:solidFill>
                  <a:srgbClr val="FFFF00"/>
                </a:solidFill>
              </a:rPr>
              <a:t>7.	REFERENCIAS</a:t>
            </a:r>
            <a:endParaRPr lang="es-ES" dirty="0">
              <a:solidFill>
                <a:srgbClr val="FFFF00"/>
              </a:solidFill>
            </a:endParaRPr>
          </a:p>
        </p:txBody>
      </p:sp>
      <p:sp>
        <p:nvSpPr>
          <p:cNvPr id="5" name="CuadroTexto 4">
            <a:extLst>
              <a:ext uri="{FF2B5EF4-FFF2-40B4-BE49-F238E27FC236}">
                <a16:creationId xmlns:a16="http://schemas.microsoft.com/office/drawing/2014/main" id="{ED839E3F-1941-8B09-9769-3FF1AA6D4835}"/>
              </a:ext>
            </a:extLst>
          </p:cNvPr>
          <p:cNvSpPr txBox="1"/>
          <p:nvPr/>
        </p:nvSpPr>
        <p:spPr>
          <a:xfrm>
            <a:off x="11632748" y="6388099"/>
            <a:ext cx="463824" cy="400110"/>
          </a:xfrm>
          <a:prstGeom prst="rect">
            <a:avLst/>
          </a:prstGeom>
          <a:noFill/>
        </p:spPr>
        <p:txBody>
          <a:bodyPr wrap="square" rtlCol="0">
            <a:spAutoFit/>
          </a:bodyPr>
          <a:lstStyle/>
          <a:p>
            <a:r>
              <a:rPr lang="es-EC" sz="2000" dirty="0">
                <a:solidFill>
                  <a:schemeClr val="bg1"/>
                </a:solidFill>
              </a:rPr>
              <a:t>39</a:t>
            </a:r>
          </a:p>
        </p:txBody>
      </p:sp>
    </p:spTree>
    <p:extLst>
      <p:ext uri="{BB962C8B-B14F-4D97-AF65-F5344CB8AC3E}">
        <p14:creationId xmlns:p14="http://schemas.microsoft.com/office/powerpoint/2010/main" val="404966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p:txBody>
          <a:bodyPr/>
          <a:lstStyle/>
          <a:p>
            <a:r>
              <a:rPr lang="es-ES" dirty="0"/>
              <a:t>2.1	OBJETIVO GENERAL</a:t>
            </a:r>
          </a:p>
        </p:txBody>
      </p:sp>
      <p:sp>
        <p:nvSpPr>
          <p:cNvPr id="10" name="CuadroTexto 9">
            <a:extLst>
              <a:ext uri="{FF2B5EF4-FFF2-40B4-BE49-F238E27FC236}">
                <a16:creationId xmlns:a16="http://schemas.microsoft.com/office/drawing/2014/main" id="{E8C681FB-C837-4CC5-ACFB-328816DC701B}"/>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3</a:t>
            </a:r>
            <a:endParaRPr lang="es-EC" sz="2000" dirty="0">
              <a:solidFill>
                <a:schemeClr val="bg1"/>
              </a:solidFill>
            </a:endParaRPr>
          </a:p>
        </p:txBody>
      </p:sp>
      <p:sp>
        <p:nvSpPr>
          <p:cNvPr id="8" name="Marcador de contenido 2">
            <a:extLst>
              <a:ext uri="{FF2B5EF4-FFF2-40B4-BE49-F238E27FC236}">
                <a16:creationId xmlns:a16="http://schemas.microsoft.com/office/drawing/2014/main" id="{BD5E23F7-7F55-8522-F427-24EFB17A07C6}"/>
              </a:ext>
            </a:extLst>
          </p:cNvPr>
          <p:cNvSpPr>
            <a:spLocks noGrp="1"/>
          </p:cNvSpPr>
          <p:nvPr>
            <p:ph idx="1"/>
          </p:nvPr>
        </p:nvSpPr>
        <p:spPr>
          <a:xfrm>
            <a:off x="581193" y="2319834"/>
            <a:ext cx="8413952" cy="1586434"/>
          </a:xfrm>
        </p:spPr>
        <p:txBody>
          <a:bodyPr>
            <a:normAutofit/>
          </a:bodyPr>
          <a:lstStyle/>
          <a:p>
            <a:pPr marL="0" marR="0" indent="0" algn="just">
              <a:lnSpc>
                <a:spcPct val="115000"/>
              </a:lnSpc>
              <a:spcBef>
                <a:spcPts val="0"/>
              </a:spcBef>
              <a:spcAft>
                <a:spcPts val="1000"/>
              </a:spcAft>
              <a:buNone/>
            </a:pPr>
            <a:r>
              <a:rPr lang="es-ES" dirty="0">
                <a:solidFill>
                  <a:schemeClr val="tx1"/>
                </a:solidFill>
              </a:rPr>
              <a:t>Analizar los conceptos y pasos para elaborar un formulario web implementado con el patrón de arquitectura MVC usando la plataforma Apache </a:t>
            </a:r>
            <a:r>
              <a:rPr lang="es-ES" dirty="0" err="1">
                <a:solidFill>
                  <a:schemeClr val="tx1"/>
                </a:solidFill>
              </a:rPr>
              <a:t>Netbeans</a:t>
            </a:r>
            <a:r>
              <a:rPr lang="es-ES" dirty="0">
                <a:solidFill>
                  <a:schemeClr val="tx1"/>
                </a:solidFill>
              </a:rPr>
              <a:t> y el marco de desarrollo, para entender cómo se organiza y comunica una aplicación web con MVC.</a:t>
            </a:r>
            <a:endParaRPr lang="en-US" dirty="0">
              <a:solidFill>
                <a:schemeClr val="tx1"/>
              </a:solidFill>
            </a:endParaRPr>
          </a:p>
        </p:txBody>
      </p:sp>
      <p:sp>
        <p:nvSpPr>
          <p:cNvPr id="9" name="CuadroTexto 9">
            <a:extLst>
              <a:ext uri="{FF2B5EF4-FFF2-40B4-BE49-F238E27FC236}">
                <a16:creationId xmlns:a16="http://schemas.microsoft.com/office/drawing/2014/main" id="{29E64BDB-4E02-2ECA-1C0A-3B4FC74CFAC2}"/>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4</a:t>
            </a:r>
          </a:p>
        </p:txBody>
      </p:sp>
      <p:sp>
        <p:nvSpPr>
          <p:cNvPr id="6" name="CuadroTexto 9">
            <a:extLst>
              <a:ext uri="{FF2B5EF4-FFF2-40B4-BE49-F238E27FC236}">
                <a16:creationId xmlns:a16="http://schemas.microsoft.com/office/drawing/2014/main" id="{BA689D67-D746-8F51-3EC8-642DEFE2F9AD}"/>
              </a:ext>
            </a:extLst>
          </p:cNvPr>
          <p:cNvSpPr txBox="1"/>
          <p:nvPr/>
        </p:nvSpPr>
        <p:spPr>
          <a:xfrm>
            <a:off x="11817674" y="6457890"/>
            <a:ext cx="374325" cy="400110"/>
          </a:xfrm>
          <a:prstGeom prst="rect">
            <a:avLst/>
          </a:prstGeom>
          <a:noFill/>
        </p:spPr>
        <p:txBody>
          <a:bodyPr wrap="square" rtlCol="0">
            <a:spAutoFit/>
          </a:bodyPr>
          <a:lstStyle/>
          <a:p>
            <a:r>
              <a:rPr lang="es-EC" sz="2000" dirty="0">
                <a:solidFill>
                  <a:schemeClr val="bg1"/>
                </a:solidFill>
              </a:rPr>
              <a:t>4</a:t>
            </a:r>
          </a:p>
        </p:txBody>
      </p:sp>
      <p:sp>
        <p:nvSpPr>
          <p:cNvPr id="3" name="Marcador de contenido 2">
            <a:extLst>
              <a:ext uri="{FF2B5EF4-FFF2-40B4-BE49-F238E27FC236}">
                <a16:creationId xmlns:a16="http://schemas.microsoft.com/office/drawing/2014/main" id="{E24CEB91-6E05-6C16-EADB-50CBD0A8D1A3}"/>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000" dirty="0">
                <a:solidFill>
                  <a:schemeClr val="bg1"/>
                </a:solidFill>
              </a:rPr>
              <a:t>1.	INTRODUCCIÓN</a:t>
            </a:r>
          </a:p>
          <a:p>
            <a:pPr>
              <a:lnSpc>
                <a:spcPct val="90000"/>
              </a:lnSpc>
            </a:pPr>
            <a:r>
              <a:rPr lang="es-ES" sz="1000" dirty="0">
                <a:solidFill>
                  <a:srgbClr val="FFFF00"/>
                </a:solidFill>
              </a:rPr>
              <a:t>2.	OBJETIVOS</a:t>
            </a:r>
          </a:p>
          <a:p>
            <a:pPr lvl="1">
              <a:lnSpc>
                <a:spcPct val="90000"/>
              </a:lnSpc>
            </a:pPr>
            <a:r>
              <a:rPr lang="es-ES" sz="1000" dirty="0">
                <a:solidFill>
                  <a:srgbClr val="FFFF00"/>
                </a:solidFill>
              </a:rPr>
              <a:t>2.1.	OBJETIVO GENERAL</a:t>
            </a:r>
          </a:p>
          <a:p>
            <a:pPr lvl="1">
              <a:lnSpc>
                <a:spcPct val="90000"/>
              </a:lnSpc>
            </a:pPr>
            <a:r>
              <a:rPr lang="es-ES" sz="1000" dirty="0">
                <a:solidFill>
                  <a:schemeClr val="bg1"/>
                </a:solidFill>
              </a:rPr>
              <a:t>2.2.	OBJETIVOS ESPECÍFICOS</a:t>
            </a:r>
          </a:p>
          <a:p>
            <a:pPr>
              <a:lnSpc>
                <a:spcPct val="90000"/>
              </a:lnSpc>
            </a:pPr>
            <a:r>
              <a:rPr lang="es-ES" sz="1000" dirty="0">
                <a:solidFill>
                  <a:schemeClr val="bg1"/>
                </a:solidFill>
              </a:rPr>
              <a:t>3.	MARCO TEÓRICO</a:t>
            </a:r>
          </a:p>
          <a:p>
            <a:pPr lvl="1">
              <a:lnSpc>
                <a:spcPct val="90000"/>
              </a:lnSpc>
            </a:pPr>
            <a:r>
              <a:rPr lang="es-ES" sz="1000" dirty="0">
                <a:solidFill>
                  <a:schemeClr val="bg1"/>
                </a:solidFill>
              </a:rPr>
              <a:t>3.1	PATRÓN MODELO VISTA CONTROLADOR</a:t>
            </a:r>
          </a:p>
          <a:p>
            <a:pPr lvl="2">
              <a:lnSpc>
                <a:spcPct val="90000"/>
              </a:lnSpc>
            </a:pPr>
            <a:r>
              <a:rPr lang="es-ES" sz="1000" dirty="0">
                <a:solidFill>
                  <a:schemeClr val="bg1"/>
                </a:solidFill>
              </a:rPr>
              <a:t>3.1.1	MODELO</a:t>
            </a:r>
          </a:p>
          <a:p>
            <a:pPr lvl="2">
              <a:lnSpc>
                <a:spcPct val="90000"/>
              </a:lnSpc>
            </a:pPr>
            <a:r>
              <a:rPr lang="es-ES" sz="1000" dirty="0">
                <a:solidFill>
                  <a:schemeClr val="bg1"/>
                </a:solidFill>
              </a:rPr>
              <a:t>3.1.2	VISTA</a:t>
            </a:r>
          </a:p>
          <a:p>
            <a:pPr lvl="2">
              <a:lnSpc>
                <a:spcPct val="90000"/>
              </a:lnSpc>
            </a:pPr>
            <a:r>
              <a:rPr lang="es-ES" sz="1000" dirty="0">
                <a:solidFill>
                  <a:schemeClr val="bg1"/>
                </a:solidFill>
              </a:rPr>
              <a:t>3.1.3	CONTROLADOR</a:t>
            </a:r>
          </a:p>
          <a:p>
            <a:pPr lvl="1">
              <a:lnSpc>
                <a:spcPct val="90000"/>
              </a:lnSpc>
            </a:pPr>
            <a:r>
              <a:rPr lang="es-ES" sz="1000" dirty="0">
                <a:solidFill>
                  <a:schemeClr val="bg1"/>
                </a:solidFill>
              </a:rPr>
              <a:t>3.2	JAKARTA PERSISTENCE</a:t>
            </a:r>
          </a:p>
          <a:p>
            <a:pPr lvl="1">
              <a:lnSpc>
                <a:spcPct val="90000"/>
              </a:lnSpc>
            </a:pPr>
            <a:r>
              <a:rPr lang="es-ES" sz="1000" dirty="0">
                <a:solidFill>
                  <a:schemeClr val="bg1"/>
                </a:solidFill>
              </a:rPr>
              <a:t>3.3	JAVA SERVER FACES</a:t>
            </a:r>
          </a:p>
          <a:p>
            <a:pPr lvl="2">
              <a:lnSpc>
                <a:spcPct val="90000"/>
              </a:lnSpc>
            </a:pPr>
            <a:r>
              <a:rPr lang="es-ES" sz="1000" dirty="0">
                <a:solidFill>
                  <a:schemeClr val="bg1"/>
                </a:solidFill>
              </a:rPr>
              <a:t>3.3.1	ELEMENTOS</a:t>
            </a:r>
          </a:p>
          <a:p>
            <a:pPr lvl="2">
              <a:lnSpc>
                <a:spcPct val="90000"/>
              </a:lnSpc>
            </a:pPr>
            <a:r>
              <a:rPr lang="es-ES" sz="1000" dirty="0">
                <a:solidFill>
                  <a:schemeClr val="bg1"/>
                </a:solidFill>
              </a:rPr>
              <a:t>3.3.2	CARACTERÍSTICAS Y DESVENTAJAS</a:t>
            </a:r>
          </a:p>
          <a:p>
            <a:pPr lvl="2">
              <a:lnSpc>
                <a:spcPct val="90000"/>
              </a:lnSpc>
            </a:pPr>
            <a:r>
              <a:rPr lang="es-ES" sz="1000" dirty="0">
                <a:solidFill>
                  <a:schemeClr val="bg1"/>
                </a:solidFill>
              </a:rPr>
              <a:t>3.3.3	ETIQUETAS</a:t>
            </a:r>
          </a:p>
          <a:p>
            <a:pPr lvl="1">
              <a:lnSpc>
                <a:spcPct val="90000"/>
              </a:lnSpc>
            </a:pPr>
            <a:r>
              <a:rPr lang="es-ES" sz="1000" dirty="0">
                <a:solidFill>
                  <a:schemeClr val="bg1"/>
                </a:solidFill>
              </a:rPr>
              <a:t>3.4	XHTML</a:t>
            </a:r>
          </a:p>
          <a:p>
            <a:pPr lvl="2">
              <a:lnSpc>
                <a:spcPct val="90000"/>
              </a:lnSpc>
            </a:pPr>
            <a:r>
              <a:rPr lang="es-ES" sz="1000" dirty="0">
                <a:solidFill>
                  <a:schemeClr val="bg1"/>
                </a:solidFill>
              </a:rPr>
              <a:t>3.4.1	VENTAJAS Y DESVENTAJAS</a:t>
            </a:r>
          </a:p>
          <a:p>
            <a:pPr lvl="1">
              <a:lnSpc>
                <a:spcPct val="90000"/>
              </a:lnSpc>
            </a:pPr>
            <a:r>
              <a:rPr lang="es-ES" sz="1000" dirty="0">
                <a:solidFill>
                  <a:schemeClr val="bg1"/>
                </a:solidFill>
              </a:rPr>
              <a:t>3,5	JSF CDI BEAN</a:t>
            </a:r>
          </a:p>
          <a:p>
            <a:pPr lvl="1">
              <a:lnSpc>
                <a:spcPct val="90000"/>
              </a:lnSpc>
            </a:pPr>
            <a:r>
              <a:rPr lang="es-ES" sz="1000" dirty="0">
                <a:solidFill>
                  <a:schemeClr val="bg1"/>
                </a:solidFill>
              </a:rPr>
              <a:t>3.6	INYECCIÓN DE DEPENDENCIAS</a:t>
            </a:r>
          </a:p>
          <a:p>
            <a:pPr lvl="1">
              <a:lnSpc>
                <a:spcPct val="90000"/>
              </a:lnSpc>
            </a:pPr>
            <a:r>
              <a:rPr lang="es-ES" sz="1000" dirty="0">
                <a:solidFill>
                  <a:schemeClr val="bg1"/>
                </a:solidFill>
              </a:rPr>
              <a:t>3.7	COMPOSITE</a:t>
            </a:r>
          </a:p>
          <a:p>
            <a:pPr>
              <a:lnSpc>
                <a:spcPct val="90000"/>
              </a:lnSpc>
            </a:pPr>
            <a:r>
              <a:rPr lang="es-ES" sz="1000" dirty="0">
                <a:solidFill>
                  <a:schemeClr val="bg1"/>
                </a:solidFill>
              </a:rPr>
              <a:t>4.	PARTE PRÁCTICA</a:t>
            </a:r>
          </a:p>
          <a:p>
            <a:pPr lvl="1">
              <a:lnSpc>
                <a:spcPct val="90000"/>
              </a:lnSpc>
            </a:pPr>
            <a:r>
              <a:rPr lang="es-ES" sz="1000" dirty="0">
                <a:solidFill>
                  <a:schemeClr val="bg1"/>
                </a:solidFill>
              </a:rPr>
              <a:t>4.1	CREACIÓN DEL PROYECTO</a:t>
            </a:r>
          </a:p>
          <a:p>
            <a:pPr lvl="1">
              <a:lnSpc>
                <a:spcPct val="90000"/>
              </a:lnSpc>
            </a:pPr>
            <a:r>
              <a:rPr lang="es-ES" sz="1000" dirty="0">
                <a:solidFill>
                  <a:schemeClr val="bg1"/>
                </a:solidFill>
              </a:rPr>
              <a:t>4.2	ESTRUCTURA DE LA APLICACIÓN</a:t>
            </a:r>
          </a:p>
          <a:p>
            <a:pPr lvl="1">
              <a:lnSpc>
                <a:spcPct val="90000"/>
              </a:lnSpc>
            </a:pPr>
            <a:r>
              <a:rPr lang="es-ES" sz="1000" dirty="0">
                <a:solidFill>
                  <a:schemeClr val="bg1"/>
                </a:solidFill>
              </a:rPr>
              <a:t>4.3	CODIFICACIÓN DEL PROYECTO</a:t>
            </a:r>
          </a:p>
          <a:p>
            <a:pPr lvl="1">
              <a:lnSpc>
                <a:spcPct val="90000"/>
              </a:lnSpc>
            </a:pPr>
            <a:r>
              <a:rPr lang="es-ES" sz="1000" dirty="0">
                <a:solidFill>
                  <a:schemeClr val="bg1"/>
                </a:solidFill>
              </a:rPr>
              <a:t>4.4	EJECUCIÓN DEL PROYECTO</a:t>
            </a:r>
          </a:p>
          <a:p>
            <a:pPr>
              <a:lnSpc>
                <a:spcPct val="90000"/>
              </a:lnSpc>
            </a:pPr>
            <a:r>
              <a:rPr lang="es-ES" sz="1000" dirty="0">
                <a:solidFill>
                  <a:schemeClr val="bg1"/>
                </a:solidFill>
              </a:rPr>
              <a:t>5.	CONCLUSIONES</a:t>
            </a:r>
          </a:p>
          <a:p>
            <a:pPr>
              <a:lnSpc>
                <a:spcPct val="90000"/>
              </a:lnSpc>
            </a:pPr>
            <a:r>
              <a:rPr lang="es-ES" sz="1000" dirty="0">
                <a:solidFill>
                  <a:schemeClr val="bg1"/>
                </a:solidFill>
              </a:rPr>
              <a:t>6.	RECOMENDACIONES</a:t>
            </a:r>
          </a:p>
          <a:p>
            <a:pPr>
              <a:lnSpc>
                <a:spcPct val="90000"/>
              </a:lnSpc>
            </a:pPr>
            <a:r>
              <a:rPr lang="es-ES" sz="1000" dirty="0">
                <a:solidFill>
                  <a:schemeClr val="bg1"/>
                </a:solidFill>
              </a:rPr>
              <a:t>7.	REFERENCIAS</a:t>
            </a:r>
            <a:endParaRPr lang="es-ES" dirty="0">
              <a:solidFill>
                <a:schemeClr val="bg1"/>
              </a:solidFill>
            </a:endParaRPr>
          </a:p>
        </p:txBody>
      </p:sp>
      <p:sp>
        <p:nvSpPr>
          <p:cNvPr id="4" name="CuadroTexto 3">
            <a:extLst>
              <a:ext uri="{FF2B5EF4-FFF2-40B4-BE49-F238E27FC236}">
                <a16:creationId xmlns:a16="http://schemas.microsoft.com/office/drawing/2014/main" id="{63694B48-07ED-4195-E75E-B91021E17E14}"/>
              </a:ext>
            </a:extLst>
          </p:cNvPr>
          <p:cNvSpPr txBox="1"/>
          <p:nvPr/>
        </p:nvSpPr>
        <p:spPr>
          <a:xfrm>
            <a:off x="11722246" y="6388099"/>
            <a:ext cx="374325" cy="400110"/>
          </a:xfrm>
          <a:prstGeom prst="rect">
            <a:avLst/>
          </a:prstGeom>
          <a:noFill/>
        </p:spPr>
        <p:txBody>
          <a:bodyPr wrap="square" rtlCol="0">
            <a:spAutoFit/>
          </a:bodyPr>
          <a:lstStyle/>
          <a:p>
            <a:r>
              <a:rPr lang="es-EC" sz="2000" dirty="0">
                <a:solidFill>
                  <a:schemeClr val="bg1"/>
                </a:solidFill>
              </a:rPr>
              <a:t>4</a:t>
            </a:r>
          </a:p>
        </p:txBody>
      </p:sp>
    </p:spTree>
    <p:extLst>
      <p:ext uri="{BB962C8B-B14F-4D97-AF65-F5344CB8AC3E}">
        <p14:creationId xmlns:p14="http://schemas.microsoft.com/office/powerpoint/2010/main" val="4206259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306A487E-CA20-9992-F9C6-437351CFA5A6}"/>
              </a:ext>
            </a:extLst>
          </p:cNvPr>
          <p:cNvSpPr/>
          <p:nvPr/>
        </p:nvSpPr>
        <p:spPr>
          <a:xfrm>
            <a:off x="581192" y="5219849"/>
            <a:ext cx="8269845" cy="1103490"/>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p:txBody>
          <a:bodyPr/>
          <a:lstStyle/>
          <a:p>
            <a:r>
              <a:rPr lang="es-ES" dirty="0"/>
              <a:t>2.2	OBJETIVOS ESPECÍFICOS</a:t>
            </a:r>
          </a:p>
        </p:txBody>
      </p:sp>
      <p:graphicFrame>
        <p:nvGraphicFramePr>
          <p:cNvPr id="7" name="Marcador de contenido 2">
            <a:extLst>
              <a:ext uri="{FF2B5EF4-FFF2-40B4-BE49-F238E27FC236}">
                <a16:creationId xmlns:a16="http://schemas.microsoft.com/office/drawing/2014/main" id="{0AAFBEA0-C6C4-489E-AB02-CDD8B089AE87}"/>
              </a:ext>
            </a:extLst>
          </p:cNvPr>
          <p:cNvGraphicFramePr>
            <a:graphicFrameLocks noGrp="1"/>
          </p:cNvGraphicFramePr>
          <p:nvPr>
            <p:ph idx="1"/>
            <p:extLst>
              <p:ext uri="{D42A27DB-BD31-4B8C-83A1-F6EECF244321}">
                <p14:modId xmlns:p14="http://schemas.microsoft.com/office/powerpoint/2010/main" val="1250296985"/>
              </p:ext>
            </p:extLst>
          </p:nvPr>
        </p:nvGraphicFramePr>
        <p:xfrm>
          <a:off x="581192" y="2180496"/>
          <a:ext cx="8269845" cy="41428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CuadroTexto 9">
            <a:extLst>
              <a:ext uri="{FF2B5EF4-FFF2-40B4-BE49-F238E27FC236}">
                <a16:creationId xmlns:a16="http://schemas.microsoft.com/office/drawing/2014/main" id="{E8C681FB-C837-4CC5-ACFB-328816DC701B}"/>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3</a:t>
            </a:r>
            <a:endParaRPr lang="es-EC" sz="2000" dirty="0">
              <a:solidFill>
                <a:schemeClr val="bg1"/>
              </a:solidFill>
            </a:endParaRPr>
          </a:p>
        </p:txBody>
      </p:sp>
      <p:sp>
        <p:nvSpPr>
          <p:cNvPr id="5" name="CuadroTexto 9">
            <a:extLst>
              <a:ext uri="{FF2B5EF4-FFF2-40B4-BE49-F238E27FC236}">
                <a16:creationId xmlns:a16="http://schemas.microsoft.com/office/drawing/2014/main" id="{FDEB99F8-15C3-DEE2-DD8A-24892B178D76}"/>
              </a:ext>
            </a:extLst>
          </p:cNvPr>
          <p:cNvSpPr txBox="1"/>
          <p:nvPr/>
        </p:nvSpPr>
        <p:spPr>
          <a:xfrm>
            <a:off x="11817674" y="6457890"/>
            <a:ext cx="374325" cy="400110"/>
          </a:xfrm>
          <a:prstGeom prst="rect">
            <a:avLst/>
          </a:prstGeom>
          <a:noFill/>
        </p:spPr>
        <p:txBody>
          <a:bodyPr wrap="square" rtlCol="0">
            <a:spAutoFit/>
          </a:bodyPr>
          <a:lstStyle/>
          <a:p>
            <a:r>
              <a:rPr lang="es-EC" sz="2000" dirty="0">
                <a:solidFill>
                  <a:schemeClr val="bg1"/>
                </a:solidFill>
              </a:rPr>
              <a:t>5</a:t>
            </a:r>
          </a:p>
        </p:txBody>
      </p:sp>
      <p:sp>
        <p:nvSpPr>
          <p:cNvPr id="8" name="CuadroTexto 9">
            <a:extLst>
              <a:ext uri="{FF2B5EF4-FFF2-40B4-BE49-F238E27FC236}">
                <a16:creationId xmlns:a16="http://schemas.microsoft.com/office/drawing/2014/main" id="{9B7E8B54-2515-085F-B3D0-38BC9A64D357}"/>
              </a:ext>
            </a:extLst>
          </p:cNvPr>
          <p:cNvSpPr txBox="1"/>
          <p:nvPr/>
        </p:nvSpPr>
        <p:spPr>
          <a:xfrm>
            <a:off x="11817673" y="6457890"/>
            <a:ext cx="374325" cy="400110"/>
          </a:xfrm>
          <a:prstGeom prst="rect">
            <a:avLst/>
          </a:prstGeom>
          <a:noFill/>
        </p:spPr>
        <p:txBody>
          <a:bodyPr wrap="square" rtlCol="0">
            <a:spAutoFit/>
          </a:bodyPr>
          <a:lstStyle/>
          <a:p>
            <a:r>
              <a:rPr lang="es-EC" sz="2000" dirty="0">
                <a:solidFill>
                  <a:schemeClr val="bg1"/>
                </a:solidFill>
              </a:rPr>
              <a:t>5</a:t>
            </a:r>
          </a:p>
        </p:txBody>
      </p:sp>
      <p:sp>
        <p:nvSpPr>
          <p:cNvPr id="3" name="Marcador de contenido 2">
            <a:extLst>
              <a:ext uri="{FF2B5EF4-FFF2-40B4-BE49-F238E27FC236}">
                <a16:creationId xmlns:a16="http://schemas.microsoft.com/office/drawing/2014/main" id="{550DCAF4-1D42-7AEE-5F9B-5FCD81B30625}"/>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000" dirty="0">
                <a:solidFill>
                  <a:schemeClr val="bg1"/>
                </a:solidFill>
              </a:rPr>
              <a:t>1.	INTRODUCCIÓN</a:t>
            </a:r>
          </a:p>
          <a:p>
            <a:pPr>
              <a:lnSpc>
                <a:spcPct val="90000"/>
              </a:lnSpc>
            </a:pPr>
            <a:r>
              <a:rPr lang="es-ES" sz="1000" dirty="0">
                <a:solidFill>
                  <a:srgbClr val="FFFF00"/>
                </a:solidFill>
              </a:rPr>
              <a:t>2.	OBJETIVOS</a:t>
            </a:r>
          </a:p>
          <a:p>
            <a:pPr lvl="1">
              <a:lnSpc>
                <a:spcPct val="90000"/>
              </a:lnSpc>
            </a:pPr>
            <a:r>
              <a:rPr lang="es-ES" sz="1000" dirty="0">
                <a:solidFill>
                  <a:schemeClr val="bg1"/>
                </a:solidFill>
              </a:rPr>
              <a:t>2.1.	OBJETIVO GENERAL</a:t>
            </a:r>
          </a:p>
          <a:p>
            <a:pPr lvl="1">
              <a:lnSpc>
                <a:spcPct val="90000"/>
              </a:lnSpc>
            </a:pPr>
            <a:r>
              <a:rPr lang="es-ES" sz="1000" dirty="0">
                <a:solidFill>
                  <a:srgbClr val="FFFF00"/>
                </a:solidFill>
              </a:rPr>
              <a:t>2.2.	OBJETIVOS ESPECÍFICOS</a:t>
            </a:r>
          </a:p>
          <a:p>
            <a:pPr>
              <a:lnSpc>
                <a:spcPct val="90000"/>
              </a:lnSpc>
            </a:pPr>
            <a:r>
              <a:rPr lang="es-ES" sz="1000" dirty="0">
                <a:solidFill>
                  <a:schemeClr val="bg1"/>
                </a:solidFill>
              </a:rPr>
              <a:t>3.	MARCO TEÓRICO</a:t>
            </a:r>
          </a:p>
          <a:p>
            <a:pPr lvl="1">
              <a:lnSpc>
                <a:spcPct val="90000"/>
              </a:lnSpc>
            </a:pPr>
            <a:r>
              <a:rPr lang="es-ES" sz="1000" dirty="0">
                <a:solidFill>
                  <a:schemeClr val="bg1"/>
                </a:solidFill>
              </a:rPr>
              <a:t>3.1	PATRÓN MODELO VISTA CONTROLADOR</a:t>
            </a:r>
          </a:p>
          <a:p>
            <a:pPr lvl="2">
              <a:lnSpc>
                <a:spcPct val="90000"/>
              </a:lnSpc>
            </a:pPr>
            <a:r>
              <a:rPr lang="es-ES" sz="1000" dirty="0">
                <a:solidFill>
                  <a:schemeClr val="bg1"/>
                </a:solidFill>
              </a:rPr>
              <a:t>3.1.1	MODELO</a:t>
            </a:r>
          </a:p>
          <a:p>
            <a:pPr lvl="2">
              <a:lnSpc>
                <a:spcPct val="90000"/>
              </a:lnSpc>
            </a:pPr>
            <a:r>
              <a:rPr lang="es-ES" sz="1000" dirty="0">
                <a:solidFill>
                  <a:schemeClr val="bg1"/>
                </a:solidFill>
              </a:rPr>
              <a:t>3.1.2	VISTA</a:t>
            </a:r>
          </a:p>
          <a:p>
            <a:pPr lvl="2">
              <a:lnSpc>
                <a:spcPct val="90000"/>
              </a:lnSpc>
            </a:pPr>
            <a:r>
              <a:rPr lang="es-ES" sz="1000" dirty="0">
                <a:solidFill>
                  <a:schemeClr val="bg1"/>
                </a:solidFill>
              </a:rPr>
              <a:t>3.1.3	CONTROLADOR</a:t>
            </a:r>
          </a:p>
          <a:p>
            <a:pPr lvl="1">
              <a:lnSpc>
                <a:spcPct val="90000"/>
              </a:lnSpc>
            </a:pPr>
            <a:r>
              <a:rPr lang="es-ES" sz="1000" dirty="0">
                <a:solidFill>
                  <a:schemeClr val="bg1"/>
                </a:solidFill>
              </a:rPr>
              <a:t>3.2	JAKARTA PERSISTENCE</a:t>
            </a:r>
          </a:p>
          <a:p>
            <a:pPr lvl="1">
              <a:lnSpc>
                <a:spcPct val="90000"/>
              </a:lnSpc>
            </a:pPr>
            <a:r>
              <a:rPr lang="es-ES" sz="1000" dirty="0">
                <a:solidFill>
                  <a:schemeClr val="bg1"/>
                </a:solidFill>
              </a:rPr>
              <a:t>3.3	JAVA SERVER FACES</a:t>
            </a:r>
          </a:p>
          <a:p>
            <a:pPr lvl="2">
              <a:lnSpc>
                <a:spcPct val="90000"/>
              </a:lnSpc>
            </a:pPr>
            <a:r>
              <a:rPr lang="es-ES" sz="1000" dirty="0">
                <a:solidFill>
                  <a:schemeClr val="bg1"/>
                </a:solidFill>
              </a:rPr>
              <a:t>3.3.1	ELEMENTOS</a:t>
            </a:r>
          </a:p>
          <a:p>
            <a:pPr lvl="2">
              <a:lnSpc>
                <a:spcPct val="90000"/>
              </a:lnSpc>
            </a:pPr>
            <a:r>
              <a:rPr lang="es-ES" sz="1000" dirty="0">
                <a:solidFill>
                  <a:schemeClr val="bg1"/>
                </a:solidFill>
              </a:rPr>
              <a:t>3.3.2	CARACTERÍSTICAS Y DESVENTAJAS</a:t>
            </a:r>
          </a:p>
          <a:p>
            <a:pPr lvl="2">
              <a:lnSpc>
                <a:spcPct val="90000"/>
              </a:lnSpc>
            </a:pPr>
            <a:r>
              <a:rPr lang="es-ES" sz="1000" dirty="0">
                <a:solidFill>
                  <a:schemeClr val="bg1"/>
                </a:solidFill>
              </a:rPr>
              <a:t>3.3.3	ETIQUETAS</a:t>
            </a:r>
          </a:p>
          <a:p>
            <a:pPr lvl="1">
              <a:lnSpc>
                <a:spcPct val="90000"/>
              </a:lnSpc>
            </a:pPr>
            <a:r>
              <a:rPr lang="es-ES" sz="1000" dirty="0">
                <a:solidFill>
                  <a:schemeClr val="bg1"/>
                </a:solidFill>
              </a:rPr>
              <a:t>3.4	XHTML</a:t>
            </a:r>
          </a:p>
          <a:p>
            <a:pPr lvl="2">
              <a:lnSpc>
                <a:spcPct val="90000"/>
              </a:lnSpc>
            </a:pPr>
            <a:r>
              <a:rPr lang="es-ES" sz="1000" dirty="0">
                <a:solidFill>
                  <a:schemeClr val="bg1"/>
                </a:solidFill>
              </a:rPr>
              <a:t>3.4.1	VENTAJAS Y DESVENTAJAS</a:t>
            </a:r>
          </a:p>
          <a:p>
            <a:pPr lvl="1">
              <a:lnSpc>
                <a:spcPct val="90000"/>
              </a:lnSpc>
            </a:pPr>
            <a:r>
              <a:rPr lang="es-ES" sz="1000" dirty="0">
                <a:solidFill>
                  <a:schemeClr val="bg1"/>
                </a:solidFill>
              </a:rPr>
              <a:t>3,5	JSF CDI BEAN</a:t>
            </a:r>
          </a:p>
          <a:p>
            <a:pPr lvl="1">
              <a:lnSpc>
                <a:spcPct val="90000"/>
              </a:lnSpc>
            </a:pPr>
            <a:r>
              <a:rPr lang="es-ES" sz="1000" dirty="0">
                <a:solidFill>
                  <a:schemeClr val="bg1"/>
                </a:solidFill>
              </a:rPr>
              <a:t>3.6	INYECCIÓN DE DEPENDENCIAS</a:t>
            </a:r>
          </a:p>
          <a:p>
            <a:pPr lvl="1">
              <a:lnSpc>
                <a:spcPct val="90000"/>
              </a:lnSpc>
            </a:pPr>
            <a:r>
              <a:rPr lang="es-ES" sz="1000" dirty="0">
                <a:solidFill>
                  <a:schemeClr val="bg1"/>
                </a:solidFill>
              </a:rPr>
              <a:t>3.7	COMPOSITE</a:t>
            </a:r>
          </a:p>
          <a:p>
            <a:pPr>
              <a:lnSpc>
                <a:spcPct val="90000"/>
              </a:lnSpc>
            </a:pPr>
            <a:r>
              <a:rPr lang="es-ES" sz="1000" dirty="0">
                <a:solidFill>
                  <a:schemeClr val="bg1"/>
                </a:solidFill>
              </a:rPr>
              <a:t>4.	PARTE PRÁCTICA</a:t>
            </a:r>
          </a:p>
          <a:p>
            <a:pPr lvl="1">
              <a:lnSpc>
                <a:spcPct val="90000"/>
              </a:lnSpc>
            </a:pPr>
            <a:r>
              <a:rPr lang="es-ES" sz="1000" dirty="0">
                <a:solidFill>
                  <a:schemeClr val="bg1"/>
                </a:solidFill>
              </a:rPr>
              <a:t>4.1	CREACIÓN DEL PROYECTO</a:t>
            </a:r>
          </a:p>
          <a:p>
            <a:pPr lvl="1">
              <a:lnSpc>
                <a:spcPct val="90000"/>
              </a:lnSpc>
            </a:pPr>
            <a:r>
              <a:rPr lang="es-ES" sz="1000" dirty="0">
                <a:solidFill>
                  <a:schemeClr val="bg1"/>
                </a:solidFill>
              </a:rPr>
              <a:t>4.2	ESTRUCTURA DE LA APLICACIÓN</a:t>
            </a:r>
          </a:p>
          <a:p>
            <a:pPr lvl="1">
              <a:lnSpc>
                <a:spcPct val="90000"/>
              </a:lnSpc>
            </a:pPr>
            <a:r>
              <a:rPr lang="es-ES" sz="1000" dirty="0">
                <a:solidFill>
                  <a:schemeClr val="bg1"/>
                </a:solidFill>
              </a:rPr>
              <a:t>4.3	CODIFICACIÓN DEL PROYECTO</a:t>
            </a:r>
          </a:p>
          <a:p>
            <a:pPr lvl="1">
              <a:lnSpc>
                <a:spcPct val="90000"/>
              </a:lnSpc>
            </a:pPr>
            <a:r>
              <a:rPr lang="es-ES" sz="1000" dirty="0">
                <a:solidFill>
                  <a:schemeClr val="bg1"/>
                </a:solidFill>
              </a:rPr>
              <a:t>4.4	EJECUCIÓN DEL PROYECTO</a:t>
            </a:r>
          </a:p>
          <a:p>
            <a:pPr>
              <a:lnSpc>
                <a:spcPct val="90000"/>
              </a:lnSpc>
            </a:pPr>
            <a:r>
              <a:rPr lang="es-ES" sz="1000" dirty="0">
                <a:solidFill>
                  <a:schemeClr val="bg1"/>
                </a:solidFill>
              </a:rPr>
              <a:t>5.	CONCLUSIONES</a:t>
            </a:r>
          </a:p>
          <a:p>
            <a:pPr>
              <a:lnSpc>
                <a:spcPct val="90000"/>
              </a:lnSpc>
            </a:pPr>
            <a:r>
              <a:rPr lang="es-ES" sz="1000" dirty="0">
                <a:solidFill>
                  <a:schemeClr val="bg1"/>
                </a:solidFill>
              </a:rPr>
              <a:t>6.	RECOMENDACIONES</a:t>
            </a:r>
          </a:p>
          <a:p>
            <a:pPr>
              <a:lnSpc>
                <a:spcPct val="90000"/>
              </a:lnSpc>
            </a:pPr>
            <a:r>
              <a:rPr lang="es-ES" sz="1000" dirty="0">
                <a:solidFill>
                  <a:schemeClr val="bg1"/>
                </a:solidFill>
              </a:rPr>
              <a:t>7.	REFERENCIAS</a:t>
            </a:r>
            <a:endParaRPr lang="es-ES" dirty="0">
              <a:solidFill>
                <a:schemeClr val="bg1"/>
              </a:solidFill>
            </a:endParaRPr>
          </a:p>
        </p:txBody>
      </p:sp>
      <p:sp>
        <p:nvSpPr>
          <p:cNvPr id="9" name="CuadroTexto 8">
            <a:extLst>
              <a:ext uri="{FF2B5EF4-FFF2-40B4-BE49-F238E27FC236}">
                <a16:creationId xmlns:a16="http://schemas.microsoft.com/office/drawing/2014/main" id="{C47646EF-22E4-CD44-B6E5-F94B24E9ADC9}"/>
              </a:ext>
            </a:extLst>
          </p:cNvPr>
          <p:cNvSpPr txBox="1"/>
          <p:nvPr/>
        </p:nvSpPr>
        <p:spPr>
          <a:xfrm>
            <a:off x="11722246" y="6388099"/>
            <a:ext cx="374325" cy="400110"/>
          </a:xfrm>
          <a:prstGeom prst="rect">
            <a:avLst/>
          </a:prstGeom>
          <a:noFill/>
        </p:spPr>
        <p:txBody>
          <a:bodyPr wrap="square" rtlCol="0">
            <a:spAutoFit/>
          </a:bodyPr>
          <a:lstStyle/>
          <a:p>
            <a:r>
              <a:rPr lang="es-EC" sz="2000" dirty="0">
                <a:solidFill>
                  <a:schemeClr val="bg1"/>
                </a:solidFill>
              </a:rPr>
              <a:t>5</a:t>
            </a:r>
          </a:p>
        </p:txBody>
      </p:sp>
    </p:spTree>
    <p:extLst>
      <p:ext uri="{BB962C8B-B14F-4D97-AF65-F5344CB8AC3E}">
        <p14:creationId xmlns:p14="http://schemas.microsoft.com/office/powerpoint/2010/main" val="2887473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3.1	PATRÓN MODELO VISTA CONTROLADOR</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3" y="2180496"/>
            <a:ext cx="8413952" cy="2202661"/>
          </a:xfrm>
        </p:spPr>
        <p:txBody>
          <a:bodyPr>
            <a:normAutofit/>
          </a:bodyPr>
          <a:lstStyle/>
          <a:p>
            <a:pPr marL="0" indent="0" algn="just">
              <a:buNone/>
            </a:pPr>
            <a:r>
              <a:rPr lang="es-ES" dirty="0">
                <a:solidFill>
                  <a:prstClr val="black"/>
                </a:solidFill>
                <a:latin typeface="Gill Sans MT" panose="020B0502020104020203"/>
              </a:rPr>
              <a:t>Es un patrón de arquitectura para el desarrollo de aplicaciones software donde su objetivo es el separar la lógica del negocio de la interfaz de usuario lo cual lo hace escalable facilitando la evolución por separado de sus partes, incrementa la reutilización y flexibilidad.</a:t>
            </a:r>
          </a:p>
          <a:p>
            <a:pPr marL="0" indent="0" algn="just">
              <a:buNone/>
            </a:pPr>
            <a:r>
              <a:rPr lang="es-ES" dirty="0">
                <a:solidFill>
                  <a:prstClr val="black"/>
                </a:solidFill>
                <a:latin typeface="Gill Sans MT" panose="020B0502020104020203"/>
              </a:rPr>
              <a:t>Tuvo su origen en 1979 y es también conocido como patrón MVC, divide una aplicación software en tres grandes partes bien diferenciadas las cuales son Modelo, Vista y Controlador.</a:t>
            </a:r>
          </a:p>
        </p:txBody>
      </p:sp>
      <p:sp>
        <p:nvSpPr>
          <p:cNvPr id="8" name="CuadroTexto 7">
            <a:extLst>
              <a:ext uri="{FF2B5EF4-FFF2-40B4-BE49-F238E27FC236}">
                <a16:creationId xmlns:a16="http://schemas.microsoft.com/office/drawing/2014/main" id="{4E8F99F6-FEFB-410C-A159-8D600C3D6FCE}"/>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4</a:t>
            </a:r>
          </a:p>
        </p:txBody>
      </p:sp>
      <p:sp>
        <p:nvSpPr>
          <p:cNvPr id="7" name="CuadroTexto 9">
            <a:extLst>
              <a:ext uri="{FF2B5EF4-FFF2-40B4-BE49-F238E27FC236}">
                <a16:creationId xmlns:a16="http://schemas.microsoft.com/office/drawing/2014/main" id="{E6736F3D-5CE4-E5FB-708C-CB01D2F6CAFB}"/>
              </a:ext>
            </a:extLst>
          </p:cNvPr>
          <p:cNvSpPr txBox="1"/>
          <p:nvPr/>
        </p:nvSpPr>
        <p:spPr>
          <a:xfrm>
            <a:off x="11817674" y="6457890"/>
            <a:ext cx="374325" cy="400110"/>
          </a:xfrm>
          <a:prstGeom prst="rect">
            <a:avLst/>
          </a:prstGeom>
          <a:noFill/>
        </p:spPr>
        <p:txBody>
          <a:bodyPr wrap="square" rtlCol="0">
            <a:spAutoFit/>
          </a:bodyPr>
          <a:lstStyle/>
          <a:p>
            <a:r>
              <a:rPr lang="es-EC" sz="2000" dirty="0">
                <a:solidFill>
                  <a:schemeClr val="bg1"/>
                </a:solidFill>
              </a:rPr>
              <a:t>6</a:t>
            </a:r>
          </a:p>
        </p:txBody>
      </p:sp>
      <p:pic>
        <p:nvPicPr>
          <p:cNvPr id="5" name="Imagen 3">
            <a:extLst>
              <a:ext uri="{FF2B5EF4-FFF2-40B4-BE49-F238E27FC236}">
                <a16:creationId xmlns:a16="http://schemas.microsoft.com/office/drawing/2014/main" id="{0FA1F5C8-7CD4-ECF9-7BEF-2062EFE92813}"/>
              </a:ext>
            </a:extLst>
          </p:cNvPr>
          <p:cNvPicPr>
            <a:picLocks noChangeAspect="1"/>
          </p:cNvPicPr>
          <p:nvPr/>
        </p:nvPicPr>
        <p:blipFill>
          <a:blip r:embed="rId2"/>
          <a:stretch>
            <a:fillRect/>
          </a:stretch>
        </p:blipFill>
        <p:spPr>
          <a:xfrm>
            <a:off x="3093671" y="4383157"/>
            <a:ext cx="3388995" cy="2040255"/>
          </a:xfrm>
          <a:prstGeom prst="rect">
            <a:avLst/>
          </a:prstGeom>
        </p:spPr>
      </p:pic>
      <p:sp>
        <p:nvSpPr>
          <p:cNvPr id="9" name="CuadroTexto 9">
            <a:extLst>
              <a:ext uri="{FF2B5EF4-FFF2-40B4-BE49-F238E27FC236}">
                <a16:creationId xmlns:a16="http://schemas.microsoft.com/office/drawing/2014/main" id="{D35FAE65-DCA5-7978-5F1C-D7BAE76ECD8B}"/>
              </a:ext>
            </a:extLst>
          </p:cNvPr>
          <p:cNvSpPr txBox="1"/>
          <p:nvPr/>
        </p:nvSpPr>
        <p:spPr>
          <a:xfrm>
            <a:off x="11808964" y="6457890"/>
            <a:ext cx="374325" cy="400110"/>
          </a:xfrm>
          <a:prstGeom prst="rect">
            <a:avLst/>
          </a:prstGeom>
          <a:noFill/>
        </p:spPr>
        <p:txBody>
          <a:bodyPr wrap="square" rtlCol="0">
            <a:spAutoFit/>
          </a:bodyPr>
          <a:lstStyle/>
          <a:p>
            <a:r>
              <a:rPr lang="es-EC" sz="2000" dirty="0">
                <a:solidFill>
                  <a:schemeClr val="bg1"/>
                </a:solidFill>
              </a:rPr>
              <a:t>6</a:t>
            </a:r>
          </a:p>
        </p:txBody>
      </p:sp>
      <p:sp>
        <p:nvSpPr>
          <p:cNvPr id="6" name="Marcador de contenido 2">
            <a:extLst>
              <a:ext uri="{FF2B5EF4-FFF2-40B4-BE49-F238E27FC236}">
                <a16:creationId xmlns:a16="http://schemas.microsoft.com/office/drawing/2014/main" id="{BBF32A2D-A35B-87D5-7D82-35CC21B9CD5B}"/>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000" dirty="0">
                <a:solidFill>
                  <a:schemeClr val="bg1"/>
                </a:solidFill>
              </a:rPr>
              <a:t>1.	INTRODUCCIÓN</a:t>
            </a:r>
          </a:p>
          <a:p>
            <a:pPr>
              <a:lnSpc>
                <a:spcPct val="90000"/>
              </a:lnSpc>
            </a:pPr>
            <a:r>
              <a:rPr lang="es-ES" sz="1000" dirty="0">
                <a:solidFill>
                  <a:schemeClr val="bg1"/>
                </a:solidFill>
              </a:rPr>
              <a:t>2.	OBJETIVOS</a:t>
            </a:r>
          </a:p>
          <a:p>
            <a:pPr lvl="1">
              <a:lnSpc>
                <a:spcPct val="90000"/>
              </a:lnSpc>
            </a:pPr>
            <a:r>
              <a:rPr lang="es-ES" sz="1000" dirty="0">
                <a:solidFill>
                  <a:schemeClr val="bg1"/>
                </a:solidFill>
              </a:rPr>
              <a:t>2.1.	OBJETIVO GENERAL</a:t>
            </a:r>
          </a:p>
          <a:p>
            <a:pPr lvl="1">
              <a:lnSpc>
                <a:spcPct val="90000"/>
              </a:lnSpc>
            </a:pPr>
            <a:r>
              <a:rPr lang="es-ES" sz="1000" dirty="0">
                <a:solidFill>
                  <a:schemeClr val="bg1"/>
                </a:solidFill>
              </a:rPr>
              <a:t>2.2.	OBJETIVOS ESPECÍFICOS</a:t>
            </a:r>
          </a:p>
          <a:p>
            <a:pPr>
              <a:lnSpc>
                <a:spcPct val="90000"/>
              </a:lnSpc>
            </a:pPr>
            <a:r>
              <a:rPr lang="es-ES" sz="1000" dirty="0">
                <a:solidFill>
                  <a:srgbClr val="FFFF00"/>
                </a:solidFill>
              </a:rPr>
              <a:t>3.	MARCO TEÓRICO</a:t>
            </a:r>
          </a:p>
          <a:p>
            <a:pPr lvl="1">
              <a:lnSpc>
                <a:spcPct val="90000"/>
              </a:lnSpc>
            </a:pPr>
            <a:r>
              <a:rPr lang="es-ES" sz="1000" dirty="0">
                <a:solidFill>
                  <a:srgbClr val="FFFF00"/>
                </a:solidFill>
              </a:rPr>
              <a:t>3.1	PATRÓN MODELO VISTA CONTROLADOR</a:t>
            </a:r>
          </a:p>
          <a:p>
            <a:pPr lvl="2">
              <a:lnSpc>
                <a:spcPct val="90000"/>
              </a:lnSpc>
            </a:pPr>
            <a:r>
              <a:rPr lang="es-ES" sz="1000" dirty="0">
                <a:solidFill>
                  <a:schemeClr val="bg1"/>
                </a:solidFill>
              </a:rPr>
              <a:t>3.1.1	MODELO</a:t>
            </a:r>
          </a:p>
          <a:p>
            <a:pPr lvl="2">
              <a:lnSpc>
                <a:spcPct val="90000"/>
              </a:lnSpc>
            </a:pPr>
            <a:r>
              <a:rPr lang="es-ES" sz="1000" dirty="0">
                <a:solidFill>
                  <a:schemeClr val="bg1"/>
                </a:solidFill>
              </a:rPr>
              <a:t>3.1.2	VISTA</a:t>
            </a:r>
          </a:p>
          <a:p>
            <a:pPr lvl="2">
              <a:lnSpc>
                <a:spcPct val="90000"/>
              </a:lnSpc>
            </a:pPr>
            <a:r>
              <a:rPr lang="es-ES" sz="1000" dirty="0">
                <a:solidFill>
                  <a:schemeClr val="bg1"/>
                </a:solidFill>
              </a:rPr>
              <a:t>3.1.3	CONTROLADOR</a:t>
            </a:r>
          </a:p>
          <a:p>
            <a:pPr lvl="1">
              <a:lnSpc>
                <a:spcPct val="90000"/>
              </a:lnSpc>
            </a:pPr>
            <a:r>
              <a:rPr lang="es-ES" sz="1000" dirty="0">
                <a:solidFill>
                  <a:schemeClr val="bg1"/>
                </a:solidFill>
              </a:rPr>
              <a:t>3.2	JAKARTA PERSISTENCE</a:t>
            </a:r>
          </a:p>
          <a:p>
            <a:pPr lvl="1">
              <a:lnSpc>
                <a:spcPct val="90000"/>
              </a:lnSpc>
            </a:pPr>
            <a:r>
              <a:rPr lang="es-ES" sz="1000" dirty="0">
                <a:solidFill>
                  <a:schemeClr val="bg1"/>
                </a:solidFill>
              </a:rPr>
              <a:t>3.3	JAVA SERVER FACES</a:t>
            </a:r>
          </a:p>
          <a:p>
            <a:pPr lvl="2">
              <a:lnSpc>
                <a:spcPct val="90000"/>
              </a:lnSpc>
            </a:pPr>
            <a:r>
              <a:rPr lang="es-ES" sz="1000" dirty="0">
                <a:solidFill>
                  <a:schemeClr val="bg1"/>
                </a:solidFill>
              </a:rPr>
              <a:t>3.3.1	ELEMENTOS</a:t>
            </a:r>
          </a:p>
          <a:p>
            <a:pPr lvl="2">
              <a:lnSpc>
                <a:spcPct val="90000"/>
              </a:lnSpc>
            </a:pPr>
            <a:r>
              <a:rPr lang="es-ES" sz="1000" dirty="0">
                <a:solidFill>
                  <a:schemeClr val="bg1"/>
                </a:solidFill>
              </a:rPr>
              <a:t>3.3.2	CARACTERÍSTICAS Y DESVENTAJAS</a:t>
            </a:r>
          </a:p>
          <a:p>
            <a:pPr lvl="2">
              <a:lnSpc>
                <a:spcPct val="90000"/>
              </a:lnSpc>
            </a:pPr>
            <a:r>
              <a:rPr lang="es-ES" sz="1000" dirty="0">
                <a:solidFill>
                  <a:schemeClr val="bg1"/>
                </a:solidFill>
              </a:rPr>
              <a:t>3.3.3	ETIQUETAS</a:t>
            </a:r>
          </a:p>
          <a:p>
            <a:pPr lvl="1">
              <a:lnSpc>
                <a:spcPct val="90000"/>
              </a:lnSpc>
            </a:pPr>
            <a:r>
              <a:rPr lang="es-ES" sz="1000" dirty="0">
                <a:solidFill>
                  <a:schemeClr val="bg1"/>
                </a:solidFill>
              </a:rPr>
              <a:t>3.4	XHTML</a:t>
            </a:r>
          </a:p>
          <a:p>
            <a:pPr lvl="2">
              <a:lnSpc>
                <a:spcPct val="90000"/>
              </a:lnSpc>
            </a:pPr>
            <a:r>
              <a:rPr lang="es-ES" sz="1000" dirty="0">
                <a:solidFill>
                  <a:schemeClr val="bg1"/>
                </a:solidFill>
              </a:rPr>
              <a:t>3.4.1	VENTAJAS Y DESVENTAJAS</a:t>
            </a:r>
          </a:p>
          <a:p>
            <a:pPr lvl="1">
              <a:lnSpc>
                <a:spcPct val="90000"/>
              </a:lnSpc>
            </a:pPr>
            <a:r>
              <a:rPr lang="es-ES" sz="1000" dirty="0">
                <a:solidFill>
                  <a:schemeClr val="bg1"/>
                </a:solidFill>
              </a:rPr>
              <a:t>3,5	JSF CDI BEAN</a:t>
            </a:r>
          </a:p>
          <a:p>
            <a:pPr lvl="1">
              <a:lnSpc>
                <a:spcPct val="90000"/>
              </a:lnSpc>
            </a:pPr>
            <a:r>
              <a:rPr lang="es-ES" sz="1000" dirty="0">
                <a:solidFill>
                  <a:schemeClr val="bg1"/>
                </a:solidFill>
              </a:rPr>
              <a:t>3.6	INYECCIÓN DE DEPENDENCIAS</a:t>
            </a:r>
          </a:p>
          <a:p>
            <a:pPr lvl="1">
              <a:lnSpc>
                <a:spcPct val="90000"/>
              </a:lnSpc>
            </a:pPr>
            <a:r>
              <a:rPr lang="es-ES" sz="1000" dirty="0">
                <a:solidFill>
                  <a:schemeClr val="bg1"/>
                </a:solidFill>
              </a:rPr>
              <a:t>3.7	COMPOSITE</a:t>
            </a:r>
          </a:p>
          <a:p>
            <a:pPr>
              <a:lnSpc>
                <a:spcPct val="90000"/>
              </a:lnSpc>
            </a:pPr>
            <a:r>
              <a:rPr lang="es-ES" sz="1000" dirty="0">
                <a:solidFill>
                  <a:schemeClr val="bg1"/>
                </a:solidFill>
              </a:rPr>
              <a:t>4.	PARTE PRÁCTICA</a:t>
            </a:r>
          </a:p>
          <a:p>
            <a:pPr lvl="1">
              <a:lnSpc>
                <a:spcPct val="90000"/>
              </a:lnSpc>
            </a:pPr>
            <a:r>
              <a:rPr lang="es-ES" sz="1000" dirty="0">
                <a:solidFill>
                  <a:schemeClr val="bg1"/>
                </a:solidFill>
              </a:rPr>
              <a:t>4.1	CREACIÓN DEL PROYECTO</a:t>
            </a:r>
          </a:p>
          <a:p>
            <a:pPr lvl="1">
              <a:lnSpc>
                <a:spcPct val="90000"/>
              </a:lnSpc>
            </a:pPr>
            <a:r>
              <a:rPr lang="es-ES" sz="1000" dirty="0">
                <a:solidFill>
                  <a:schemeClr val="bg1"/>
                </a:solidFill>
              </a:rPr>
              <a:t>4.2	ESTRUCTURA DE LA APLICACIÓN</a:t>
            </a:r>
          </a:p>
          <a:p>
            <a:pPr lvl="1">
              <a:lnSpc>
                <a:spcPct val="90000"/>
              </a:lnSpc>
            </a:pPr>
            <a:r>
              <a:rPr lang="es-ES" sz="1000" dirty="0">
                <a:solidFill>
                  <a:schemeClr val="bg1"/>
                </a:solidFill>
              </a:rPr>
              <a:t>4.3	CODIFICACIÓN DEL PROYECTO</a:t>
            </a:r>
          </a:p>
          <a:p>
            <a:pPr lvl="1">
              <a:lnSpc>
                <a:spcPct val="90000"/>
              </a:lnSpc>
            </a:pPr>
            <a:r>
              <a:rPr lang="es-ES" sz="1000" dirty="0">
                <a:solidFill>
                  <a:schemeClr val="bg1"/>
                </a:solidFill>
              </a:rPr>
              <a:t>4.4	EJECUCIÓN DEL PROYECTO</a:t>
            </a:r>
          </a:p>
          <a:p>
            <a:pPr>
              <a:lnSpc>
                <a:spcPct val="90000"/>
              </a:lnSpc>
            </a:pPr>
            <a:r>
              <a:rPr lang="es-ES" sz="1000" dirty="0">
                <a:solidFill>
                  <a:schemeClr val="bg1"/>
                </a:solidFill>
              </a:rPr>
              <a:t>5.	CONCLUSIONES</a:t>
            </a:r>
          </a:p>
          <a:p>
            <a:pPr>
              <a:lnSpc>
                <a:spcPct val="90000"/>
              </a:lnSpc>
            </a:pPr>
            <a:r>
              <a:rPr lang="es-ES" sz="1000" dirty="0">
                <a:solidFill>
                  <a:schemeClr val="bg1"/>
                </a:solidFill>
              </a:rPr>
              <a:t>6.	RECOMENDACIONES</a:t>
            </a:r>
          </a:p>
          <a:p>
            <a:pPr>
              <a:lnSpc>
                <a:spcPct val="90000"/>
              </a:lnSpc>
            </a:pPr>
            <a:r>
              <a:rPr lang="es-ES" sz="1000" dirty="0">
                <a:solidFill>
                  <a:schemeClr val="bg1"/>
                </a:solidFill>
              </a:rPr>
              <a:t>7.	REFERENCIAS</a:t>
            </a:r>
            <a:endParaRPr lang="es-ES" dirty="0">
              <a:solidFill>
                <a:schemeClr val="bg1"/>
              </a:solidFill>
            </a:endParaRPr>
          </a:p>
        </p:txBody>
      </p:sp>
      <p:sp>
        <p:nvSpPr>
          <p:cNvPr id="10" name="CuadroTexto 9">
            <a:extLst>
              <a:ext uri="{FF2B5EF4-FFF2-40B4-BE49-F238E27FC236}">
                <a16:creationId xmlns:a16="http://schemas.microsoft.com/office/drawing/2014/main" id="{83A7AE7E-F4A9-F8E9-041E-A6482972C4BE}"/>
              </a:ext>
            </a:extLst>
          </p:cNvPr>
          <p:cNvSpPr txBox="1"/>
          <p:nvPr/>
        </p:nvSpPr>
        <p:spPr>
          <a:xfrm>
            <a:off x="11722246" y="6388099"/>
            <a:ext cx="374325" cy="400110"/>
          </a:xfrm>
          <a:prstGeom prst="rect">
            <a:avLst/>
          </a:prstGeom>
          <a:noFill/>
        </p:spPr>
        <p:txBody>
          <a:bodyPr wrap="square" rtlCol="0">
            <a:spAutoFit/>
          </a:bodyPr>
          <a:lstStyle/>
          <a:p>
            <a:r>
              <a:rPr lang="es-EC" sz="2000" dirty="0">
                <a:solidFill>
                  <a:schemeClr val="bg1"/>
                </a:solidFill>
              </a:rPr>
              <a:t>6</a:t>
            </a:r>
          </a:p>
        </p:txBody>
      </p:sp>
    </p:spTree>
    <p:extLst>
      <p:ext uri="{BB962C8B-B14F-4D97-AF65-F5344CB8AC3E}">
        <p14:creationId xmlns:p14="http://schemas.microsoft.com/office/powerpoint/2010/main" val="2045499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3.1.1	MODELO</a:t>
            </a:r>
          </a:p>
        </p:txBody>
      </p:sp>
      <p:sp>
        <p:nvSpPr>
          <p:cNvPr id="8" name="Marcador de contenido 7">
            <a:extLst>
              <a:ext uri="{FF2B5EF4-FFF2-40B4-BE49-F238E27FC236}">
                <a16:creationId xmlns:a16="http://schemas.microsoft.com/office/drawing/2014/main" id="{199960B9-59CC-485F-AD7D-0070282608D0}"/>
              </a:ext>
            </a:extLst>
          </p:cNvPr>
          <p:cNvSpPr>
            <a:spLocks noGrp="1"/>
          </p:cNvSpPr>
          <p:nvPr>
            <p:ph idx="1"/>
          </p:nvPr>
        </p:nvSpPr>
        <p:spPr>
          <a:xfrm>
            <a:off x="581193" y="1977886"/>
            <a:ext cx="8118924" cy="2254479"/>
          </a:xfrm>
        </p:spPr>
        <p:txBody>
          <a:bodyPr>
            <a:noAutofit/>
          </a:bodyPr>
          <a:lstStyle/>
          <a:p>
            <a:pPr marL="0" indent="0" algn="just">
              <a:buNone/>
            </a:pPr>
            <a:r>
              <a:rPr lang="es-ES" dirty="0">
                <a:solidFill>
                  <a:prstClr val="black"/>
                </a:solidFill>
                <a:latin typeface="Gill Sans MT" panose="020B0502020104020203"/>
              </a:rPr>
              <a:t>Es una capa donde se localiza la funcionalidad central y los datos, se comunica con el controlador y la base de datos.</a:t>
            </a:r>
          </a:p>
          <a:p>
            <a:pPr marL="0" indent="0" algn="just">
              <a:buNone/>
            </a:pPr>
            <a:r>
              <a:rPr lang="es-ES" dirty="0">
                <a:solidFill>
                  <a:prstClr val="black"/>
                </a:solidFill>
                <a:latin typeface="Gill Sans MT" panose="020B0502020104020203"/>
              </a:rPr>
              <a:t>Es la capa donde se trabaja con los datos, por tanto, contendrá mecanismos para acceder a la información y también para actualizar su estado. Los datos los tendremos habitualmente en una base de datos, por lo que en los modelos tendremos todas las funciones que accederán a las tablas y harán los correspondientes </a:t>
            </a:r>
            <a:r>
              <a:rPr lang="es-ES" dirty="0" err="1">
                <a:solidFill>
                  <a:prstClr val="black"/>
                </a:solidFill>
                <a:latin typeface="Gill Sans MT" panose="020B0502020104020203"/>
              </a:rPr>
              <a:t>selects</a:t>
            </a:r>
            <a:r>
              <a:rPr lang="es-ES" dirty="0">
                <a:solidFill>
                  <a:prstClr val="black"/>
                </a:solidFill>
                <a:latin typeface="Gill Sans MT" panose="020B0502020104020203"/>
              </a:rPr>
              <a:t>, </a:t>
            </a:r>
            <a:r>
              <a:rPr lang="es-ES" dirty="0" err="1">
                <a:solidFill>
                  <a:prstClr val="black"/>
                </a:solidFill>
                <a:latin typeface="Gill Sans MT" panose="020B0502020104020203"/>
              </a:rPr>
              <a:t>updates</a:t>
            </a:r>
            <a:r>
              <a:rPr lang="es-ES" dirty="0">
                <a:solidFill>
                  <a:prstClr val="black"/>
                </a:solidFill>
                <a:latin typeface="Gill Sans MT" panose="020B0502020104020203"/>
              </a:rPr>
              <a:t>, </a:t>
            </a:r>
            <a:r>
              <a:rPr lang="es-ES" dirty="0" err="1">
                <a:solidFill>
                  <a:prstClr val="black"/>
                </a:solidFill>
                <a:latin typeface="Gill Sans MT" panose="020B0502020104020203"/>
              </a:rPr>
              <a:t>inserts</a:t>
            </a:r>
            <a:r>
              <a:rPr lang="es-ES" dirty="0">
                <a:solidFill>
                  <a:prstClr val="black"/>
                </a:solidFill>
                <a:latin typeface="Gill Sans MT" panose="020B0502020104020203"/>
              </a:rPr>
              <a:t>, etc.</a:t>
            </a:r>
          </a:p>
        </p:txBody>
      </p:sp>
      <p:sp>
        <p:nvSpPr>
          <p:cNvPr id="17" name="CuadroTexto 16">
            <a:extLst>
              <a:ext uri="{FF2B5EF4-FFF2-40B4-BE49-F238E27FC236}">
                <a16:creationId xmlns:a16="http://schemas.microsoft.com/office/drawing/2014/main" id="{9E39C200-DA7B-40E2-9EA9-40D7D1F8C98E}"/>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5</a:t>
            </a:r>
          </a:p>
        </p:txBody>
      </p:sp>
      <p:sp>
        <p:nvSpPr>
          <p:cNvPr id="5" name="CuadroTexto 9">
            <a:extLst>
              <a:ext uri="{FF2B5EF4-FFF2-40B4-BE49-F238E27FC236}">
                <a16:creationId xmlns:a16="http://schemas.microsoft.com/office/drawing/2014/main" id="{39209FBD-EE97-F07D-7E60-C6BF119A0A5A}"/>
              </a:ext>
            </a:extLst>
          </p:cNvPr>
          <p:cNvSpPr txBox="1"/>
          <p:nvPr/>
        </p:nvSpPr>
        <p:spPr>
          <a:xfrm>
            <a:off x="11817674" y="6457890"/>
            <a:ext cx="374325" cy="400110"/>
          </a:xfrm>
          <a:prstGeom prst="rect">
            <a:avLst/>
          </a:prstGeom>
          <a:noFill/>
        </p:spPr>
        <p:txBody>
          <a:bodyPr wrap="square" rtlCol="0">
            <a:spAutoFit/>
          </a:bodyPr>
          <a:lstStyle/>
          <a:p>
            <a:r>
              <a:rPr lang="es-EC" sz="2000" dirty="0">
                <a:solidFill>
                  <a:schemeClr val="bg1"/>
                </a:solidFill>
              </a:rPr>
              <a:t>7</a:t>
            </a:r>
          </a:p>
        </p:txBody>
      </p:sp>
      <p:sp>
        <p:nvSpPr>
          <p:cNvPr id="7" name="CuadroTexto 9">
            <a:extLst>
              <a:ext uri="{FF2B5EF4-FFF2-40B4-BE49-F238E27FC236}">
                <a16:creationId xmlns:a16="http://schemas.microsoft.com/office/drawing/2014/main" id="{B159008E-43F6-E1B5-E8CE-7531A4217D52}"/>
              </a:ext>
            </a:extLst>
          </p:cNvPr>
          <p:cNvSpPr txBox="1"/>
          <p:nvPr/>
        </p:nvSpPr>
        <p:spPr>
          <a:xfrm>
            <a:off x="11808964" y="6457890"/>
            <a:ext cx="374325" cy="400110"/>
          </a:xfrm>
          <a:prstGeom prst="rect">
            <a:avLst/>
          </a:prstGeom>
          <a:noFill/>
        </p:spPr>
        <p:txBody>
          <a:bodyPr wrap="square" rtlCol="0">
            <a:spAutoFit/>
          </a:bodyPr>
          <a:lstStyle/>
          <a:p>
            <a:r>
              <a:rPr lang="es-EC" sz="2000" dirty="0">
                <a:solidFill>
                  <a:schemeClr val="bg1"/>
                </a:solidFill>
              </a:rPr>
              <a:t>7</a:t>
            </a:r>
          </a:p>
        </p:txBody>
      </p:sp>
      <p:sp>
        <p:nvSpPr>
          <p:cNvPr id="3" name="Marcador de contenido 2">
            <a:extLst>
              <a:ext uri="{FF2B5EF4-FFF2-40B4-BE49-F238E27FC236}">
                <a16:creationId xmlns:a16="http://schemas.microsoft.com/office/drawing/2014/main" id="{AE238F3F-8962-BE0F-442E-A91AEFA5D362}"/>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000" dirty="0">
                <a:solidFill>
                  <a:schemeClr val="bg1"/>
                </a:solidFill>
              </a:rPr>
              <a:t>1.	INTRODUCCIÓN</a:t>
            </a:r>
          </a:p>
          <a:p>
            <a:pPr>
              <a:lnSpc>
                <a:spcPct val="90000"/>
              </a:lnSpc>
            </a:pPr>
            <a:r>
              <a:rPr lang="es-ES" sz="1000" dirty="0">
                <a:solidFill>
                  <a:schemeClr val="bg1"/>
                </a:solidFill>
              </a:rPr>
              <a:t>2.	OBJETIVOS</a:t>
            </a:r>
          </a:p>
          <a:p>
            <a:pPr lvl="1">
              <a:lnSpc>
                <a:spcPct val="90000"/>
              </a:lnSpc>
            </a:pPr>
            <a:r>
              <a:rPr lang="es-ES" sz="1000" dirty="0">
                <a:solidFill>
                  <a:schemeClr val="bg1"/>
                </a:solidFill>
              </a:rPr>
              <a:t>2.1.	OBJETIVO GENERAL</a:t>
            </a:r>
          </a:p>
          <a:p>
            <a:pPr lvl="1">
              <a:lnSpc>
                <a:spcPct val="90000"/>
              </a:lnSpc>
            </a:pPr>
            <a:r>
              <a:rPr lang="es-ES" sz="1000" dirty="0">
                <a:solidFill>
                  <a:schemeClr val="bg1"/>
                </a:solidFill>
              </a:rPr>
              <a:t>2.2.	OBJETIVOS ESPECÍFICOS</a:t>
            </a:r>
          </a:p>
          <a:p>
            <a:pPr>
              <a:lnSpc>
                <a:spcPct val="90000"/>
              </a:lnSpc>
            </a:pPr>
            <a:r>
              <a:rPr lang="es-ES" sz="1000" dirty="0">
                <a:solidFill>
                  <a:srgbClr val="FFFF00"/>
                </a:solidFill>
              </a:rPr>
              <a:t>3.	MARCO TEÓRICO</a:t>
            </a:r>
          </a:p>
          <a:p>
            <a:pPr lvl="1">
              <a:lnSpc>
                <a:spcPct val="90000"/>
              </a:lnSpc>
            </a:pPr>
            <a:r>
              <a:rPr lang="es-ES" sz="1000" dirty="0">
                <a:solidFill>
                  <a:srgbClr val="FFFF00"/>
                </a:solidFill>
              </a:rPr>
              <a:t>3.1	PATRÓN MODELO VISTA CONTROLADOR</a:t>
            </a:r>
          </a:p>
          <a:p>
            <a:pPr lvl="2">
              <a:lnSpc>
                <a:spcPct val="90000"/>
              </a:lnSpc>
            </a:pPr>
            <a:r>
              <a:rPr lang="es-ES" sz="1000" dirty="0">
                <a:solidFill>
                  <a:srgbClr val="FFFF00"/>
                </a:solidFill>
              </a:rPr>
              <a:t>3.1.1	MODELO</a:t>
            </a:r>
          </a:p>
          <a:p>
            <a:pPr lvl="2">
              <a:lnSpc>
                <a:spcPct val="90000"/>
              </a:lnSpc>
            </a:pPr>
            <a:r>
              <a:rPr lang="es-ES" sz="1000" dirty="0">
                <a:solidFill>
                  <a:schemeClr val="bg1"/>
                </a:solidFill>
              </a:rPr>
              <a:t>3.1.2	VISTA</a:t>
            </a:r>
          </a:p>
          <a:p>
            <a:pPr lvl="2">
              <a:lnSpc>
                <a:spcPct val="90000"/>
              </a:lnSpc>
            </a:pPr>
            <a:r>
              <a:rPr lang="es-ES" sz="1000" dirty="0">
                <a:solidFill>
                  <a:schemeClr val="bg1"/>
                </a:solidFill>
              </a:rPr>
              <a:t>3.1.3	CONTROLADOR</a:t>
            </a:r>
          </a:p>
          <a:p>
            <a:pPr lvl="1">
              <a:lnSpc>
                <a:spcPct val="90000"/>
              </a:lnSpc>
            </a:pPr>
            <a:r>
              <a:rPr lang="es-ES" sz="1000" dirty="0">
                <a:solidFill>
                  <a:schemeClr val="bg1"/>
                </a:solidFill>
              </a:rPr>
              <a:t>3.2	JAKARTA PERSISTENCE</a:t>
            </a:r>
          </a:p>
          <a:p>
            <a:pPr lvl="1">
              <a:lnSpc>
                <a:spcPct val="90000"/>
              </a:lnSpc>
            </a:pPr>
            <a:r>
              <a:rPr lang="es-ES" sz="1000" dirty="0">
                <a:solidFill>
                  <a:schemeClr val="bg1"/>
                </a:solidFill>
              </a:rPr>
              <a:t>3.3	JAVA SERVER FACES</a:t>
            </a:r>
          </a:p>
          <a:p>
            <a:pPr lvl="2">
              <a:lnSpc>
                <a:spcPct val="90000"/>
              </a:lnSpc>
            </a:pPr>
            <a:r>
              <a:rPr lang="es-ES" sz="1000" dirty="0">
                <a:solidFill>
                  <a:schemeClr val="bg1"/>
                </a:solidFill>
              </a:rPr>
              <a:t>3.3.1	ELEMENTOS</a:t>
            </a:r>
          </a:p>
          <a:p>
            <a:pPr lvl="2">
              <a:lnSpc>
                <a:spcPct val="90000"/>
              </a:lnSpc>
            </a:pPr>
            <a:r>
              <a:rPr lang="es-ES" sz="1000" dirty="0">
                <a:solidFill>
                  <a:schemeClr val="bg1"/>
                </a:solidFill>
              </a:rPr>
              <a:t>3.3.2	CARACTERÍSTICAS Y DESVENTAJAS</a:t>
            </a:r>
          </a:p>
          <a:p>
            <a:pPr lvl="2">
              <a:lnSpc>
                <a:spcPct val="90000"/>
              </a:lnSpc>
            </a:pPr>
            <a:r>
              <a:rPr lang="es-ES" sz="1000" dirty="0">
                <a:solidFill>
                  <a:schemeClr val="bg1"/>
                </a:solidFill>
              </a:rPr>
              <a:t>3.3.3	ETIQUETAS</a:t>
            </a:r>
          </a:p>
          <a:p>
            <a:pPr lvl="1">
              <a:lnSpc>
                <a:spcPct val="90000"/>
              </a:lnSpc>
            </a:pPr>
            <a:r>
              <a:rPr lang="es-ES" sz="1000" dirty="0">
                <a:solidFill>
                  <a:schemeClr val="bg1"/>
                </a:solidFill>
              </a:rPr>
              <a:t>3.4	XHTML</a:t>
            </a:r>
          </a:p>
          <a:p>
            <a:pPr lvl="2">
              <a:lnSpc>
                <a:spcPct val="90000"/>
              </a:lnSpc>
            </a:pPr>
            <a:r>
              <a:rPr lang="es-ES" sz="1000" dirty="0">
                <a:solidFill>
                  <a:schemeClr val="bg1"/>
                </a:solidFill>
              </a:rPr>
              <a:t>3.4.1	VENTAJAS Y DESVENTAJAS</a:t>
            </a:r>
          </a:p>
          <a:p>
            <a:pPr lvl="1">
              <a:lnSpc>
                <a:spcPct val="90000"/>
              </a:lnSpc>
            </a:pPr>
            <a:r>
              <a:rPr lang="es-ES" sz="1000" dirty="0">
                <a:solidFill>
                  <a:schemeClr val="bg1"/>
                </a:solidFill>
              </a:rPr>
              <a:t>3,5	JSF CDI BEAN</a:t>
            </a:r>
          </a:p>
          <a:p>
            <a:pPr lvl="1">
              <a:lnSpc>
                <a:spcPct val="90000"/>
              </a:lnSpc>
            </a:pPr>
            <a:r>
              <a:rPr lang="es-ES" sz="1000" dirty="0">
                <a:solidFill>
                  <a:schemeClr val="bg1"/>
                </a:solidFill>
              </a:rPr>
              <a:t>3.6	INYECCIÓN DE DEPENDENCIAS</a:t>
            </a:r>
          </a:p>
          <a:p>
            <a:pPr lvl="1">
              <a:lnSpc>
                <a:spcPct val="90000"/>
              </a:lnSpc>
            </a:pPr>
            <a:r>
              <a:rPr lang="es-ES" sz="1000" dirty="0">
                <a:solidFill>
                  <a:schemeClr val="bg1"/>
                </a:solidFill>
              </a:rPr>
              <a:t>3.7	COMPOSITE</a:t>
            </a:r>
          </a:p>
          <a:p>
            <a:pPr>
              <a:lnSpc>
                <a:spcPct val="90000"/>
              </a:lnSpc>
            </a:pPr>
            <a:r>
              <a:rPr lang="es-ES" sz="1000" dirty="0">
                <a:solidFill>
                  <a:schemeClr val="bg1"/>
                </a:solidFill>
              </a:rPr>
              <a:t>4.	PARTE PRÁCTICA</a:t>
            </a:r>
          </a:p>
          <a:p>
            <a:pPr lvl="1">
              <a:lnSpc>
                <a:spcPct val="90000"/>
              </a:lnSpc>
            </a:pPr>
            <a:r>
              <a:rPr lang="es-ES" sz="1000" dirty="0">
                <a:solidFill>
                  <a:schemeClr val="bg1"/>
                </a:solidFill>
              </a:rPr>
              <a:t>4.1	CREACIÓN DEL PROYECTO</a:t>
            </a:r>
          </a:p>
          <a:p>
            <a:pPr lvl="1">
              <a:lnSpc>
                <a:spcPct val="90000"/>
              </a:lnSpc>
            </a:pPr>
            <a:r>
              <a:rPr lang="es-ES" sz="1000" dirty="0">
                <a:solidFill>
                  <a:schemeClr val="bg1"/>
                </a:solidFill>
              </a:rPr>
              <a:t>4.2	ESTRUCTURA DE LA APLICACIÓN</a:t>
            </a:r>
          </a:p>
          <a:p>
            <a:pPr lvl="1">
              <a:lnSpc>
                <a:spcPct val="90000"/>
              </a:lnSpc>
            </a:pPr>
            <a:r>
              <a:rPr lang="es-ES" sz="1000" dirty="0">
                <a:solidFill>
                  <a:schemeClr val="bg1"/>
                </a:solidFill>
              </a:rPr>
              <a:t>4.3	CODIFICACIÓN DEL PROYECTO</a:t>
            </a:r>
          </a:p>
          <a:p>
            <a:pPr lvl="1">
              <a:lnSpc>
                <a:spcPct val="90000"/>
              </a:lnSpc>
            </a:pPr>
            <a:r>
              <a:rPr lang="es-ES" sz="1000" dirty="0">
                <a:solidFill>
                  <a:schemeClr val="bg1"/>
                </a:solidFill>
              </a:rPr>
              <a:t>4.4	EJECUCIÓN DEL PROYECTO</a:t>
            </a:r>
          </a:p>
          <a:p>
            <a:pPr>
              <a:lnSpc>
                <a:spcPct val="90000"/>
              </a:lnSpc>
            </a:pPr>
            <a:r>
              <a:rPr lang="es-ES" sz="1000" dirty="0">
                <a:solidFill>
                  <a:schemeClr val="bg1"/>
                </a:solidFill>
              </a:rPr>
              <a:t>5.	CONCLUSIONES</a:t>
            </a:r>
          </a:p>
          <a:p>
            <a:pPr>
              <a:lnSpc>
                <a:spcPct val="90000"/>
              </a:lnSpc>
            </a:pPr>
            <a:r>
              <a:rPr lang="es-ES" sz="1000" dirty="0">
                <a:solidFill>
                  <a:schemeClr val="bg1"/>
                </a:solidFill>
              </a:rPr>
              <a:t>6.	RECOMENDACIONES</a:t>
            </a:r>
          </a:p>
          <a:p>
            <a:pPr>
              <a:lnSpc>
                <a:spcPct val="90000"/>
              </a:lnSpc>
            </a:pPr>
            <a:r>
              <a:rPr lang="es-ES" sz="1000" dirty="0">
                <a:solidFill>
                  <a:schemeClr val="bg1"/>
                </a:solidFill>
              </a:rPr>
              <a:t>7.	REFERENCIAS</a:t>
            </a:r>
            <a:endParaRPr lang="es-ES" dirty="0">
              <a:solidFill>
                <a:schemeClr val="bg1"/>
              </a:solidFill>
            </a:endParaRPr>
          </a:p>
        </p:txBody>
      </p:sp>
      <p:sp>
        <p:nvSpPr>
          <p:cNvPr id="4" name="CuadroTexto 3">
            <a:extLst>
              <a:ext uri="{FF2B5EF4-FFF2-40B4-BE49-F238E27FC236}">
                <a16:creationId xmlns:a16="http://schemas.microsoft.com/office/drawing/2014/main" id="{EF8C2780-9343-B3B6-0220-C643C2E950A5}"/>
              </a:ext>
            </a:extLst>
          </p:cNvPr>
          <p:cNvSpPr txBox="1"/>
          <p:nvPr/>
        </p:nvSpPr>
        <p:spPr>
          <a:xfrm>
            <a:off x="11722246" y="6388099"/>
            <a:ext cx="374325" cy="400110"/>
          </a:xfrm>
          <a:prstGeom prst="rect">
            <a:avLst/>
          </a:prstGeom>
          <a:noFill/>
        </p:spPr>
        <p:txBody>
          <a:bodyPr wrap="square" rtlCol="0">
            <a:spAutoFit/>
          </a:bodyPr>
          <a:lstStyle/>
          <a:p>
            <a:r>
              <a:rPr lang="es-EC" sz="2000" dirty="0">
                <a:solidFill>
                  <a:schemeClr val="bg1"/>
                </a:solidFill>
              </a:rPr>
              <a:t>7</a:t>
            </a:r>
          </a:p>
        </p:txBody>
      </p:sp>
    </p:spTree>
    <p:extLst>
      <p:ext uri="{BB962C8B-B14F-4D97-AF65-F5344CB8AC3E}">
        <p14:creationId xmlns:p14="http://schemas.microsoft.com/office/powerpoint/2010/main" val="4124239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3.1.2	VISTA</a:t>
            </a:r>
          </a:p>
        </p:txBody>
      </p:sp>
      <p:sp>
        <p:nvSpPr>
          <p:cNvPr id="8" name="Marcador de contenido 7">
            <a:extLst>
              <a:ext uri="{FF2B5EF4-FFF2-40B4-BE49-F238E27FC236}">
                <a16:creationId xmlns:a16="http://schemas.microsoft.com/office/drawing/2014/main" id="{199960B9-59CC-485F-AD7D-0070282608D0}"/>
              </a:ext>
            </a:extLst>
          </p:cNvPr>
          <p:cNvSpPr>
            <a:spLocks noGrp="1"/>
          </p:cNvSpPr>
          <p:nvPr>
            <p:ph idx="1"/>
          </p:nvPr>
        </p:nvSpPr>
        <p:spPr>
          <a:xfrm>
            <a:off x="581193" y="2097156"/>
            <a:ext cx="8118924" cy="2509677"/>
          </a:xfrm>
        </p:spPr>
        <p:txBody>
          <a:bodyPr>
            <a:noAutofit/>
          </a:bodyPr>
          <a:lstStyle/>
          <a:p>
            <a:pPr marL="0" marR="0" indent="0" algn="just">
              <a:lnSpc>
                <a:spcPct val="115000"/>
              </a:lnSpc>
              <a:spcBef>
                <a:spcPts val="0"/>
              </a:spcBef>
              <a:spcAft>
                <a:spcPts val="1000"/>
              </a:spcAft>
              <a:buNone/>
            </a:pPr>
            <a:r>
              <a:rPr lang="es-ES" dirty="0">
                <a:solidFill>
                  <a:prstClr val="black"/>
                </a:solidFill>
                <a:latin typeface="Gill Sans MT" panose="020B0502020104020203"/>
              </a:rPr>
              <a:t>Es la capa donde se muestra la información al usuario donde es posible definir una o más vista de usuario en un software, se comunica con el controlador y el usuario.</a:t>
            </a:r>
          </a:p>
          <a:p>
            <a:pPr marL="0" marR="0" indent="0" algn="just">
              <a:lnSpc>
                <a:spcPct val="115000"/>
              </a:lnSpc>
              <a:spcBef>
                <a:spcPts val="0"/>
              </a:spcBef>
              <a:spcAft>
                <a:spcPts val="1000"/>
              </a:spcAft>
              <a:buNone/>
            </a:pPr>
            <a:r>
              <a:rPr lang="es-ES" dirty="0">
                <a:solidFill>
                  <a:prstClr val="black"/>
                </a:solidFill>
                <a:latin typeface="Gill Sans MT" panose="020B0502020104020203"/>
              </a:rPr>
              <a:t>Las vistas, como su nombre nos hacen entender, contienen el código de nuestra aplicación que va a producir la visualización de las interfaces de usuario, o sea, el código que nos permitirá renderizar los estados de nuestra aplicación en HTML. En las vistas nada más tenemos los códigos HTML y PHP que nos permite mostrar la salida.</a:t>
            </a:r>
          </a:p>
        </p:txBody>
      </p:sp>
      <p:sp>
        <p:nvSpPr>
          <p:cNvPr id="17" name="CuadroTexto 16">
            <a:extLst>
              <a:ext uri="{FF2B5EF4-FFF2-40B4-BE49-F238E27FC236}">
                <a16:creationId xmlns:a16="http://schemas.microsoft.com/office/drawing/2014/main" id="{9E39C200-DA7B-40E2-9EA9-40D7D1F8C98E}"/>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5</a:t>
            </a:r>
          </a:p>
        </p:txBody>
      </p:sp>
      <p:sp>
        <p:nvSpPr>
          <p:cNvPr id="6" name="CuadroTexto 9">
            <a:extLst>
              <a:ext uri="{FF2B5EF4-FFF2-40B4-BE49-F238E27FC236}">
                <a16:creationId xmlns:a16="http://schemas.microsoft.com/office/drawing/2014/main" id="{D977DE92-42BA-AAAC-A9CD-072070D23DF3}"/>
              </a:ext>
            </a:extLst>
          </p:cNvPr>
          <p:cNvSpPr txBox="1"/>
          <p:nvPr/>
        </p:nvSpPr>
        <p:spPr>
          <a:xfrm>
            <a:off x="11817674" y="6457890"/>
            <a:ext cx="374325" cy="400110"/>
          </a:xfrm>
          <a:prstGeom prst="rect">
            <a:avLst/>
          </a:prstGeom>
          <a:noFill/>
        </p:spPr>
        <p:txBody>
          <a:bodyPr wrap="square" rtlCol="0">
            <a:spAutoFit/>
          </a:bodyPr>
          <a:lstStyle/>
          <a:p>
            <a:r>
              <a:rPr lang="es-EC" sz="2000" dirty="0">
                <a:solidFill>
                  <a:schemeClr val="bg1"/>
                </a:solidFill>
              </a:rPr>
              <a:t>8</a:t>
            </a:r>
          </a:p>
        </p:txBody>
      </p:sp>
      <p:sp>
        <p:nvSpPr>
          <p:cNvPr id="7" name="CuadroTexto 9">
            <a:extLst>
              <a:ext uri="{FF2B5EF4-FFF2-40B4-BE49-F238E27FC236}">
                <a16:creationId xmlns:a16="http://schemas.microsoft.com/office/drawing/2014/main" id="{D450AB7A-C0F7-6E5B-4FCB-4594E8D45BB8}"/>
              </a:ext>
            </a:extLst>
          </p:cNvPr>
          <p:cNvSpPr txBox="1"/>
          <p:nvPr/>
        </p:nvSpPr>
        <p:spPr>
          <a:xfrm>
            <a:off x="11808964" y="6457890"/>
            <a:ext cx="374325" cy="400110"/>
          </a:xfrm>
          <a:prstGeom prst="rect">
            <a:avLst/>
          </a:prstGeom>
          <a:noFill/>
        </p:spPr>
        <p:txBody>
          <a:bodyPr wrap="square" rtlCol="0">
            <a:spAutoFit/>
          </a:bodyPr>
          <a:lstStyle/>
          <a:p>
            <a:r>
              <a:rPr lang="es-EC" sz="2000" dirty="0">
                <a:solidFill>
                  <a:schemeClr val="bg1"/>
                </a:solidFill>
              </a:rPr>
              <a:t>8</a:t>
            </a:r>
          </a:p>
        </p:txBody>
      </p:sp>
      <p:sp>
        <p:nvSpPr>
          <p:cNvPr id="3" name="Marcador de contenido 2">
            <a:extLst>
              <a:ext uri="{FF2B5EF4-FFF2-40B4-BE49-F238E27FC236}">
                <a16:creationId xmlns:a16="http://schemas.microsoft.com/office/drawing/2014/main" id="{80FAFD81-6453-63FD-0D50-611DD26B0BF9}"/>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000" dirty="0">
                <a:solidFill>
                  <a:schemeClr val="bg1"/>
                </a:solidFill>
              </a:rPr>
              <a:t>1.	INTRODUCCIÓN</a:t>
            </a:r>
          </a:p>
          <a:p>
            <a:pPr>
              <a:lnSpc>
                <a:spcPct val="90000"/>
              </a:lnSpc>
            </a:pPr>
            <a:r>
              <a:rPr lang="es-ES" sz="1000" dirty="0">
                <a:solidFill>
                  <a:schemeClr val="bg1"/>
                </a:solidFill>
              </a:rPr>
              <a:t>2.	OBJETIVOS</a:t>
            </a:r>
          </a:p>
          <a:p>
            <a:pPr lvl="1">
              <a:lnSpc>
                <a:spcPct val="90000"/>
              </a:lnSpc>
            </a:pPr>
            <a:r>
              <a:rPr lang="es-ES" sz="1000" dirty="0">
                <a:solidFill>
                  <a:schemeClr val="bg1"/>
                </a:solidFill>
              </a:rPr>
              <a:t>2.1.	OBJETIVO GENERAL</a:t>
            </a:r>
          </a:p>
          <a:p>
            <a:pPr lvl="1">
              <a:lnSpc>
                <a:spcPct val="90000"/>
              </a:lnSpc>
            </a:pPr>
            <a:r>
              <a:rPr lang="es-ES" sz="1000" dirty="0">
                <a:solidFill>
                  <a:schemeClr val="bg1"/>
                </a:solidFill>
              </a:rPr>
              <a:t>2.2.	OBJETIVOS ESPECÍFICOS</a:t>
            </a:r>
          </a:p>
          <a:p>
            <a:pPr>
              <a:lnSpc>
                <a:spcPct val="90000"/>
              </a:lnSpc>
            </a:pPr>
            <a:r>
              <a:rPr lang="es-ES" sz="1000" dirty="0">
                <a:solidFill>
                  <a:srgbClr val="FFFF00"/>
                </a:solidFill>
              </a:rPr>
              <a:t>3.	MARCO TEÓRICO</a:t>
            </a:r>
          </a:p>
          <a:p>
            <a:pPr lvl="1">
              <a:lnSpc>
                <a:spcPct val="90000"/>
              </a:lnSpc>
            </a:pPr>
            <a:r>
              <a:rPr lang="es-ES" sz="1000" dirty="0">
                <a:solidFill>
                  <a:srgbClr val="FFFF00"/>
                </a:solidFill>
              </a:rPr>
              <a:t>3.1	PATRÓN MODELO VISTA CONTROLADOR</a:t>
            </a:r>
          </a:p>
          <a:p>
            <a:pPr lvl="2">
              <a:lnSpc>
                <a:spcPct val="90000"/>
              </a:lnSpc>
            </a:pPr>
            <a:r>
              <a:rPr lang="es-ES" sz="1000" dirty="0">
                <a:solidFill>
                  <a:schemeClr val="bg1"/>
                </a:solidFill>
              </a:rPr>
              <a:t>3.1.1	MODELO</a:t>
            </a:r>
          </a:p>
          <a:p>
            <a:pPr lvl="2">
              <a:lnSpc>
                <a:spcPct val="90000"/>
              </a:lnSpc>
            </a:pPr>
            <a:r>
              <a:rPr lang="es-ES" sz="1000" dirty="0">
                <a:solidFill>
                  <a:srgbClr val="FFFF00"/>
                </a:solidFill>
              </a:rPr>
              <a:t>3.1.2	VISTA</a:t>
            </a:r>
          </a:p>
          <a:p>
            <a:pPr lvl="2">
              <a:lnSpc>
                <a:spcPct val="90000"/>
              </a:lnSpc>
            </a:pPr>
            <a:r>
              <a:rPr lang="es-ES" sz="1000" dirty="0">
                <a:solidFill>
                  <a:schemeClr val="bg1"/>
                </a:solidFill>
              </a:rPr>
              <a:t>3.1.3	CONTROLADOR</a:t>
            </a:r>
          </a:p>
          <a:p>
            <a:pPr lvl="1">
              <a:lnSpc>
                <a:spcPct val="90000"/>
              </a:lnSpc>
            </a:pPr>
            <a:r>
              <a:rPr lang="es-ES" sz="1000" dirty="0">
                <a:solidFill>
                  <a:schemeClr val="bg1"/>
                </a:solidFill>
              </a:rPr>
              <a:t>3.2	JAKARTA PERSISTENCE</a:t>
            </a:r>
          </a:p>
          <a:p>
            <a:pPr lvl="1">
              <a:lnSpc>
                <a:spcPct val="90000"/>
              </a:lnSpc>
            </a:pPr>
            <a:r>
              <a:rPr lang="es-ES" sz="1000" dirty="0">
                <a:solidFill>
                  <a:schemeClr val="bg1"/>
                </a:solidFill>
              </a:rPr>
              <a:t>3.3	JAVA SERVER FACES</a:t>
            </a:r>
          </a:p>
          <a:p>
            <a:pPr lvl="2">
              <a:lnSpc>
                <a:spcPct val="90000"/>
              </a:lnSpc>
            </a:pPr>
            <a:r>
              <a:rPr lang="es-ES" sz="1000" dirty="0">
                <a:solidFill>
                  <a:schemeClr val="bg1"/>
                </a:solidFill>
              </a:rPr>
              <a:t>3.3.1	ELEMENTOS</a:t>
            </a:r>
          </a:p>
          <a:p>
            <a:pPr lvl="2">
              <a:lnSpc>
                <a:spcPct val="90000"/>
              </a:lnSpc>
            </a:pPr>
            <a:r>
              <a:rPr lang="es-ES" sz="1000" dirty="0">
                <a:solidFill>
                  <a:schemeClr val="bg1"/>
                </a:solidFill>
              </a:rPr>
              <a:t>3.3.2	CARACTERÍSTICAS Y DESVENTAJAS</a:t>
            </a:r>
          </a:p>
          <a:p>
            <a:pPr lvl="2">
              <a:lnSpc>
                <a:spcPct val="90000"/>
              </a:lnSpc>
            </a:pPr>
            <a:r>
              <a:rPr lang="es-ES" sz="1000" dirty="0">
                <a:solidFill>
                  <a:schemeClr val="bg1"/>
                </a:solidFill>
              </a:rPr>
              <a:t>3.3.3	ETIQUETAS</a:t>
            </a:r>
          </a:p>
          <a:p>
            <a:pPr lvl="1">
              <a:lnSpc>
                <a:spcPct val="90000"/>
              </a:lnSpc>
            </a:pPr>
            <a:r>
              <a:rPr lang="es-ES" sz="1000" dirty="0">
                <a:solidFill>
                  <a:schemeClr val="bg1"/>
                </a:solidFill>
              </a:rPr>
              <a:t>3.4	XHTML</a:t>
            </a:r>
          </a:p>
          <a:p>
            <a:pPr lvl="2">
              <a:lnSpc>
                <a:spcPct val="90000"/>
              </a:lnSpc>
            </a:pPr>
            <a:r>
              <a:rPr lang="es-ES" sz="1000" dirty="0">
                <a:solidFill>
                  <a:schemeClr val="bg1"/>
                </a:solidFill>
              </a:rPr>
              <a:t>3.4.1	VENTAJAS Y DESVENTAJAS</a:t>
            </a:r>
          </a:p>
          <a:p>
            <a:pPr lvl="1">
              <a:lnSpc>
                <a:spcPct val="90000"/>
              </a:lnSpc>
            </a:pPr>
            <a:r>
              <a:rPr lang="es-ES" sz="1000" dirty="0">
                <a:solidFill>
                  <a:schemeClr val="bg1"/>
                </a:solidFill>
              </a:rPr>
              <a:t>3,5	JSF CDI BEAN</a:t>
            </a:r>
          </a:p>
          <a:p>
            <a:pPr lvl="1">
              <a:lnSpc>
                <a:spcPct val="90000"/>
              </a:lnSpc>
            </a:pPr>
            <a:r>
              <a:rPr lang="es-ES" sz="1000" dirty="0">
                <a:solidFill>
                  <a:schemeClr val="bg1"/>
                </a:solidFill>
              </a:rPr>
              <a:t>3.6	INYECCIÓN DE DEPENDENCIAS</a:t>
            </a:r>
          </a:p>
          <a:p>
            <a:pPr lvl="1">
              <a:lnSpc>
                <a:spcPct val="90000"/>
              </a:lnSpc>
            </a:pPr>
            <a:r>
              <a:rPr lang="es-ES" sz="1000" dirty="0">
                <a:solidFill>
                  <a:schemeClr val="bg1"/>
                </a:solidFill>
              </a:rPr>
              <a:t>3.7	COMPOSITE</a:t>
            </a:r>
          </a:p>
          <a:p>
            <a:pPr>
              <a:lnSpc>
                <a:spcPct val="90000"/>
              </a:lnSpc>
            </a:pPr>
            <a:r>
              <a:rPr lang="es-ES" sz="1000" dirty="0">
                <a:solidFill>
                  <a:schemeClr val="bg1"/>
                </a:solidFill>
              </a:rPr>
              <a:t>4.	PARTE PRÁCTICA</a:t>
            </a:r>
          </a:p>
          <a:p>
            <a:pPr lvl="1">
              <a:lnSpc>
                <a:spcPct val="90000"/>
              </a:lnSpc>
            </a:pPr>
            <a:r>
              <a:rPr lang="es-ES" sz="1000" dirty="0">
                <a:solidFill>
                  <a:schemeClr val="bg1"/>
                </a:solidFill>
              </a:rPr>
              <a:t>4.1	CREACIÓN DEL PROYECTO</a:t>
            </a:r>
          </a:p>
          <a:p>
            <a:pPr lvl="1">
              <a:lnSpc>
                <a:spcPct val="90000"/>
              </a:lnSpc>
            </a:pPr>
            <a:r>
              <a:rPr lang="es-ES" sz="1000" dirty="0">
                <a:solidFill>
                  <a:schemeClr val="bg1"/>
                </a:solidFill>
              </a:rPr>
              <a:t>4.2	ESTRUCTURA DE LA APLICACIÓN</a:t>
            </a:r>
          </a:p>
          <a:p>
            <a:pPr lvl="1">
              <a:lnSpc>
                <a:spcPct val="90000"/>
              </a:lnSpc>
            </a:pPr>
            <a:r>
              <a:rPr lang="es-ES" sz="1000" dirty="0">
                <a:solidFill>
                  <a:schemeClr val="bg1"/>
                </a:solidFill>
              </a:rPr>
              <a:t>4.3	CODIFICACIÓN DEL PROYECTO</a:t>
            </a:r>
          </a:p>
          <a:p>
            <a:pPr lvl="1">
              <a:lnSpc>
                <a:spcPct val="90000"/>
              </a:lnSpc>
            </a:pPr>
            <a:r>
              <a:rPr lang="es-ES" sz="1000" dirty="0">
                <a:solidFill>
                  <a:schemeClr val="bg1"/>
                </a:solidFill>
              </a:rPr>
              <a:t>4.4	EJECUCIÓN DEL PROYECTO</a:t>
            </a:r>
          </a:p>
          <a:p>
            <a:pPr>
              <a:lnSpc>
                <a:spcPct val="90000"/>
              </a:lnSpc>
            </a:pPr>
            <a:r>
              <a:rPr lang="es-ES" sz="1000" dirty="0">
                <a:solidFill>
                  <a:schemeClr val="bg1"/>
                </a:solidFill>
              </a:rPr>
              <a:t>5.	CONCLUSIONES</a:t>
            </a:r>
          </a:p>
          <a:p>
            <a:pPr>
              <a:lnSpc>
                <a:spcPct val="90000"/>
              </a:lnSpc>
            </a:pPr>
            <a:r>
              <a:rPr lang="es-ES" sz="1000" dirty="0">
                <a:solidFill>
                  <a:schemeClr val="bg1"/>
                </a:solidFill>
              </a:rPr>
              <a:t>6.	RECOMENDACIONES</a:t>
            </a:r>
          </a:p>
          <a:p>
            <a:pPr>
              <a:lnSpc>
                <a:spcPct val="90000"/>
              </a:lnSpc>
            </a:pPr>
            <a:r>
              <a:rPr lang="es-ES" sz="1000" dirty="0">
                <a:solidFill>
                  <a:schemeClr val="bg1"/>
                </a:solidFill>
              </a:rPr>
              <a:t>7.	REFERENCIAS</a:t>
            </a:r>
            <a:endParaRPr lang="es-ES" sz="1600" dirty="0">
              <a:solidFill>
                <a:schemeClr val="bg1"/>
              </a:solidFill>
            </a:endParaRPr>
          </a:p>
        </p:txBody>
      </p:sp>
      <p:sp>
        <p:nvSpPr>
          <p:cNvPr id="5" name="CuadroTexto 4">
            <a:extLst>
              <a:ext uri="{FF2B5EF4-FFF2-40B4-BE49-F238E27FC236}">
                <a16:creationId xmlns:a16="http://schemas.microsoft.com/office/drawing/2014/main" id="{766908BF-EC86-419B-BD07-24EE2B5E8C93}"/>
              </a:ext>
            </a:extLst>
          </p:cNvPr>
          <p:cNvSpPr txBox="1"/>
          <p:nvPr/>
        </p:nvSpPr>
        <p:spPr>
          <a:xfrm>
            <a:off x="11722246" y="6388099"/>
            <a:ext cx="374325" cy="400110"/>
          </a:xfrm>
          <a:prstGeom prst="rect">
            <a:avLst/>
          </a:prstGeom>
          <a:noFill/>
        </p:spPr>
        <p:txBody>
          <a:bodyPr wrap="square" rtlCol="0">
            <a:spAutoFit/>
          </a:bodyPr>
          <a:lstStyle/>
          <a:p>
            <a:r>
              <a:rPr lang="es-EC" sz="2000" dirty="0">
                <a:solidFill>
                  <a:schemeClr val="bg1"/>
                </a:solidFill>
              </a:rPr>
              <a:t>8</a:t>
            </a:r>
          </a:p>
        </p:txBody>
      </p:sp>
    </p:spTree>
    <p:extLst>
      <p:ext uri="{BB962C8B-B14F-4D97-AF65-F5344CB8AC3E}">
        <p14:creationId xmlns:p14="http://schemas.microsoft.com/office/powerpoint/2010/main" val="3350684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3.1.3	CONTROLADOR</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2" y="2180496"/>
            <a:ext cx="7825961" cy="3678303"/>
          </a:xfrm>
        </p:spPr>
        <p:txBody>
          <a:bodyPr>
            <a:normAutofit lnSpcReduction="10000"/>
          </a:bodyPr>
          <a:lstStyle/>
          <a:p>
            <a:pPr marL="0" marR="0" indent="0" algn="just">
              <a:lnSpc>
                <a:spcPct val="115000"/>
              </a:lnSpc>
              <a:spcBef>
                <a:spcPts val="0"/>
              </a:spcBef>
              <a:spcAft>
                <a:spcPts val="1000"/>
              </a:spcAft>
              <a:buNone/>
            </a:pPr>
            <a:r>
              <a:rPr lang="es-ES" dirty="0">
                <a:solidFill>
                  <a:prstClr val="black"/>
                </a:solidFill>
                <a:latin typeface="Gill Sans MT" panose="020B0502020104020203"/>
              </a:rPr>
              <a:t>Es la capa donde se manejan las entradas del usuario se separa la representación interna de la información y la forma en la que se le muestra al usuario, se comunica con el modelo.</a:t>
            </a:r>
          </a:p>
          <a:p>
            <a:pPr marL="0" marR="0" indent="0" algn="just">
              <a:lnSpc>
                <a:spcPct val="115000"/>
              </a:lnSpc>
              <a:spcBef>
                <a:spcPts val="0"/>
              </a:spcBef>
              <a:spcAft>
                <a:spcPts val="1000"/>
              </a:spcAft>
              <a:buNone/>
            </a:pPr>
            <a:r>
              <a:rPr lang="es-ES" dirty="0">
                <a:solidFill>
                  <a:prstClr val="black"/>
                </a:solidFill>
                <a:latin typeface="Gill Sans MT" panose="020B0502020104020203"/>
              </a:rPr>
              <a:t>Contiene el código necesario para responder a las acciones que se solicitan en la aplicación, como visualizar un elemento, realizar una compra, una búsqueda de información, etc.</a:t>
            </a:r>
          </a:p>
          <a:p>
            <a:pPr marL="0" marR="0" indent="0" algn="just">
              <a:lnSpc>
                <a:spcPct val="115000"/>
              </a:lnSpc>
              <a:spcBef>
                <a:spcPts val="0"/>
              </a:spcBef>
              <a:spcAft>
                <a:spcPts val="1000"/>
              </a:spcAft>
              <a:buNone/>
            </a:pPr>
            <a:r>
              <a:rPr lang="es-ES" dirty="0">
                <a:solidFill>
                  <a:prstClr val="black"/>
                </a:solidFill>
                <a:latin typeface="Gill Sans MT" panose="020B0502020104020203"/>
              </a:rPr>
              <a:t>En realidad, es una capa que sirve de enlace entre las vistas y los modelos, respondiendo a los mecanismos que puedan requerirse para implementar las necesidades de nuestra aplicación. Sin embargo, su responsabilidad no es manipular directamente datos, ni mostrar ningún tipo de salida, sino servir de enlace entre los modelos y las vistas para implementar las diversas necesidades del desarrollo.</a:t>
            </a: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7" name="CuadroTexto 9">
            <a:extLst>
              <a:ext uri="{FF2B5EF4-FFF2-40B4-BE49-F238E27FC236}">
                <a16:creationId xmlns:a16="http://schemas.microsoft.com/office/drawing/2014/main" id="{E9EEE32B-D408-DDAA-32E4-B576CDE3F94E}"/>
              </a:ext>
            </a:extLst>
          </p:cNvPr>
          <p:cNvSpPr txBox="1"/>
          <p:nvPr/>
        </p:nvSpPr>
        <p:spPr>
          <a:xfrm>
            <a:off x="11817674" y="6457890"/>
            <a:ext cx="374325" cy="400110"/>
          </a:xfrm>
          <a:prstGeom prst="rect">
            <a:avLst/>
          </a:prstGeom>
          <a:noFill/>
        </p:spPr>
        <p:txBody>
          <a:bodyPr wrap="square" rtlCol="0">
            <a:spAutoFit/>
          </a:bodyPr>
          <a:lstStyle/>
          <a:p>
            <a:r>
              <a:rPr lang="es-EC" sz="2000" dirty="0">
                <a:solidFill>
                  <a:schemeClr val="bg1"/>
                </a:solidFill>
              </a:rPr>
              <a:t>9</a:t>
            </a:r>
          </a:p>
        </p:txBody>
      </p:sp>
      <p:sp>
        <p:nvSpPr>
          <p:cNvPr id="8" name="CuadroTexto 9">
            <a:extLst>
              <a:ext uri="{FF2B5EF4-FFF2-40B4-BE49-F238E27FC236}">
                <a16:creationId xmlns:a16="http://schemas.microsoft.com/office/drawing/2014/main" id="{A59C17F0-E1DE-318E-863E-DAF8C4ADB163}"/>
              </a:ext>
            </a:extLst>
          </p:cNvPr>
          <p:cNvSpPr txBox="1"/>
          <p:nvPr/>
        </p:nvSpPr>
        <p:spPr>
          <a:xfrm>
            <a:off x="11808964" y="6457890"/>
            <a:ext cx="374325" cy="400110"/>
          </a:xfrm>
          <a:prstGeom prst="rect">
            <a:avLst/>
          </a:prstGeom>
          <a:noFill/>
        </p:spPr>
        <p:txBody>
          <a:bodyPr wrap="square" rtlCol="0">
            <a:spAutoFit/>
          </a:bodyPr>
          <a:lstStyle/>
          <a:p>
            <a:r>
              <a:rPr lang="es-EC" sz="2000" dirty="0">
                <a:solidFill>
                  <a:schemeClr val="bg1"/>
                </a:solidFill>
              </a:rPr>
              <a:t>9</a:t>
            </a:r>
          </a:p>
        </p:txBody>
      </p:sp>
      <p:sp>
        <p:nvSpPr>
          <p:cNvPr id="5" name="Marcador de contenido 2">
            <a:extLst>
              <a:ext uri="{FF2B5EF4-FFF2-40B4-BE49-F238E27FC236}">
                <a16:creationId xmlns:a16="http://schemas.microsoft.com/office/drawing/2014/main" id="{49D3CE77-60DB-7067-FB73-568FC147CF6B}"/>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000" dirty="0">
                <a:solidFill>
                  <a:schemeClr val="bg1"/>
                </a:solidFill>
              </a:rPr>
              <a:t>1.	INTRODUCCIÓN</a:t>
            </a:r>
          </a:p>
          <a:p>
            <a:pPr>
              <a:lnSpc>
                <a:spcPct val="90000"/>
              </a:lnSpc>
            </a:pPr>
            <a:r>
              <a:rPr lang="es-ES" sz="1000" dirty="0">
                <a:solidFill>
                  <a:schemeClr val="bg1"/>
                </a:solidFill>
              </a:rPr>
              <a:t>2.	OBJETIVOS</a:t>
            </a:r>
          </a:p>
          <a:p>
            <a:pPr lvl="1">
              <a:lnSpc>
                <a:spcPct val="90000"/>
              </a:lnSpc>
            </a:pPr>
            <a:r>
              <a:rPr lang="es-ES" sz="1000" dirty="0">
                <a:solidFill>
                  <a:schemeClr val="bg1"/>
                </a:solidFill>
              </a:rPr>
              <a:t>2.1.	OBJETIVO GENERAL</a:t>
            </a:r>
          </a:p>
          <a:p>
            <a:pPr lvl="1">
              <a:lnSpc>
                <a:spcPct val="90000"/>
              </a:lnSpc>
            </a:pPr>
            <a:r>
              <a:rPr lang="es-ES" sz="1000" dirty="0">
                <a:solidFill>
                  <a:schemeClr val="bg1"/>
                </a:solidFill>
              </a:rPr>
              <a:t>2.2.	OBJETIVOS ESPECÍFICOS</a:t>
            </a:r>
          </a:p>
          <a:p>
            <a:pPr>
              <a:lnSpc>
                <a:spcPct val="90000"/>
              </a:lnSpc>
            </a:pPr>
            <a:r>
              <a:rPr lang="es-ES" sz="1000" dirty="0">
                <a:solidFill>
                  <a:srgbClr val="FFFF00"/>
                </a:solidFill>
              </a:rPr>
              <a:t>3.	MARCO TEÓRICO</a:t>
            </a:r>
          </a:p>
          <a:p>
            <a:pPr lvl="1">
              <a:lnSpc>
                <a:spcPct val="90000"/>
              </a:lnSpc>
            </a:pPr>
            <a:r>
              <a:rPr lang="es-ES" sz="1000" dirty="0">
                <a:solidFill>
                  <a:srgbClr val="FFFF00"/>
                </a:solidFill>
              </a:rPr>
              <a:t>3.1	PATRÓN MODELO VISTA CONTROLADOR</a:t>
            </a:r>
          </a:p>
          <a:p>
            <a:pPr lvl="2">
              <a:lnSpc>
                <a:spcPct val="90000"/>
              </a:lnSpc>
            </a:pPr>
            <a:r>
              <a:rPr lang="es-ES" sz="1000" dirty="0">
                <a:solidFill>
                  <a:schemeClr val="bg1"/>
                </a:solidFill>
              </a:rPr>
              <a:t>3.1.1	MODELO</a:t>
            </a:r>
          </a:p>
          <a:p>
            <a:pPr lvl="2">
              <a:lnSpc>
                <a:spcPct val="90000"/>
              </a:lnSpc>
            </a:pPr>
            <a:r>
              <a:rPr lang="es-ES" sz="1000" dirty="0">
                <a:solidFill>
                  <a:schemeClr val="bg1"/>
                </a:solidFill>
              </a:rPr>
              <a:t>3.1.2	VISTA</a:t>
            </a:r>
          </a:p>
          <a:p>
            <a:pPr lvl="2">
              <a:lnSpc>
                <a:spcPct val="90000"/>
              </a:lnSpc>
            </a:pPr>
            <a:r>
              <a:rPr lang="es-ES" sz="1000" dirty="0">
                <a:solidFill>
                  <a:srgbClr val="FFFF00"/>
                </a:solidFill>
              </a:rPr>
              <a:t>3.1.3	CONTROLADOR</a:t>
            </a:r>
          </a:p>
          <a:p>
            <a:pPr lvl="1">
              <a:lnSpc>
                <a:spcPct val="90000"/>
              </a:lnSpc>
            </a:pPr>
            <a:r>
              <a:rPr lang="es-ES" sz="1000" dirty="0">
                <a:solidFill>
                  <a:schemeClr val="bg1"/>
                </a:solidFill>
              </a:rPr>
              <a:t>3.2	JAKARTA PERSISTENCE</a:t>
            </a:r>
          </a:p>
          <a:p>
            <a:pPr lvl="1">
              <a:lnSpc>
                <a:spcPct val="90000"/>
              </a:lnSpc>
            </a:pPr>
            <a:r>
              <a:rPr lang="es-ES" sz="1000" dirty="0">
                <a:solidFill>
                  <a:schemeClr val="bg1"/>
                </a:solidFill>
              </a:rPr>
              <a:t>3.3	JAVA SERVER FACES</a:t>
            </a:r>
          </a:p>
          <a:p>
            <a:pPr lvl="2">
              <a:lnSpc>
                <a:spcPct val="90000"/>
              </a:lnSpc>
            </a:pPr>
            <a:r>
              <a:rPr lang="es-ES" sz="1000" dirty="0">
                <a:solidFill>
                  <a:schemeClr val="bg1"/>
                </a:solidFill>
              </a:rPr>
              <a:t>3.3.1	ELEMENTOS</a:t>
            </a:r>
          </a:p>
          <a:p>
            <a:pPr lvl="2">
              <a:lnSpc>
                <a:spcPct val="90000"/>
              </a:lnSpc>
            </a:pPr>
            <a:r>
              <a:rPr lang="es-ES" sz="1000" dirty="0">
                <a:solidFill>
                  <a:schemeClr val="bg1"/>
                </a:solidFill>
              </a:rPr>
              <a:t>3.3.2	CARACTERÍSTICAS Y DESVENTAJAS</a:t>
            </a:r>
          </a:p>
          <a:p>
            <a:pPr lvl="2">
              <a:lnSpc>
                <a:spcPct val="90000"/>
              </a:lnSpc>
            </a:pPr>
            <a:r>
              <a:rPr lang="es-ES" sz="1000" dirty="0">
                <a:solidFill>
                  <a:schemeClr val="bg1"/>
                </a:solidFill>
              </a:rPr>
              <a:t>3.3.3	ETIQUETAS</a:t>
            </a:r>
          </a:p>
          <a:p>
            <a:pPr lvl="1">
              <a:lnSpc>
                <a:spcPct val="90000"/>
              </a:lnSpc>
            </a:pPr>
            <a:r>
              <a:rPr lang="es-ES" sz="1000" dirty="0">
                <a:solidFill>
                  <a:schemeClr val="bg1"/>
                </a:solidFill>
              </a:rPr>
              <a:t>3.4	XHTML</a:t>
            </a:r>
          </a:p>
          <a:p>
            <a:pPr lvl="2">
              <a:lnSpc>
                <a:spcPct val="90000"/>
              </a:lnSpc>
            </a:pPr>
            <a:r>
              <a:rPr lang="es-ES" sz="1000" dirty="0">
                <a:solidFill>
                  <a:schemeClr val="bg1"/>
                </a:solidFill>
              </a:rPr>
              <a:t>3.4.1	VENTAJAS Y DESVENTAJAS</a:t>
            </a:r>
          </a:p>
          <a:p>
            <a:pPr lvl="1">
              <a:lnSpc>
                <a:spcPct val="90000"/>
              </a:lnSpc>
            </a:pPr>
            <a:r>
              <a:rPr lang="es-ES" sz="1000" dirty="0">
                <a:solidFill>
                  <a:schemeClr val="bg1"/>
                </a:solidFill>
              </a:rPr>
              <a:t>3,5	JSF CDI BEAN</a:t>
            </a:r>
          </a:p>
          <a:p>
            <a:pPr lvl="1">
              <a:lnSpc>
                <a:spcPct val="90000"/>
              </a:lnSpc>
            </a:pPr>
            <a:r>
              <a:rPr lang="es-ES" sz="1000" dirty="0">
                <a:solidFill>
                  <a:schemeClr val="bg1"/>
                </a:solidFill>
              </a:rPr>
              <a:t>3.6	INYECCIÓN DE DEPENDENCIAS</a:t>
            </a:r>
          </a:p>
          <a:p>
            <a:pPr lvl="1">
              <a:lnSpc>
                <a:spcPct val="90000"/>
              </a:lnSpc>
            </a:pPr>
            <a:r>
              <a:rPr lang="es-ES" sz="1000" dirty="0">
                <a:solidFill>
                  <a:schemeClr val="bg1"/>
                </a:solidFill>
              </a:rPr>
              <a:t>3.7	COMPOSITE</a:t>
            </a:r>
          </a:p>
          <a:p>
            <a:pPr>
              <a:lnSpc>
                <a:spcPct val="90000"/>
              </a:lnSpc>
            </a:pPr>
            <a:r>
              <a:rPr lang="es-ES" sz="1000" dirty="0">
                <a:solidFill>
                  <a:schemeClr val="bg1"/>
                </a:solidFill>
              </a:rPr>
              <a:t>4.	PARTE PRÁCTICA</a:t>
            </a:r>
          </a:p>
          <a:p>
            <a:pPr lvl="1">
              <a:lnSpc>
                <a:spcPct val="90000"/>
              </a:lnSpc>
            </a:pPr>
            <a:r>
              <a:rPr lang="es-ES" sz="1000" dirty="0">
                <a:solidFill>
                  <a:schemeClr val="bg1"/>
                </a:solidFill>
              </a:rPr>
              <a:t>4.1	CREACIÓN DEL PROYECTO</a:t>
            </a:r>
          </a:p>
          <a:p>
            <a:pPr lvl="1">
              <a:lnSpc>
                <a:spcPct val="90000"/>
              </a:lnSpc>
            </a:pPr>
            <a:r>
              <a:rPr lang="es-ES" sz="1000" dirty="0">
                <a:solidFill>
                  <a:schemeClr val="bg1"/>
                </a:solidFill>
              </a:rPr>
              <a:t>4.2	ESTRUCTURA DE LA APLICACIÓN</a:t>
            </a:r>
          </a:p>
          <a:p>
            <a:pPr lvl="1">
              <a:lnSpc>
                <a:spcPct val="90000"/>
              </a:lnSpc>
            </a:pPr>
            <a:r>
              <a:rPr lang="es-ES" sz="1000" dirty="0">
                <a:solidFill>
                  <a:schemeClr val="bg1"/>
                </a:solidFill>
              </a:rPr>
              <a:t>4.3	CODIFICACIÓN DEL PROYECTO</a:t>
            </a:r>
          </a:p>
          <a:p>
            <a:pPr lvl="1">
              <a:lnSpc>
                <a:spcPct val="90000"/>
              </a:lnSpc>
            </a:pPr>
            <a:r>
              <a:rPr lang="es-ES" sz="1000" dirty="0">
                <a:solidFill>
                  <a:schemeClr val="bg1"/>
                </a:solidFill>
              </a:rPr>
              <a:t>4.4	EJECUCIÓN DEL PROYECTO</a:t>
            </a:r>
          </a:p>
          <a:p>
            <a:pPr>
              <a:lnSpc>
                <a:spcPct val="90000"/>
              </a:lnSpc>
            </a:pPr>
            <a:r>
              <a:rPr lang="es-ES" sz="1000" dirty="0">
                <a:solidFill>
                  <a:schemeClr val="bg1"/>
                </a:solidFill>
              </a:rPr>
              <a:t>5.	CONCLUSIONES</a:t>
            </a:r>
          </a:p>
          <a:p>
            <a:pPr>
              <a:lnSpc>
                <a:spcPct val="90000"/>
              </a:lnSpc>
            </a:pPr>
            <a:r>
              <a:rPr lang="es-ES" sz="1000" dirty="0">
                <a:solidFill>
                  <a:schemeClr val="bg1"/>
                </a:solidFill>
              </a:rPr>
              <a:t>6.	RECOMENDACIONES</a:t>
            </a:r>
          </a:p>
          <a:p>
            <a:pPr>
              <a:lnSpc>
                <a:spcPct val="90000"/>
              </a:lnSpc>
            </a:pPr>
            <a:r>
              <a:rPr lang="es-ES" sz="1000" dirty="0">
                <a:solidFill>
                  <a:schemeClr val="bg1"/>
                </a:solidFill>
              </a:rPr>
              <a:t>7.	REFERENCIAS</a:t>
            </a:r>
            <a:endParaRPr lang="es-ES" dirty="0">
              <a:solidFill>
                <a:schemeClr val="bg1"/>
              </a:solidFill>
            </a:endParaRPr>
          </a:p>
        </p:txBody>
      </p:sp>
      <p:sp>
        <p:nvSpPr>
          <p:cNvPr id="9" name="CuadroTexto 8">
            <a:extLst>
              <a:ext uri="{FF2B5EF4-FFF2-40B4-BE49-F238E27FC236}">
                <a16:creationId xmlns:a16="http://schemas.microsoft.com/office/drawing/2014/main" id="{B92B8068-43EA-7629-1D4F-FC039AF9248E}"/>
              </a:ext>
            </a:extLst>
          </p:cNvPr>
          <p:cNvSpPr txBox="1"/>
          <p:nvPr/>
        </p:nvSpPr>
        <p:spPr>
          <a:xfrm>
            <a:off x="11722246" y="6388099"/>
            <a:ext cx="374325" cy="400110"/>
          </a:xfrm>
          <a:prstGeom prst="rect">
            <a:avLst/>
          </a:prstGeom>
          <a:noFill/>
        </p:spPr>
        <p:txBody>
          <a:bodyPr wrap="square" rtlCol="0">
            <a:spAutoFit/>
          </a:bodyPr>
          <a:lstStyle/>
          <a:p>
            <a:r>
              <a:rPr lang="es-EC" sz="2000" dirty="0">
                <a:solidFill>
                  <a:schemeClr val="bg1"/>
                </a:solidFill>
              </a:rPr>
              <a:t>9</a:t>
            </a:r>
          </a:p>
        </p:txBody>
      </p:sp>
    </p:spTree>
    <p:extLst>
      <p:ext uri="{BB962C8B-B14F-4D97-AF65-F5344CB8AC3E}">
        <p14:creationId xmlns:p14="http://schemas.microsoft.com/office/powerpoint/2010/main" val="3844874089"/>
      </p:ext>
    </p:extLst>
  </p:cSld>
  <p:clrMapOvr>
    <a:masterClrMapping/>
  </p:clrMapOvr>
</p:sld>
</file>

<file path=ppt/theme/theme1.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863</TotalTime>
  <Words>7795</Words>
  <Application>Microsoft Office PowerPoint</Application>
  <PresentationFormat>Widescreen</PresentationFormat>
  <Paragraphs>1300</Paragraphs>
  <Slides>39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Calibri</vt:lpstr>
      <vt:lpstr>Gill Sans MT</vt:lpstr>
      <vt:lpstr>Wingdings 2</vt:lpstr>
      <vt:lpstr>Dividendo</vt:lpstr>
      <vt:lpstr>TALLER WEB composite con apache netbeans</vt:lpstr>
      <vt:lpstr>PowerPoint Presentation</vt:lpstr>
      <vt:lpstr>1 Introducción</vt:lpstr>
      <vt:lpstr>2.1 OBJETIVO GENERAL</vt:lpstr>
      <vt:lpstr>2.2 OBJETIVOS ESPECÍFICOS</vt:lpstr>
      <vt:lpstr>3.1 PATRÓN MODELO VISTA CONTROLADOR</vt:lpstr>
      <vt:lpstr>3.1.1 MODELO</vt:lpstr>
      <vt:lpstr>3.1.2 VISTA</vt:lpstr>
      <vt:lpstr>3.1.3 CONTROLADOR</vt:lpstr>
      <vt:lpstr>3.2  JAKARTA PERSISTENCE</vt:lpstr>
      <vt:lpstr>3.3  JAVA SERVER FACES</vt:lpstr>
      <vt:lpstr>3.3.1 ELEMENTOS</vt:lpstr>
      <vt:lpstr>3.3.2 CARACTERISTICAS Y DESVENTAJAS</vt:lpstr>
      <vt:lpstr>3.3.3 ETIQUETAS</vt:lpstr>
      <vt:lpstr>3.3.3 ETIQUETAS</vt:lpstr>
      <vt:lpstr>3.3.3 ETIQUETAS</vt:lpstr>
      <vt:lpstr>3.3.3 ETIQUETAS</vt:lpstr>
      <vt:lpstr>3.4  xhtml</vt:lpstr>
      <vt:lpstr>3.4.1  xhtml – VENTAJAS y desventajas</vt:lpstr>
      <vt:lpstr>3.5  JSF CDI BEAN</vt:lpstr>
      <vt:lpstr>3.6  inyección de dependencias</vt:lpstr>
      <vt:lpstr>3.7  COMPOSITE</vt:lpstr>
      <vt:lpstr>4. PARTE PRÁCTICA</vt:lpstr>
      <vt:lpstr>4.1 CREACIÓN DEL PROYECTO Para crear un nuevo proyecto se deberá abrir el IDE Apache Netbeans, seguido de eso se deberá seleccionar la opción File, New Project, se elige el tipo de aplicación y se configuran los parámetros iniciales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5 CONCLUSIONES</vt:lpstr>
      <vt:lpstr>6 RECOMENDACIONES</vt:lpstr>
      <vt:lpstr>7  REFERENCIAS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Creación de web con java server faces</dc:title>
  <dc:creator>Michael Villarruel</dc:creator>
  <cp:lastModifiedBy>kevin chuquimarca</cp:lastModifiedBy>
  <cp:revision>136</cp:revision>
  <dcterms:created xsi:type="dcterms:W3CDTF">2020-07-10T23:33:49Z</dcterms:created>
  <dcterms:modified xsi:type="dcterms:W3CDTF">2023-01-12T05:10:16Z</dcterms:modified>
</cp:coreProperties>
</file>