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8" r:id="rId2"/>
    <p:sldId id="259" r:id="rId3"/>
    <p:sldId id="343" r:id="rId4"/>
    <p:sldId id="301" r:id="rId5"/>
    <p:sldId id="260" r:id="rId6"/>
    <p:sldId id="302" r:id="rId7"/>
    <p:sldId id="261" r:id="rId8"/>
    <p:sldId id="403" r:id="rId9"/>
    <p:sldId id="345" r:id="rId10"/>
    <p:sldId id="347" r:id="rId11"/>
    <p:sldId id="346" r:id="rId12"/>
    <p:sldId id="348" r:id="rId13"/>
    <p:sldId id="406" r:id="rId14"/>
    <p:sldId id="404" r:id="rId15"/>
    <p:sldId id="405" r:id="rId16"/>
    <p:sldId id="407" r:id="rId17"/>
    <p:sldId id="304" r:id="rId18"/>
    <p:sldId id="349" r:id="rId19"/>
    <p:sldId id="350" r:id="rId20"/>
    <p:sldId id="351" r:id="rId21"/>
    <p:sldId id="324" r:id="rId22"/>
    <p:sldId id="325" r:id="rId23"/>
    <p:sldId id="353" r:id="rId24"/>
    <p:sldId id="354" r:id="rId25"/>
    <p:sldId id="355" r:id="rId26"/>
    <p:sldId id="356" r:id="rId27"/>
    <p:sldId id="357" r:id="rId28"/>
    <p:sldId id="310" r:id="rId29"/>
    <p:sldId id="359" r:id="rId30"/>
    <p:sldId id="358" r:id="rId31"/>
    <p:sldId id="360" r:id="rId32"/>
    <p:sldId id="361" r:id="rId33"/>
    <p:sldId id="362" r:id="rId34"/>
    <p:sldId id="363" r:id="rId35"/>
    <p:sldId id="364" r:id="rId36"/>
    <p:sldId id="365" r:id="rId37"/>
    <p:sldId id="366" r:id="rId38"/>
    <p:sldId id="367" r:id="rId39"/>
    <p:sldId id="368" r:id="rId40"/>
    <p:sldId id="327"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279" r:id="rId54"/>
    <p:sldId id="382" r:id="rId55"/>
    <p:sldId id="383" r:id="rId56"/>
    <p:sldId id="384" r:id="rId57"/>
    <p:sldId id="385" r:id="rId58"/>
    <p:sldId id="386" r:id="rId59"/>
    <p:sldId id="387" r:id="rId60"/>
    <p:sldId id="388" r:id="rId61"/>
    <p:sldId id="389" r:id="rId62"/>
    <p:sldId id="381" r:id="rId63"/>
    <p:sldId id="390" r:id="rId64"/>
    <p:sldId id="392" r:id="rId65"/>
    <p:sldId id="393" r:id="rId66"/>
    <p:sldId id="395" r:id="rId67"/>
    <p:sldId id="396" r:id="rId68"/>
    <p:sldId id="394" r:id="rId69"/>
    <p:sldId id="397" r:id="rId70"/>
    <p:sldId id="398" r:id="rId71"/>
    <p:sldId id="399" r:id="rId72"/>
    <p:sldId id="400" r:id="rId73"/>
    <p:sldId id="401" r:id="rId74"/>
    <p:sldId id="402" r:id="rId75"/>
    <p:sldId id="391" r:id="rId76"/>
    <p:sldId id="280" r:id="rId77"/>
    <p:sldId id="281" r:id="rId7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1" autoAdjust="0"/>
    <p:restoredTop sz="94660"/>
  </p:normalViewPr>
  <p:slideViewPr>
    <p:cSldViewPr snapToGrid="0">
      <p:cViewPr varScale="1">
        <p:scale>
          <a:sx n="112" d="100"/>
          <a:sy n="11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solidFill>
                <a:schemeClr val="tx1"/>
              </a:solidFill>
              <a:latin typeface="+mn-lt"/>
              <a:ea typeface="+mn-ea"/>
              <a:cs typeface="+mn-cs"/>
            </a:rPr>
            <a:t>Analizar los conceptos, ventajas, desventajas y usos de los hilos en sistemas de software complejos que ejecuten más de una tarea.</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solidFill>
                <a:prstClr val="black"/>
              </a:solidFill>
              <a:latin typeface="Gill Sans MT" panose="020B0502020104020203"/>
              <a:ea typeface="+mn-ea"/>
              <a:cs typeface="+mn-cs"/>
            </a:rPr>
            <a:t>Identificar los pasos para implementar un ejemplo del uso de hilos con el lenguaje de programación C#, la plataforma .NET y la arquitectura MVC (Modelo-Vista-Controlador).</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solidFill>
                <a:prstClr val="black"/>
              </a:solidFill>
              <a:latin typeface="Gill Sans MT" panose="020B0502020104020203"/>
              <a:ea typeface="+mn-ea"/>
              <a:cs typeface="+mn-cs"/>
            </a:rPr>
            <a:t>Documentar todo el proceso de desarrollo del ejemplo para tener una guía cuando se necesite implementar hilos en sistemas que ejecuten varias tareas al mismo tiempo.</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schemeClr val="tx1"/>
              </a:solidFill>
              <a:latin typeface="+mn-lt"/>
              <a:ea typeface="+mn-ea"/>
              <a:cs typeface="+mn-cs"/>
            </a:rPr>
            <a:t>Analizar los conceptos, ventajas, desventajas y usos de los hilos en sistemas de software complejos que ejecuten más de una tarea.</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prstClr val="black"/>
              </a:solidFill>
              <a:latin typeface="Gill Sans MT" panose="020B0502020104020203"/>
              <a:ea typeface="+mn-ea"/>
              <a:cs typeface="+mn-cs"/>
            </a:rPr>
            <a:t>Identificar los pasos para implementar un ejemplo del uso de hilos con el lenguaje de programación C#, la plataforma .NET y la arquitectura MVC (Modelo-Vista-Controlador).</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solidFill>
                <a:prstClr val="black"/>
              </a:solidFill>
              <a:latin typeface="Gill Sans MT" panose="020B0502020104020203"/>
              <a:ea typeface="+mn-ea"/>
              <a:cs typeface="+mn-cs"/>
            </a:rPr>
            <a:t>Documentar todo el proceso de desarrollo del ejemplo para tener una guía cuando se necesite implementar hilos en sistemas que ejecuten varias tareas al mismo tiempo.</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18/01/2023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dirty="0">
                <a:solidFill>
                  <a:schemeClr val="bg1"/>
                </a:solidFill>
              </a:rPr>
              <a:t>TALLER HILOS PELOTAS CON MVC DOTNET</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29</a:t>
            </a:r>
            <a:r>
              <a:rPr lang="es-EC" dirty="0">
                <a:solidFill>
                  <a:schemeClr val="bg1"/>
                </a:solidFill>
              </a:rPr>
              <a:t>/12/2022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GESTIÓN DE HILOS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graphicFrame>
        <p:nvGraphicFramePr>
          <p:cNvPr id="11" name="Table 10">
            <a:extLst>
              <a:ext uri="{FF2B5EF4-FFF2-40B4-BE49-F238E27FC236}">
                <a16:creationId xmlns:a16="http://schemas.microsoft.com/office/drawing/2014/main" id="{B04340EF-7110-CCC6-838C-12328E465020}"/>
              </a:ext>
            </a:extLst>
          </p:cNvPr>
          <p:cNvGraphicFramePr>
            <a:graphicFrameLocks noGrp="1"/>
          </p:cNvGraphicFramePr>
          <p:nvPr>
            <p:extLst>
              <p:ext uri="{D42A27DB-BD31-4B8C-83A1-F6EECF244321}">
                <p14:modId xmlns:p14="http://schemas.microsoft.com/office/powerpoint/2010/main" val="152301170"/>
              </p:ext>
            </p:extLst>
          </p:nvPr>
        </p:nvGraphicFramePr>
        <p:xfrm>
          <a:off x="798906" y="2278765"/>
          <a:ext cx="7993939" cy="2583520"/>
        </p:xfrm>
        <a:graphic>
          <a:graphicData uri="http://schemas.openxmlformats.org/drawingml/2006/table">
            <a:tbl>
              <a:tblPr firstRow="1" firstCol="1" bandRow="1">
                <a:tableStyleId>{5C22544A-7EE6-4342-B048-85BDC9FD1C3A}</a:tableStyleId>
              </a:tblPr>
              <a:tblGrid>
                <a:gridCol w="1350518">
                  <a:extLst>
                    <a:ext uri="{9D8B030D-6E8A-4147-A177-3AD203B41FA5}">
                      <a16:colId xmlns:a16="http://schemas.microsoft.com/office/drawing/2014/main" val="1785567419"/>
                    </a:ext>
                  </a:extLst>
                </a:gridCol>
                <a:gridCol w="6643421">
                  <a:extLst>
                    <a:ext uri="{9D8B030D-6E8A-4147-A177-3AD203B41FA5}">
                      <a16:colId xmlns:a16="http://schemas.microsoft.com/office/drawing/2014/main" val="1221309360"/>
                    </a:ext>
                  </a:extLst>
                </a:gridCol>
              </a:tblGrid>
              <a:tr h="317639">
                <a:tc>
                  <a:txBody>
                    <a:bodyPr/>
                    <a:lstStyle/>
                    <a:p>
                      <a:pPr marL="0" marR="0" algn="just">
                        <a:lnSpc>
                          <a:spcPct val="115000"/>
                        </a:lnSpc>
                        <a:spcBef>
                          <a:spcPts val="0"/>
                        </a:spcBef>
                        <a:spcAft>
                          <a:spcPts val="0"/>
                        </a:spcAft>
                      </a:pPr>
                      <a:r>
                        <a:rPr lang="es-ES" sz="1100">
                          <a:effectLst/>
                        </a:rPr>
                        <a:t>Estado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100">
                          <a:effectLst/>
                        </a:rPr>
                        <a:t>Descripción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131693"/>
                  </a:ext>
                </a:extLst>
              </a:tr>
              <a:tr h="317639">
                <a:tc>
                  <a:txBody>
                    <a:bodyPr/>
                    <a:lstStyle/>
                    <a:p>
                      <a:pPr marL="0" marR="0" algn="just">
                        <a:lnSpc>
                          <a:spcPct val="115000"/>
                        </a:lnSpc>
                        <a:spcBef>
                          <a:spcPts val="0"/>
                        </a:spcBef>
                        <a:spcAft>
                          <a:spcPts val="0"/>
                        </a:spcAft>
                      </a:pPr>
                      <a:r>
                        <a:rPr lang="es-ES" sz="1100">
                          <a:effectLst/>
                        </a:rPr>
                        <a:t>Ejecución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El hilo está siendo ejecutado.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9013200"/>
                  </a:ext>
                </a:extLst>
              </a:tr>
              <a:tr h="656482">
                <a:tc>
                  <a:txBody>
                    <a:bodyPr/>
                    <a:lstStyle/>
                    <a:p>
                      <a:pPr marL="0" marR="0" algn="just">
                        <a:lnSpc>
                          <a:spcPct val="115000"/>
                        </a:lnSpc>
                        <a:spcBef>
                          <a:spcPts val="0"/>
                        </a:spcBef>
                        <a:spcAft>
                          <a:spcPts val="0"/>
                        </a:spcAft>
                      </a:pPr>
                      <a:r>
                        <a:rPr lang="es-ES" sz="1100">
                          <a:effectLst/>
                        </a:rPr>
                        <a:t>Listo para ejecución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El hilo está en la lista de hilos listos para ser ejecutados, tan pronto disponga cada uno de tiempo de la 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4505503"/>
                  </a:ext>
                </a:extLst>
              </a:tr>
              <a:tr h="317639">
                <a:tc>
                  <a:txBody>
                    <a:bodyPr/>
                    <a:lstStyle/>
                    <a:p>
                      <a:pPr marL="0" marR="0" algn="just">
                        <a:lnSpc>
                          <a:spcPct val="115000"/>
                        </a:lnSpc>
                        <a:spcBef>
                          <a:spcPts val="0"/>
                        </a:spcBef>
                        <a:spcAft>
                          <a:spcPts val="0"/>
                        </a:spcAft>
                      </a:pPr>
                      <a:r>
                        <a:rPr lang="es-ES" sz="1100">
                          <a:effectLst/>
                        </a:rPr>
                        <a:t>Suspensión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La ejecución del hilo es suspendida temporalmente.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095026"/>
                  </a:ext>
                </a:extLst>
              </a:tr>
              <a:tr h="656482">
                <a:tc>
                  <a:txBody>
                    <a:bodyPr/>
                    <a:lstStyle/>
                    <a:p>
                      <a:pPr marL="0" marR="0" algn="just">
                        <a:lnSpc>
                          <a:spcPct val="115000"/>
                        </a:lnSpc>
                        <a:spcBef>
                          <a:spcPts val="0"/>
                        </a:spcBef>
                        <a:spcAft>
                          <a:spcPts val="0"/>
                        </a:spcAft>
                      </a:pPr>
                      <a:r>
                        <a:rPr lang="es-ES" sz="1100">
                          <a:effectLst/>
                        </a:rPr>
                        <a:t>Reanudación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Un hilo suspendido vuelve a ejecutarse continuando su tarea en el punto donde la dejó.</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2754412"/>
                  </a:ext>
                </a:extLst>
              </a:tr>
              <a:tr h="317639">
                <a:tc>
                  <a:txBody>
                    <a:bodyPr/>
                    <a:lstStyle/>
                    <a:p>
                      <a:pPr marL="0" marR="0" algn="just">
                        <a:lnSpc>
                          <a:spcPct val="115000"/>
                        </a:lnSpc>
                        <a:spcBef>
                          <a:spcPts val="0"/>
                        </a:spcBef>
                        <a:spcAft>
                          <a:spcPts val="0"/>
                        </a:spcAft>
                      </a:pPr>
                      <a:r>
                        <a:rPr lang="es-ES" sz="1100">
                          <a:effectLst/>
                        </a:rPr>
                        <a:t>Bloqueado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dirty="0">
                          <a:effectLst/>
                        </a:rPr>
                        <a:t>Un hilo está en espera de un determinado recurso.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2688588"/>
                  </a:ext>
                </a:extLst>
              </a:tr>
            </a:tbl>
          </a:graphicData>
        </a:graphic>
      </p:graphicFrame>
      <p:sp>
        <p:nvSpPr>
          <p:cNvPr id="3" name="CuadroTexto 9">
            <a:extLst>
              <a:ext uri="{FF2B5EF4-FFF2-40B4-BE49-F238E27FC236}">
                <a16:creationId xmlns:a16="http://schemas.microsoft.com/office/drawing/2014/main" id="{2C635FEF-8954-77D1-7608-9279FDEDA4DD}"/>
              </a:ext>
            </a:extLst>
          </p:cNvPr>
          <p:cNvSpPr txBox="1"/>
          <p:nvPr/>
        </p:nvSpPr>
        <p:spPr>
          <a:xfrm>
            <a:off x="11800253" y="6457890"/>
            <a:ext cx="383035" cy="400110"/>
          </a:xfrm>
          <a:prstGeom prst="rect">
            <a:avLst/>
          </a:prstGeom>
          <a:noFill/>
        </p:spPr>
        <p:txBody>
          <a:bodyPr wrap="square" rtlCol="0">
            <a:spAutoFit/>
          </a:bodyPr>
          <a:lstStyle/>
          <a:p>
            <a:r>
              <a:rPr lang="es-EC" sz="2000" dirty="0">
                <a:solidFill>
                  <a:schemeClr val="bg1"/>
                </a:solidFill>
              </a:rPr>
              <a:t>9</a:t>
            </a:r>
          </a:p>
        </p:txBody>
      </p:sp>
      <p:sp>
        <p:nvSpPr>
          <p:cNvPr id="4" name="Marcador de contenido 2">
            <a:extLst>
              <a:ext uri="{FF2B5EF4-FFF2-40B4-BE49-F238E27FC236}">
                <a16:creationId xmlns:a16="http://schemas.microsoft.com/office/drawing/2014/main" id="{F4D16375-4F77-6827-648B-B2E8E29A032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b="1" dirty="0">
                <a:solidFill>
                  <a:srgbClr val="FFFF00"/>
                </a:solidFill>
              </a:rPr>
              <a:t>3.2	HILOS</a:t>
            </a:r>
          </a:p>
          <a:p>
            <a:pPr lvl="2">
              <a:lnSpc>
                <a:spcPct val="90000"/>
              </a:lnSpc>
            </a:pPr>
            <a:r>
              <a:rPr lang="es-ES" sz="1200" b="1" dirty="0">
                <a:solidFill>
                  <a:srgbClr val="FFFF00"/>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5" name="CuadroTexto 9">
            <a:extLst>
              <a:ext uri="{FF2B5EF4-FFF2-40B4-BE49-F238E27FC236}">
                <a16:creationId xmlns:a16="http://schemas.microsoft.com/office/drawing/2014/main" id="{215D90B5-0C68-2CC7-A1D5-974BD5771365}"/>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296480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3.2.2	CONCURRENCIA</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6"/>
            <a:ext cx="8413952" cy="1357378"/>
          </a:xfrm>
        </p:spPr>
        <p:txBody>
          <a:bodyPr>
            <a:normAutofit/>
          </a:bodyPr>
          <a:lstStyle/>
          <a:p>
            <a:pPr marL="0" indent="0" algn="just">
              <a:buNone/>
            </a:pPr>
            <a:r>
              <a:rPr lang="es-ES" dirty="0">
                <a:solidFill>
                  <a:prstClr val="black"/>
                </a:solidFill>
                <a:latin typeface="Gill Sans MT" panose="020B0502020104020203"/>
              </a:rPr>
              <a:t>La concurrencia es la capacidad del CPU para ejecutar varias actividades o procesos al mismo tiempo [5]. En la concurrencia los procesos no están relacionado, por lo tanto, cualquiera de los procesos puede iniciar y terminar sin afectar a los demás.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4" name="CuadroTexto 9">
            <a:extLst>
              <a:ext uri="{FF2B5EF4-FFF2-40B4-BE49-F238E27FC236}">
                <a16:creationId xmlns:a16="http://schemas.microsoft.com/office/drawing/2014/main" id="{FA13ED45-9C35-BF74-1B47-E3FF7826FD73}"/>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10</a:t>
            </a:r>
          </a:p>
        </p:txBody>
      </p:sp>
      <p:pic>
        <p:nvPicPr>
          <p:cNvPr id="10" name="Picture 9" descr="Diagram&#10;&#10;Description automatically generated">
            <a:extLst>
              <a:ext uri="{FF2B5EF4-FFF2-40B4-BE49-F238E27FC236}">
                <a16:creationId xmlns:a16="http://schemas.microsoft.com/office/drawing/2014/main" id="{DA7590A8-DD0B-F1DC-58EE-B782DA5CA5D3}"/>
              </a:ext>
            </a:extLst>
          </p:cNvPr>
          <p:cNvPicPr>
            <a:picLocks noChangeAspect="1"/>
          </p:cNvPicPr>
          <p:nvPr/>
        </p:nvPicPr>
        <p:blipFill>
          <a:blip r:embed="rId2"/>
          <a:stretch>
            <a:fillRect/>
          </a:stretch>
        </p:blipFill>
        <p:spPr>
          <a:xfrm>
            <a:off x="3074304" y="3429000"/>
            <a:ext cx="3427730" cy="2169795"/>
          </a:xfrm>
          <a:prstGeom prst="rect">
            <a:avLst/>
          </a:prstGeom>
        </p:spPr>
      </p:pic>
      <p:sp>
        <p:nvSpPr>
          <p:cNvPr id="11" name="Marcador de contenido 2">
            <a:extLst>
              <a:ext uri="{FF2B5EF4-FFF2-40B4-BE49-F238E27FC236}">
                <a16:creationId xmlns:a16="http://schemas.microsoft.com/office/drawing/2014/main" id="{32ADF930-B405-9D97-C168-14CA7D14B39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GESTIÓN DE HILOS</a:t>
            </a:r>
          </a:p>
          <a:p>
            <a:pPr lvl="2">
              <a:lnSpc>
                <a:spcPct val="90000"/>
              </a:lnSpc>
            </a:pPr>
            <a:r>
              <a:rPr lang="es-ES" sz="1200" b="1" dirty="0">
                <a:solidFill>
                  <a:srgbClr val="FFFF00"/>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2" name="CuadroTexto 9">
            <a:extLst>
              <a:ext uri="{FF2B5EF4-FFF2-40B4-BE49-F238E27FC236}">
                <a16:creationId xmlns:a16="http://schemas.microsoft.com/office/drawing/2014/main" id="{F6596E59-585C-3333-9E9B-7A752EE5F11C}"/>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201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3.2.3	PARALELISMO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1754417"/>
          </a:xfrm>
        </p:spPr>
        <p:txBody>
          <a:bodyPr>
            <a:normAutofit fontScale="92500" lnSpcReduction="10000"/>
          </a:bodyPr>
          <a:lstStyle/>
          <a:p>
            <a:pPr marL="0" indent="0" algn="just">
              <a:buNone/>
            </a:pPr>
            <a:r>
              <a:rPr lang="es-ES" dirty="0">
                <a:solidFill>
                  <a:prstClr val="black"/>
                </a:solidFill>
                <a:latin typeface="Gill Sans MT" panose="020B0502020104020203"/>
              </a:rPr>
              <a:t>El paralelismo consiste en tomar el problema inicial, dividirlo en fracciones más pequeñas y procesarlas aprovechando al máximo la capacidad el procesador [5]. El propósito del paralelismo es acelerar la ejecución de un programa que originalmente era secuencial, mediante el uso de varios procesadores. La idea principal es dividir un problema grande en varios más pequeños y distribuirlos entre los procesadores disponibles. La principal diferencia con la concurrencia es que todos los procesos están relacionados para resolver el mismo problema.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BE94F0BB-BCA2-3675-364B-ADFE3C21F84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11</a:t>
            </a:r>
          </a:p>
        </p:txBody>
      </p:sp>
      <p:pic>
        <p:nvPicPr>
          <p:cNvPr id="10" name="Picture 9" descr="A picture containing diagram&#10;&#10;Description automatically generated">
            <a:extLst>
              <a:ext uri="{FF2B5EF4-FFF2-40B4-BE49-F238E27FC236}">
                <a16:creationId xmlns:a16="http://schemas.microsoft.com/office/drawing/2014/main" id="{D61F02C9-70C3-AD6F-63F7-A07BC8A723F0}"/>
              </a:ext>
            </a:extLst>
          </p:cNvPr>
          <p:cNvPicPr>
            <a:picLocks noChangeAspect="1"/>
          </p:cNvPicPr>
          <p:nvPr/>
        </p:nvPicPr>
        <p:blipFill>
          <a:blip r:embed="rId2"/>
          <a:stretch>
            <a:fillRect/>
          </a:stretch>
        </p:blipFill>
        <p:spPr>
          <a:xfrm>
            <a:off x="2450734" y="3971664"/>
            <a:ext cx="4674870" cy="2332990"/>
          </a:xfrm>
          <a:prstGeom prst="rect">
            <a:avLst/>
          </a:prstGeom>
        </p:spPr>
      </p:pic>
      <p:sp>
        <p:nvSpPr>
          <p:cNvPr id="11" name="Marcador de contenido 2">
            <a:extLst>
              <a:ext uri="{FF2B5EF4-FFF2-40B4-BE49-F238E27FC236}">
                <a16:creationId xmlns:a16="http://schemas.microsoft.com/office/drawing/2014/main" id="{7A202946-88CA-86B4-BD7C-0B4E03E1A71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b="1" dirty="0">
                <a:solidFill>
                  <a:srgbClr val="FFFF00"/>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2" name="CuadroTexto 9">
            <a:extLst>
              <a:ext uri="{FF2B5EF4-FFF2-40B4-BE49-F238E27FC236}">
                <a16:creationId xmlns:a16="http://schemas.microsoft.com/office/drawing/2014/main" id="{386D6EDF-66FD-0658-0C36-B4E24F9C7EF8}"/>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138852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3.2.3	PARALELISMO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1754417"/>
          </a:xfrm>
        </p:spPr>
        <p:txBody>
          <a:bodyPr>
            <a:normAutofit fontScale="85000" lnSpcReduction="10000"/>
          </a:bodyPr>
          <a:lstStyle/>
          <a:p>
            <a:pPr marL="0" marR="0" algn="just">
              <a:lnSpc>
                <a:spcPct val="115000"/>
              </a:lnSpc>
              <a:spcBef>
                <a:spcPts val="0"/>
              </a:spcBef>
              <a:spcAft>
                <a:spcPts val="10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Sin embargo, si no se utiliza una estrategia de diseño adecuada, la distribución puede no dar los resultados esperados en términos de aumento de eficiencia del programa y puede complicar significativamente la programación y el mantenimiento. A veces, no es posible paralelizar todo el programa debido a elementos que no pueden ser paralelizados, y otras veces, la distribución de elementos del programa entre los procesadores no es equitativa, lo que resulta en un aumento muy pequeño en la eficiencia en términos de tiempo de ejecución.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BE94F0BB-BCA2-3675-364B-ADFE3C21F84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11</a:t>
            </a:r>
          </a:p>
        </p:txBody>
      </p:sp>
      <p:sp>
        <p:nvSpPr>
          <p:cNvPr id="11" name="Marcador de contenido 2">
            <a:extLst>
              <a:ext uri="{FF2B5EF4-FFF2-40B4-BE49-F238E27FC236}">
                <a16:creationId xmlns:a16="http://schemas.microsoft.com/office/drawing/2014/main" id="{7A202946-88CA-86B4-BD7C-0B4E03E1A71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b="1" dirty="0">
                <a:solidFill>
                  <a:srgbClr val="FFFF00"/>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pic>
        <p:nvPicPr>
          <p:cNvPr id="4" name="Picture 3" descr="Diagram&#10;&#10;Description automatically generated">
            <a:extLst>
              <a:ext uri="{FF2B5EF4-FFF2-40B4-BE49-F238E27FC236}">
                <a16:creationId xmlns:a16="http://schemas.microsoft.com/office/drawing/2014/main" id="{DF2EBBFF-613C-5548-3FBA-91B226055695}"/>
              </a:ext>
            </a:extLst>
          </p:cNvPr>
          <p:cNvPicPr>
            <a:picLocks noChangeAspect="1"/>
          </p:cNvPicPr>
          <p:nvPr/>
        </p:nvPicPr>
        <p:blipFill>
          <a:blip r:embed="rId2"/>
          <a:stretch>
            <a:fillRect/>
          </a:stretch>
        </p:blipFill>
        <p:spPr>
          <a:xfrm>
            <a:off x="2720386" y="3913191"/>
            <a:ext cx="4135566" cy="2393071"/>
          </a:xfrm>
          <a:prstGeom prst="rect">
            <a:avLst/>
          </a:prstGeom>
        </p:spPr>
      </p:pic>
      <p:sp>
        <p:nvSpPr>
          <p:cNvPr id="6" name="CuadroTexto 9">
            <a:extLst>
              <a:ext uri="{FF2B5EF4-FFF2-40B4-BE49-F238E27FC236}">
                <a16:creationId xmlns:a16="http://schemas.microsoft.com/office/drawing/2014/main" id="{9C464C0C-BA58-04AD-2D4E-CFC3094E4B09}"/>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2587350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3.3	CUELLOS DE BOTELLA</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1754417"/>
          </a:xfrm>
        </p:spPr>
        <p:txBody>
          <a:bodyPr>
            <a:normAutofit/>
          </a:bodyPr>
          <a:lstStyle/>
          <a:p>
            <a:pPr marL="0" indent="0" algn="just">
              <a:buNone/>
            </a:pPr>
            <a:r>
              <a:rPr lang="es-ES" dirty="0">
                <a:solidFill>
                  <a:prstClr val="black"/>
                </a:solidFill>
                <a:latin typeface="Gill Sans MT" panose="020B0502020104020203"/>
              </a:rPr>
              <a:t>Los cuellos de botella son situaciones en las que el rendimiento de un sistema se ve limitado por un componente o recurso específico [6]. Esto puede ocurrir en una variedad de sistemas, como en una red de computadoras, un sistema de base de datos, un sistema de almacenamiento, una aplicación, etc. </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BE94F0BB-BCA2-3675-364B-ADFE3C21F84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11</a:t>
            </a:r>
          </a:p>
        </p:txBody>
      </p:sp>
      <p:pic>
        <p:nvPicPr>
          <p:cNvPr id="4" name="Picture 3">
            <a:extLst>
              <a:ext uri="{FF2B5EF4-FFF2-40B4-BE49-F238E27FC236}">
                <a16:creationId xmlns:a16="http://schemas.microsoft.com/office/drawing/2014/main" id="{56167B3B-A8F1-8749-AFCF-80C7537782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7811" y="4004479"/>
            <a:ext cx="3180715" cy="1788795"/>
          </a:xfrm>
          <a:prstGeom prst="rect">
            <a:avLst/>
          </a:prstGeom>
        </p:spPr>
      </p:pic>
      <p:sp>
        <p:nvSpPr>
          <p:cNvPr id="11" name="Marcador de contenido 2">
            <a:extLst>
              <a:ext uri="{FF2B5EF4-FFF2-40B4-BE49-F238E27FC236}">
                <a16:creationId xmlns:a16="http://schemas.microsoft.com/office/drawing/2014/main" id="{31FB8184-D238-2E8D-E109-73DC43B706A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b="1" dirty="0">
                <a:solidFill>
                  <a:srgbClr val="FFFF00"/>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2" name="CuadroTexto 9">
            <a:extLst>
              <a:ext uri="{FF2B5EF4-FFF2-40B4-BE49-F238E27FC236}">
                <a16:creationId xmlns:a16="http://schemas.microsoft.com/office/drawing/2014/main" id="{EDDB5A5A-C409-9D6B-EE6B-B7D49C5CA2AC}"/>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14</a:t>
            </a:r>
          </a:p>
        </p:txBody>
      </p:sp>
    </p:spTree>
    <p:extLst>
      <p:ext uri="{BB962C8B-B14F-4D97-AF65-F5344CB8AC3E}">
        <p14:creationId xmlns:p14="http://schemas.microsoft.com/office/powerpoint/2010/main" val="24431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3.4	LENGUAJES DE PROGRAMACIÓN CONCURRENTE</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1754417"/>
          </a:xfrm>
        </p:spPr>
        <p:txBody>
          <a:bodyPr>
            <a:normAutofit/>
          </a:bodyPr>
          <a:lstStyle/>
          <a:p>
            <a:pPr marL="0" indent="0" algn="just">
              <a:buNone/>
            </a:pPr>
            <a:r>
              <a:rPr lang="es-ES" dirty="0">
                <a:solidFill>
                  <a:prstClr val="black"/>
                </a:solidFill>
                <a:latin typeface="Gill Sans MT" panose="020B0502020104020203"/>
              </a:rPr>
              <a:t>Los lenguajes de programación paralela y concurrente se basan en dos categorías: las abstracciones de programación concurrente basadas en exclusión mutua de accesos a una memoria individual y las abstracciones de procesos que se comunican mediante el envío de mensajes entre sí. El intercambio de mensajes es una acción de alto nivel que se puede implementar físicamente mediante procesadores distribuidos [2]. </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BE94F0BB-BCA2-3675-364B-ADFE3C21F84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11</a:t>
            </a:r>
          </a:p>
        </p:txBody>
      </p:sp>
      <p:pic>
        <p:nvPicPr>
          <p:cNvPr id="10" name="Picture 9">
            <a:extLst>
              <a:ext uri="{FF2B5EF4-FFF2-40B4-BE49-F238E27FC236}">
                <a16:creationId xmlns:a16="http://schemas.microsoft.com/office/drawing/2014/main" id="{A59D67DF-2522-F800-E031-CD2B78E24696}"/>
              </a:ext>
            </a:extLst>
          </p:cNvPr>
          <p:cNvPicPr>
            <a:picLocks noChangeAspect="1"/>
          </p:cNvPicPr>
          <p:nvPr/>
        </p:nvPicPr>
        <p:blipFill>
          <a:blip r:embed="rId2"/>
          <a:stretch>
            <a:fillRect/>
          </a:stretch>
        </p:blipFill>
        <p:spPr>
          <a:xfrm>
            <a:off x="2638059" y="3913191"/>
            <a:ext cx="4300220" cy="1927860"/>
          </a:xfrm>
          <a:prstGeom prst="rect">
            <a:avLst/>
          </a:prstGeom>
        </p:spPr>
      </p:pic>
      <p:sp>
        <p:nvSpPr>
          <p:cNvPr id="11" name="Marcador de contenido 2">
            <a:extLst>
              <a:ext uri="{FF2B5EF4-FFF2-40B4-BE49-F238E27FC236}">
                <a16:creationId xmlns:a16="http://schemas.microsoft.com/office/drawing/2014/main" id="{2F86D3D6-ED47-F652-90B6-61DCD802365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b="1" dirty="0">
                <a:solidFill>
                  <a:srgbClr val="FFFF00"/>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2" name="CuadroTexto 9">
            <a:extLst>
              <a:ext uri="{FF2B5EF4-FFF2-40B4-BE49-F238E27FC236}">
                <a16:creationId xmlns:a16="http://schemas.microsoft.com/office/drawing/2014/main" id="{B99BA96C-DFBD-533F-523A-64984651983C}"/>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15</a:t>
            </a:r>
          </a:p>
        </p:txBody>
      </p:sp>
    </p:spTree>
    <p:extLst>
      <p:ext uri="{BB962C8B-B14F-4D97-AF65-F5344CB8AC3E}">
        <p14:creationId xmlns:p14="http://schemas.microsoft.com/office/powerpoint/2010/main" val="107876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3.4	LENGUAJES DE PROGRAMACIÓN CONCURRENTE</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4326702"/>
          </a:xfrm>
        </p:spPr>
        <p:txBody>
          <a:bodyPr>
            <a:normAutofit/>
          </a:bodyPr>
          <a:lstStyle/>
          <a:p>
            <a:pPr marL="0" indent="0" algn="just">
              <a:buNone/>
            </a:pPr>
            <a:r>
              <a:rPr lang="es-ES" dirty="0">
                <a:solidFill>
                  <a:prstClr val="black"/>
                </a:solidFill>
                <a:latin typeface="Gill Sans MT" panose="020B0502020104020203"/>
              </a:rPr>
              <a:t>La programación concurrente ha ganado importancia y se utiliza ampliamente en la implementación de diferentes sistemas. Existen varios factores importantes que contribuyen a la importancia de la programación concurrente.</a:t>
            </a:r>
          </a:p>
          <a:p>
            <a:pPr algn="just">
              <a:buFont typeface="Wingdings" panose="05000000000000000000" pitchFamily="2" charset="2"/>
              <a:buChar char="v"/>
            </a:pPr>
            <a:r>
              <a:rPr lang="es-ES" dirty="0">
                <a:solidFill>
                  <a:prstClr val="black"/>
                </a:solidFill>
                <a:latin typeface="Gill Sans MT" panose="020B0502020104020203"/>
              </a:rPr>
              <a:t>La introducción del concepto de hilos (</a:t>
            </a:r>
            <a:r>
              <a:rPr lang="es-ES" dirty="0" err="1">
                <a:solidFill>
                  <a:prstClr val="black"/>
                </a:solidFill>
                <a:latin typeface="Gill Sans MT" panose="020B0502020104020203"/>
              </a:rPr>
              <a:t>Threads</a:t>
            </a:r>
            <a:r>
              <a:rPr lang="es-ES" dirty="0">
                <a:solidFill>
                  <a:prstClr val="black"/>
                </a:solidFill>
                <a:latin typeface="Gill Sans MT" panose="020B0502020104020203"/>
              </a:rPr>
              <a:t>) permite que los programas ejecuten de manera más rápida en comparación con aquellos que utilizan el concepto de procesos.</a:t>
            </a:r>
          </a:p>
          <a:p>
            <a:pPr algn="just">
              <a:buFont typeface="Wingdings" panose="05000000000000000000" pitchFamily="2" charset="2"/>
              <a:buChar char="v"/>
            </a:pPr>
            <a:r>
              <a:rPr lang="es-ES" dirty="0">
                <a:solidFill>
                  <a:prstClr val="black"/>
                </a:solidFill>
                <a:latin typeface="Gill Sans MT" panose="020B0502020104020203"/>
              </a:rPr>
              <a:t>Los lenguajes recientes como JAVA, que son lenguajes orientados a objetos de uso general, ofrecen soporte directo para la programación concurrente mediante la inclusión de primitivas específicas.</a:t>
            </a:r>
          </a:p>
          <a:p>
            <a:pPr algn="just">
              <a:buFont typeface="Wingdings" panose="05000000000000000000" pitchFamily="2" charset="2"/>
              <a:buChar char="v"/>
            </a:pPr>
            <a:r>
              <a:rPr lang="es-ES" dirty="0">
                <a:solidFill>
                  <a:prstClr val="black"/>
                </a:solidFill>
                <a:latin typeface="Gill Sans MT" panose="020B0502020104020203"/>
              </a:rPr>
              <a:t>La aparición de Internet ha aumentado el campo de desarrollo y uso de programas concurrentes, ya que cualquier aplicación de Internet, como un navegador o un chat, está programada utilizando técnicas de programación concurrente.</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BE94F0BB-BCA2-3675-364B-ADFE3C21F84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11</a:t>
            </a:r>
          </a:p>
        </p:txBody>
      </p:sp>
      <p:sp>
        <p:nvSpPr>
          <p:cNvPr id="11" name="Marcador de contenido 2">
            <a:extLst>
              <a:ext uri="{FF2B5EF4-FFF2-40B4-BE49-F238E27FC236}">
                <a16:creationId xmlns:a16="http://schemas.microsoft.com/office/drawing/2014/main" id="{2F86D3D6-ED47-F652-90B6-61DCD802365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b="1" dirty="0">
                <a:solidFill>
                  <a:srgbClr val="FFFF00"/>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4" name="CuadroTexto 9">
            <a:extLst>
              <a:ext uri="{FF2B5EF4-FFF2-40B4-BE49-F238E27FC236}">
                <a16:creationId xmlns:a16="http://schemas.microsoft.com/office/drawing/2014/main" id="{313A3146-DE0B-B647-BDA4-B937F221BD03}"/>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16</a:t>
            </a:r>
          </a:p>
        </p:txBody>
      </p:sp>
    </p:spTree>
    <p:extLst>
      <p:ext uri="{BB962C8B-B14F-4D97-AF65-F5344CB8AC3E}">
        <p14:creationId xmlns:p14="http://schemas.microsoft.com/office/powerpoint/2010/main" val="108565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	PLATAFORMA .NET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2444797"/>
          </a:xfrm>
        </p:spPr>
        <p:txBody>
          <a:bodyPr>
            <a:normAutofit fontScale="92500"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Microsoft .NET es una plataforma para el desarrollo de software lanzada por Microsoft con la finalidad de fusionar su amplio catálogo de productos, que va desde sus múltiples sistemas operativos hasta herramientas de desarrollo [6]. Se utiliza para crear aplicaciones para dispositivos web, móviles, escritorio, juegos y de </a:t>
            </a:r>
            <a:r>
              <a:rPr lang="es-ES" dirty="0" err="1">
                <a:solidFill>
                  <a:prstClr val="black"/>
                </a:solidFill>
                <a:latin typeface="Gill Sans MT" panose="020B0502020104020203"/>
              </a:rPr>
              <a:t>IoT</a:t>
            </a:r>
            <a:r>
              <a:rPr lang="es-ES" dirty="0">
                <a:solidFill>
                  <a:prstClr val="black"/>
                </a:solidFill>
                <a:latin typeface="Gill Sans MT" panose="020B0502020104020203"/>
              </a:rPr>
              <a:t> (Internet de las cosas). El marco .NET proporciona un modelo de programación coherente y un entorno de tiempo de ejecución que simplifica el desarrollo y la implementación de aplicaciones. También incluye una gran biblioteca de componentes prediseñados que se pueden usar para crear e implementar rápidamente aplicaciones con un código mínimo.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pic>
        <p:nvPicPr>
          <p:cNvPr id="9" name="Picture 8" descr="Herramientas imprescindibles para un desarrollador de .NET">
            <a:extLst>
              <a:ext uri="{FF2B5EF4-FFF2-40B4-BE49-F238E27FC236}">
                <a16:creationId xmlns:a16="http://schemas.microsoft.com/office/drawing/2014/main" id="{199F7EC1-60B6-9007-7CB8-ACFA8A5A6F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4647" y="4565786"/>
            <a:ext cx="2697480" cy="2011045"/>
          </a:xfrm>
          <a:prstGeom prst="rect">
            <a:avLst/>
          </a:prstGeom>
        </p:spPr>
      </p:pic>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sp>
        <p:nvSpPr>
          <p:cNvPr id="5" name="CuadroTexto 9">
            <a:extLst>
              <a:ext uri="{FF2B5EF4-FFF2-40B4-BE49-F238E27FC236}">
                <a16:creationId xmlns:a16="http://schemas.microsoft.com/office/drawing/2014/main" id="{2FBD45DF-049E-42F2-ACBD-A2850FF96B77}"/>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12</a:t>
            </a:r>
          </a:p>
        </p:txBody>
      </p:sp>
      <p:sp>
        <p:nvSpPr>
          <p:cNvPr id="8" name="Marcador de contenido 2">
            <a:extLst>
              <a:ext uri="{FF2B5EF4-FFF2-40B4-BE49-F238E27FC236}">
                <a16:creationId xmlns:a16="http://schemas.microsoft.com/office/drawing/2014/main" id="{628D9D60-75DB-287E-CA5C-82D677FB283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b="1" dirty="0">
                <a:solidFill>
                  <a:srgbClr val="FFFF00"/>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1" name="CuadroTexto 9">
            <a:extLst>
              <a:ext uri="{FF2B5EF4-FFF2-40B4-BE49-F238E27FC236}">
                <a16:creationId xmlns:a16="http://schemas.microsoft.com/office/drawing/2014/main" id="{09EA7352-9C55-D7FC-91B4-BF35F7B75A51}"/>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17</a:t>
            </a:r>
          </a:p>
        </p:txBody>
      </p:sp>
    </p:spTree>
    <p:extLst>
      <p:ext uri="{BB962C8B-B14F-4D97-AF65-F5344CB8AC3E}">
        <p14:creationId xmlns:p14="http://schemas.microsoft.com/office/powerpoint/2010/main" val="1258852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3.5.1	LENGUAJE DE PROGRAMACIÓN C#</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2011045"/>
          </a:xfrm>
        </p:spPr>
        <p:txBody>
          <a:bodyPr>
            <a:norm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C# es un lenguaje de programación de propósito general y de alto nivel desarrollado por Microsoft, soporta paradigmas de programación como el orientado a objetos, funcional, imperativos [6]. Fue creado en el año 2000 como parte de la plataforma .NET y ha ganado popularidad gracias a su uso en aplicaciones de escritorio y en la creación de videojuegos.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pic>
        <p:nvPicPr>
          <p:cNvPr id="5" name="Picture 4" descr="El blog de la programación">
            <a:extLst>
              <a:ext uri="{FF2B5EF4-FFF2-40B4-BE49-F238E27FC236}">
                <a16:creationId xmlns:a16="http://schemas.microsoft.com/office/drawing/2014/main" id="{6F1338B1-854C-E7B0-13F9-3817F8357D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209" y="4211592"/>
            <a:ext cx="2586355" cy="1598930"/>
          </a:xfrm>
          <a:prstGeom prst="rect">
            <a:avLst/>
          </a:prstGeom>
        </p:spPr>
      </p:pic>
      <p:sp>
        <p:nvSpPr>
          <p:cNvPr id="8" name="CuadroTexto 9">
            <a:extLst>
              <a:ext uri="{FF2B5EF4-FFF2-40B4-BE49-F238E27FC236}">
                <a16:creationId xmlns:a16="http://schemas.microsoft.com/office/drawing/2014/main" id="{3D0C74CB-FCD0-1A1F-9527-6C96ACE86A66}"/>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13</a:t>
            </a:r>
          </a:p>
        </p:txBody>
      </p:sp>
      <p:sp>
        <p:nvSpPr>
          <p:cNvPr id="9" name="Marcador de contenido 2">
            <a:extLst>
              <a:ext uri="{FF2B5EF4-FFF2-40B4-BE49-F238E27FC236}">
                <a16:creationId xmlns:a16="http://schemas.microsoft.com/office/drawing/2014/main" id="{0611A8EA-FC09-FF70-ED8E-E60517F6F33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b="1" dirty="0">
                <a:solidFill>
                  <a:srgbClr val="FFFF00"/>
                </a:solidFill>
              </a:rPr>
              <a:t>3.5	PLATAFORMA .NET</a:t>
            </a:r>
          </a:p>
          <a:p>
            <a:pPr lvl="2">
              <a:lnSpc>
                <a:spcPct val="90000"/>
              </a:lnSpc>
            </a:pPr>
            <a:r>
              <a:rPr lang="es-ES" sz="1200" b="1" dirty="0">
                <a:solidFill>
                  <a:srgbClr val="FFFF00"/>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1" name="CuadroTexto 9">
            <a:extLst>
              <a:ext uri="{FF2B5EF4-FFF2-40B4-BE49-F238E27FC236}">
                <a16:creationId xmlns:a16="http://schemas.microsoft.com/office/drawing/2014/main" id="{74689E89-F63B-AC2F-4928-B8424D6904AD}"/>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300287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3.5.2	HILOS CON C#</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2011045"/>
          </a:xfrm>
        </p:spPr>
        <p:txBody>
          <a:bodyPr>
            <a:norm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En C#, se pueden utilizar hilos para mejorar la eficiencia y el rendimiento de una aplicación al permitir que diferentes tareas se ejecuten al mismo tiempo en lugar de secuencialmente [6]. Para utilizar hilos en C#, es necesario crear una clase que herede de la clase "</a:t>
            </a:r>
            <a:r>
              <a:rPr lang="es-ES" dirty="0" err="1">
                <a:solidFill>
                  <a:prstClr val="black"/>
                </a:solidFill>
                <a:latin typeface="Gill Sans MT" panose="020B0502020104020203"/>
              </a:rPr>
              <a:t>Thread</a:t>
            </a:r>
            <a:r>
              <a:rPr lang="es-ES" dirty="0">
                <a:solidFill>
                  <a:prstClr val="black"/>
                </a:solidFill>
                <a:latin typeface="Gill Sans MT" panose="020B0502020104020203"/>
              </a:rPr>
              <a:t>" y </a:t>
            </a:r>
            <a:r>
              <a:rPr lang="es-ES" dirty="0" err="1">
                <a:solidFill>
                  <a:prstClr val="black"/>
                </a:solidFill>
                <a:latin typeface="Gill Sans MT" panose="020B0502020104020203"/>
              </a:rPr>
              <a:t>sobreescribir</a:t>
            </a:r>
            <a:r>
              <a:rPr lang="es-ES" dirty="0">
                <a:solidFill>
                  <a:prstClr val="black"/>
                </a:solidFill>
                <a:latin typeface="Gill Sans MT" panose="020B0502020104020203"/>
              </a:rPr>
              <a:t> el método "Run()". Este método contiene el código que se ejecutará en el hilo. Una vez creada la clase, se puede instanciar y ejecutar mediante el método "Start()".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pic>
        <p:nvPicPr>
          <p:cNvPr id="5" name="Picture 4">
            <a:extLst>
              <a:ext uri="{FF2B5EF4-FFF2-40B4-BE49-F238E27FC236}">
                <a16:creationId xmlns:a16="http://schemas.microsoft.com/office/drawing/2014/main" id="{6F98EEED-0F48-7BF5-A922-82510F9F05E7}"/>
              </a:ext>
            </a:extLst>
          </p:cNvPr>
          <p:cNvPicPr>
            <a:picLocks noChangeAspect="1"/>
          </p:cNvPicPr>
          <p:nvPr/>
        </p:nvPicPr>
        <p:blipFill>
          <a:blip r:embed="rId2"/>
          <a:stretch>
            <a:fillRect/>
          </a:stretch>
        </p:blipFill>
        <p:spPr>
          <a:xfrm>
            <a:off x="3410585" y="4357907"/>
            <a:ext cx="2685415" cy="1590040"/>
          </a:xfrm>
          <a:prstGeom prst="rect">
            <a:avLst/>
          </a:prstGeom>
        </p:spPr>
      </p:pic>
      <p:sp>
        <p:nvSpPr>
          <p:cNvPr id="8" name="CuadroTexto 9">
            <a:extLst>
              <a:ext uri="{FF2B5EF4-FFF2-40B4-BE49-F238E27FC236}">
                <a16:creationId xmlns:a16="http://schemas.microsoft.com/office/drawing/2014/main" id="{787F9B02-CCE4-BB29-CD4D-56EB8E3456F1}"/>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14</a:t>
            </a:r>
          </a:p>
        </p:txBody>
      </p:sp>
      <p:sp>
        <p:nvSpPr>
          <p:cNvPr id="9" name="Marcador de contenido 2">
            <a:extLst>
              <a:ext uri="{FF2B5EF4-FFF2-40B4-BE49-F238E27FC236}">
                <a16:creationId xmlns:a16="http://schemas.microsoft.com/office/drawing/2014/main" id="{F624CBB8-B97C-F21A-79E6-FE6F871396B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b="1" dirty="0">
                <a:solidFill>
                  <a:srgbClr val="FFFF00"/>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b="1" dirty="0">
                <a:solidFill>
                  <a:srgbClr val="FFFF00"/>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1" name="CuadroTexto 9">
            <a:extLst>
              <a:ext uri="{FF2B5EF4-FFF2-40B4-BE49-F238E27FC236}">
                <a16:creationId xmlns:a16="http://schemas.microsoft.com/office/drawing/2014/main" id="{51BF12B9-EAAA-B851-4BB5-119163228161}"/>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19</a:t>
            </a:r>
          </a:p>
        </p:txBody>
      </p:sp>
    </p:spTree>
    <p:extLst>
      <p:ext uri="{BB962C8B-B14F-4D97-AF65-F5344CB8AC3E}">
        <p14:creationId xmlns:p14="http://schemas.microsoft.com/office/powerpoint/2010/main" val="215603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lvl="1">
              <a:lnSpc>
                <a:spcPct val="90000"/>
              </a:lnSpc>
            </a:pPr>
            <a:r>
              <a:rPr lang="es-ES" sz="1100" dirty="0">
                <a:solidFill>
                  <a:schemeClr val="bg1"/>
                </a:solidFill>
              </a:rPr>
              <a:t>2.1	OBJETIVO GENERAL</a:t>
            </a:r>
          </a:p>
          <a:p>
            <a:pPr lvl="1">
              <a:lnSpc>
                <a:spcPct val="90000"/>
              </a:lnSpc>
            </a:pPr>
            <a:r>
              <a:rPr lang="es-ES" sz="1100" dirty="0">
                <a:solidFill>
                  <a:schemeClr val="bg1"/>
                </a:solidFill>
              </a:rPr>
              <a:t>2.2	OBJETIVOS ESPECÍFICOS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PROCESOS</a:t>
            </a:r>
          </a:p>
          <a:p>
            <a:pPr lvl="1">
              <a:lnSpc>
                <a:spcPct val="90000"/>
              </a:lnSpc>
            </a:pPr>
            <a:r>
              <a:rPr lang="es-ES" sz="1100" dirty="0">
                <a:solidFill>
                  <a:schemeClr val="bg1"/>
                </a:solidFill>
              </a:rPr>
              <a:t>3.2	HILOS</a:t>
            </a:r>
          </a:p>
          <a:p>
            <a:pPr lvl="2">
              <a:lnSpc>
                <a:spcPct val="90000"/>
              </a:lnSpc>
            </a:pPr>
            <a:r>
              <a:rPr lang="es-ES" sz="1100" dirty="0">
                <a:solidFill>
                  <a:schemeClr val="bg1"/>
                </a:solidFill>
              </a:rPr>
              <a:t>3.2.1	GESTIÓN DE HILOS</a:t>
            </a:r>
          </a:p>
          <a:p>
            <a:pPr lvl="2">
              <a:lnSpc>
                <a:spcPct val="90000"/>
              </a:lnSpc>
            </a:pPr>
            <a:r>
              <a:rPr lang="es-ES" sz="1100" dirty="0">
                <a:solidFill>
                  <a:schemeClr val="bg1"/>
                </a:solidFill>
              </a:rPr>
              <a:t>3.2.2	CONCURRENCIA</a:t>
            </a:r>
          </a:p>
          <a:p>
            <a:pPr lvl="2">
              <a:lnSpc>
                <a:spcPct val="90000"/>
              </a:lnSpc>
            </a:pPr>
            <a:r>
              <a:rPr lang="es-ES" sz="1100" dirty="0">
                <a:solidFill>
                  <a:schemeClr val="bg1"/>
                </a:solidFill>
              </a:rPr>
              <a:t>3.2.3	PARALELISMO</a:t>
            </a:r>
          </a:p>
          <a:p>
            <a:pPr lvl="1">
              <a:lnSpc>
                <a:spcPct val="90000"/>
              </a:lnSpc>
            </a:pPr>
            <a:r>
              <a:rPr lang="es-ES" sz="1100" dirty="0">
                <a:solidFill>
                  <a:schemeClr val="bg1"/>
                </a:solidFill>
              </a:rPr>
              <a:t>3.3	CUELLOS DE BOTELLA</a:t>
            </a:r>
          </a:p>
          <a:p>
            <a:pPr lvl="1">
              <a:lnSpc>
                <a:spcPct val="90000"/>
              </a:lnSpc>
            </a:pPr>
            <a:r>
              <a:rPr lang="es-ES" sz="1100" dirty="0">
                <a:solidFill>
                  <a:schemeClr val="bg1"/>
                </a:solidFill>
              </a:rPr>
              <a:t>3.4	LENGUAJES DE PROGRAMACIÓN CONCURRENTE</a:t>
            </a:r>
          </a:p>
          <a:p>
            <a:pPr lvl="1">
              <a:lnSpc>
                <a:spcPct val="90000"/>
              </a:lnSpc>
            </a:pPr>
            <a:r>
              <a:rPr lang="es-ES" sz="1100" dirty="0">
                <a:solidFill>
                  <a:schemeClr val="bg1"/>
                </a:solidFill>
              </a:rPr>
              <a:t>3.5	PLATAFORMA .NET</a:t>
            </a:r>
          </a:p>
          <a:p>
            <a:pPr lvl="2">
              <a:lnSpc>
                <a:spcPct val="90000"/>
              </a:lnSpc>
            </a:pPr>
            <a:r>
              <a:rPr lang="es-ES" sz="1100" dirty="0">
                <a:solidFill>
                  <a:schemeClr val="bg1"/>
                </a:solidFill>
              </a:rPr>
              <a:t>3.5.1	LENGUAJE DE PROGRAMACIÓN C#</a:t>
            </a:r>
          </a:p>
          <a:p>
            <a:pPr lvl="2">
              <a:lnSpc>
                <a:spcPct val="90000"/>
              </a:lnSpc>
            </a:pPr>
            <a:r>
              <a:rPr lang="es-ES" sz="1100" dirty="0">
                <a:solidFill>
                  <a:schemeClr val="bg1"/>
                </a:solidFill>
              </a:rPr>
              <a:t>3.5.2	HILOS CON C#</a:t>
            </a:r>
          </a:p>
          <a:p>
            <a:pPr lvl="2">
              <a:lnSpc>
                <a:spcPct val="90000"/>
              </a:lnSpc>
            </a:pPr>
            <a:r>
              <a:rPr lang="es-ES" sz="1100" dirty="0">
                <a:solidFill>
                  <a:schemeClr val="bg1"/>
                </a:solidFill>
              </a:rPr>
              <a:t>3.5.3	WINDOWS FORMS</a:t>
            </a:r>
          </a:p>
          <a:p>
            <a:pPr>
              <a:lnSpc>
                <a:spcPct val="90000"/>
              </a:lnSpc>
            </a:pPr>
            <a:r>
              <a:rPr lang="es-ES" sz="1100" dirty="0">
                <a:solidFill>
                  <a:schemeClr val="bg1"/>
                </a:solidFill>
              </a:rPr>
              <a:t>4	PARTE PRÁCTICA</a:t>
            </a:r>
          </a:p>
          <a:p>
            <a:pPr lvl="1">
              <a:lnSpc>
                <a:spcPct val="90000"/>
              </a:lnSpc>
            </a:pPr>
            <a:r>
              <a:rPr lang="es-ES" sz="1100" dirty="0">
                <a:solidFill>
                  <a:schemeClr val="bg1"/>
                </a:solidFill>
              </a:rPr>
              <a:t>4.1	CREACIÓN DEL PROYECTO</a:t>
            </a:r>
          </a:p>
          <a:p>
            <a:pPr lvl="1">
              <a:lnSpc>
                <a:spcPct val="90000"/>
              </a:lnSpc>
            </a:pPr>
            <a:r>
              <a:rPr lang="es-ES" sz="1100" dirty="0">
                <a:solidFill>
                  <a:schemeClr val="bg1"/>
                </a:solidFill>
              </a:rPr>
              <a:t>4.2	ARQUITECTURA MVC PARA EL PROYECTO</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3.5.3	WINDOWS FORMS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10"/>
            <a:ext cx="8304391" cy="1590040"/>
          </a:xfrm>
        </p:spPr>
        <p:txBody>
          <a:bodyPr>
            <a:normAutofit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Windows Forms es una biblioteca de clases incluida en el marco de desarrollo .NET de Microsoft que permite crear aplicaciones de interfaz gráfica de usuario (GUI) para el sistema operativo Windows [6]. Con Windows Forms, es posible crear aplicaciones de escritorio con una amplia variedad de controles y elementos gráficos, como botones, menús, etiquetas y tablas.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pic>
        <p:nvPicPr>
          <p:cNvPr id="8" name="Picture 7">
            <a:extLst>
              <a:ext uri="{FF2B5EF4-FFF2-40B4-BE49-F238E27FC236}">
                <a16:creationId xmlns:a16="http://schemas.microsoft.com/office/drawing/2014/main" id="{9839AD2E-CF43-E9F3-5FEF-3EF2280BE2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2930" y="3936904"/>
            <a:ext cx="2973070" cy="1309370"/>
          </a:xfrm>
          <a:prstGeom prst="rect">
            <a:avLst/>
          </a:prstGeom>
        </p:spPr>
      </p:pic>
      <p:sp>
        <p:nvSpPr>
          <p:cNvPr id="5" name="CuadroTexto 9">
            <a:extLst>
              <a:ext uri="{FF2B5EF4-FFF2-40B4-BE49-F238E27FC236}">
                <a16:creationId xmlns:a16="http://schemas.microsoft.com/office/drawing/2014/main" id="{A532EB65-E626-AF80-9095-BC33A4DC175E}"/>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15</a:t>
            </a:r>
          </a:p>
        </p:txBody>
      </p:sp>
      <p:sp>
        <p:nvSpPr>
          <p:cNvPr id="9" name="Marcador de contenido 2">
            <a:extLst>
              <a:ext uri="{FF2B5EF4-FFF2-40B4-BE49-F238E27FC236}">
                <a16:creationId xmlns:a16="http://schemas.microsoft.com/office/drawing/2014/main" id="{59507319-3D19-A128-0586-FB0CA4EA054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b="1" dirty="0">
                <a:solidFill>
                  <a:srgbClr val="FFFF00"/>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b="1" dirty="0">
                <a:solidFill>
                  <a:srgbClr val="FFFF00"/>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1" name="CuadroTexto 9">
            <a:extLst>
              <a:ext uri="{FF2B5EF4-FFF2-40B4-BE49-F238E27FC236}">
                <a16:creationId xmlns:a16="http://schemas.microsoft.com/office/drawing/2014/main" id="{5A8D9D88-F7EF-4120-AA16-D4E3D7ABCF91}"/>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3477129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	PARTE PRÁCTICA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2" y="2073093"/>
            <a:ext cx="8314330" cy="1013800"/>
          </a:xfrm>
        </p:spPr>
        <p:txBody>
          <a:bodyPr>
            <a:normAutofit/>
          </a:bodyPr>
          <a:lstStyle/>
          <a:p>
            <a:pPr marL="0" indent="0" algn="just">
              <a:buNone/>
            </a:pPr>
            <a:r>
              <a:rPr lang="es-ES" dirty="0"/>
              <a:t>Para esta práctica se implementará un programa que dibuje tres pelotas en una pantalla, a cada pelota se le asignara un hilo para que esta se mueva, se activara y pausara por medio de botones, además de incluir un botón adicional para salir de la aplicación.</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4" name="CuadroTexto 9">
            <a:extLst>
              <a:ext uri="{FF2B5EF4-FFF2-40B4-BE49-F238E27FC236}">
                <a16:creationId xmlns:a16="http://schemas.microsoft.com/office/drawing/2014/main" id="{66F28354-11A8-D7E0-637C-7B7FA6E139C5}"/>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21</a:t>
            </a:r>
          </a:p>
        </p:txBody>
      </p:sp>
      <p:sp>
        <p:nvSpPr>
          <p:cNvPr id="7" name="Marcador de contenido 2">
            <a:extLst>
              <a:ext uri="{FF2B5EF4-FFF2-40B4-BE49-F238E27FC236}">
                <a16:creationId xmlns:a16="http://schemas.microsoft.com/office/drawing/2014/main" id="{753D7A82-3D33-D1BB-B435-A1362FB6BDC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0" name="CuadroTexto 9">
            <a:extLst>
              <a:ext uri="{FF2B5EF4-FFF2-40B4-BE49-F238E27FC236}">
                <a16:creationId xmlns:a16="http://schemas.microsoft.com/office/drawing/2014/main" id="{19A19FAC-650B-A998-8E9B-3EDDA8A6E208}"/>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214966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fontScale="90000"/>
          </a:bodyPr>
          <a:lstStyle/>
          <a:p>
            <a:r>
              <a:rPr lang="es-ES" sz="2800" dirty="0">
                <a:solidFill>
                  <a:schemeClr val="bg1"/>
                </a:solidFill>
              </a:rPr>
              <a:t>4.1	CREACIÓN DEL PROYECTO</a:t>
            </a:r>
            <a:br>
              <a:rPr lang="es-ES" sz="2800" dirty="0">
                <a:solidFill>
                  <a:schemeClr val="bg1"/>
                </a:solidFill>
              </a:rPr>
            </a:br>
            <a:r>
              <a:rPr lang="es-ES" sz="2000" cap="none" dirty="0">
                <a:latin typeface="+mn-lt"/>
                <a:ea typeface="+mn-ea"/>
                <a:cs typeface="+mn-cs"/>
              </a:rPr>
              <a:t>1.	Para comenzar con la creación del proyecto, abrir visual </a:t>
            </a:r>
            <a:r>
              <a:rPr lang="es-ES" sz="2000" cap="none" dirty="0" err="1">
                <a:latin typeface="+mn-lt"/>
                <a:ea typeface="+mn-ea"/>
                <a:cs typeface="+mn-cs"/>
              </a:rPr>
              <a:t>studio</a:t>
            </a:r>
            <a:r>
              <a:rPr lang="es-ES" sz="2000" cap="none" dirty="0">
                <a:latin typeface="+mn-lt"/>
                <a:ea typeface="+mn-ea"/>
                <a:cs typeface="+mn-cs"/>
              </a:rPr>
              <a:t>, seleccionar y dar clic en la opción Create a new </a:t>
            </a:r>
            <a:r>
              <a:rPr lang="es-ES" sz="2000" cap="none" dirty="0" err="1">
                <a:latin typeface="+mn-lt"/>
                <a:ea typeface="+mn-ea"/>
                <a:cs typeface="+mn-cs"/>
              </a:rPr>
              <a:t>project</a:t>
            </a:r>
            <a:r>
              <a:rPr lang="es-ES" sz="2000" cap="none" dirty="0">
                <a:latin typeface="+mn-lt"/>
                <a:ea typeface="+mn-ea"/>
                <a:cs typeface="+mn-cs"/>
              </a:rPr>
              <a:t>.</a:t>
            </a:r>
            <a:endParaRPr lang="es-ES" sz="2000" dirty="0">
              <a:latin typeface="+mn-lt"/>
              <a:ea typeface="+mn-ea"/>
              <a:cs typeface="+mn-cs"/>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7" name="Picture 6" descr="Graphical user interface, text, application&#10;&#10;Description automatically generated">
            <a:extLst>
              <a:ext uri="{FF2B5EF4-FFF2-40B4-BE49-F238E27FC236}">
                <a16:creationId xmlns:a16="http://schemas.microsoft.com/office/drawing/2014/main" id="{1740026B-C732-2640-6221-64F5FAEEED73}"/>
              </a:ext>
            </a:extLst>
          </p:cNvPr>
          <p:cNvPicPr>
            <a:picLocks noChangeAspect="1"/>
          </p:cNvPicPr>
          <p:nvPr/>
        </p:nvPicPr>
        <p:blipFill>
          <a:blip r:embed="rId2"/>
          <a:stretch>
            <a:fillRect/>
          </a:stretch>
        </p:blipFill>
        <p:spPr>
          <a:xfrm>
            <a:off x="1426400" y="2040395"/>
            <a:ext cx="6950767" cy="4115449"/>
          </a:xfrm>
          <a:prstGeom prst="rect">
            <a:avLst/>
          </a:prstGeom>
        </p:spPr>
      </p:pic>
      <p:sp>
        <p:nvSpPr>
          <p:cNvPr id="5" name="CuadroTexto 9">
            <a:extLst>
              <a:ext uri="{FF2B5EF4-FFF2-40B4-BE49-F238E27FC236}">
                <a16:creationId xmlns:a16="http://schemas.microsoft.com/office/drawing/2014/main" id="{6536C5CF-2BDD-B8CA-D105-CD4FC1597849}"/>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22</a:t>
            </a:r>
          </a:p>
        </p:txBody>
      </p:sp>
      <p:sp>
        <p:nvSpPr>
          <p:cNvPr id="8" name="Marcador de contenido 2">
            <a:extLst>
              <a:ext uri="{FF2B5EF4-FFF2-40B4-BE49-F238E27FC236}">
                <a16:creationId xmlns:a16="http://schemas.microsoft.com/office/drawing/2014/main" id="{522254F1-AF62-81E3-862A-E5329FBF4CF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p:txBody>
      </p:sp>
      <p:sp>
        <p:nvSpPr>
          <p:cNvPr id="9" name="CuadroTexto 9">
            <a:extLst>
              <a:ext uri="{FF2B5EF4-FFF2-40B4-BE49-F238E27FC236}">
                <a16:creationId xmlns:a16="http://schemas.microsoft.com/office/drawing/2014/main" id="{6E4F6D0A-15E3-7898-5BCD-64AAB4ACE0AD}"/>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5388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a:bodyPr>
          <a:lstStyle/>
          <a:p>
            <a:r>
              <a:rPr lang="es-ES" sz="1800" cap="none" dirty="0">
                <a:latin typeface="+mn-lt"/>
                <a:ea typeface="+mn-ea"/>
                <a:cs typeface="+mn-cs"/>
              </a:rPr>
              <a:t>2.	A continuación, buscar la plantilla para el proyecto, se requiere una interfaz gráfica para dibujar las pelotas, por lo tanto, seleccionar la opción Windows Form App y clic en Next.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descr="Text&#10;&#10;Description automatically generated">
            <a:extLst>
              <a:ext uri="{FF2B5EF4-FFF2-40B4-BE49-F238E27FC236}">
                <a16:creationId xmlns:a16="http://schemas.microsoft.com/office/drawing/2014/main" id="{7BB8879D-6C63-0C7F-06EA-68C9D65E6BBE}"/>
              </a:ext>
            </a:extLst>
          </p:cNvPr>
          <p:cNvPicPr>
            <a:picLocks noChangeAspect="1"/>
          </p:cNvPicPr>
          <p:nvPr/>
        </p:nvPicPr>
        <p:blipFill>
          <a:blip r:embed="rId2"/>
          <a:stretch>
            <a:fillRect/>
          </a:stretch>
        </p:blipFill>
        <p:spPr>
          <a:xfrm>
            <a:off x="1059543" y="2095455"/>
            <a:ext cx="7344954" cy="4362435"/>
          </a:xfrm>
          <a:prstGeom prst="rect">
            <a:avLst/>
          </a:prstGeom>
        </p:spPr>
      </p:pic>
      <p:sp>
        <p:nvSpPr>
          <p:cNvPr id="7" name="CuadroTexto 9">
            <a:extLst>
              <a:ext uri="{FF2B5EF4-FFF2-40B4-BE49-F238E27FC236}">
                <a16:creationId xmlns:a16="http://schemas.microsoft.com/office/drawing/2014/main" id="{FF5B8F4F-FFC1-FF6C-CF2F-B04C414FD44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23</a:t>
            </a:r>
          </a:p>
        </p:txBody>
      </p:sp>
      <p:sp>
        <p:nvSpPr>
          <p:cNvPr id="8" name="Marcador de contenido 2">
            <a:extLst>
              <a:ext uri="{FF2B5EF4-FFF2-40B4-BE49-F238E27FC236}">
                <a16:creationId xmlns:a16="http://schemas.microsoft.com/office/drawing/2014/main" id="{8C3B4FA8-BEE1-B195-213E-19EB7264685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p:txBody>
      </p:sp>
      <p:sp>
        <p:nvSpPr>
          <p:cNvPr id="9" name="CuadroTexto 9">
            <a:extLst>
              <a:ext uri="{FF2B5EF4-FFF2-40B4-BE49-F238E27FC236}">
                <a16:creationId xmlns:a16="http://schemas.microsoft.com/office/drawing/2014/main" id="{BE84DCA9-F5A0-9409-591A-44FD8480B25A}"/>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204550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3.	En los campos que se muestran a continuación, ingresar el nombre del proyecto y la ubicación de almacenamiento para los archivos que se generen, luego clic en Next.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7" name="Picture 6" descr="Graphical user interface, text, application&#10;&#10;Description automatically generated">
            <a:extLst>
              <a:ext uri="{FF2B5EF4-FFF2-40B4-BE49-F238E27FC236}">
                <a16:creationId xmlns:a16="http://schemas.microsoft.com/office/drawing/2014/main" id="{07CB0069-2245-FCE3-17EB-A9C6CFFE2CE5}"/>
              </a:ext>
            </a:extLst>
          </p:cNvPr>
          <p:cNvPicPr>
            <a:picLocks noChangeAspect="1"/>
          </p:cNvPicPr>
          <p:nvPr/>
        </p:nvPicPr>
        <p:blipFill>
          <a:blip r:embed="rId2"/>
          <a:stretch>
            <a:fillRect/>
          </a:stretch>
        </p:blipFill>
        <p:spPr>
          <a:xfrm>
            <a:off x="1171027" y="2028824"/>
            <a:ext cx="7142167" cy="4228620"/>
          </a:xfrm>
          <a:prstGeom prst="rect">
            <a:avLst/>
          </a:prstGeom>
        </p:spPr>
      </p:pic>
      <p:sp>
        <p:nvSpPr>
          <p:cNvPr id="5" name="CuadroTexto 9">
            <a:extLst>
              <a:ext uri="{FF2B5EF4-FFF2-40B4-BE49-F238E27FC236}">
                <a16:creationId xmlns:a16="http://schemas.microsoft.com/office/drawing/2014/main" id="{4F586ACA-51DC-3486-D8C4-9970E9C9FE95}"/>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24</a:t>
            </a:r>
          </a:p>
        </p:txBody>
      </p:sp>
      <p:sp>
        <p:nvSpPr>
          <p:cNvPr id="8" name="Marcador de contenido 2">
            <a:extLst>
              <a:ext uri="{FF2B5EF4-FFF2-40B4-BE49-F238E27FC236}">
                <a16:creationId xmlns:a16="http://schemas.microsoft.com/office/drawing/2014/main" id="{BB07E9E4-4C00-5FAD-807E-CCDF4EC3943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p:txBody>
      </p:sp>
      <p:sp>
        <p:nvSpPr>
          <p:cNvPr id="9" name="CuadroTexto 9">
            <a:extLst>
              <a:ext uri="{FF2B5EF4-FFF2-40B4-BE49-F238E27FC236}">
                <a16:creationId xmlns:a16="http://schemas.microsoft.com/office/drawing/2014/main" id="{97B76AD0-4B47-3BA2-7483-87F98D313C30}"/>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3567626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4.	En la siguiente ventana se debe seleccionar la version del Framework de .NET, en este caso la version 6.0 y clic en Create.</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descr="A screenshot of a computer&#10;&#10;Description automatically generated with medium confidence">
            <a:extLst>
              <a:ext uri="{FF2B5EF4-FFF2-40B4-BE49-F238E27FC236}">
                <a16:creationId xmlns:a16="http://schemas.microsoft.com/office/drawing/2014/main" id="{2F73C2DC-555A-71D8-8B03-6FE081ED70BC}"/>
              </a:ext>
            </a:extLst>
          </p:cNvPr>
          <p:cNvPicPr>
            <a:picLocks noChangeAspect="1"/>
          </p:cNvPicPr>
          <p:nvPr/>
        </p:nvPicPr>
        <p:blipFill>
          <a:blip r:embed="rId2"/>
          <a:stretch>
            <a:fillRect/>
          </a:stretch>
        </p:blipFill>
        <p:spPr>
          <a:xfrm>
            <a:off x="1132115" y="2152921"/>
            <a:ext cx="7169104" cy="4268114"/>
          </a:xfrm>
          <a:prstGeom prst="rect">
            <a:avLst/>
          </a:prstGeom>
        </p:spPr>
      </p:pic>
      <p:sp>
        <p:nvSpPr>
          <p:cNvPr id="7" name="CuadroTexto 9">
            <a:extLst>
              <a:ext uri="{FF2B5EF4-FFF2-40B4-BE49-F238E27FC236}">
                <a16:creationId xmlns:a16="http://schemas.microsoft.com/office/drawing/2014/main" id="{87C8BA51-784A-2366-D76C-70A4A8DD994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25</a:t>
            </a:r>
          </a:p>
        </p:txBody>
      </p:sp>
      <p:sp>
        <p:nvSpPr>
          <p:cNvPr id="8" name="Marcador de contenido 2">
            <a:extLst>
              <a:ext uri="{FF2B5EF4-FFF2-40B4-BE49-F238E27FC236}">
                <a16:creationId xmlns:a16="http://schemas.microsoft.com/office/drawing/2014/main" id="{8FF3DFDE-0920-D27B-8FBF-1C4039045DA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p:txBody>
      </p:sp>
      <p:sp>
        <p:nvSpPr>
          <p:cNvPr id="9" name="CuadroTexto 9">
            <a:extLst>
              <a:ext uri="{FF2B5EF4-FFF2-40B4-BE49-F238E27FC236}">
                <a16:creationId xmlns:a16="http://schemas.microsoft.com/office/drawing/2014/main" id="{307CF53C-A480-5713-CB6F-CD79F349DD6B}"/>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3833913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5.	Por último, se muestra la estructura inicial del proyecto con algunas clases, archivos de configuración y un formulario que se crea de forma predeterminada. </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7" name="Picture 6" descr="A picture containing text, screenshot, monitor, computer&#10;&#10;Description automatically generated">
            <a:extLst>
              <a:ext uri="{FF2B5EF4-FFF2-40B4-BE49-F238E27FC236}">
                <a16:creationId xmlns:a16="http://schemas.microsoft.com/office/drawing/2014/main" id="{90C240D8-4D82-B058-0CF3-6197534B29C0}"/>
              </a:ext>
            </a:extLst>
          </p:cNvPr>
          <p:cNvPicPr>
            <a:picLocks noChangeAspect="1"/>
          </p:cNvPicPr>
          <p:nvPr/>
        </p:nvPicPr>
        <p:blipFill>
          <a:blip r:embed="rId2"/>
          <a:stretch>
            <a:fillRect/>
          </a:stretch>
        </p:blipFill>
        <p:spPr>
          <a:xfrm>
            <a:off x="697306" y="2109968"/>
            <a:ext cx="8069413" cy="3753892"/>
          </a:xfrm>
          <a:prstGeom prst="rect">
            <a:avLst/>
          </a:prstGeom>
        </p:spPr>
      </p:pic>
      <p:sp>
        <p:nvSpPr>
          <p:cNvPr id="5" name="CuadroTexto 9">
            <a:extLst>
              <a:ext uri="{FF2B5EF4-FFF2-40B4-BE49-F238E27FC236}">
                <a16:creationId xmlns:a16="http://schemas.microsoft.com/office/drawing/2014/main" id="{B17F170A-AFA9-8066-D90E-857B76731734}"/>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26</a:t>
            </a:r>
          </a:p>
        </p:txBody>
      </p:sp>
      <p:sp>
        <p:nvSpPr>
          <p:cNvPr id="8" name="Marcador de contenido 2">
            <a:extLst>
              <a:ext uri="{FF2B5EF4-FFF2-40B4-BE49-F238E27FC236}">
                <a16:creationId xmlns:a16="http://schemas.microsoft.com/office/drawing/2014/main" id="{73146601-9BB7-944C-67A9-7C8B0A7F2C3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p:txBody>
      </p:sp>
      <p:sp>
        <p:nvSpPr>
          <p:cNvPr id="9" name="CuadroTexto 9">
            <a:extLst>
              <a:ext uri="{FF2B5EF4-FFF2-40B4-BE49-F238E27FC236}">
                <a16:creationId xmlns:a16="http://schemas.microsoft.com/office/drawing/2014/main" id="{B94958AC-A0B8-AF8F-E1CF-FB27D5F87875}"/>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26</a:t>
            </a:r>
          </a:p>
        </p:txBody>
      </p:sp>
    </p:spTree>
    <p:extLst>
      <p:ext uri="{BB962C8B-B14F-4D97-AF65-F5344CB8AC3E}">
        <p14:creationId xmlns:p14="http://schemas.microsoft.com/office/powerpoint/2010/main" val="415093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fontScale="90000"/>
          </a:bodyPr>
          <a:lstStyle/>
          <a:p>
            <a:r>
              <a:rPr lang="es-ES" sz="2700" cap="none" dirty="0">
                <a:latin typeface="+mn-lt"/>
                <a:ea typeface="+mn-ea"/>
                <a:cs typeface="+mn-cs"/>
              </a:rPr>
              <a:t>4.2	ARQUITECTURA MVC PARA EL PROYECTO</a:t>
            </a:r>
            <a:br>
              <a:rPr lang="es-ES" sz="1800" cap="none" dirty="0">
                <a:latin typeface="+mn-lt"/>
                <a:ea typeface="+mn-ea"/>
                <a:cs typeface="+mn-cs"/>
              </a:rPr>
            </a:br>
            <a:r>
              <a:rPr lang="es-ES" sz="1800" cap="none" dirty="0">
                <a:latin typeface="+mn-lt"/>
                <a:ea typeface="+mn-ea"/>
                <a:cs typeface="+mn-cs"/>
              </a:rPr>
              <a:t>1.	Para crear una carpeta, dirigirse a la sección Solution Explorer y dar clic derecho en el segundo </a:t>
            </a:r>
            <a:r>
              <a:rPr lang="es-ES" sz="1800" cap="none" dirty="0" err="1">
                <a:latin typeface="+mn-lt"/>
                <a:ea typeface="+mn-ea"/>
                <a:cs typeface="+mn-cs"/>
              </a:rPr>
              <a:t>item</a:t>
            </a:r>
            <a:r>
              <a:rPr lang="es-ES" sz="1800" cap="none" dirty="0">
                <a:latin typeface="+mn-lt"/>
                <a:ea typeface="+mn-ea"/>
                <a:cs typeface="+mn-cs"/>
              </a:rPr>
              <a:t> de la lista, después dirigirse a la opción </a:t>
            </a:r>
            <a:r>
              <a:rPr lang="es-ES" sz="1800" cap="none" dirty="0" err="1">
                <a:latin typeface="+mn-lt"/>
                <a:ea typeface="+mn-ea"/>
                <a:cs typeface="+mn-cs"/>
              </a:rPr>
              <a:t>Add</a:t>
            </a:r>
            <a:r>
              <a:rPr lang="es-ES" sz="1800" cap="none" dirty="0">
                <a:latin typeface="+mn-lt"/>
                <a:ea typeface="+mn-ea"/>
                <a:cs typeface="+mn-cs"/>
              </a:rPr>
              <a:t> y dar clic en New Folder. Como se requieren tres carpetas, repetir </a:t>
            </a:r>
            <a:r>
              <a:rPr lang="es-ES" sz="1800" cap="none" dirty="0" err="1">
                <a:latin typeface="+mn-lt"/>
                <a:ea typeface="+mn-ea"/>
                <a:cs typeface="+mn-cs"/>
              </a:rPr>
              <a:t>estre</a:t>
            </a:r>
            <a:r>
              <a:rPr lang="es-ES" sz="1800" cap="none" dirty="0">
                <a:latin typeface="+mn-lt"/>
                <a:ea typeface="+mn-ea"/>
                <a:cs typeface="+mn-cs"/>
              </a:rPr>
              <a:t> proceso tres veces.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descr="A screenshot of a computer&#10;&#10;Description automatically generated with medium confidence">
            <a:extLst>
              <a:ext uri="{FF2B5EF4-FFF2-40B4-BE49-F238E27FC236}">
                <a16:creationId xmlns:a16="http://schemas.microsoft.com/office/drawing/2014/main" id="{A381BDF7-1924-F158-1711-790CEFF65A40}"/>
              </a:ext>
            </a:extLst>
          </p:cNvPr>
          <p:cNvPicPr>
            <a:picLocks noChangeAspect="1"/>
          </p:cNvPicPr>
          <p:nvPr/>
        </p:nvPicPr>
        <p:blipFill>
          <a:blip r:embed="rId2"/>
          <a:stretch>
            <a:fillRect/>
          </a:stretch>
        </p:blipFill>
        <p:spPr>
          <a:xfrm>
            <a:off x="812799" y="2192976"/>
            <a:ext cx="7860619" cy="3222507"/>
          </a:xfrm>
          <a:prstGeom prst="rect">
            <a:avLst/>
          </a:prstGeom>
        </p:spPr>
      </p:pic>
      <p:sp>
        <p:nvSpPr>
          <p:cNvPr id="7" name="CuadroTexto 9">
            <a:extLst>
              <a:ext uri="{FF2B5EF4-FFF2-40B4-BE49-F238E27FC236}">
                <a16:creationId xmlns:a16="http://schemas.microsoft.com/office/drawing/2014/main" id="{C8591C60-8754-C0B4-F676-C141AC8E4828}"/>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27</a:t>
            </a:r>
          </a:p>
        </p:txBody>
      </p:sp>
      <p:sp>
        <p:nvSpPr>
          <p:cNvPr id="8" name="Marcador de contenido 2">
            <a:extLst>
              <a:ext uri="{FF2B5EF4-FFF2-40B4-BE49-F238E27FC236}">
                <a16:creationId xmlns:a16="http://schemas.microsoft.com/office/drawing/2014/main" id="{24ED6BD6-3611-10D3-8713-99D9C8F1A60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b="1" dirty="0">
                <a:solidFill>
                  <a:srgbClr val="FFFF00"/>
                </a:solidFill>
              </a:rPr>
              <a:t>4.2	ARQUITECTURA MVC PARA EL PROYECTO</a:t>
            </a:r>
          </a:p>
        </p:txBody>
      </p:sp>
      <p:sp>
        <p:nvSpPr>
          <p:cNvPr id="9" name="CuadroTexto 9">
            <a:extLst>
              <a:ext uri="{FF2B5EF4-FFF2-40B4-BE49-F238E27FC236}">
                <a16:creationId xmlns:a16="http://schemas.microsoft.com/office/drawing/2014/main" id="{8A86F442-13AC-3220-56C0-5D73F0135CB9}"/>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27</a:t>
            </a:r>
          </a:p>
        </p:txBody>
      </p:sp>
    </p:spTree>
    <p:extLst>
      <p:ext uri="{BB962C8B-B14F-4D97-AF65-F5344CB8AC3E}">
        <p14:creationId xmlns:p14="http://schemas.microsoft.com/office/powerpoint/2010/main" val="3318805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2.	Una vez creadas las carpetas dar clic sobre cada una y presionar la tecla F2 para renombrarlas con los nombres modelo, vista y controlador.</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pic>
        <p:nvPicPr>
          <p:cNvPr id="5" name="Picture 4">
            <a:extLst>
              <a:ext uri="{FF2B5EF4-FFF2-40B4-BE49-F238E27FC236}">
                <a16:creationId xmlns:a16="http://schemas.microsoft.com/office/drawing/2014/main" id="{A18D41EA-F68E-0035-8843-404D1CE6022C}"/>
              </a:ext>
            </a:extLst>
          </p:cNvPr>
          <p:cNvPicPr>
            <a:picLocks noChangeAspect="1"/>
          </p:cNvPicPr>
          <p:nvPr/>
        </p:nvPicPr>
        <p:blipFill>
          <a:blip r:embed="rId2"/>
          <a:stretch>
            <a:fillRect/>
          </a:stretch>
        </p:blipFill>
        <p:spPr>
          <a:xfrm>
            <a:off x="4305617" y="1742634"/>
            <a:ext cx="4672933" cy="3372732"/>
          </a:xfrm>
          <a:prstGeom prst="rect">
            <a:avLst/>
          </a:prstGeom>
        </p:spPr>
      </p:pic>
      <p:sp>
        <p:nvSpPr>
          <p:cNvPr id="2" name="CuadroTexto 9">
            <a:extLst>
              <a:ext uri="{FF2B5EF4-FFF2-40B4-BE49-F238E27FC236}">
                <a16:creationId xmlns:a16="http://schemas.microsoft.com/office/drawing/2014/main" id="{183C0CBF-AD1D-6F6A-1ACA-D6CB7BE69BA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28</a:t>
            </a:r>
          </a:p>
        </p:txBody>
      </p:sp>
      <p:sp>
        <p:nvSpPr>
          <p:cNvPr id="7" name="Marcador de contenido 2">
            <a:extLst>
              <a:ext uri="{FF2B5EF4-FFF2-40B4-BE49-F238E27FC236}">
                <a16:creationId xmlns:a16="http://schemas.microsoft.com/office/drawing/2014/main" id="{1F228EB7-DAE0-E933-13B7-06BE1F60E62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b="1" dirty="0">
                <a:solidFill>
                  <a:srgbClr val="FFFF00"/>
                </a:solidFill>
              </a:rPr>
              <a:t>4.2	ARQUITECTURA MVC PARA EL PROYECTO</a:t>
            </a:r>
          </a:p>
        </p:txBody>
      </p:sp>
      <p:sp>
        <p:nvSpPr>
          <p:cNvPr id="8" name="CuadroTexto 9">
            <a:extLst>
              <a:ext uri="{FF2B5EF4-FFF2-40B4-BE49-F238E27FC236}">
                <a16:creationId xmlns:a16="http://schemas.microsoft.com/office/drawing/2014/main" id="{BBB58EE7-32B5-BA82-35A5-C95F0739450F}"/>
              </a:ext>
            </a:extLst>
          </p:cNvPr>
          <p:cNvSpPr txBox="1"/>
          <p:nvPr/>
        </p:nvSpPr>
        <p:spPr>
          <a:xfrm>
            <a:off x="11716611" y="6457889"/>
            <a:ext cx="484096" cy="400110"/>
          </a:xfrm>
          <a:prstGeom prst="rect">
            <a:avLst/>
          </a:prstGeom>
          <a:noFill/>
        </p:spPr>
        <p:txBody>
          <a:bodyPr wrap="square" rtlCol="0">
            <a:spAutoFit/>
          </a:bodyPr>
          <a:lstStyle/>
          <a:p>
            <a:r>
              <a:rPr lang="es-EC" sz="2000" dirty="0">
                <a:solidFill>
                  <a:schemeClr val="bg1"/>
                </a:solidFill>
              </a:rPr>
              <a:t>28</a:t>
            </a:r>
          </a:p>
        </p:txBody>
      </p:sp>
    </p:spTree>
    <p:extLst>
      <p:ext uri="{BB962C8B-B14F-4D97-AF65-F5344CB8AC3E}">
        <p14:creationId xmlns:p14="http://schemas.microsoft.com/office/powerpoint/2010/main" val="1043367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4.3	PRÁCTICA VIDEO 168</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2" y="2073093"/>
            <a:ext cx="8314330" cy="1013800"/>
          </a:xfrm>
        </p:spPr>
        <p:txBody>
          <a:bodyPr>
            <a:normAutofit/>
          </a:bodyPr>
          <a:lstStyle/>
          <a:p>
            <a:pPr marL="0" indent="0" algn="just">
              <a:buNone/>
            </a:pPr>
            <a:r>
              <a:rPr lang="es-ES" dirty="0"/>
              <a:t>Para esta parte de la práctica se creará una ventana que dibuje una pelota, esta se moverá en un panel, se activara al dar clic en un botón, y para cerrar o salir de la aplicación se creara un botón adicional.</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4" name="Marcador de contenido 2">
            <a:extLst>
              <a:ext uri="{FF2B5EF4-FFF2-40B4-BE49-F238E27FC236}">
                <a16:creationId xmlns:a16="http://schemas.microsoft.com/office/drawing/2014/main" id="{635AFE1E-5061-5A28-931C-1CD41BA600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5" name="CuadroTexto 9">
            <a:extLst>
              <a:ext uri="{FF2B5EF4-FFF2-40B4-BE49-F238E27FC236}">
                <a16:creationId xmlns:a16="http://schemas.microsoft.com/office/drawing/2014/main" id="{542AE10E-FF52-470A-6D07-08B0A10861A8}"/>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29</a:t>
            </a:r>
          </a:p>
        </p:txBody>
      </p:sp>
    </p:spTree>
    <p:extLst>
      <p:ext uri="{BB962C8B-B14F-4D97-AF65-F5344CB8AC3E}">
        <p14:creationId xmlns:p14="http://schemas.microsoft.com/office/powerpoint/2010/main" val="102219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lvl="1">
              <a:lnSpc>
                <a:spcPct val="90000"/>
              </a:lnSpc>
            </a:pPr>
            <a:r>
              <a:rPr lang="es-ES" sz="1100" dirty="0">
                <a:solidFill>
                  <a:schemeClr val="bg1"/>
                </a:solidFill>
              </a:rPr>
              <a:t>4.3	PRÁCTICA VIDEO 168</a:t>
            </a:r>
          </a:p>
          <a:p>
            <a:pPr lvl="2">
              <a:lnSpc>
                <a:spcPct val="90000"/>
              </a:lnSpc>
            </a:pPr>
            <a:r>
              <a:rPr lang="es-ES" sz="1100" dirty="0">
                <a:solidFill>
                  <a:schemeClr val="bg1"/>
                </a:solidFill>
              </a:rPr>
              <a:t>4.3.1	CODIFICACIÓN MODELO</a:t>
            </a:r>
          </a:p>
          <a:p>
            <a:pPr lvl="2">
              <a:lnSpc>
                <a:spcPct val="90000"/>
              </a:lnSpc>
            </a:pPr>
            <a:r>
              <a:rPr lang="es-ES" sz="1100" dirty="0">
                <a:solidFill>
                  <a:schemeClr val="bg1"/>
                </a:solidFill>
              </a:rPr>
              <a:t>4.3.2	CODIFICACIÓN VISTA</a:t>
            </a:r>
          </a:p>
          <a:p>
            <a:pPr lvl="2">
              <a:lnSpc>
                <a:spcPct val="90000"/>
              </a:lnSpc>
            </a:pPr>
            <a:r>
              <a:rPr lang="es-ES" sz="1100" dirty="0">
                <a:solidFill>
                  <a:schemeClr val="bg1"/>
                </a:solidFill>
              </a:rPr>
              <a:t>4.3.3	CODIFICACIÓN CONTROLADOR</a:t>
            </a:r>
          </a:p>
          <a:p>
            <a:pPr lvl="1">
              <a:lnSpc>
                <a:spcPct val="90000"/>
              </a:lnSpc>
            </a:pPr>
            <a:r>
              <a:rPr lang="es-ES" sz="1100" dirty="0">
                <a:solidFill>
                  <a:schemeClr val="bg1"/>
                </a:solidFill>
              </a:rPr>
              <a:t>4.4	PRÁCTICA VIDEO 169</a:t>
            </a:r>
          </a:p>
          <a:p>
            <a:pPr lvl="2">
              <a:lnSpc>
                <a:spcPct val="90000"/>
              </a:lnSpc>
            </a:pPr>
            <a:r>
              <a:rPr lang="es-ES" sz="1100" dirty="0">
                <a:solidFill>
                  <a:schemeClr val="bg1"/>
                </a:solidFill>
              </a:rPr>
              <a:t>4.4.1	CODIFICACIÓN MODELO</a:t>
            </a:r>
          </a:p>
          <a:p>
            <a:pPr lvl="2">
              <a:lnSpc>
                <a:spcPct val="90000"/>
              </a:lnSpc>
            </a:pPr>
            <a:r>
              <a:rPr lang="es-ES" sz="1100" dirty="0">
                <a:solidFill>
                  <a:schemeClr val="bg1"/>
                </a:solidFill>
              </a:rPr>
              <a:t>4.4.2	CODIFICACIÓN VISTA</a:t>
            </a:r>
          </a:p>
          <a:p>
            <a:pPr lvl="2">
              <a:lnSpc>
                <a:spcPct val="90000"/>
              </a:lnSpc>
            </a:pPr>
            <a:r>
              <a:rPr lang="es-ES" sz="1100" dirty="0">
                <a:solidFill>
                  <a:schemeClr val="bg1"/>
                </a:solidFill>
              </a:rPr>
              <a:t>4.4.3	CODIFICACIÓN CONTROLADOR</a:t>
            </a:r>
          </a:p>
          <a:p>
            <a:pPr lvl="1">
              <a:lnSpc>
                <a:spcPct val="90000"/>
              </a:lnSpc>
            </a:pPr>
            <a:r>
              <a:rPr lang="es-ES" sz="1100" dirty="0">
                <a:solidFill>
                  <a:schemeClr val="bg1"/>
                </a:solidFill>
              </a:rPr>
              <a:t>4.5	PRÁCTICA VIDEO 170</a:t>
            </a:r>
          </a:p>
          <a:p>
            <a:pPr lvl="2">
              <a:lnSpc>
                <a:spcPct val="90000"/>
              </a:lnSpc>
            </a:pPr>
            <a:r>
              <a:rPr lang="es-ES" sz="1100" dirty="0">
                <a:solidFill>
                  <a:schemeClr val="bg1"/>
                </a:solidFill>
              </a:rPr>
              <a:t>4.5.1	CODIFICACIÓN VISTA</a:t>
            </a:r>
          </a:p>
          <a:p>
            <a:pPr lvl="2">
              <a:lnSpc>
                <a:spcPct val="90000"/>
              </a:lnSpc>
            </a:pPr>
            <a:r>
              <a:rPr lang="es-ES" sz="1100" dirty="0">
                <a:solidFill>
                  <a:schemeClr val="bg1"/>
                </a:solidFill>
              </a:rPr>
              <a:t>4.5.2	CODIFICACIÓN CONTROLADOR</a:t>
            </a:r>
          </a:p>
          <a:p>
            <a:pPr lvl="1">
              <a:lnSpc>
                <a:spcPct val="90000"/>
              </a:lnSpc>
            </a:pPr>
            <a:r>
              <a:rPr lang="es-ES" sz="1100" dirty="0">
                <a:solidFill>
                  <a:schemeClr val="bg1"/>
                </a:solidFill>
              </a:rPr>
              <a:t>4.6	ESTRUCTURA DE LA APLICACIÓN</a:t>
            </a:r>
          </a:p>
          <a:p>
            <a:pPr lvl="1">
              <a:lnSpc>
                <a:spcPct val="90000"/>
              </a:lnSpc>
            </a:pPr>
            <a:r>
              <a:rPr lang="es-ES" sz="1100" dirty="0">
                <a:solidFill>
                  <a:schemeClr val="bg1"/>
                </a:solidFill>
              </a:rPr>
              <a:t>4.7	EJECUCIÓN DEL PROYECTO</a:t>
            </a:r>
          </a:p>
          <a:p>
            <a:pPr lvl="2">
              <a:lnSpc>
                <a:spcPct val="90000"/>
              </a:lnSpc>
            </a:pPr>
            <a:r>
              <a:rPr lang="es-ES" sz="1100" dirty="0">
                <a:solidFill>
                  <a:schemeClr val="bg1"/>
                </a:solidFill>
              </a:rPr>
              <a:t>4.7.1	EJECUCIÓN VIDEO 168</a:t>
            </a:r>
          </a:p>
          <a:p>
            <a:pPr lvl="2">
              <a:lnSpc>
                <a:spcPct val="90000"/>
              </a:lnSpc>
            </a:pPr>
            <a:r>
              <a:rPr lang="es-ES" sz="1100" dirty="0">
                <a:solidFill>
                  <a:schemeClr val="bg1"/>
                </a:solidFill>
              </a:rPr>
              <a:t>4.7.2	EJECUCIÓN VIDEO 169</a:t>
            </a:r>
          </a:p>
          <a:p>
            <a:pPr lvl="2">
              <a:lnSpc>
                <a:spcPct val="90000"/>
              </a:lnSpc>
            </a:pPr>
            <a:r>
              <a:rPr lang="es-ES" sz="1100" dirty="0">
                <a:solidFill>
                  <a:schemeClr val="bg1"/>
                </a:solidFill>
              </a:rPr>
              <a:t>4.7.3	EJECUCIÓN VIDEO 170</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REFERENCIAS</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3</a:t>
            </a:r>
          </a:p>
        </p:txBody>
      </p:sp>
    </p:spTree>
    <p:extLst>
      <p:ext uri="{BB962C8B-B14F-4D97-AF65-F5344CB8AC3E}">
        <p14:creationId xmlns:p14="http://schemas.microsoft.com/office/powerpoint/2010/main" val="46317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2400" cap="none" dirty="0">
                <a:latin typeface="+mn-lt"/>
                <a:ea typeface="+mn-ea"/>
                <a:cs typeface="+mn-cs"/>
              </a:rPr>
              <a:t>4.3.1	CODIFICACIÓN MODELO</a:t>
            </a:r>
            <a:br>
              <a:rPr lang="es-ES" sz="1800" cap="none" dirty="0">
                <a:latin typeface="+mn-lt"/>
                <a:ea typeface="+mn-ea"/>
                <a:cs typeface="+mn-cs"/>
              </a:rPr>
            </a:br>
            <a:r>
              <a:rPr lang="es-ES" sz="1800" cap="none" dirty="0">
                <a:latin typeface="+mn-lt"/>
                <a:ea typeface="+mn-ea"/>
                <a:cs typeface="+mn-cs"/>
              </a:rPr>
              <a:t>1.	Para añadir una nueva clase, dirigirse a la sección Solution Explorer, dar clic derecho sobre la carpeta modelo, luego </a:t>
            </a:r>
            <a:r>
              <a:rPr lang="es-ES" sz="1800" cap="none" dirty="0" err="1">
                <a:latin typeface="+mn-lt"/>
                <a:ea typeface="+mn-ea"/>
                <a:cs typeface="+mn-cs"/>
              </a:rPr>
              <a:t>Add</a:t>
            </a:r>
            <a:r>
              <a:rPr lang="es-ES" sz="1800" cap="none" dirty="0">
                <a:latin typeface="+mn-lt"/>
                <a:ea typeface="+mn-ea"/>
                <a:cs typeface="+mn-cs"/>
              </a:rPr>
              <a:t> y clic en la opción Class.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descr="A screenshot of a computer&#10;&#10;Description automatically generated with medium confidence">
            <a:extLst>
              <a:ext uri="{FF2B5EF4-FFF2-40B4-BE49-F238E27FC236}">
                <a16:creationId xmlns:a16="http://schemas.microsoft.com/office/drawing/2014/main" id="{A381BDF7-1924-F158-1711-790CEFF65A40}"/>
              </a:ext>
            </a:extLst>
          </p:cNvPr>
          <p:cNvPicPr>
            <a:picLocks noChangeAspect="1"/>
          </p:cNvPicPr>
          <p:nvPr/>
        </p:nvPicPr>
        <p:blipFill>
          <a:blip r:embed="rId2"/>
          <a:stretch>
            <a:fillRect/>
          </a:stretch>
        </p:blipFill>
        <p:spPr>
          <a:xfrm>
            <a:off x="812799" y="2192976"/>
            <a:ext cx="7860619" cy="3222507"/>
          </a:xfrm>
          <a:prstGeom prst="rect">
            <a:avLst/>
          </a:prstGeom>
        </p:spPr>
      </p:pic>
      <p:sp>
        <p:nvSpPr>
          <p:cNvPr id="7" name="Marcador de contenido 2">
            <a:extLst>
              <a:ext uri="{FF2B5EF4-FFF2-40B4-BE49-F238E27FC236}">
                <a16:creationId xmlns:a16="http://schemas.microsoft.com/office/drawing/2014/main" id="{063D2F4D-7A68-DDAD-D0C4-0CEC3A2978E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b="1" dirty="0">
                <a:solidFill>
                  <a:srgbClr val="FFFF00"/>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4" name="CuadroTexto 9">
            <a:extLst>
              <a:ext uri="{FF2B5EF4-FFF2-40B4-BE49-F238E27FC236}">
                <a16:creationId xmlns:a16="http://schemas.microsoft.com/office/drawing/2014/main" id="{B2370057-685B-FBE6-1EF6-14980BD8F92A}"/>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30</a:t>
            </a:r>
          </a:p>
        </p:txBody>
      </p:sp>
    </p:spTree>
    <p:extLst>
      <p:ext uri="{BB962C8B-B14F-4D97-AF65-F5344CB8AC3E}">
        <p14:creationId xmlns:p14="http://schemas.microsoft.com/office/powerpoint/2010/main" val="989570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2.	En la siguiente ventana, definir el nombre de la clase como </a:t>
            </a:r>
            <a:r>
              <a:rPr lang="es-ES" sz="1800" cap="none" dirty="0" err="1">
                <a:latin typeface="+mn-lt"/>
                <a:ea typeface="+mn-ea"/>
                <a:cs typeface="+mn-cs"/>
              </a:rPr>
              <a:t>PelotaModelo</a:t>
            </a:r>
            <a:r>
              <a:rPr lang="es-ES" sz="1800" cap="none" dirty="0">
                <a:latin typeface="+mn-lt"/>
                <a:ea typeface="+mn-ea"/>
                <a:cs typeface="+mn-cs"/>
              </a:rPr>
              <a:t> y clic en </a:t>
            </a:r>
            <a:r>
              <a:rPr lang="es-ES" sz="1800" cap="none" dirty="0" err="1">
                <a:latin typeface="+mn-lt"/>
                <a:ea typeface="+mn-ea"/>
                <a:cs typeface="+mn-cs"/>
              </a:rPr>
              <a:t>Add</a:t>
            </a:r>
            <a:r>
              <a:rPr lang="es-ES" sz="1800" cap="none" dirty="0">
                <a:latin typeface="+mn-lt"/>
                <a:ea typeface="+mn-ea"/>
                <a:cs typeface="+mn-cs"/>
              </a:rPr>
              <a:t>, esta clase tendrá las propiedades y métodos para dibujar y mover la pelota.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2C464A2F-25C8-A376-EF07-9A9773455A1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b="1" dirty="0">
                <a:solidFill>
                  <a:srgbClr val="FFFF00"/>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descr="A screenshot of a computer&#10;&#10;Description automatically generated with medium confidence">
            <a:extLst>
              <a:ext uri="{FF2B5EF4-FFF2-40B4-BE49-F238E27FC236}">
                <a16:creationId xmlns:a16="http://schemas.microsoft.com/office/drawing/2014/main" id="{F2FC0897-25E4-512C-9ADC-B1081E3E98E7}"/>
              </a:ext>
            </a:extLst>
          </p:cNvPr>
          <p:cNvPicPr>
            <a:picLocks noChangeAspect="1"/>
          </p:cNvPicPr>
          <p:nvPr/>
        </p:nvPicPr>
        <p:blipFill>
          <a:blip r:embed="rId2"/>
          <a:stretch>
            <a:fillRect/>
          </a:stretch>
        </p:blipFill>
        <p:spPr>
          <a:xfrm>
            <a:off x="1547532" y="1997274"/>
            <a:ext cx="6708503" cy="4660671"/>
          </a:xfrm>
          <a:prstGeom prst="rect">
            <a:avLst/>
          </a:prstGeom>
        </p:spPr>
      </p:pic>
      <p:sp>
        <p:nvSpPr>
          <p:cNvPr id="4" name="CuadroTexto 9">
            <a:extLst>
              <a:ext uri="{FF2B5EF4-FFF2-40B4-BE49-F238E27FC236}">
                <a16:creationId xmlns:a16="http://schemas.microsoft.com/office/drawing/2014/main" id="{3A04E6C1-78D0-3B2A-A098-7C80213B2644}"/>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31</a:t>
            </a:r>
          </a:p>
        </p:txBody>
      </p:sp>
    </p:spTree>
    <p:extLst>
      <p:ext uri="{BB962C8B-B14F-4D97-AF65-F5344CB8AC3E}">
        <p14:creationId xmlns:p14="http://schemas.microsoft.com/office/powerpoint/2010/main" val="1188539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3.	A continuación, se muestra la codificación de la clase, en donde se definen las propiedades para las coordenadas de la pelota, campos auxiliares para mover la pelota y dos objetos para dibujar y definir el hilo que moverá la pelota.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2C464A2F-25C8-A376-EF07-9A9773455A1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b="1" dirty="0">
                <a:solidFill>
                  <a:srgbClr val="FFFF00"/>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A0831A2B-0350-B9E1-E755-4A8CC52B7BC9}"/>
              </a:ext>
            </a:extLst>
          </p:cNvPr>
          <p:cNvPicPr>
            <a:picLocks noChangeAspect="1"/>
          </p:cNvPicPr>
          <p:nvPr/>
        </p:nvPicPr>
        <p:blipFill>
          <a:blip r:embed="rId2"/>
          <a:stretch>
            <a:fillRect/>
          </a:stretch>
        </p:blipFill>
        <p:spPr>
          <a:xfrm>
            <a:off x="1630446" y="1913693"/>
            <a:ext cx="6185871" cy="4746569"/>
          </a:xfrm>
          <a:prstGeom prst="rect">
            <a:avLst/>
          </a:prstGeom>
        </p:spPr>
      </p:pic>
      <p:sp>
        <p:nvSpPr>
          <p:cNvPr id="7" name="CuadroTexto 9">
            <a:extLst>
              <a:ext uri="{FF2B5EF4-FFF2-40B4-BE49-F238E27FC236}">
                <a16:creationId xmlns:a16="http://schemas.microsoft.com/office/drawing/2014/main" id="{DA5E2B6D-A394-ECD3-2CD1-303A2325DA19}"/>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32</a:t>
            </a:r>
          </a:p>
        </p:txBody>
      </p:sp>
    </p:spTree>
    <p:extLst>
      <p:ext uri="{BB962C8B-B14F-4D97-AF65-F5344CB8AC3E}">
        <p14:creationId xmlns:p14="http://schemas.microsoft.com/office/powerpoint/2010/main" val="2731172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2400" cap="none" dirty="0">
                <a:latin typeface="+mn-lt"/>
                <a:ea typeface="+mn-ea"/>
                <a:cs typeface="+mn-cs"/>
              </a:rPr>
              <a:t>4.3.2	CODIFICACIÓN VISTA</a:t>
            </a:r>
            <a:br>
              <a:rPr lang="es-ES" sz="1800" cap="none" dirty="0">
                <a:latin typeface="+mn-lt"/>
                <a:ea typeface="+mn-ea"/>
                <a:cs typeface="+mn-cs"/>
              </a:rPr>
            </a:br>
            <a:r>
              <a:rPr lang="es-ES" sz="1800" cap="none" dirty="0">
                <a:latin typeface="+mn-lt"/>
                <a:ea typeface="+mn-ea"/>
                <a:cs typeface="+mn-cs"/>
              </a:rPr>
              <a:t>1.	Para crear la ventana en donde se dibujará la pelota, dar clic derecho sobre la carpeta vista y dar clic sobre la opción Form (Windows Forms).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7" name="Marcador de contenido 2">
            <a:extLst>
              <a:ext uri="{FF2B5EF4-FFF2-40B4-BE49-F238E27FC236}">
                <a16:creationId xmlns:a16="http://schemas.microsoft.com/office/drawing/2014/main" id="{0803422F-EF14-1B06-B9E3-109A9BDF567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a:extLst>
              <a:ext uri="{FF2B5EF4-FFF2-40B4-BE49-F238E27FC236}">
                <a16:creationId xmlns:a16="http://schemas.microsoft.com/office/drawing/2014/main" id="{92879EC3-338C-EE49-D0F3-95AB1F558FED}"/>
              </a:ext>
            </a:extLst>
          </p:cNvPr>
          <p:cNvPicPr>
            <a:picLocks noChangeAspect="1"/>
          </p:cNvPicPr>
          <p:nvPr/>
        </p:nvPicPr>
        <p:blipFill>
          <a:blip r:embed="rId2"/>
          <a:stretch>
            <a:fillRect/>
          </a:stretch>
        </p:blipFill>
        <p:spPr>
          <a:xfrm>
            <a:off x="784392" y="1932313"/>
            <a:ext cx="8022105" cy="4525577"/>
          </a:xfrm>
          <a:prstGeom prst="rect">
            <a:avLst/>
          </a:prstGeom>
        </p:spPr>
      </p:pic>
      <p:sp>
        <p:nvSpPr>
          <p:cNvPr id="4" name="CuadroTexto 9">
            <a:extLst>
              <a:ext uri="{FF2B5EF4-FFF2-40B4-BE49-F238E27FC236}">
                <a16:creationId xmlns:a16="http://schemas.microsoft.com/office/drawing/2014/main" id="{7B05349B-D970-0348-CB24-7734F639C79C}"/>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33</a:t>
            </a:r>
          </a:p>
        </p:txBody>
      </p:sp>
    </p:spTree>
    <p:extLst>
      <p:ext uri="{BB962C8B-B14F-4D97-AF65-F5344CB8AC3E}">
        <p14:creationId xmlns:p14="http://schemas.microsoft.com/office/powerpoint/2010/main" val="1897331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2.	En la siguiente ventana ingresar el nombre de la clase como </a:t>
            </a:r>
            <a:r>
              <a:rPr lang="es-ES" sz="1800" cap="none" dirty="0" err="1">
                <a:latin typeface="+mn-lt"/>
                <a:ea typeface="+mn-ea"/>
                <a:cs typeface="+mn-cs"/>
              </a:rPr>
              <a:t>PelotaVista</a:t>
            </a:r>
            <a:r>
              <a:rPr lang="es-ES" sz="1800" cap="none" dirty="0">
                <a:latin typeface="+mn-lt"/>
                <a:ea typeface="+mn-ea"/>
                <a:cs typeface="+mn-cs"/>
              </a:rPr>
              <a:t> y clic en </a:t>
            </a:r>
            <a:r>
              <a:rPr lang="es-ES" sz="1800" cap="none" dirty="0" err="1">
                <a:latin typeface="+mn-lt"/>
                <a:ea typeface="+mn-ea"/>
                <a:cs typeface="+mn-cs"/>
              </a:rPr>
              <a:t>Add</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7" name="Picture 6" descr="A screenshot of a computer&#10;&#10;Description automatically generated with medium confidence">
            <a:extLst>
              <a:ext uri="{FF2B5EF4-FFF2-40B4-BE49-F238E27FC236}">
                <a16:creationId xmlns:a16="http://schemas.microsoft.com/office/drawing/2014/main" id="{358032B1-9FFE-A70D-AF21-39AF8EDDFB40}"/>
              </a:ext>
            </a:extLst>
          </p:cNvPr>
          <p:cNvPicPr>
            <a:picLocks noChangeAspect="1"/>
          </p:cNvPicPr>
          <p:nvPr/>
        </p:nvPicPr>
        <p:blipFill>
          <a:blip r:embed="rId2"/>
          <a:stretch>
            <a:fillRect/>
          </a:stretch>
        </p:blipFill>
        <p:spPr>
          <a:xfrm>
            <a:off x="1509485" y="1953617"/>
            <a:ext cx="6523075" cy="4522775"/>
          </a:xfrm>
          <a:prstGeom prst="rect">
            <a:avLst/>
          </a:prstGeom>
        </p:spPr>
      </p:pic>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4" name="CuadroTexto 9">
            <a:extLst>
              <a:ext uri="{FF2B5EF4-FFF2-40B4-BE49-F238E27FC236}">
                <a16:creationId xmlns:a16="http://schemas.microsoft.com/office/drawing/2014/main" id="{09424C43-F796-9391-FB8F-52BD20BCB771}"/>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34</a:t>
            </a:r>
          </a:p>
        </p:txBody>
      </p:sp>
    </p:spTree>
    <p:extLst>
      <p:ext uri="{BB962C8B-B14F-4D97-AF65-F5344CB8AC3E}">
        <p14:creationId xmlns:p14="http://schemas.microsoft.com/office/powerpoint/2010/main" val="296173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3.	Se genera una nueva ventana con sus clases y archivos de configuración para el diseño y control de la vista.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A picture containing text, screenshot, monitor, computer&#10;&#10;Description automatically generated">
            <a:extLst>
              <a:ext uri="{FF2B5EF4-FFF2-40B4-BE49-F238E27FC236}">
                <a16:creationId xmlns:a16="http://schemas.microsoft.com/office/drawing/2014/main" id="{154ECE48-A88F-62C2-6EF6-1871768F3641}"/>
              </a:ext>
            </a:extLst>
          </p:cNvPr>
          <p:cNvPicPr>
            <a:picLocks noChangeAspect="1"/>
          </p:cNvPicPr>
          <p:nvPr/>
        </p:nvPicPr>
        <p:blipFill>
          <a:blip r:embed="rId2"/>
          <a:stretch>
            <a:fillRect/>
          </a:stretch>
        </p:blipFill>
        <p:spPr>
          <a:xfrm>
            <a:off x="688150" y="2141311"/>
            <a:ext cx="8158805" cy="3795032"/>
          </a:xfrm>
          <a:prstGeom prst="rect">
            <a:avLst/>
          </a:prstGeom>
        </p:spPr>
      </p:pic>
      <p:sp>
        <p:nvSpPr>
          <p:cNvPr id="5" name="CuadroTexto 9">
            <a:extLst>
              <a:ext uri="{FF2B5EF4-FFF2-40B4-BE49-F238E27FC236}">
                <a16:creationId xmlns:a16="http://schemas.microsoft.com/office/drawing/2014/main" id="{4DF31F21-237A-6F16-64FE-7724C711FE2E}"/>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35</a:t>
            </a:r>
          </a:p>
        </p:txBody>
      </p:sp>
    </p:spTree>
    <p:extLst>
      <p:ext uri="{BB962C8B-B14F-4D97-AF65-F5344CB8AC3E}">
        <p14:creationId xmlns:p14="http://schemas.microsoft.com/office/powerpoint/2010/main" val="3239888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4.	Para añadir elementos a la ventana, dirigirse al panel </a:t>
            </a:r>
            <a:r>
              <a:rPr lang="es-ES" sz="1800" cap="none" dirty="0" err="1">
                <a:latin typeface="+mn-lt"/>
                <a:ea typeface="+mn-ea"/>
                <a:cs typeface="+mn-cs"/>
              </a:rPr>
              <a:t>Toolbox</a:t>
            </a:r>
            <a:r>
              <a:rPr lang="es-ES" sz="1800" cap="none" dirty="0">
                <a:latin typeface="+mn-lt"/>
                <a:ea typeface="+mn-ea"/>
                <a:cs typeface="+mn-cs"/>
              </a:rPr>
              <a:t> y se muestra una lista extensa de elementos que se pueden añadir a la ventana, seleccionar la opción panel y darle clic.</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a:extLst>
              <a:ext uri="{FF2B5EF4-FFF2-40B4-BE49-F238E27FC236}">
                <a16:creationId xmlns:a16="http://schemas.microsoft.com/office/drawing/2014/main" id="{1BEE464B-003A-47B0-9D8F-842531B5B092}"/>
              </a:ext>
            </a:extLst>
          </p:cNvPr>
          <p:cNvPicPr>
            <a:picLocks noChangeAspect="1"/>
          </p:cNvPicPr>
          <p:nvPr/>
        </p:nvPicPr>
        <p:blipFill>
          <a:blip r:embed="rId2"/>
          <a:stretch>
            <a:fillRect/>
          </a:stretch>
        </p:blipFill>
        <p:spPr>
          <a:xfrm>
            <a:off x="841829" y="2079624"/>
            <a:ext cx="7796076" cy="4138561"/>
          </a:xfrm>
          <a:prstGeom prst="rect">
            <a:avLst/>
          </a:prstGeom>
        </p:spPr>
      </p:pic>
      <p:sp>
        <p:nvSpPr>
          <p:cNvPr id="4" name="CuadroTexto 9">
            <a:extLst>
              <a:ext uri="{FF2B5EF4-FFF2-40B4-BE49-F238E27FC236}">
                <a16:creationId xmlns:a16="http://schemas.microsoft.com/office/drawing/2014/main" id="{C32999AC-8675-DFAD-A18C-514125699D72}"/>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36</a:t>
            </a:r>
          </a:p>
        </p:txBody>
      </p:sp>
    </p:spTree>
    <p:extLst>
      <p:ext uri="{BB962C8B-B14F-4D97-AF65-F5344CB8AC3E}">
        <p14:creationId xmlns:p14="http://schemas.microsoft.com/office/powerpoint/2010/main" val="2106921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5.	Para añadir el panel seleccionado a la ventana, dar clic en donde se ubicará el panel, en este caso en la esquina superior izquierda de la ventana.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A picture containing graphical user interface&#10;&#10;Description automatically generated">
            <a:extLst>
              <a:ext uri="{FF2B5EF4-FFF2-40B4-BE49-F238E27FC236}">
                <a16:creationId xmlns:a16="http://schemas.microsoft.com/office/drawing/2014/main" id="{99B9D404-F4D1-CA48-0E6E-EEAA507778A5}"/>
              </a:ext>
            </a:extLst>
          </p:cNvPr>
          <p:cNvPicPr>
            <a:picLocks noChangeAspect="1"/>
          </p:cNvPicPr>
          <p:nvPr/>
        </p:nvPicPr>
        <p:blipFill>
          <a:blip r:embed="rId2"/>
          <a:stretch>
            <a:fillRect/>
          </a:stretch>
        </p:blipFill>
        <p:spPr>
          <a:xfrm>
            <a:off x="1364343" y="1974719"/>
            <a:ext cx="7086691" cy="4483171"/>
          </a:xfrm>
          <a:prstGeom prst="rect">
            <a:avLst/>
          </a:prstGeom>
        </p:spPr>
      </p:pic>
      <p:sp>
        <p:nvSpPr>
          <p:cNvPr id="5" name="CuadroTexto 9">
            <a:extLst>
              <a:ext uri="{FF2B5EF4-FFF2-40B4-BE49-F238E27FC236}">
                <a16:creationId xmlns:a16="http://schemas.microsoft.com/office/drawing/2014/main" id="{D19E1296-8CAA-993F-414D-E1E8AC24A635}"/>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37</a:t>
            </a:r>
          </a:p>
        </p:txBody>
      </p:sp>
    </p:spTree>
    <p:extLst>
      <p:ext uri="{BB962C8B-B14F-4D97-AF65-F5344CB8AC3E}">
        <p14:creationId xmlns:p14="http://schemas.microsoft.com/office/powerpoint/2010/main" val="1219002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6.	Para dimensionar el panel, dar clic sobre los botones que se muestran alrededor del panel hasta que ocupe todo el ancho de la ventana y casi todo el alto como se muestra en la siguiente figura.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a:extLst>
              <a:ext uri="{FF2B5EF4-FFF2-40B4-BE49-F238E27FC236}">
                <a16:creationId xmlns:a16="http://schemas.microsoft.com/office/drawing/2014/main" id="{863BA5AC-7670-B8EA-854B-E5EA3C2B4F06}"/>
              </a:ext>
            </a:extLst>
          </p:cNvPr>
          <p:cNvPicPr>
            <a:picLocks noChangeAspect="1"/>
          </p:cNvPicPr>
          <p:nvPr/>
        </p:nvPicPr>
        <p:blipFill>
          <a:blip r:embed="rId2"/>
          <a:stretch>
            <a:fillRect/>
          </a:stretch>
        </p:blipFill>
        <p:spPr>
          <a:xfrm>
            <a:off x="899887" y="2109470"/>
            <a:ext cx="7659596" cy="4102756"/>
          </a:xfrm>
          <a:prstGeom prst="rect">
            <a:avLst/>
          </a:prstGeom>
        </p:spPr>
      </p:pic>
      <p:sp>
        <p:nvSpPr>
          <p:cNvPr id="4" name="CuadroTexto 9">
            <a:extLst>
              <a:ext uri="{FF2B5EF4-FFF2-40B4-BE49-F238E27FC236}">
                <a16:creationId xmlns:a16="http://schemas.microsoft.com/office/drawing/2014/main" id="{1BE10ECC-4AE8-6D44-2153-D1A002B8E779}"/>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38</a:t>
            </a:r>
          </a:p>
        </p:txBody>
      </p:sp>
    </p:spTree>
    <p:extLst>
      <p:ext uri="{BB962C8B-B14F-4D97-AF65-F5344CB8AC3E}">
        <p14:creationId xmlns:p14="http://schemas.microsoft.com/office/powerpoint/2010/main" val="1536910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7.	A continuación, se debe definir el nombre del panel tal y como se muestra en la tabla de Nombres y Abreviaturas, en la sección </a:t>
            </a:r>
            <a:r>
              <a:rPr lang="es-ES" sz="1800" cap="none" dirty="0" err="1">
                <a:latin typeface="+mn-lt"/>
                <a:ea typeface="+mn-ea"/>
                <a:cs typeface="+mn-cs"/>
              </a:rPr>
              <a:t>Properties</a:t>
            </a:r>
            <a:r>
              <a:rPr lang="es-ES" sz="1800" cap="none" dirty="0">
                <a:latin typeface="+mn-lt"/>
                <a:ea typeface="+mn-ea"/>
                <a:cs typeface="+mn-cs"/>
              </a:rPr>
              <a:t> buscar la opción (</a:t>
            </a:r>
            <a:r>
              <a:rPr lang="es-ES" sz="1800" cap="none" dirty="0" err="1">
                <a:latin typeface="+mn-lt"/>
                <a:ea typeface="+mn-ea"/>
                <a:cs typeface="+mn-cs"/>
              </a:rPr>
              <a:t>Name</a:t>
            </a:r>
            <a:r>
              <a:rPr lang="es-ES" sz="1800" cap="none" dirty="0">
                <a:latin typeface="+mn-lt"/>
                <a:ea typeface="+mn-ea"/>
                <a:cs typeface="+mn-cs"/>
              </a:rPr>
              <a:t>) e ingresar el nombre del panel como </a:t>
            </a:r>
            <a:r>
              <a:rPr lang="es-ES" sz="1800" cap="none" dirty="0" err="1">
                <a:latin typeface="+mn-lt"/>
                <a:ea typeface="+mn-ea"/>
                <a:cs typeface="+mn-cs"/>
              </a:rPr>
              <a:t>pnlPelotas</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9" name="Picture 8">
            <a:extLst>
              <a:ext uri="{FF2B5EF4-FFF2-40B4-BE49-F238E27FC236}">
                <a16:creationId xmlns:a16="http://schemas.microsoft.com/office/drawing/2014/main" id="{1D55523D-A2C6-4884-6A7D-ECAFE627154D}"/>
              </a:ext>
            </a:extLst>
          </p:cNvPr>
          <p:cNvPicPr>
            <a:picLocks noChangeAspect="1"/>
          </p:cNvPicPr>
          <p:nvPr/>
        </p:nvPicPr>
        <p:blipFill>
          <a:blip r:embed="rId2"/>
          <a:stretch>
            <a:fillRect/>
          </a:stretch>
        </p:blipFill>
        <p:spPr>
          <a:xfrm>
            <a:off x="755365" y="2085249"/>
            <a:ext cx="7984640" cy="3405712"/>
          </a:xfrm>
          <a:prstGeom prst="rect">
            <a:avLst/>
          </a:prstGeom>
        </p:spPr>
      </p:pic>
      <p:sp>
        <p:nvSpPr>
          <p:cNvPr id="4" name="CuadroTexto 9">
            <a:extLst>
              <a:ext uri="{FF2B5EF4-FFF2-40B4-BE49-F238E27FC236}">
                <a16:creationId xmlns:a16="http://schemas.microsoft.com/office/drawing/2014/main" id="{0903301C-3651-1169-04C9-4BD5F8AF765F}"/>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39</a:t>
            </a:r>
          </a:p>
        </p:txBody>
      </p:sp>
    </p:spTree>
    <p:extLst>
      <p:ext uri="{BB962C8B-B14F-4D97-AF65-F5344CB8AC3E}">
        <p14:creationId xmlns:p14="http://schemas.microsoft.com/office/powerpoint/2010/main" val="424463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b="1" dirty="0">
                <a:solidFill>
                  <a:srgbClr val="FFFF00"/>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a:bodyPr>
          <a:lstStyle/>
          <a:p>
            <a:pPr marL="0" marR="0" indent="0" algn="just">
              <a:lnSpc>
                <a:spcPct val="115000"/>
              </a:lnSpc>
              <a:spcBef>
                <a:spcPts val="0"/>
              </a:spcBef>
              <a:spcAft>
                <a:spcPts val="1000"/>
              </a:spcAft>
              <a:buNone/>
            </a:pPr>
            <a:r>
              <a:rPr lang="es-ES" dirty="0">
                <a:solidFill>
                  <a:schemeClr val="tx1"/>
                </a:solidFill>
              </a:rPr>
              <a:t>Un hilo también llamado </a:t>
            </a:r>
            <a:r>
              <a:rPr lang="es-ES" dirty="0" err="1">
                <a:solidFill>
                  <a:schemeClr val="tx1"/>
                </a:solidFill>
              </a:rPr>
              <a:t>Thread</a:t>
            </a:r>
            <a:r>
              <a:rPr lang="es-ES" dirty="0">
                <a:solidFill>
                  <a:schemeClr val="tx1"/>
                </a:solidFill>
              </a:rPr>
              <a:t>, proceso ligero o subproceso, es la unidad de ejecución de un proceso, y está asociado con una secuencia de instrucciones, un conjunto de registros y una pila [1]. Los programas que no usan hilos son aquellos que solo tienen una secuencia de ejecución y ejecutan una tarea a la vez. Estos programas pueden ser útiles para tareas sencillas y rápidas, pero pueden ser ineficientes para tareas más complejas o que requieren la ejecución de varias tareas al mismo tiempo.</a:t>
            </a:r>
          </a:p>
          <a:p>
            <a:pPr marL="0" marR="0" indent="0" algn="just">
              <a:lnSpc>
                <a:spcPct val="115000"/>
              </a:lnSpc>
              <a:spcBef>
                <a:spcPts val="0"/>
              </a:spcBef>
              <a:spcAft>
                <a:spcPts val="1000"/>
              </a:spcAft>
              <a:buNone/>
            </a:pPr>
            <a:r>
              <a:rPr lang="es-ES" dirty="0">
                <a:solidFill>
                  <a:schemeClr val="tx1"/>
                </a:solidFill>
              </a:rPr>
              <a:t>Los programas que usan hilos, por otro lado, tienen varias secuencias de ejecución que pueden ejecutar tareas de manera concurrente. Esto puede mejorar la eficiencia y la velocidad de la aplicación, ya que permite que varias tareas se ejecuten al mismo tiempo en lugar de tener que esperar a que se completen una a una.</a:t>
            </a:r>
          </a:p>
        </p:txBody>
      </p:sp>
    </p:spTree>
    <p:extLst>
      <p:ext uri="{BB962C8B-B14F-4D97-AF65-F5344CB8AC3E}">
        <p14:creationId xmlns:p14="http://schemas.microsoft.com/office/powerpoint/2010/main" val="91100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8.	De la misma forma como se añadió el panel, dirigirse a la sección </a:t>
            </a:r>
            <a:r>
              <a:rPr lang="es-ES" dirty="0" err="1">
                <a:solidFill>
                  <a:schemeClr val="bg1"/>
                </a:solidFill>
              </a:rPr>
              <a:t>Toobox</a:t>
            </a:r>
            <a:r>
              <a:rPr lang="es-ES" dirty="0">
                <a:solidFill>
                  <a:schemeClr val="bg1"/>
                </a:solidFill>
              </a:rPr>
              <a:t> y dar clic en la opción </a:t>
            </a:r>
            <a:r>
              <a:rPr lang="es-ES" dirty="0" err="1">
                <a:solidFill>
                  <a:schemeClr val="bg1"/>
                </a:solidFill>
              </a:rPr>
              <a:t>Button</a:t>
            </a:r>
            <a:r>
              <a:rPr lang="es-ES" dirty="0">
                <a:solidFill>
                  <a:schemeClr val="bg1"/>
                </a:solidFill>
              </a:rPr>
              <a: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40</a:t>
            </a:r>
          </a:p>
        </p:txBody>
      </p:sp>
      <p:pic>
        <p:nvPicPr>
          <p:cNvPr id="9" name="Picture 8">
            <a:extLst>
              <a:ext uri="{FF2B5EF4-FFF2-40B4-BE49-F238E27FC236}">
                <a16:creationId xmlns:a16="http://schemas.microsoft.com/office/drawing/2014/main" id="{63DBF8E2-CF33-6C7B-4FCE-995C14443B99}"/>
              </a:ext>
            </a:extLst>
          </p:cNvPr>
          <p:cNvPicPr>
            <a:picLocks noChangeAspect="1"/>
          </p:cNvPicPr>
          <p:nvPr/>
        </p:nvPicPr>
        <p:blipFill>
          <a:blip r:embed="rId2"/>
          <a:stretch>
            <a:fillRect/>
          </a:stretch>
        </p:blipFill>
        <p:spPr>
          <a:xfrm>
            <a:off x="5035295" y="2203018"/>
            <a:ext cx="3237848" cy="2451963"/>
          </a:xfrm>
          <a:prstGeom prst="rect">
            <a:avLst/>
          </a:prstGeom>
        </p:spPr>
      </p:pic>
    </p:spTree>
    <p:extLst>
      <p:ext uri="{BB962C8B-B14F-4D97-AF65-F5344CB8AC3E}">
        <p14:creationId xmlns:p14="http://schemas.microsoft.com/office/powerpoint/2010/main" val="1372999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9.	Dirigirse a la sección </a:t>
            </a:r>
            <a:r>
              <a:rPr lang="es-ES" sz="1800" cap="none" dirty="0" err="1">
                <a:latin typeface="+mn-lt"/>
                <a:ea typeface="+mn-ea"/>
                <a:cs typeface="+mn-cs"/>
              </a:rPr>
              <a:t>Properties</a:t>
            </a:r>
            <a:r>
              <a:rPr lang="es-ES" sz="1800" cap="none" dirty="0">
                <a:latin typeface="+mn-lt"/>
                <a:ea typeface="+mn-ea"/>
                <a:cs typeface="+mn-cs"/>
              </a:rPr>
              <a:t> y buscar la opción Text, en este campo ingresar el texto que se mostrará en el botón, en este caso Dale.</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989D1815-2549-0A6C-D8FA-B2362652E102}"/>
              </a:ext>
            </a:extLst>
          </p:cNvPr>
          <p:cNvPicPr>
            <a:picLocks noChangeAspect="1"/>
          </p:cNvPicPr>
          <p:nvPr/>
        </p:nvPicPr>
        <p:blipFill>
          <a:blip r:embed="rId2"/>
          <a:stretch>
            <a:fillRect/>
          </a:stretch>
        </p:blipFill>
        <p:spPr>
          <a:xfrm>
            <a:off x="771889" y="2119403"/>
            <a:ext cx="7933644" cy="3454083"/>
          </a:xfrm>
          <a:prstGeom prst="rect">
            <a:avLst/>
          </a:prstGeom>
        </p:spPr>
      </p:pic>
      <p:sp>
        <p:nvSpPr>
          <p:cNvPr id="5" name="CuadroTexto 9">
            <a:extLst>
              <a:ext uri="{FF2B5EF4-FFF2-40B4-BE49-F238E27FC236}">
                <a16:creationId xmlns:a16="http://schemas.microsoft.com/office/drawing/2014/main" id="{793DC66F-AE03-BCE4-66EF-505621319FD1}"/>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41</a:t>
            </a:r>
          </a:p>
        </p:txBody>
      </p:sp>
    </p:spTree>
    <p:extLst>
      <p:ext uri="{BB962C8B-B14F-4D97-AF65-F5344CB8AC3E}">
        <p14:creationId xmlns:p14="http://schemas.microsoft.com/office/powerpoint/2010/main" val="3736190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10.	Luego buscar la opción (</a:t>
            </a:r>
            <a:r>
              <a:rPr lang="es-ES" sz="1800" cap="none" dirty="0" err="1">
                <a:latin typeface="+mn-lt"/>
                <a:ea typeface="+mn-ea"/>
                <a:cs typeface="+mn-cs"/>
              </a:rPr>
              <a:t>Name</a:t>
            </a:r>
            <a:r>
              <a:rPr lang="es-ES" sz="1800" cap="none" dirty="0">
                <a:latin typeface="+mn-lt"/>
                <a:ea typeface="+mn-ea"/>
                <a:cs typeface="+mn-cs"/>
              </a:rPr>
              <a:t>) e ingresar el nombre del botón como </a:t>
            </a:r>
            <a:r>
              <a:rPr lang="es-ES" sz="1800" cap="none" dirty="0" err="1">
                <a:latin typeface="+mn-lt"/>
                <a:ea typeface="+mn-ea"/>
                <a:cs typeface="+mn-cs"/>
              </a:rPr>
              <a:t>btnDale</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a:extLst>
              <a:ext uri="{FF2B5EF4-FFF2-40B4-BE49-F238E27FC236}">
                <a16:creationId xmlns:a16="http://schemas.microsoft.com/office/drawing/2014/main" id="{E802325D-F29D-0E08-E7DF-9DD0BA64B174}"/>
              </a:ext>
            </a:extLst>
          </p:cNvPr>
          <p:cNvPicPr>
            <a:picLocks noChangeAspect="1"/>
          </p:cNvPicPr>
          <p:nvPr/>
        </p:nvPicPr>
        <p:blipFill>
          <a:blip r:embed="rId2"/>
          <a:stretch>
            <a:fillRect/>
          </a:stretch>
        </p:blipFill>
        <p:spPr>
          <a:xfrm>
            <a:off x="841829" y="2224087"/>
            <a:ext cx="7768771" cy="3722536"/>
          </a:xfrm>
          <a:prstGeom prst="rect">
            <a:avLst/>
          </a:prstGeom>
        </p:spPr>
      </p:pic>
      <p:sp>
        <p:nvSpPr>
          <p:cNvPr id="4" name="CuadroTexto 9">
            <a:extLst>
              <a:ext uri="{FF2B5EF4-FFF2-40B4-BE49-F238E27FC236}">
                <a16:creationId xmlns:a16="http://schemas.microsoft.com/office/drawing/2014/main" id="{6B7CA3F7-8EC8-3295-ED32-75865662AC8C}"/>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42</a:t>
            </a:r>
          </a:p>
        </p:txBody>
      </p:sp>
    </p:spTree>
    <p:extLst>
      <p:ext uri="{BB962C8B-B14F-4D97-AF65-F5344CB8AC3E}">
        <p14:creationId xmlns:p14="http://schemas.microsoft.com/office/powerpoint/2010/main" val="775856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11.	De la misma forma para el botón Salir, buscar la opción Text e ingresar el texto que se mostrara en el botón.</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A picture containing text, screenshot, monitor&#10;&#10;Description automatically generated">
            <a:extLst>
              <a:ext uri="{FF2B5EF4-FFF2-40B4-BE49-F238E27FC236}">
                <a16:creationId xmlns:a16="http://schemas.microsoft.com/office/drawing/2014/main" id="{B9089582-7CBF-2FB4-F93E-0637BDA21A55}"/>
              </a:ext>
            </a:extLst>
          </p:cNvPr>
          <p:cNvPicPr>
            <a:picLocks noChangeAspect="1"/>
          </p:cNvPicPr>
          <p:nvPr/>
        </p:nvPicPr>
        <p:blipFill>
          <a:blip r:embed="rId2"/>
          <a:stretch>
            <a:fillRect/>
          </a:stretch>
        </p:blipFill>
        <p:spPr>
          <a:xfrm>
            <a:off x="816006" y="2224495"/>
            <a:ext cx="7843762" cy="3407047"/>
          </a:xfrm>
          <a:prstGeom prst="rect">
            <a:avLst/>
          </a:prstGeom>
        </p:spPr>
      </p:pic>
      <p:sp>
        <p:nvSpPr>
          <p:cNvPr id="5" name="CuadroTexto 9">
            <a:extLst>
              <a:ext uri="{FF2B5EF4-FFF2-40B4-BE49-F238E27FC236}">
                <a16:creationId xmlns:a16="http://schemas.microsoft.com/office/drawing/2014/main" id="{9C68FDEB-80D9-849D-95EA-2FA81CC53DA9}"/>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43</a:t>
            </a:r>
          </a:p>
        </p:txBody>
      </p:sp>
    </p:spTree>
    <p:extLst>
      <p:ext uri="{BB962C8B-B14F-4D97-AF65-F5344CB8AC3E}">
        <p14:creationId xmlns:p14="http://schemas.microsoft.com/office/powerpoint/2010/main" val="1934945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12.	Para el botón Salir, buscar el campo (</a:t>
            </a:r>
            <a:r>
              <a:rPr lang="es-ES" sz="1800" cap="none" dirty="0" err="1">
                <a:latin typeface="+mn-lt"/>
                <a:ea typeface="+mn-ea"/>
                <a:cs typeface="+mn-cs"/>
              </a:rPr>
              <a:t>Name</a:t>
            </a:r>
            <a:r>
              <a:rPr lang="es-ES" sz="1800" cap="none" dirty="0">
                <a:latin typeface="+mn-lt"/>
                <a:ea typeface="+mn-ea"/>
                <a:cs typeface="+mn-cs"/>
              </a:rPr>
              <a:t>) en ingresar </a:t>
            </a:r>
            <a:r>
              <a:rPr lang="es-ES" sz="1800" cap="none" dirty="0" err="1">
                <a:latin typeface="+mn-lt"/>
                <a:ea typeface="+mn-ea"/>
                <a:cs typeface="+mn-cs"/>
              </a:rPr>
              <a:t>btnSalir</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A picture containing text, screenshot, computer&#10;&#10;Description automatically generated">
            <a:extLst>
              <a:ext uri="{FF2B5EF4-FFF2-40B4-BE49-F238E27FC236}">
                <a16:creationId xmlns:a16="http://schemas.microsoft.com/office/drawing/2014/main" id="{39E13AF6-1FB3-D9D3-1291-2639CCBF5BAF}"/>
              </a:ext>
            </a:extLst>
          </p:cNvPr>
          <p:cNvPicPr>
            <a:picLocks noChangeAspect="1"/>
          </p:cNvPicPr>
          <p:nvPr/>
        </p:nvPicPr>
        <p:blipFill>
          <a:blip r:embed="rId2"/>
          <a:stretch>
            <a:fillRect/>
          </a:stretch>
        </p:blipFill>
        <p:spPr>
          <a:xfrm>
            <a:off x="812801" y="2218689"/>
            <a:ext cx="7808912" cy="3741995"/>
          </a:xfrm>
          <a:prstGeom prst="rect">
            <a:avLst/>
          </a:prstGeom>
        </p:spPr>
      </p:pic>
      <p:sp>
        <p:nvSpPr>
          <p:cNvPr id="4" name="CuadroTexto 9">
            <a:extLst>
              <a:ext uri="{FF2B5EF4-FFF2-40B4-BE49-F238E27FC236}">
                <a16:creationId xmlns:a16="http://schemas.microsoft.com/office/drawing/2014/main" id="{9F6AEF9D-E3E4-590A-9228-0BF47A5CAB5F}"/>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44</a:t>
            </a:r>
          </a:p>
        </p:txBody>
      </p:sp>
    </p:spTree>
    <p:extLst>
      <p:ext uri="{BB962C8B-B14F-4D97-AF65-F5344CB8AC3E}">
        <p14:creationId xmlns:p14="http://schemas.microsoft.com/office/powerpoint/2010/main" val="3412446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13.	Para acceder al panel y los botones que se agregaron a la ventana se deben definir sus métodos getters, para esto dirigirse a la sección Solution Explorer, dar clic derecho sobre el archivo </a:t>
            </a:r>
            <a:r>
              <a:rPr lang="es-ES" dirty="0" err="1">
                <a:solidFill>
                  <a:schemeClr val="bg1"/>
                </a:solidFill>
              </a:rPr>
              <a:t>PelotaVista.cs</a:t>
            </a:r>
            <a:r>
              <a:rPr lang="es-ES" dirty="0">
                <a:solidFill>
                  <a:schemeClr val="bg1"/>
                </a:solidFill>
              </a:rPr>
              <a:t> y clic en View Code.</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45</a:t>
            </a:r>
          </a:p>
        </p:txBody>
      </p:sp>
      <p:pic>
        <p:nvPicPr>
          <p:cNvPr id="4" name="Picture 3" descr="A screenshot of a computer&#10;&#10;Description automatically generated with medium confidence">
            <a:extLst>
              <a:ext uri="{FF2B5EF4-FFF2-40B4-BE49-F238E27FC236}">
                <a16:creationId xmlns:a16="http://schemas.microsoft.com/office/drawing/2014/main" id="{3992EF83-FEC3-8CAD-E701-BC603E057C86}"/>
              </a:ext>
            </a:extLst>
          </p:cNvPr>
          <p:cNvPicPr>
            <a:picLocks noChangeAspect="1"/>
          </p:cNvPicPr>
          <p:nvPr/>
        </p:nvPicPr>
        <p:blipFill>
          <a:blip r:embed="rId2"/>
          <a:stretch>
            <a:fillRect/>
          </a:stretch>
        </p:blipFill>
        <p:spPr>
          <a:xfrm>
            <a:off x="4430305" y="1791240"/>
            <a:ext cx="4307296" cy="3275520"/>
          </a:xfrm>
          <a:prstGeom prst="rect">
            <a:avLst/>
          </a:prstGeom>
        </p:spPr>
      </p:pic>
    </p:spTree>
    <p:extLst>
      <p:ext uri="{BB962C8B-B14F-4D97-AF65-F5344CB8AC3E}">
        <p14:creationId xmlns:p14="http://schemas.microsoft.com/office/powerpoint/2010/main" val="1744720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14.	En el archivo de clase que se abre a continuación, codificar los métodos getter para cada elemento que se agregó a la ventana.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46</a:t>
            </a:r>
          </a:p>
        </p:txBody>
      </p:sp>
      <p:pic>
        <p:nvPicPr>
          <p:cNvPr id="5" name="Picture 4" descr="Text&#10;&#10;Description automatically generated">
            <a:extLst>
              <a:ext uri="{FF2B5EF4-FFF2-40B4-BE49-F238E27FC236}">
                <a16:creationId xmlns:a16="http://schemas.microsoft.com/office/drawing/2014/main" id="{07269325-2890-BEA5-EA13-66BE7C6CD58C}"/>
              </a:ext>
            </a:extLst>
          </p:cNvPr>
          <p:cNvPicPr>
            <a:picLocks noChangeAspect="1"/>
          </p:cNvPicPr>
          <p:nvPr/>
        </p:nvPicPr>
        <p:blipFill>
          <a:blip r:embed="rId2"/>
          <a:stretch>
            <a:fillRect/>
          </a:stretch>
        </p:blipFill>
        <p:spPr>
          <a:xfrm>
            <a:off x="4523959" y="1002737"/>
            <a:ext cx="4219303" cy="4787756"/>
          </a:xfrm>
          <a:prstGeom prst="rect">
            <a:avLst/>
          </a:prstGeom>
        </p:spPr>
      </p:pic>
    </p:spTree>
    <p:extLst>
      <p:ext uri="{BB962C8B-B14F-4D97-AF65-F5344CB8AC3E}">
        <p14:creationId xmlns:p14="http://schemas.microsoft.com/office/powerpoint/2010/main" val="2885815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15.	Para que el panel en el que se dibujaran las pelotas sea más legible, dirigirse a la sección </a:t>
            </a:r>
            <a:r>
              <a:rPr lang="es-ES" sz="1800" cap="none" dirty="0" err="1">
                <a:latin typeface="+mn-lt"/>
                <a:ea typeface="+mn-ea"/>
                <a:cs typeface="+mn-cs"/>
              </a:rPr>
              <a:t>Properties</a:t>
            </a:r>
            <a:r>
              <a:rPr lang="es-ES" sz="1800" cap="none" dirty="0">
                <a:latin typeface="+mn-lt"/>
                <a:ea typeface="+mn-ea"/>
                <a:cs typeface="+mn-cs"/>
              </a:rPr>
              <a:t>, buscar la opción </a:t>
            </a:r>
            <a:r>
              <a:rPr lang="es-ES" sz="1800" cap="none" dirty="0" err="1">
                <a:latin typeface="+mn-lt"/>
                <a:ea typeface="+mn-ea"/>
                <a:cs typeface="+mn-cs"/>
              </a:rPr>
              <a:t>BackColor</a:t>
            </a:r>
            <a:r>
              <a:rPr lang="es-ES" sz="1800" cap="none" dirty="0">
                <a:latin typeface="+mn-lt"/>
                <a:ea typeface="+mn-ea"/>
                <a:cs typeface="+mn-cs"/>
              </a:rPr>
              <a:t> y seleccionar un color más oscuro.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DDE2F1FE-5333-2B85-FE63-BA93DCAB840C}"/>
              </a:ext>
            </a:extLst>
          </p:cNvPr>
          <p:cNvPicPr>
            <a:picLocks noChangeAspect="1"/>
          </p:cNvPicPr>
          <p:nvPr/>
        </p:nvPicPr>
        <p:blipFill>
          <a:blip r:embed="rId2"/>
          <a:stretch>
            <a:fillRect/>
          </a:stretch>
        </p:blipFill>
        <p:spPr>
          <a:xfrm>
            <a:off x="895779" y="2259647"/>
            <a:ext cx="7653861" cy="3647667"/>
          </a:xfrm>
          <a:prstGeom prst="rect">
            <a:avLst/>
          </a:prstGeom>
        </p:spPr>
      </p:pic>
      <p:sp>
        <p:nvSpPr>
          <p:cNvPr id="5" name="CuadroTexto 9">
            <a:extLst>
              <a:ext uri="{FF2B5EF4-FFF2-40B4-BE49-F238E27FC236}">
                <a16:creationId xmlns:a16="http://schemas.microsoft.com/office/drawing/2014/main" id="{1031E31E-78D0-FE01-5B89-8735D8480E7E}"/>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47</a:t>
            </a:r>
          </a:p>
        </p:txBody>
      </p:sp>
    </p:spTree>
    <p:extLst>
      <p:ext uri="{BB962C8B-B14F-4D97-AF65-F5344CB8AC3E}">
        <p14:creationId xmlns:p14="http://schemas.microsoft.com/office/powerpoint/2010/main" val="4162640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16.	Para que la ventana </a:t>
            </a:r>
            <a:r>
              <a:rPr lang="es-ES" sz="1800" cap="none" dirty="0" err="1">
                <a:latin typeface="+mn-lt"/>
                <a:ea typeface="+mn-ea"/>
                <a:cs typeface="+mn-cs"/>
              </a:rPr>
              <a:t>PelotaVista</a:t>
            </a:r>
            <a:r>
              <a:rPr lang="es-ES" sz="1800" cap="none" dirty="0">
                <a:latin typeface="+mn-lt"/>
                <a:ea typeface="+mn-ea"/>
                <a:cs typeface="+mn-cs"/>
              </a:rPr>
              <a:t> se muestra al ejecutar el proyecto, dirigirse a la clase </a:t>
            </a:r>
            <a:r>
              <a:rPr lang="es-ES" sz="1800" cap="none" dirty="0" err="1">
                <a:latin typeface="+mn-lt"/>
                <a:ea typeface="+mn-ea"/>
                <a:cs typeface="+mn-cs"/>
              </a:rPr>
              <a:t>Program.cs</a:t>
            </a:r>
            <a:r>
              <a:rPr lang="es-ES" sz="1800" cap="none" dirty="0">
                <a:latin typeface="+mn-lt"/>
                <a:ea typeface="+mn-ea"/>
                <a:cs typeface="+mn-cs"/>
              </a:rPr>
              <a:t> y cambiar el código por el que se muestra a continuación.</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a:extLst>
              <a:ext uri="{FF2B5EF4-FFF2-40B4-BE49-F238E27FC236}">
                <a16:creationId xmlns:a16="http://schemas.microsoft.com/office/drawing/2014/main" id="{6FD246D5-05EC-3AF3-2260-E6EC77CD76BE}"/>
              </a:ext>
            </a:extLst>
          </p:cNvPr>
          <p:cNvPicPr>
            <a:picLocks noChangeAspect="1"/>
          </p:cNvPicPr>
          <p:nvPr/>
        </p:nvPicPr>
        <p:blipFill>
          <a:blip r:embed="rId2"/>
          <a:stretch>
            <a:fillRect/>
          </a:stretch>
        </p:blipFill>
        <p:spPr>
          <a:xfrm>
            <a:off x="899886" y="1953260"/>
            <a:ext cx="7692980" cy="4627536"/>
          </a:xfrm>
          <a:prstGeom prst="rect">
            <a:avLst/>
          </a:prstGeom>
        </p:spPr>
      </p:pic>
      <p:sp>
        <p:nvSpPr>
          <p:cNvPr id="4" name="CuadroTexto 9">
            <a:extLst>
              <a:ext uri="{FF2B5EF4-FFF2-40B4-BE49-F238E27FC236}">
                <a16:creationId xmlns:a16="http://schemas.microsoft.com/office/drawing/2014/main" id="{F35B15BA-B3DA-2A3A-67C4-DCFAFED38AFA}"/>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48</a:t>
            </a:r>
          </a:p>
        </p:txBody>
      </p:sp>
    </p:spTree>
    <p:extLst>
      <p:ext uri="{BB962C8B-B14F-4D97-AF65-F5344CB8AC3E}">
        <p14:creationId xmlns:p14="http://schemas.microsoft.com/office/powerpoint/2010/main" val="793724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17.	Al crear el proyecto se generó de forma predeterminada una ventana llamada Form1, esta ventana es innecesaria, por lo tanto, dirigirse a la sección Solution Explorer, dar clic derecho sobre Form1.cs y clic en Delete para borrar la ventana.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b="1" dirty="0">
                <a:solidFill>
                  <a:srgbClr val="FFFF00"/>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49</a:t>
            </a:r>
          </a:p>
        </p:txBody>
      </p:sp>
      <p:pic>
        <p:nvPicPr>
          <p:cNvPr id="4" name="Picture 3">
            <a:extLst>
              <a:ext uri="{FF2B5EF4-FFF2-40B4-BE49-F238E27FC236}">
                <a16:creationId xmlns:a16="http://schemas.microsoft.com/office/drawing/2014/main" id="{32F79596-CC15-F1EB-F361-C98894CFD2F5}"/>
              </a:ext>
            </a:extLst>
          </p:cNvPr>
          <p:cNvPicPr>
            <a:picLocks noChangeAspect="1"/>
          </p:cNvPicPr>
          <p:nvPr/>
        </p:nvPicPr>
        <p:blipFill>
          <a:blip r:embed="rId2"/>
          <a:stretch>
            <a:fillRect/>
          </a:stretch>
        </p:blipFill>
        <p:spPr>
          <a:xfrm>
            <a:off x="4478783" y="882650"/>
            <a:ext cx="4309654" cy="5027930"/>
          </a:xfrm>
          <a:prstGeom prst="rect">
            <a:avLst/>
          </a:prstGeom>
        </p:spPr>
      </p:pic>
    </p:spTree>
    <p:extLst>
      <p:ext uri="{BB962C8B-B14F-4D97-AF65-F5344CB8AC3E}">
        <p14:creationId xmlns:p14="http://schemas.microsoft.com/office/powerpoint/2010/main" val="345709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319834"/>
            <a:ext cx="8413952" cy="1586434"/>
          </a:xfrm>
        </p:spPr>
        <p:txBody>
          <a:bodyPr>
            <a:normAutofit lnSpcReduction="10000"/>
          </a:bodyPr>
          <a:lstStyle/>
          <a:p>
            <a:pPr marL="0" marR="0" indent="0" algn="just">
              <a:lnSpc>
                <a:spcPct val="115000"/>
              </a:lnSpc>
              <a:spcBef>
                <a:spcPts val="0"/>
              </a:spcBef>
              <a:spcAft>
                <a:spcPts val="1000"/>
              </a:spcAft>
              <a:buNone/>
            </a:pPr>
            <a:r>
              <a:rPr lang="es-ES" dirty="0">
                <a:solidFill>
                  <a:schemeClr val="tx1"/>
                </a:solidFill>
              </a:rPr>
              <a:t>Analizar los conceptos, beneficios y aplicaciones de los hilos en sistemas de software que ejecuten más de una tarea por medio de un ejemplo práctico y sencillo, utilizando el lenguaje de programación C#, la plataforma de desarrollo .NET y la arquitectura MVC (Modelo-Vista-Controlador), para implementarlos en sistemas que necesiten ejecutar varias tareas al mismo tiempo.</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CuadroTexto 9">
            <a:extLst>
              <a:ext uri="{FF2B5EF4-FFF2-40B4-BE49-F238E27FC236}">
                <a16:creationId xmlns:a16="http://schemas.microsoft.com/office/drawing/2014/main" id="{BA689D67-D746-8F51-3EC8-642DEFE2F9AD}"/>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4</a:t>
            </a:r>
          </a:p>
        </p:txBody>
      </p:sp>
      <p:sp>
        <p:nvSpPr>
          <p:cNvPr id="3" name="CuadroTexto 9">
            <a:extLst>
              <a:ext uri="{FF2B5EF4-FFF2-40B4-BE49-F238E27FC236}">
                <a16:creationId xmlns:a16="http://schemas.microsoft.com/office/drawing/2014/main" id="{05678EA9-FDDF-6899-EB93-63055FBE2F6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5" name="Marcador de contenido 2">
            <a:extLst>
              <a:ext uri="{FF2B5EF4-FFF2-40B4-BE49-F238E27FC236}">
                <a16:creationId xmlns:a16="http://schemas.microsoft.com/office/drawing/2014/main" id="{00E9835A-0FB0-95F9-A31D-AAAF1130D2F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b="1" dirty="0">
                <a:solidFill>
                  <a:srgbClr val="FFFF00"/>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7" name="CuadroTexto 9">
            <a:extLst>
              <a:ext uri="{FF2B5EF4-FFF2-40B4-BE49-F238E27FC236}">
                <a16:creationId xmlns:a16="http://schemas.microsoft.com/office/drawing/2014/main" id="{CB151467-C670-CA42-826B-AB414B2D4B87}"/>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4206259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2400" cap="none" dirty="0">
                <a:latin typeface="+mn-lt"/>
                <a:ea typeface="+mn-ea"/>
                <a:cs typeface="+mn-cs"/>
              </a:rPr>
              <a:t>4.3.3	CODIFICACIÓN CONTROLADOR</a:t>
            </a:r>
            <a:br>
              <a:rPr lang="es-ES" sz="1800" cap="none" dirty="0">
                <a:latin typeface="+mn-lt"/>
                <a:ea typeface="+mn-ea"/>
                <a:cs typeface="+mn-cs"/>
              </a:rPr>
            </a:br>
            <a:r>
              <a:rPr lang="es-ES" sz="1800" cap="none" dirty="0">
                <a:latin typeface="+mn-lt"/>
                <a:ea typeface="+mn-ea"/>
                <a:cs typeface="+mn-cs"/>
              </a:rPr>
              <a:t>1.	Para la codificación del controlador, dar clic derecho sobre la carpeta controlador y clic en Class.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b="1" dirty="0">
                <a:solidFill>
                  <a:srgbClr val="FFFF00"/>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A screenshot of a computer&#10;&#10;Description automatically generated with medium confidence">
            <a:extLst>
              <a:ext uri="{FF2B5EF4-FFF2-40B4-BE49-F238E27FC236}">
                <a16:creationId xmlns:a16="http://schemas.microsoft.com/office/drawing/2014/main" id="{04DD6202-7589-C56A-CAB8-40AA14723535}"/>
              </a:ext>
            </a:extLst>
          </p:cNvPr>
          <p:cNvPicPr>
            <a:picLocks noChangeAspect="1"/>
          </p:cNvPicPr>
          <p:nvPr/>
        </p:nvPicPr>
        <p:blipFill>
          <a:blip r:embed="rId2"/>
          <a:stretch>
            <a:fillRect/>
          </a:stretch>
        </p:blipFill>
        <p:spPr>
          <a:xfrm>
            <a:off x="841829" y="2224404"/>
            <a:ext cx="7749721" cy="3740769"/>
          </a:xfrm>
          <a:prstGeom prst="rect">
            <a:avLst/>
          </a:prstGeom>
        </p:spPr>
      </p:pic>
      <p:sp>
        <p:nvSpPr>
          <p:cNvPr id="5" name="CuadroTexto 9">
            <a:extLst>
              <a:ext uri="{FF2B5EF4-FFF2-40B4-BE49-F238E27FC236}">
                <a16:creationId xmlns:a16="http://schemas.microsoft.com/office/drawing/2014/main" id="{5381ED31-1695-D6B8-B2ED-AED87B82700D}"/>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50</a:t>
            </a:r>
          </a:p>
        </p:txBody>
      </p:sp>
    </p:spTree>
    <p:extLst>
      <p:ext uri="{BB962C8B-B14F-4D97-AF65-F5344CB8AC3E}">
        <p14:creationId xmlns:p14="http://schemas.microsoft.com/office/powerpoint/2010/main" val="1816249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2.	En la siguiente ventana, definir el nombre de la clase como </a:t>
            </a:r>
            <a:r>
              <a:rPr lang="es-ES" sz="1800" cap="none" dirty="0" err="1">
                <a:latin typeface="+mn-lt"/>
                <a:ea typeface="+mn-ea"/>
                <a:cs typeface="+mn-cs"/>
              </a:rPr>
              <a:t>PelotaControlador</a:t>
            </a:r>
            <a:r>
              <a:rPr lang="es-ES" sz="1800" cap="none" dirty="0">
                <a:latin typeface="+mn-lt"/>
                <a:ea typeface="+mn-ea"/>
                <a:cs typeface="+mn-cs"/>
              </a:rPr>
              <a:t> y clic en </a:t>
            </a:r>
            <a:r>
              <a:rPr lang="es-ES" sz="1800" cap="none" dirty="0" err="1">
                <a:latin typeface="+mn-lt"/>
                <a:ea typeface="+mn-ea"/>
                <a:cs typeface="+mn-cs"/>
              </a:rPr>
              <a:t>Add</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b="1" dirty="0">
                <a:solidFill>
                  <a:srgbClr val="FFFF00"/>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A screenshot of a computer&#10;&#10;Description automatically generated with medium confidence">
            <a:extLst>
              <a:ext uri="{FF2B5EF4-FFF2-40B4-BE49-F238E27FC236}">
                <a16:creationId xmlns:a16="http://schemas.microsoft.com/office/drawing/2014/main" id="{2CE63065-F430-0FEF-C1DB-CAF5E73480DA}"/>
              </a:ext>
            </a:extLst>
          </p:cNvPr>
          <p:cNvPicPr>
            <a:picLocks noChangeAspect="1"/>
          </p:cNvPicPr>
          <p:nvPr/>
        </p:nvPicPr>
        <p:blipFill>
          <a:blip r:embed="rId2"/>
          <a:stretch>
            <a:fillRect/>
          </a:stretch>
        </p:blipFill>
        <p:spPr>
          <a:xfrm>
            <a:off x="1356891" y="1959383"/>
            <a:ext cx="6802800" cy="4719222"/>
          </a:xfrm>
          <a:prstGeom prst="rect">
            <a:avLst/>
          </a:prstGeom>
        </p:spPr>
      </p:pic>
      <p:sp>
        <p:nvSpPr>
          <p:cNvPr id="4" name="CuadroTexto 9">
            <a:extLst>
              <a:ext uri="{FF2B5EF4-FFF2-40B4-BE49-F238E27FC236}">
                <a16:creationId xmlns:a16="http://schemas.microsoft.com/office/drawing/2014/main" id="{4D1EF3C0-39E7-068F-7E50-D2579D572653}"/>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51</a:t>
            </a:r>
          </a:p>
        </p:txBody>
      </p:sp>
    </p:spTree>
    <p:extLst>
      <p:ext uri="{BB962C8B-B14F-4D97-AF65-F5344CB8AC3E}">
        <p14:creationId xmlns:p14="http://schemas.microsoft.com/office/powerpoint/2010/main" val="179606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3.	En esta clase se definen los procesos que se ejecutaran cuando el usuario haga clic en los botones Dale y Salir, por lo tanto, se relaciona y controla la clase </a:t>
            </a:r>
            <a:r>
              <a:rPr lang="es-ES" sz="1800" cap="none" dirty="0" err="1">
                <a:latin typeface="+mn-lt"/>
                <a:ea typeface="+mn-ea"/>
                <a:cs typeface="+mn-cs"/>
              </a:rPr>
              <a:t>PelotaModelo</a:t>
            </a:r>
            <a:r>
              <a:rPr lang="es-ES" sz="1800" cap="none" dirty="0">
                <a:latin typeface="+mn-lt"/>
                <a:ea typeface="+mn-ea"/>
                <a:cs typeface="+mn-cs"/>
              </a:rPr>
              <a:t> con </a:t>
            </a:r>
            <a:r>
              <a:rPr lang="es-ES" sz="1800" cap="none" dirty="0" err="1">
                <a:latin typeface="+mn-lt"/>
                <a:ea typeface="+mn-ea"/>
                <a:cs typeface="+mn-cs"/>
              </a:rPr>
              <a:t>PelotaVista</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8" name="Marcador de contenido 2">
            <a:extLst>
              <a:ext uri="{FF2B5EF4-FFF2-40B4-BE49-F238E27FC236}">
                <a16:creationId xmlns:a16="http://schemas.microsoft.com/office/drawing/2014/main" id="{3056B755-7087-9DAB-6E7D-2BCF53672E9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b="1" dirty="0">
                <a:solidFill>
                  <a:srgbClr val="FFFF00"/>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9FEB5F9F-22EC-BA2D-32FD-636254AF11EA}"/>
              </a:ext>
            </a:extLst>
          </p:cNvPr>
          <p:cNvPicPr>
            <a:picLocks noChangeAspect="1"/>
          </p:cNvPicPr>
          <p:nvPr/>
        </p:nvPicPr>
        <p:blipFill>
          <a:blip r:embed="rId2"/>
          <a:stretch>
            <a:fillRect/>
          </a:stretch>
        </p:blipFill>
        <p:spPr>
          <a:xfrm>
            <a:off x="1633190" y="1960405"/>
            <a:ext cx="6537188" cy="4759585"/>
          </a:xfrm>
          <a:prstGeom prst="rect">
            <a:avLst/>
          </a:prstGeom>
        </p:spPr>
      </p:pic>
      <p:sp>
        <p:nvSpPr>
          <p:cNvPr id="5" name="CuadroTexto 9">
            <a:extLst>
              <a:ext uri="{FF2B5EF4-FFF2-40B4-BE49-F238E27FC236}">
                <a16:creationId xmlns:a16="http://schemas.microsoft.com/office/drawing/2014/main" id="{570BF88D-BF85-A266-086D-E5E14D44B5A7}"/>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52</a:t>
            </a:r>
          </a:p>
        </p:txBody>
      </p:sp>
    </p:spTree>
    <p:extLst>
      <p:ext uri="{BB962C8B-B14F-4D97-AF65-F5344CB8AC3E}">
        <p14:creationId xmlns:p14="http://schemas.microsoft.com/office/powerpoint/2010/main" val="243071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4.4	PRÁCTICA VIDEO 169</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078703"/>
            <a:ext cx="8176728" cy="678817"/>
          </a:xfrm>
        </p:spPr>
        <p:txBody>
          <a:bodyPr>
            <a:normAutofit/>
          </a:bodyPr>
          <a:lstStyle/>
          <a:p>
            <a:pPr marL="0" indent="0">
              <a:buNone/>
            </a:pPr>
            <a:r>
              <a:rPr lang="es-ES" dirty="0"/>
              <a:t>Para esta parte de la práctica, se agregará un nuevo botón, este será el encargado de detener el movimiento de la pelota, pausando la ejecución en el hilo.</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contenido 2">
            <a:extLst>
              <a:ext uri="{FF2B5EF4-FFF2-40B4-BE49-F238E27FC236}">
                <a16:creationId xmlns:a16="http://schemas.microsoft.com/office/drawing/2014/main" id="{2E3D83F3-EF8B-B607-A47E-54EA3983C48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5" name="CuadroTexto 9">
            <a:extLst>
              <a:ext uri="{FF2B5EF4-FFF2-40B4-BE49-F238E27FC236}">
                <a16:creationId xmlns:a16="http://schemas.microsoft.com/office/drawing/2014/main" id="{FA293DC7-2FEC-AC3E-D69F-25A755FC3CA6}"/>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53</a:t>
            </a:r>
          </a:p>
        </p:txBody>
      </p:sp>
    </p:spTree>
    <p:extLst>
      <p:ext uri="{BB962C8B-B14F-4D97-AF65-F5344CB8AC3E}">
        <p14:creationId xmlns:p14="http://schemas.microsoft.com/office/powerpoint/2010/main" val="2703950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sz="2400" dirty="0">
                <a:solidFill>
                  <a:schemeClr val="bg1"/>
                </a:solidFill>
              </a:rPr>
              <a:t>4.4.1	CODIFICACIÓN MODELO</a:t>
            </a:r>
          </a:p>
          <a:p>
            <a:pPr marL="0" indent="0" algn="just">
              <a:lnSpc>
                <a:spcPct val="115000"/>
              </a:lnSpc>
              <a:spcBef>
                <a:spcPts val="0"/>
              </a:spcBef>
              <a:spcAft>
                <a:spcPts val="1000"/>
              </a:spcAft>
              <a:buNone/>
            </a:pPr>
            <a:r>
              <a:rPr lang="es-ES" dirty="0">
                <a:solidFill>
                  <a:schemeClr val="bg1"/>
                </a:solidFill>
              </a:rPr>
              <a:t>1.	Para poder pausar la ejecución del hilo y así detener el movimiento de la pelota, se debe agregar el método que se muestra a continuación en la clase </a:t>
            </a:r>
            <a:r>
              <a:rPr lang="es-ES" dirty="0" err="1">
                <a:solidFill>
                  <a:schemeClr val="bg1"/>
                </a:solidFill>
              </a:rPr>
              <a:t>PelotaModelo</a:t>
            </a:r>
            <a:r>
              <a:rPr lang="es-ES" dirty="0">
                <a:solidFill>
                  <a:schemeClr val="bg1"/>
                </a:solidFill>
              </a:rPr>
              <a: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pic>
        <p:nvPicPr>
          <p:cNvPr id="5" name="Picture 4" descr="Graphical user interface&#10;&#10;Description automatically generated with medium confidence">
            <a:extLst>
              <a:ext uri="{FF2B5EF4-FFF2-40B4-BE49-F238E27FC236}">
                <a16:creationId xmlns:a16="http://schemas.microsoft.com/office/drawing/2014/main" id="{4D7A690B-2CAC-81F5-21B7-8A3E56DC1FAD}"/>
              </a:ext>
            </a:extLst>
          </p:cNvPr>
          <p:cNvPicPr>
            <a:picLocks noChangeAspect="1"/>
          </p:cNvPicPr>
          <p:nvPr/>
        </p:nvPicPr>
        <p:blipFill>
          <a:blip r:embed="rId2"/>
          <a:stretch>
            <a:fillRect/>
          </a:stretch>
        </p:blipFill>
        <p:spPr>
          <a:xfrm>
            <a:off x="4592231" y="2379322"/>
            <a:ext cx="3861762" cy="2099356"/>
          </a:xfrm>
          <a:prstGeom prst="rect">
            <a:avLst/>
          </a:prstGeom>
        </p:spPr>
      </p:pic>
      <p:sp>
        <p:nvSpPr>
          <p:cNvPr id="7" name="Marcador de contenido 2">
            <a:extLst>
              <a:ext uri="{FF2B5EF4-FFF2-40B4-BE49-F238E27FC236}">
                <a16:creationId xmlns:a16="http://schemas.microsoft.com/office/drawing/2014/main" id="{0D19AD04-340B-784D-8635-A1EB11E53B0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b="1" dirty="0">
                <a:solidFill>
                  <a:srgbClr val="FFFF00"/>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2" name="CuadroTexto 9">
            <a:extLst>
              <a:ext uri="{FF2B5EF4-FFF2-40B4-BE49-F238E27FC236}">
                <a16:creationId xmlns:a16="http://schemas.microsoft.com/office/drawing/2014/main" id="{ACAB0F18-0A57-5A70-98C8-C4FBF6F4290E}"/>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54</a:t>
            </a:r>
          </a:p>
        </p:txBody>
      </p:sp>
    </p:spTree>
    <p:extLst>
      <p:ext uri="{BB962C8B-B14F-4D97-AF65-F5344CB8AC3E}">
        <p14:creationId xmlns:p14="http://schemas.microsoft.com/office/powerpoint/2010/main" val="513695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2400" cap="none" dirty="0">
                <a:latin typeface="+mn-lt"/>
                <a:ea typeface="+mn-ea"/>
                <a:cs typeface="+mn-cs"/>
              </a:rPr>
              <a:t>4.4.2	CODIFICACIÓN VISTA</a:t>
            </a:r>
            <a:br>
              <a:rPr lang="es-ES" sz="1800" cap="none" dirty="0">
                <a:latin typeface="+mn-lt"/>
                <a:ea typeface="+mn-ea"/>
                <a:cs typeface="+mn-cs"/>
              </a:rPr>
            </a:br>
            <a:r>
              <a:rPr lang="es-ES" sz="1800" cap="none" dirty="0">
                <a:latin typeface="+mn-lt"/>
                <a:ea typeface="+mn-ea"/>
                <a:cs typeface="+mn-cs"/>
              </a:rPr>
              <a:t>1.	Para detener el movimiento de la pelota, se agregará un botón a la ventana.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A2A074CA-E68A-4826-C6D8-CCF7EF72857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b="1" dirty="0">
                <a:solidFill>
                  <a:srgbClr val="FFFF00"/>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a:extLst>
              <a:ext uri="{FF2B5EF4-FFF2-40B4-BE49-F238E27FC236}">
                <a16:creationId xmlns:a16="http://schemas.microsoft.com/office/drawing/2014/main" id="{923853D7-2C7D-43E6-0487-14EE459D9ABA}"/>
              </a:ext>
            </a:extLst>
          </p:cNvPr>
          <p:cNvPicPr>
            <a:picLocks noChangeAspect="1"/>
          </p:cNvPicPr>
          <p:nvPr/>
        </p:nvPicPr>
        <p:blipFill>
          <a:blip r:embed="rId2"/>
          <a:stretch>
            <a:fillRect/>
          </a:stretch>
        </p:blipFill>
        <p:spPr>
          <a:xfrm>
            <a:off x="798285" y="2122804"/>
            <a:ext cx="7968343" cy="4162235"/>
          </a:xfrm>
          <a:prstGeom prst="rect">
            <a:avLst/>
          </a:prstGeom>
        </p:spPr>
      </p:pic>
      <p:sp>
        <p:nvSpPr>
          <p:cNvPr id="4" name="CuadroTexto 9">
            <a:extLst>
              <a:ext uri="{FF2B5EF4-FFF2-40B4-BE49-F238E27FC236}">
                <a16:creationId xmlns:a16="http://schemas.microsoft.com/office/drawing/2014/main" id="{20C86950-0AFA-FF5C-8C6E-C3225245CEAB}"/>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55</a:t>
            </a:r>
          </a:p>
        </p:txBody>
      </p:sp>
    </p:spTree>
    <p:extLst>
      <p:ext uri="{BB962C8B-B14F-4D97-AF65-F5344CB8AC3E}">
        <p14:creationId xmlns:p14="http://schemas.microsoft.com/office/powerpoint/2010/main" val="354924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2.	A continuación, se debe definir el nombre y texto del botón, para esto dar clic derecho sobre el botón nuevo y clic en </a:t>
            </a:r>
            <a:r>
              <a:rPr lang="es-ES" dirty="0" err="1">
                <a:solidFill>
                  <a:schemeClr val="bg1"/>
                </a:solidFill>
              </a:rPr>
              <a:t>Properties</a:t>
            </a:r>
            <a:r>
              <a:rPr lang="es-ES" dirty="0">
                <a:solidFill>
                  <a:schemeClr val="bg1"/>
                </a:solidFill>
              </a:rPr>
              <a: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2" name="Marcador de contenido 2">
            <a:extLst>
              <a:ext uri="{FF2B5EF4-FFF2-40B4-BE49-F238E27FC236}">
                <a16:creationId xmlns:a16="http://schemas.microsoft.com/office/drawing/2014/main" id="{C0DDF38C-8FC7-BEA3-4CAA-9A07195B8F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b="1" dirty="0">
                <a:solidFill>
                  <a:srgbClr val="FFFF00"/>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A screenshot of a computer&#10;&#10;Description automatically generated with medium confidence">
            <a:extLst>
              <a:ext uri="{FF2B5EF4-FFF2-40B4-BE49-F238E27FC236}">
                <a16:creationId xmlns:a16="http://schemas.microsoft.com/office/drawing/2014/main" id="{A6265899-E1C5-BB58-9B90-A8E68D4ACB0F}"/>
              </a:ext>
            </a:extLst>
          </p:cNvPr>
          <p:cNvPicPr>
            <a:picLocks noChangeAspect="1"/>
          </p:cNvPicPr>
          <p:nvPr/>
        </p:nvPicPr>
        <p:blipFill>
          <a:blip r:embed="rId2"/>
          <a:stretch>
            <a:fillRect/>
          </a:stretch>
        </p:blipFill>
        <p:spPr>
          <a:xfrm>
            <a:off x="4308732" y="1649698"/>
            <a:ext cx="4669818" cy="3558604"/>
          </a:xfrm>
          <a:prstGeom prst="rect">
            <a:avLst/>
          </a:prstGeom>
        </p:spPr>
      </p:pic>
      <p:sp>
        <p:nvSpPr>
          <p:cNvPr id="5" name="CuadroTexto 9">
            <a:extLst>
              <a:ext uri="{FF2B5EF4-FFF2-40B4-BE49-F238E27FC236}">
                <a16:creationId xmlns:a16="http://schemas.microsoft.com/office/drawing/2014/main" id="{272922BA-52D9-EAA1-7C79-04AE2ABEC81F}"/>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56</a:t>
            </a:r>
          </a:p>
        </p:txBody>
      </p:sp>
    </p:spTree>
    <p:extLst>
      <p:ext uri="{BB962C8B-B14F-4D97-AF65-F5344CB8AC3E}">
        <p14:creationId xmlns:p14="http://schemas.microsoft.com/office/powerpoint/2010/main" val="826912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3.	En el campo (</a:t>
            </a:r>
            <a:r>
              <a:rPr lang="es-ES" dirty="0" err="1">
                <a:solidFill>
                  <a:schemeClr val="bg1"/>
                </a:solidFill>
              </a:rPr>
              <a:t>Name</a:t>
            </a:r>
            <a:r>
              <a:rPr lang="es-ES" dirty="0">
                <a:solidFill>
                  <a:schemeClr val="bg1"/>
                </a:solidFill>
              </a:rPr>
              <a:t>) definir el nombre del botón como </a:t>
            </a:r>
            <a:r>
              <a:rPr lang="es-ES" dirty="0" err="1">
                <a:solidFill>
                  <a:schemeClr val="bg1"/>
                </a:solidFill>
              </a:rPr>
              <a:t>btnPausar</a:t>
            </a:r>
            <a:r>
              <a:rPr lang="es-ES" dirty="0">
                <a:solidFill>
                  <a:schemeClr val="bg1"/>
                </a:solidFill>
              </a:rPr>
              <a: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2" name="Marcador de contenido 2">
            <a:extLst>
              <a:ext uri="{FF2B5EF4-FFF2-40B4-BE49-F238E27FC236}">
                <a16:creationId xmlns:a16="http://schemas.microsoft.com/office/drawing/2014/main" id="{C0DDF38C-8FC7-BEA3-4CAA-9A07195B8F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b="1" dirty="0">
                <a:solidFill>
                  <a:srgbClr val="FFFF00"/>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Graphical user interface, application&#10;&#10;Description automatically generated">
            <a:extLst>
              <a:ext uri="{FF2B5EF4-FFF2-40B4-BE49-F238E27FC236}">
                <a16:creationId xmlns:a16="http://schemas.microsoft.com/office/drawing/2014/main" id="{1BA24325-A5F9-85CF-56BA-859614D43ADF}"/>
              </a:ext>
            </a:extLst>
          </p:cNvPr>
          <p:cNvPicPr>
            <a:picLocks noChangeAspect="1"/>
          </p:cNvPicPr>
          <p:nvPr/>
        </p:nvPicPr>
        <p:blipFill>
          <a:blip r:embed="rId2"/>
          <a:stretch>
            <a:fillRect/>
          </a:stretch>
        </p:blipFill>
        <p:spPr>
          <a:xfrm>
            <a:off x="4308732" y="2433578"/>
            <a:ext cx="4669818" cy="1990843"/>
          </a:xfrm>
          <a:prstGeom prst="rect">
            <a:avLst/>
          </a:prstGeom>
        </p:spPr>
      </p:pic>
      <p:sp>
        <p:nvSpPr>
          <p:cNvPr id="4" name="CuadroTexto 9">
            <a:extLst>
              <a:ext uri="{FF2B5EF4-FFF2-40B4-BE49-F238E27FC236}">
                <a16:creationId xmlns:a16="http://schemas.microsoft.com/office/drawing/2014/main" id="{D00C4F2E-322B-2FBF-084B-E8793B7A6ECB}"/>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57</a:t>
            </a:r>
          </a:p>
        </p:txBody>
      </p:sp>
    </p:spTree>
    <p:extLst>
      <p:ext uri="{BB962C8B-B14F-4D97-AF65-F5344CB8AC3E}">
        <p14:creationId xmlns:p14="http://schemas.microsoft.com/office/powerpoint/2010/main" val="2300279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4.	En el campo Text ingresar el texto que se mostrará en el botón como Pausar.</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A2A074CA-E68A-4826-C6D8-CCF7EF72857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b="1" dirty="0">
                <a:solidFill>
                  <a:srgbClr val="FFFF00"/>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a:extLst>
              <a:ext uri="{FF2B5EF4-FFF2-40B4-BE49-F238E27FC236}">
                <a16:creationId xmlns:a16="http://schemas.microsoft.com/office/drawing/2014/main" id="{2B8F0A9D-FA70-EF71-FB2E-DF15E1EDD442}"/>
              </a:ext>
            </a:extLst>
          </p:cNvPr>
          <p:cNvPicPr>
            <a:picLocks noChangeAspect="1"/>
          </p:cNvPicPr>
          <p:nvPr/>
        </p:nvPicPr>
        <p:blipFill>
          <a:blip r:embed="rId2"/>
          <a:stretch>
            <a:fillRect/>
          </a:stretch>
        </p:blipFill>
        <p:spPr>
          <a:xfrm>
            <a:off x="732202" y="2133781"/>
            <a:ext cx="7925660" cy="3686447"/>
          </a:xfrm>
          <a:prstGeom prst="rect">
            <a:avLst/>
          </a:prstGeom>
        </p:spPr>
      </p:pic>
      <p:sp>
        <p:nvSpPr>
          <p:cNvPr id="7" name="CuadroTexto 9">
            <a:extLst>
              <a:ext uri="{FF2B5EF4-FFF2-40B4-BE49-F238E27FC236}">
                <a16:creationId xmlns:a16="http://schemas.microsoft.com/office/drawing/2014/main" id="{EAE31594-7504-2216-8963-142147A8085F}"/>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58</a:t>
            </a:r>
          </a:p>
        </p:txBody>
      </p:sp>
    </p:spTree>
    <p:extLst>
      <p:ext uri="{BB962C8B-B14F-4D97-AF65-F5344CB8AC3E}">
        <p14:creationId xmlns:p14="http://schemas.microsoft.com/office/powerpoint/2010/main" val="3844742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5.	Para agregar los accesores del nuevo botón dirigirse a la sección Solution Explorer y dar clic derecho sobre </a:t>
            </a:r>
            <a:r>
              <a:rPr lang="es-ES" dirty="0" err="1">
                <a:solidFill>
                  <a:schemeClr val="bg1"/>
                </a:solidFill>
              </a:rPr>
              <a:t>PelotaVista.cs</a:t>
            </a:r>
            <a:r>
              <a:rPr lang="es-ES" dirty="0">
                <a:solidFill>
                  <a:schemeClr val="bg1"/>
                </a:solidFill>
              </a:rPr>
              <a:t> y clic en View Code.</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2" name="Marcador de contenido 2">
            <a:extLst>
              <a:ext uri="{FF2B5EF4-FFF2-40B4-BE49-F238E27FC236}">
                <a16:creationId xmlns:a16="http://schemas.microsoft.com/office/drawing/2014/main" id="{C0DDF38C-8FC7-BEA3-4CAA-9A07195B8F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b="1" dirty="0">
                <a:solidFill>
                  <a:srgbClr val="FFFF00"/>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A screenshot of a computer&#10;&#10;Description automatically generated with medium confidence">
            <a:extLst>
              <a:ext uri="{FF2B5EF4-FFF2-40B4-BE49-F238E27FC236}">
                <a16:creationId xmlns:a16="http://schemas.microsoft.com/office/drawing/2014/main" id="{9438B175-26E7-8B6E-1B77-5AD6EB3A7206}"/>
              </a:ext>
            </a:extLst>
          </p:cNvPr>
          <p:cNvPicPr>
            <a:picLocks noChangeAspect="1"/>
          </p:cNvPicPr>
          <p:nvPr/>
        </p:nvPicPr>
        <p:blipFill>
          <a:blip r:embed="rId2"/>
          <a:stretch>
            <a:fillRect/>
          </a:stretch>
        </p:blipFill>
        <p:spPr>
          <a:xfrm>
            <a:off x="4308732" y="1654961"/>
            <a:ext cx="4666544" cy="3548077"/>
          </a:xfrm>
          <a:prstGeom prst="rect">
            <a:avLst/>
          </a:prstGeom>
        </p:spPr>
      </p:pic>
      <p:sp>
        <p:nvSpPr>
          <p:cNvPr id="5" name="CuadroTexto 9">
            <a:extLst>
              <a:ext uri="{FF2B5EF4-FFF2-40B4-BE49-F238E27FC236}">
                <a16:creationId xmlns:a16="http://schemas.microsoft.com/office/drawing/2014/main" id="{710975CE-A6B2-A2AC-7EF0-0E6A4A118DD2}"/>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59</a:t>
            </a:r>
          </a:p>
        </p:txBody>
      </p:sp>
    </p:spTree>
    <p:extLst>
      <p:ext uri="{BB962C8B-B14F-4D97-AF65-F5344CB8AC3E}">
        <p14:creationId xmlns:p14="http://schemas.microsoft.com/office/powerpoint/2010/main" val="249935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1275952922"/>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CuadroTexto 9">
            <a:extLst>
              <a:ext uri="{FF2B5EF4-FFF2-40B4-BE49-F238E27FC236}">
                <a16:creationId xmlns:a16="http://schemas.microsoft.com/office/drawing/2014/main" id="{6E879433-9BE1-F11E-4E3E-7ACC52596850}"/>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6" name="Marcador de contenido 2">
            <a:extLst>
              <a:ext uri="{FF2B5EF4-FFF2-40B4-BE49-F238E27FC236}">
                <a16:creationId xmlns:a16="http://schemas.microsoft.com/office/drawing/2014/main" id="{C5873CD6-98DA-AE6C-F710-81893B1F3C5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dirty="0">
                <a:solidFill>
                  <a:schemeClr val="bg1"/>
                </a:solidFill>
              </a:rPr>
              <a:t>2.1	OBJETIVO GENERAL</a:t>
            </a:r>
          </a:p>
          <a:p>
            <a:pPr lvl="1">
              <a:lnSpc>
                <a:spcPct val="90000"/>
              </a:lnSpc>
            </a:pPr>
            <a:r>
              <a:rPr lang="es-ES" sz="1200" b="1" dirty="0">
                <a:solidFill>
                  <a:srgbClr val="FFFF00"/>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1" name="CuadroTexto 9">
            <a:extLst>
              <a:ext uri="{FF2B5EF4-FFF2-40B4-BE49-F238E27FC236}">
                <a16:creationId xmlns:a16="http://schemas.microsoft.com/office/drawing/2014/main" id="{483F5021-3EE3-CD8A-7731-3851A3FC6D1C}"/>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887473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6.	En el archivo de clase que se abre a continuación, agregar el siguiente método getter para el botón Pausar.</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2" name="Marcador de contenido 2">
            <a:extLst>
              <a:ext uri="{FF2B5EF4-FFF2-40B4-BE49-F238E27FC236}">
                <a16:creationId xmlns:a16="http://schemas.microsoft.com/office/drawing/2014/main" id="{C0DDF38C-8FC7-BEA3-4CAA-9A07195B8F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b="1" dirty="0">
                <a:solidFill>
                  <a:srgbClr val="FFFF00"/>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Text&#10;&#10;Description automatically generated with medium confidence">
            <a:extLst>
              <a:ext uri="{FF2B5EF4-FFF2-40B4-BE49-F238E27FC236}">
                <a16:creationId xmlns:a16="http://schemas.microsoft.com/office/drawing/2014/main" id="{1419A7A6-F4CE-77A5-8358-5BB4918C23AE}"/>
              </a:ext>
            </a:extLst>
          </p:cNvPr>
          <p:cNvPicPr>
            <a:picLocks noChangeAspect="1"/>
          </p:cNvPicPr>
          <p:nvPr/>
        </p:nvPicPr>
        <p:blipFill>
          <a:blip r:embed="rId2"/>
          <a:stretch>
            <a:fillRect/>
          </a:stretch>
        </p:blipFill>
        <p:spPr>
          <a:xfrm>
            <a:off x="4592231" y="2800259"/>
            <a:ext cx="3958992" cy="1257481"/>
          </a:xfrm>
          <a:prstGeom prst="rect">
            <a:avLst/>
          </a:prstGeom>
        </p:spPr>
      </p:pic>
      <p:sp>
        <p:nvSpPr>
          <p:cNvPr id="4" name="CuadroTexto 9">
            <a:extLst>
              <a:ext uri="{FF2B5EF4-FFF2-40B4-BE49-F238E27FC236}">
                <a16:creationId xmlns:a16="http://schemas.microsoft.com/office/drawing/2014/main" id="{4FCABB10-5E81-F9D0-F58C-2CD5F1EA6610}"/>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60</a:t>
            </a:r>
          </a:p>
        </p:txBody>
      </p:sp>
    </p:spTree>
    <p:extLst>
      <p:ext uri="{BB962C8B-B14F-4D97-AF65-F5344CB8AC3E}">
        <p14:creationId xmlns:p14="http://schemas.microsoft.com/office/powerpoint/2010/main" val="2887490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2400" cap="none" dirty="0">
                <a:latin typeface="+mn-lt"/>
                <a:ea typeface="+mn-ea"/>
                <a:cs typeface="+mn-cs"/>
              </a:rPr>
              <a:t>4.4.3	CODIFICACIÓN CONTROLADOR</a:t>
            </a:r>
            <a:br>
              <a:rPr lang="es-ES" sz="1800" cap="none" dirty="0">
                <a:latin typeface="+mn-lt"/>
                <a:ea typeface="+mn-ea"/>
                <a:cs typeface="+mn-cs"/>
              </a:rPr>
            </a:br>
            <a:r>
              <a:rPr lang="es-ES" sz="1800" cap="none" dirty="0">
                <a:latin typeface="+mn-lt"/>
                <a:ea typeface="+mn-ea"/>
                <a:cs typeface="+mn-cs"/>
              </a:rPr>
              <a:t>1.	En la clase </a:t>
            </a:r>
            <a:r>
              <a:rPr lang="es-ES" sz="1800" cap="none" dirty="0" err="1">
                <a:latin typeface="+mn-lt"/>
                <a:ea typeface="+mn-ea"/>
                <a:cs typeface="+mn-cs"/>
              </a:rPr>
              <a:t>PelotaControlador</a:t>
            </a:r>
            <a:r>
              <a:rPr lang="es-ES" sz="1800" cap="none" dirty="0">
                <a:latin typeface="+mn-lt"/>
                <a:ea typeface="+mn-ea"/>
                <a:cs typeface="+mn-cs"/>
              </a:rPr>
              <a:t> se debe agregar el método que se ejecutara al dar clic en el botón Pausar, el cual se encarga de detener el movimiento de la pelota.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A2A074CA-E68A-4826-C6D8-CCF7EF72857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b="1" dirty="0">
                <a:solidFill>
                  <a:srgbClr val="FFFF00"/>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b="1" dirty="0">
                <a:solidFill>
                  <a:srgbClr val="FFFF00"/>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descr="Text&#10;&#10;Description automatically generated">
            <a:extLst>
              <a:ext uri="{FF2B5EF4-FFF2-40B4-BE49-F238E27FC236}">
                <a16:creationId xmlns:a16="http://schemas.microsoft.com/office/drawing/2014/main" id="{32C09E89-732F-4AB2-36DC-B42A6DF9E5A5}"/>
              </a:ext>
            </a:extLst>
          </p:cNvPr>
          <p:cNvPicPr>
            <a:picLocks noChangeAspect="1"/>
          </p:cNvPicPr>
          <p:nvPr/>
        </p:nvPicPr>
        <p:blipFill>
          <a:blip r:embed="rId2"/>
          <a:stretch>
            <a:fillRect/>
          </a:stretch>
        </p:blipFill>
        <p:spPr>
          <a:xfrm>
            <a:off x="1458496" y="2029138"/>
            <a:ext cx="6886575" cy="4540103"/>
          </a:xfrm>
          <a:prstGeom prst="rect">
            <a:avLst/>
          </a:prstGeom>
        </p:spPr>
      </p:pic>
      <p:sp>
        <p:nvSpPr>
          <p:cNvPr id="4" name="CuadroTexto 9">
            <a:extLst>
              <a:ext uri="{FF2B5EF4-FFF2-40B4-BE49-F238E27FC236}">
                <a16:creationId xmlns:a16="http://schemas.microsoft.com/office/drawing/2014/main" id="{84B991CA-7BB4-D9EC-274C-DA4276EB0591}"/>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61</a:t>
            </a:r>
          </a:p>
        </p:txBody>
      </p:sp>
    </p:spTree>
    <p:extLst>
      <p:ext uri="{BB962C8B-B14F-4D97-AF65-F5344CB8AC3E}">
        <p14:creationId xmlns:p14="http://schemas.microsoft.com/office/powerpoint/2010/main" val="891379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4.5	PRÁCTICA VIDEO 170</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1911211"/>
            <a:ext cx="8176728" cy="1013801"/>
          </a:xfrm>
        </p:spPr>
        <p:txBody>
          <a:bodyPr>
            <a:normAutofit/>
          </a:bodyPr>
          <a:lstStyle/>
          <a:p>
            <a:pPr marL="0" indent="0">
              <a:buNone/>
            </a:pPr>
            <a:r>
              <a:rPr lang="es-ES" dirty="0">
                <a:solidFill>
                  <a:schemeClr val="tx1"/>
                </a:solidFill>
              </a:rPr>
              <a:t>Para esta parte de la práctica, se agregarán dos pelotas más, de esta forma se podrá apreciar de mejora manera el uso de los hilos y como operan de forma independiente por cada pelota.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contenido 2">
            <a:extLst>
              <a:ext uri="{FF2B5EF4-FFF2-40B4-BE49-F238E27FC236}">
                <a16:creationId xmlns:a16="http://schemas.microsoft.com/office/drawing/2014/main" id="{6F8F085B-FC08-CB52-3FF0-43E925E9FEC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b="1" dirty="0">
                <a:solidFill>
                  <a:srgbClr val="FFFF00"/>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5" name="CuadroTexto 9">
            <a:extLst>
              <a:ext uri="{FF2B5EF4-FFF2-40B4-BE49-F238E27FC236}">
                <a16:creationId xmlns:a16="http://schemas.microsoft.com/office/drawing/2014/main" id="{E19BA5F2-339B-7485-B097-14BFA3AC9FE1}"/>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62</a:t>
            </a:r>
          </a:p>
        </p:txBody>
      </p:sp>
    </p:spTree>
    <p:extLst>
      <p:ext uri="{BB962C8B-B14F-4D97-AF65-F5344CB8AC3E}">
        <p14:creationId xmlns:p14="http://schemas.microsoft.com/office/powerpoint/2010/main" val="400688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fontScale="90000"/>
          </a:bodyPr>
          <a:lstStyle/>
          <a:p>
            <a:r>
              <a:rPr lang="es-ES" sz="2700" cap="none" dirty="0">
                <a:latin typeface="+mn-lt"/>
                <a:ea typeface="+mn-ea"/>
                <a:cs typeface="+mn-cs"/>
              </a:rPr>
              <a:t>4.5.1	CODIFICACIÓN VISTA</a:t>
            </a:r>
            <a:br>
              <a:rPr lang="es-ES" sz="1800" cap="none" dirty="0">
                <a:latin typeface="+mn-lt"/>
                <a:ea typeface="+mn-ea"/>
                <a:cs typeface="+mn-cs"/>
              </a:rPr>
            </a:br>
            <a:r>
              <a:rPr lang="es-ES" sz="2000" cap="none" dirty="0">
                <a:latin typeface="+mn-lt"/>
                <a:ea typeface="+mn-ea"/>
                <a:cs typeface="+mn-cs"/>
              </a:rPr>
              <a:t>1.	De la misma forma como se agregaron los botones en las practicas anteriores, se deben agregar botones de iniciar y pausar para las dos nuevas pelotas, tal y como se muestra en la siguiente figura.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FBAC689F-EBAD-7C8D-36E8-4C8B5CDCDF1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b="1" dirty="0">
                <a:solidFill>
                  <a:srgbClr val="FFFF00"/>
                </a:solidFill>
              </a:rPr>
              <a:t>4.5	PRÁCTICA VIDEO 170</a:t>
            </a:r>
          </a:p>
          <a:p>
            <a:pPr lvl="2">
              <a:lnSpc>
                <a:spcPct val="90000"/>
              </a:lnSpc>
            </a:pPr>
            <a:r>
              <a:rPr lang="es-ES" sz="1200" b="1" dirty="0">
                <a:solidFill>
                  <a:srgbClr val="FFFF00"/>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a:extLst>
              <a:ext uri="{FF2B5EF4-FFF2-40B4-BE49-F238E27FC236}">
                <a16:creationId xmlns:a16="http://schemas.microsoft.com/office/drawing/2014/main" id="{9588CF15-ED32-F5DF-AE9D-D8AF64CA36B3}"/>
              </a:ext>
            </a:extLst>
          </p:cNvPr>
          <p:cNvPicPr>
            <a:picLocks noChangeAspect="1"/>
          </p:cNvPicPr>
          <p:nvPr/>
        </p:nvPicPr>
        <p:blipFill>
          <a:blip r:embed="rId2"/>
          <a:stretch>
            <a:fillRect/>
          </a:stretch>
        </p:blipFill>
        <p:spPr>
          <a:xfrm>
            <a:off x="1277257" y="1967735"/>
            <a:ext cx="7033033" cy="4490155"/>
          </a:xfrm>
          <a:prstGeom prst="rect">
            <a:avLst/>
          </a:prstGeom>
        </p:spPr>
      </p:pic>
      <p:sp>
        <p:nvSpPr>
          <p:cNvPr id="5" name="CuadroTexto 9">
            <a:extLst>
              <a:ext uri="{FF2B5EF4-FFF2-40B4-BE49-F238E27FC236}">
                <a16:creationId xmlns:a16="http://schemas.microsoft.com/office/drawing/2014/main" id="{F528256E-BFF0-7730-F95D-6CBA7E6612DE}"/>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63</a:t>
            </a:r>
          </a:p>
        </p:txBody>
      </p:sp>
    </p:spTree>
    <p:extLst>
      <p:ext uri="{BB962C8B-B14F-4D97-AF65-F5344CB8AC3E}">
        <p14:creationId xmlns:p14="http://schemas.microsoft.com/office/powerpoint/2010/main" val="1551051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2.	En la clase </a:t>
            </a:r>
            <a:r>
              <a:rPr lang="es-ES" dirty="0" err="1">
                <a:solidFill>
                  <a:schemeClr val="bg1"/>
                </a:solidFill>
              </a:rPr>
              <a:t>PelotaVista</a:t>
            </a:r>
            <a:r>
              <a:rPr lang="es-ES" dirty="0">
                <a:solidFill>
                  <a:schemeClr val="bg1"/>
                </a:solidFill>
              </a:rPr>
              <a:t> se deben agregar los getters para los nuevos botones.</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pic>
        <p:nvPicPr>
          <p:cNvPr id="4" name="Picture 3">
            <a:extLst>
              <a:ext uri="{FF2B5EF4-FFF2-40B4-BE49-F238E27FC236}">
                <a16:creationId xmlns:a16="http://schemas.microsoft.com/office/drawing/2014/main" id="{E644ECB9-8015-823E-2A6A-81E0899603E6}"/>
              </a:ext>
            </a:extLst>
          </p:cNvPr>
          <p:cNvPicPr>
            <a:picLocks noChangeAspect="1"/>
          </p:cNvPicPr>
          <p:nvPr/>
        </p:nvPicPr>
        <p:blipFill>
          <a:blip r:embed="rId2"/>
          <a:stretch>
            <a:fillRect/>
          </a:stretch>
        </p:blipFill>
        <p:spPr>
          <a:xfrm>
            <a:off x="5278901" y="623114"/>
            <a:ext cx="2631305" cy="5611772"/>
          </a:xfrm>
          <a:prstGeom prst="rect">
            <a:avLst/>
          </a:prstGeom>
        </p:spPr>
      </p:pic>
      <p:sp>
        <p:nvSpPr>
          <p:cNvPr id="7" name="Marcador de contenido 2">
            <a:extLst>
              <a:ext uri="{FF2B5EF4-FFF2-40B4-BE49-F238E27FC236}">
                <a16:creationId xmlns:a16="http://schemas.microsoft.com/office/drawing/2014/main" id="{A887E017-2E63-EC01-34C2-EC663CC6696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b="1" dirty="0">
                <a:solidFill>
                  <a:srgbClr val="FFFF00"/>
                </a:solidFill>
              </a:rPr>
              <a:t>4.5	PRÁCTICA VIDEO 170</a:t>
            </a:r>
          </a:p>
          <a:p>
            <a:pPr lvl="2">
              <a:lnSpc>
                <a:spcPct val="90000"/>
              </a:lnSpc>
            </a:pPr>
            <a:r>
              <a:rPr lang="es-ES" sz="1200" b="1" dirty="0">
                <a:solidFill>
                  <a:srgbClr val="FFFF00"/>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2" name="CuadroTexto 9">
            <a:extLst>
              <a:ext uri="{FF2B5EF4-FFF2-40B4-BE49-F238E27FC236}">
                <a16:creationId xmlns:a16="http://schemas.microsoft.com/office/drawing/2014/main" id="{63BCA46C-8553-2C6B-98EB-BDD0045F7E15}"/>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64</a:t>
            </a:r>
          </a:p>
        </p:txBody>
      </p:sp>
    </p:spTree>
    <p:extLst>
      <p:ext uri="{BB962C8B-B14F-4D97-AF65-F5344CB8AC3E}">
        <p14:creationId xmlns:p14="http://schemas.microsoft.com/office/powerpoint/2010/main" val="6300514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641185" cy="975727"/>
          </a:xfrm>
        </p:spPr>
        <p:txBody>
          <a:bodyPr anchor="ctr" anchorCtr="0">
            <a:normAutofit fontScale="90000"/>
          </a:bodyPr>
          <a:lstStyle/>
          <a:p>
            <a:r>
              <a:rPr lang="es-ES" sz="2200" cap="none" dirty="0">
                <a:latin typeface="+mn-lt"/>
                <a:ea typeface="+mn-ea"/>
                <a:cs typeface="+mn-cs"/>
              </a:rPr>
              <a:t>4.5.2	CODIFICACIÓN CONTROLADOR</a:t>
            </a:r>
            <a:br>
              <a:rPr lang="es-ES" sz="1800" cap="none" dirty="0">
                <a:latin typeface="+mn-lt"/>
                <a:ea typeface="+mn-ea"/>
                <a:cs typeface="+mn-cs"/>
              </a:rPr>
            </a:br>
            <a:r>
              <a:rPr lang="es-ES" sz="1800" cap="none" dirty="0">
                <a:latin typeface="+mn-lt"/>
                <a:ea typeface="+mn-ea"/>
                <a:cs typeface="+mn-cs"/>
              </a:rPr>
              <a:t>1.	En la clase </a:t>
            </a:r>
            <a:r>
              <a:rPr lang="es-ES" sz="1800" cap="none" dirty="0" err="1">
                <a:latin typeface="+mn-lt"/>
                <a:ea typeface="+mn-ea"/>
                <a:cs typeface="+mn-cs"/>
              </a:rPr>
              <a:t>PelotaControlador</a:t>
            </a:r>
            <a:r>
              <a:rPr lang="es-ES" sz="1800" cap="none" dirty="0">
                <a:latin typeface="+mn-lt"/>
                <a:ea typeface="+mn-ea"/>
                <a:cs typeface="+mn-cs"/>
              </a:rPr>
              <a:t> se debe agregar dos instancias más de la clase </a:t>
            </a:r>
            <a:r>
              <a:rPr lang="es-ES" sz="1800" cap="none" dirty="0" err="1">
                <a:latin typeface="+mn-lt"/>
                <a:ea typeface="+mn-ea"/>
                <a:cs typeface="+mn-cs"/>
              </a:rPr>
              <a:t>PelotaModelo</a:t>
            </a:r>
            <a:r>
              <a:rPr lang="es-ES" sz="1800" cap="none" dirty="0">
                <a:latin typeface="+mn-lt"/>
                <a:ea typeface="+mn-ea"/>
                <a:cs typeface="+mn-cs"/>
              </a:rPr>
              <a:t>, además de agregar los eventos para cada nueva pelota. El código para las nuevas pelotas será el mismo, por lo tanto, se debe tomar de modelo la pelota que ya estaba creada con anterioridad.</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FBAC689F-EBAD-7C8D-36E8-4C8B5CDCDF1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b="1" dirty="0">
                <a:solidFill>
                  <a:srgbClr val="FFFF00"/>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b="1" dirty="0">
                <a:solidFill>
                  <a:srgbClr val="FFFF00"/>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a:extLst>
              <a:ext uri="{FF2B5EF4-FFF2-40B4-BE49-F238E27FC236}">
                <a16:creationId xmlns:a16="http://schemas.microsoft.com/office/drawing/2014/main" id="{EC0BCFE0-EF36-ACB9-6770-BCF04006143F}"/>
              </a:ext>
            </a:extLst>
          </p:cNvPr>
          <p:cNvPicPr>
            <a:picLocks noChangeAspect="1"/>
          </p:cNvPicPr>
          <p:nvPr/>
        </p:nvPicPr>
        <p:blipFill>
          <a:blip r:embed="rId2"/>
          <a:stretch>
            <a:fillRect/>
          </a:stretch>
        </p:blipFill>
        <p:spPr>
          <a:xfrm>
            <a:off x="986971" y="2067560"/>
            <a:ext cx="7409634" cy="4384834"/>
          </a:xfrm>
          <a:prstGeom prst="rect">
            <a:avLst/>
          </a:prstGeom>
        </p:spPr>
      </p:pic>
      <p:sp>
        <p:nvSpPr>
          <p:cNvPr id="7" name="CuadroTexto 9">
            <a:extLst>
              <a:ext uri="{FF2B5EF4-FFF2-40B4-BE49-F238E27FC236}">
                <a16:creationId xmlns:a16="http://schemas.microsoft.com/office/drawing/2014/main" id="{6EB1B08F-FFE7-89A2-7985-AD5DABB4DF27}"/>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65</a:t>
            </a:r>
          </a:p>
        </p:txBody>
      </p:sp>
    </p:spTree>
    <p:extLst>
      <p:ext uri="{BB962C8B-B14F-4D97-AF65-F5344CB8AC3E}">
        <p14:creationId xmlns:p14="http://schemas.microsoft.com/office/powerpoint/2010/main" val="8746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2.	De la misma forma se deben definir los métodos que se ejecutaran al dar clic en los respectivos botones de la ventana.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7" name="Marcador de contenido 2">
            <a:extLst>
              <a:ext uri="{FF2B5EF4-FFF2-40B4-BE49-F238E27FC236}">
                <a16:creationId xmlns:a16="http://schemas.microsoft.com/office/drawing/2014/main" id="{A887E017-2E63-EC01-34C2-EC663CC6696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b="1" dirty="0">
                <a:solidFill>
                  <a:srgbClr val="FFFF00"/>
                </a:solidFill>
              </a:rPr>
              <a:t>4.5	PRÁCTICA VIDEO 170</a:t>
            </a:r>
          </a:p>
          <a:p>
            <a:pPr lvl="2">
              <a:lnSpc>
                <a:spcPct val="90000"/>
              </a:lnSpc>
            </a:pPr>
            <a:r>
              <a:rPr lang="es-ES" sz="1200" b="1" dirty="0">
                <a:solidFill>
                  <a:srgbClr val="FFFF00"/>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descr="Text&#10;&#10;Description automatically generated">
            <a:extLst>
              <a:ext uri="{FF2B5EF4-FFF2-40B4-BE49-F238E27FC236}">
                <a16:creationId xmlns:a16="http://schemas.microsoft.com/office/drawing/2014/main" id="{FC6DB46C-5085-8C7B-A81F-D1F687920240}"/>
              </a:ext>
            </a:extLst>
          </p:cNvPr>
          <p:cNvPicPr>
            <a:picLocks noChangeAspect="1"/>
          </p:cNvPicPr>
          <p:nvPr/>
        </p:nvPicPr>
        <p:blipFill>
          <a:blip r:embed="rId2"/>
          <a:stretch>
            <a:fillRect/>
          </a:stretch>
        </p:blipFill>
        <p:spPr>
          <a:xfrm>
            <a:off x="4548689" y="1103112"/>
            <a:ext cx="4197124" cy="4651775"/>
          </a:xfrm>
          <a:prstGeom prst="rect">
            <a:avLst/>
          </a:prstGeom>
        </p:spPr>
      </p:pic>
      <p:sp>
        <p:nvSpPr>
          <p:cNvPr id="4" name="CuadroTexto 9">
            <a:extLst>
              <a:ext uri="{FF2B5EF4-FFF2-40B4-BE49-F238E27FC236}">
                <a16:creationId xmlns:a16="http://schemas.microsoft.com/office/drawing/2014/main" id="{9D989F57-B005-0E2D-C1CB-DC885835362D}"/>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66</a:t>
            </a:r>
          </a:p>
        </p:txBody>
      </p:sp>
    </p:spTree>
    <p:extLst>
      <p:ext uri="{BB962C8B-B14F-4D97-AF65-F5344CB8AC3E}">
        <p14:creationId xmlns:p14="http://schemas.microsoft.com/office/powerpoint/2010/main" val="1368993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sz="2400" dirty="0">
                <a:solidFill>
                  <a:schemeClr val="bg1"/>
                </a:solidFill>
              </a:rPr>
              <a:t>4.6	ESTRUCTURA DE LA APLICACIÓN</a:t>
            </a:r>
            <a:endParaRPr lang="en-US" sz="2400"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7" name="Marcador de contenido 2">
            <a:extLst>
              <a:ext uri="{FF2B5EF4-FFF2-40B4-BE49-F238E27FC236}">
                <a16:creationId xmlns:a16="http://schemas.microsoft.com/office/drawing/2014/main" id="{A887E017-2E63-EC01-34C2-EC663CC6696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b="1" dirty="0">
                <a:solidFill>
                  <a:srgbClr val="FFFF00"/>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A screenshot of a computer&#10;&#10;Description automatically generated with medium confidence">
            <a:extLst>
              <a:ext uri="{FF2B5EF4-FFF2-40B4-BE49-F238E27FC236}">
                <a16:creationId xmlns:a16="http://schemas.microsoft.com/office/drawing/2014/main" id="{0A9EEDFA-3A3D-E7B9-B262-4BD36B33A2CF}"/>
              </a:ext>
            </a:extLst>
          </p:cNvPr>
          <p:cNvPicPr>
            <a:picLocks noChangeAspect="1"/>
          </p:cNvPicPr>
          <p:nvPr/>
        </p:nvPicPr>
        <p:blipFill>
          <a:blip r:embed="rId2"/>
          <a:stretch>
            <a:fillRect/>
          </a:stretch>
        </p:blipFill>
        <p:spPr>
          <a:xfrm>
            <a:off x="4485140" y="1251741"/>
            <a:ext cx="4301251" cy="4354517"/>
          </a:xfrm>
          <a:prstGeom prst="rect">
            <a:avLst/>
          </a:prstGeom>
        </p:spPr>
      </p:pic>
      <p:sp>
        <p:nvSpPr>
          <p:cNvPr id="2" name="CuadroTexto 9">
            <a:extLst>
              <a:ext uri="{FF2B5EF4-FFF2-40B4-BE49-F238E27FC236}">
                <a16:creationId xmlns:a16="http://schemas.microsoft.com/office/drawing/2014/main" id="{12A283E6-DE60-AAEC-8C92-5C02F6A30A3A}"/>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67</a:t>
            </a:r>
          </a:p>
        </p:txBody>
      </p:sp>
    </p:spTree>
    <p:extLst>
      <p:ext uri="{BB962C8B-B14F-4D97-AF65-F5344CB8AC3E}">
        <p14:creationId xmlns:p14="http://schemas.microsoft.com/office/powerpoint/2010/main" val="63877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641185" cy="975727"/>
          </a:xfrm>
        </p:spPr>
        <p:txBody>
          <a:bodyPr anchor="b" anchorCtr="0">
            <a:normAutofit fontScale="90000"/>
          </a:bodyPr>
          <a:lstStyle/>
          <a:p>
            <a:r>
              <a:rPr lang="es-ES" sz="2400" cap="none" dirty="0">
                <a:latin typeface="+mn-lt"/>
                <a:ea typeface="+mn-ea"/>
                <a:cs typeface="+mn-cs"/>
              </a:rPr>
              <a:t>4.7	EJECUCIÓN DEL PROYECTO</a:t>
            </a:r>
            <a:br>
              <a:rPr lang="es-ES" sz="2400" cap="none" dirty="0">
                <a:latin typeface="+mn-lt"/>
                <a:ea typeface="+mn-ea"/>
                <a:cs typeface="+mn-cs"/>
              </a:rPr>
            </a:br>
            <a:r>
              <a:rPr lang="es-ES" sz="2000" cap="none" dirty="0">
                <a:latin typeface="+mn-lt"/>
                <a:ea typeface="+mn-ea"/>
                <a:cs typeface="+mn-cs"/>
              </a:rPr>
              <a:t>Para ejecutar el proyecto dirigirse a la barra de herramientas superior y dar clic en Start </a:t>
            </a:r>
            <a:r>
              <a:rPr lang="es-ES" sz="2000" cap="none" dirty="0" err="1">
                <a:latin typeface="+mn-lt"/>
                <a:ea typeface="+mn-ea"/>
                <a:cs typeface="+mn-cs"/>
              </a:rPr>
              <a:t>Without</a:t>
            </a:r>
            <a:r>
              <a:rPr lang="es-ES" sz="2000" cap="none" dirty="0">
                <a:latin typeface="+mn-lt"/>
                <a:ea typeface="+mn-ea"/>
                <a:cs typeface="+mn-cs"/>
              </a:rPr>
              <a:t> </a:t>
            </a:r>
            <a:r>
              <a:rPr lang="es-ES" sz="2000" cap="none" dirty="0" err="1">
                <a:latin typeface="+mn-lt"/>
                <a:ea typeface="+mn-ea"/>
                <a:cs typeface="+mn-cs"/>
              </a:rPr>
              <a:t>Debugging</a:t>
            </a:r>
            <a:r>
              <a:rPr lang="es-ES" sz="2000" cap="none" dirty="0">
                <a:latin typeface="+mn-lt"/>
                <a:ea typeface="+mn-ea"/>
                <a:cs typeface="+mn-cs"/>
              </a:rPr>
              <a:t> o también pulsando las teclas Ctrl+F5.</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8D779618-3DEE-A57D-57A9-5323EFC631B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b="1" dirty="0">
                <a:solidFill>
                  <a:srgbClr val="FFFF00"/>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a:extLst>
              <a:ext uri="{FF2B5EF4-FFF2-40B4-BE49-F238E27FC236}">
                <a16:creationId xmlns:a16="http://schemas.microsoft.com/office/drawing/2014/main" id="{D4BD5525-6B69-FB5E-0255-76779A67BA4D}"/>
              </a:ext>
            </a:extLst>
          </p:cNvPr>
          <p:cNvPicPr>
            <a:picLocks noChangeAspect="1"/>
          </p:cNvPicPr>
          <p:nvPr/>
        </p:nvPicPr>
        <p:blipFill>
          <a:blip r:embed="rId2"/>
          <a:stretch>
            <a:fillRect/>
          </a:stretch>
        </p:blipFill>
        <p:spPr>
          <a:xfrm>
            <a:off x="581192" y="2203065"/>
            <a:ext cx="8257541" cy="2451869"/>
          </a:xfrm>
          <a:prstGeom prst="rect">
            <a:avLst/>
          </a:prstGeom>
        </p:spPr>
      </p:pic>
      <p:sp>
        <p:nvSpPr>
          <p:cNvPr id="4" name="CuadroTexto 9">
            <a:extLst>
              <a:ext uri="{FF2B5EF4-FFF2-40B4-BE49-F238E27FC236}">
                <a16:creationId xmlns:a16="http://schemas.microsoft.com/office/drawing/2014/main" id="{136B91B6-9B67-F4B2-2BAB-8E0D474FD538}"/>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68</a:t>
            </a:r>
          </a:p>
        </p:txBody>
      </p:sp>
    </p:spTree>
    <p:extLst>
      <p:ext uri="{BB962C8B-B14F-4D97-AF65-F5344CB8AC3E}">
        <p14:creationId xmlns:p14="http://schemas.microsoft.com/office/powerpoint/2010/main" val="3391234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641185" cy="975727"/>
          </a:xfrm>
        </p:spPr>
        <p:txBody>
          <a:bodyPr anchor="b" anchorCtr="0">
            <a:normAutofit fontScale="90000"/>
          </a:bodyPr>
          <a:lstStyle/>
          <a:p>
            <a:r>
              <a:rPr lang="es-ES" sz="2400" cap="none" dirty="0">
                <a:latin typeface="+mn-lt"/>
                <a:ea typeface="+mn-ea"/>
                <a:cs typeface="+mn-cs"/>
              </a:rPr>
              <a:t>4.7.1	EJECUCIÓN VIDEO 168</a:t>
            </a:r>
            <a:br>
              <a:rPr lang="es-ES" sz="2400" cap="none" dirty="0">
                <a:latin typeface="+mn-lt"/>
                <a:ea typeface="+mn-ea"/>
                <a:cs typeface="+mn-cs"/>
              </a:rPr>
            </a:br>
            <a:r>
              <a:rPr lang="es-ES" sz="2000" cap="none" dirty="0">
                <a:latin typeface="+mn-lt"/>
                <a:ea typeface="+mn-ea"/>
                <a:cs typeface="+mn-cs"/>
              </a:rPr>
              <a:t>Una vez se ejecute el proyecto, se muestra una ventana con la pelota en su posición inicial.</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8D779618-3DEE-A57D-57A9-5323EFC631B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b="1" dirty="0">
                <a:solidFill>
                  <a:srgbClr val="FFFF00"/>
                </a:solidFill>
              </a:rPr>
              <a:t>4.7	EJECUCIÓN DEL PROYECTO</a:t>
            </a:r>
          </a:p>
          <a:p>
            <a:pPr lvl="2">
              <a:lnSpc>
                <a:spcPct val="90000"/>
              </a:lnSpc>
            </a:pPr>
            <a:r>
              <a:rPr lang="es-ES" sz="1200" b="1" dirty="0">
                <a:solidFill>
                  <a:srgbClr val="FFFF00"/>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Graphical user interface, application, Word&#10;&#10;Description automatically generated">
            <a:extLst>
              <a:ext uri="{FF2B5EF4-FFF2-40B4-BE49-F238E27FC236}">
                <a16:creationId xmlns:a16="http://schemas.microsoft.com/office/drawing/2014/main" id="{D6C27960-6F77-D4AD-37D8-C7312C2680A2}"/>
              </a:ext>
            </a:extLst>
          </p:cNvPr>
          <p:cNvPicPr>
            <a:picLocks noChangeAspect="1"/>
          </p:cNvPicPr>
          <p:nvPr/>
        </p:nvPicPr>
        <p:blipFill>
          <a:blip r:embed="rId2"/>
          <a:stretch>
            <a:fillRect/>
          </a:stretch>
        </p:blipFill>
        <p:spPr>
          <a:xfrm>
            <a:off x="1277257" y="1988774"/>
            <a:ext cx="7241086" cy="4643399"/>
          </a:xfrm>
          <a:prstGeom prst="rect">
            <a:avLst/>
          </a:prstGeom>
        </p:spPr>
      </p:pic>
      <p:sp>
        <p:nvSpPr>
          <p:cNvPr id="7" name="CuadroTexto 9">
            <a:extLst>
              <a:ext uri="{FF2B5EF4-FFF2-40B4-BE49-F238E27FC236}">
                <a16:creationId xmlns:a16="http://schemas.microsoft.com/office/drawing/2014/main" id="{D148DA67-1A17-D843-B6F5-16434D73F71B}"/>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69</a:t>
            </a:r>
          </a:p>
        </p:txBody>
      </p:sp>
    </p:spTree>
    <p:extLst>
      <p:ext uri="{BB962C8B-B14F-4D97-AF65-F5344CB8AC3E}">
        <p14:creationId xmlns:p14="http://schemas.microsoft.com/office/powerpoint/2010/main" val="203043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PROCESOS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7"/>
            <a:ext cx="8413952" cy="1119714"/>
          </a:xfrm>
        </p:spPr>
        <p:txBody>
          <a:bodyPr>
            <a:normAutofit/>
          </a:bodyPr>
          <a:lstStyle/>
          <a:p>
            <a:pPr marL="0" indent="0" algn="just">
              <a:buNone/>
            </a:pPr>
            <a:r>
              <a:rPr lang="es-ES" dirty="0">
                <a:solidFill>
                  <a:prstClr val="black"/>
                </a:solidFill>
                <a:latin typeface="Gill Sans MT" panose="020B0502020104020203"/>
              </a:rPr>
              <a:t>Un proceso es una entidad compuesta por un código ejecutable que se ejecuta en un orden secuencial, un conjunto de datos y una pila que se utiliza para pasar parámetros, restaurar llamadas recursivas o interrupciones, entre otros [2].</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4" name="CuadroTexto 9">
            <a:extLst>
              <a:ext uri="{FF2B5EF4-FFF2-40B4-BE49-F238E27FC236}">
                <a16:creationId xmlns:a16="http://schemas.microsoft.com/office/drawing/2014/main" id="{8ACD7DFF-B0A1-B52D-8015-6D1E253A7040}"/>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7</a:t>
            </a:r>
          </a:p>
        </p:txBody>
      </p:sp>
      <p:sp>
        <p:nvSpPr>
          <p:cNvPr id="5" name="Marcador de contenido 2">
            <a:extLst>
              <a:ext uri="{FF2B5EF4-FFF2-40B4-BE49-F238E27FC236}">
                <a16:creationId xmlns:a16="http://schemas.microsoft.com/office/drawing/2014/main" id="{55975551-6C60-7A68-F4FF-8079578F3AC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pic>
        <p:nvPicPr>
          <p:cNvPr id="10" name="Picture 9">
            <a:extLst>
              <a:ext uri="{FF2B5EF4-FFF2-40B4-BE49-F238E27FC236}">
                <a16:creationId xmlns:a16="http://schemas.microsoft.com/office/drawing/2014/main" id="{3BE234A5-A2D4-897D-F62C-BA1DC44074EB}"/>
              </a:ext>
            </a:extLst>
          </p:cNvPr>
          <p:cNvPicPr>
            <a:picLocks noChangeAspect="1"/>
          </p:cNvPicPr>
          <p:nvPr/>
        </p:nvPicPr>
        <p:blipFill>
          <a:blip r:embed="rId2"/>
          <a:stretch>
            <a:fillRect/>
          </a:stretch>
        </p:blipFill>
        <p:spPr>
          <a:xfrm>
            <a:off x="2643788" y="3429000"/>
            <a:ext cx="4295108" cy="2527419"/>
          </a:xfrm>
          <a:prstGeom prst="rect">
            <a:avLst/>
          </a:prstGeom>
        </p:spPr>
      </p:pic>
      <p:sp>
        <p:nvSpPr>
          <p:cNvPr id="11" name="CuadroTexto 9">
            <a:extLst>
              <a:ext uri="{FF2B5EF4-FFF2-40B4-BE49-F238E27FC236}">
                <a16:creationId xmlns:a16="http://schemas.microsoft.com/office/drawing/2014/main" id="{DC07C3B9-6B34-3EBB-C4DB-07355D06B227}"/>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2045499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641185" cy="975727"/>
          </a:xfrm>
        </p:spPr>
        <p:txBody>
          <a:bodyPr anchor="ctr" anchorCtr="0">
            <a:noAutofit/>
          </a:bodyPr>
          <a:lstStyle/>
          <a:p>
            <a:pPr marL="0" marR="0" algn="just">
              <a:lnSpc>
                <a:spcPct val="115000"/>
              </a:lnSpc>
              <a:spcBef>
                <a:spcPts val="0"/>
              </a:spcBef>
              <a:spcAft>
                <a:spcPts val="1000"/>
              </a:spcAft>
            </a:pPr>
            <a:r>
              <a:rPr lang="es-ES" sz="1800" cap="none" dirty="0">
                <a:effectLst/>
                <a:latin typeface="Calibri" panose="020F0502020204030204" pitchFamily="34" charset="0"/>
                <a:ea typeface="Calibri" panose="020F0502020204030204" pitchFamily="34" charset="0"/>
                <a:cs typeface="Times New Roman" panose="02020603050405020304" pitchFamily="18" charset="0"/>
              </a:rPr>
              <a:t>Para mover la pelota se debe dar clic en el botón dale, la pelota se moverá cuando el hilo comience a ejecutar el método para mover la pelota, y para salir de la aplicación se debe dar clic en el botón salir.</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8D779618-3DEE-A57D-57A9-5323EFC631B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b="1" dirty="0">
                <a:solidFill>
                  <a:srgbClr val="FFFF00"/>
                </a:solidFill>
              </a:rPr>
              <a:t>4.7	EJECUCIÓN DEL PROYECTO</a:t>
            </a:r>
          </a:p>
          <a:p>
            <a:pPr lvl="2">
              <a:lnSpc>
                <a:spcPct val="90000"/>
              </a:lnSpc>
            </a:pPr>
            <a:r>
              <a:rPr lang="es-ES" sz="1200" b="1" dirty="0">
                <a:solidFill>
                  <a:srgbClr val="FFFF00"/>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descr="Graphical user interface, application, Word&#10;&#10;Description automatically generated">
            <a:extLst>
              <a:ext uri="{FF2B5EF4-FFF2-40B4-BE49-F238E27FC236}">
                <a16:creationId xmlns:a16="http://schemas.microsoft.com/office/drawing/2014/main" id="{7D332C99-1F91-CC46-1EE4-81C2EB809C24}"/>
              </a:ext>
            </a:extLst>
          </p:cNvPr>
          <p:cNvPicPr>
            <a:picLocks noChangeAspect="1"/>
          </p:cNvPicPr>
          <p:nvPr/>
        </p:nvPicPr>
        <p:blipFill>
          <a:blip r:embed="rId2"/>
          <a:stretch>
            <a:fillRect/>
          </a:stretch>
        </p:blipFill>
        <p:spPr>
          <a:xfrm>
            <a:off x="1364993" y="2041638"/>
            <a:ext cx="7073582" cy="4490679"/>
          </a:xfrm>
          <a:prstGeom prst="rect">
            <a:avLst/>
          </a:prstGeom>
        </p:spPr>
      </p:pic>
      <p:sp>
        <p:nvSpPr>
          <p:cNvPr id="4" name="CuadroTexto 9">
            <a:extLst>
              <a:ext uri="{FF2B5EF4-FFF2-40B4-BE49-F238E27FC236}">
                <a16:creationId xmlns:a16="http://schemas.microsoft.com/office/drawing/2014/main" id="{928B3C16-237B-618A-12B3-C88CD31793AC}"/>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70</a:t>
            </a:r>
          </a:p>
        </p:txBody>
      </p:sp>
    </p:spTree>
    <p:extLst>
      <p:ext uri="{BB962C8B-B14F-4D97-AF65-F5344CB8AC3E}">
        <p14:creationId xmlns:p14="http://schemas.microsoft.com/office/powerpoint/2010/main" val="5306431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641185" cy="975727"/>
          </a:xfrm>
        </p:spPr>
        <p:txBody>
          <a:bodyPr anchor="b" anchorCtr="0">
            <a:normAutofit fontScale="90000"/>
          </a:bodyPr>
          <a:lstStyle/>
          <a:p>
            <a:r>
              <a:rPr lang="es-ES" sz="2400" cap="none" dirty="0">
                <a:latin typeface="+mn-lt"/>
                <a:ea typeface="+mn-ea"/>
                <a:cs typeface="+mn-cs"/>
              </a:rPr>
              <a:t>4.7.2	EJECUCIÓN VIDEO 169</a:t>
            </a:r>
            <a:br>
              <a:rPr lang="es-ES" sz="2400" cap="none" dirty="0">
                <a:latin typeface="+mn-lt"/>
                <a:ea typeface="+mn-ea"/>
                <a:cs typeface="+mn-cs"/>
              </a:rPr>
            </a:br>
            <a:r>
              <a:rPr lang="es-ES" sz="2000" cap="none" dirty="0">
                <a:latin typeface="+mn-lt"/>
                <a:ea typeface="+mn-ea"/>
                <a:cs typeface="+mn-cs"/>
              </a:rPr>
              <a:t>Una vez se ejecute el proyecto, se muestra una ventana con la pelota en su posición inicial.</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8D779618-3DEE-A57D-57A9-5323EFC631B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b="1" dirty="0">
                <a:solidFill>
                  <a:srgbClr val="FFFF00"/>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b="1" dirty="0">
                <a:solidFill>
                  <a:srgbClr val="FFFF00"/>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descr="Graphical user interface, application, Word&#10;&#10;Description automatically generated">
            <a:extLst>
              <a:ext uri="{FF2B5EF4-FFF2-40B4-BE49-F238E27FC236}">
                <a16:creationId xmlns:a16="http://schemas.microsoft.com/office/drawing/2014/main" id="{233179F6-C442-B3E8-6E2B-59FA1A866F5F}"/>
              </a:ext>
            </a:extLst>
          </p:cNvPr>
          <p:cNvPicPr>
            <a:picLocks noChangeAspect="1"/>
          </p:cNvPicPr>
          <p:nvPr/>
        </p:nvPicPr>
        <p:blipFill>
          <a:blip r:embed="rId2"/>
          <a:stretch>
            <a:fillRect/>
          </a:stretch>
        </p:blipFill>
        <p:spPr>
          <a:xfrm>
            <a:off x="1340999" y="2014056"/>
            <a:ext cx="7121570" cy="4545843"/>
          </a:xfrm>
          <a:prstGeom prst="rect">
            <a:avLst/>
          </a:prstGeom>
        </p:spPr>
      </p:pic>
      <p:sp>
        <p:nvSpPr>
          <p:cNvPr id="4" name="CuadroTexto 9">
            <a:extLst>
              <a:ext uri="{FF2B5EF4-FFF2-40B4-BE49-F238E27FC236}">
                <a16:creationId xmlns:a16="http://schemas.microsoft.com/office/drawing/2014/main" id="{3B1CE0C3-105C-89A1-FAD8-7B46BE63D906}"/>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71</a:t>
            </a:r>
          </a:p>
        </p:txBody>
      </p:sp>
    </p:spTree>
    <p:extLst>
      <p:ext uri="{BB962C8B-B14F-4D97-AF65-F5344CB8AC3E}">
        <p14:creationId xmlns:p14="http://schemas.microsoft.com/office/powerpoint/2010/main" val="576319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Dar clic en el botón Dale para que la pelota se mueva, para esta práctica se agregó un botón adicional, el cual pausara la ejecución el proceso del hilo de la pelota, y para hacer que la pelota vuelva a moverse se debe presionar en el botón Dala nuevamente, de esta forma el hilo que controla el proceso para que la pelota se mueva o detenga estará controlado por los botones Dale y Pausar.</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2" name="Marcador de contenido 2">
            <a:extLst>
              <a:ext uri="{FF2B5EF4-FFF2-40B4-BE49-F238E27FC236}">
                <a16:creationId xmlns:a16="http://schemas.microsoft.com/office/drawing/2014/main" id="{87E1E0E0-1DB8-1462-4218-402F3A883C0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b="1" dirty="0">
                <a:solidFill>
                  <a:srgbClr val="FFFF00"/>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b="1" dirty="0">
                <a:solidFill>
                  <a:srgbClr val="FFFF00"/>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Graphical user interface, application&#10;&#10;Description automatically generated">
            <a:extLst>
              <a:ext uri="{FF2B5EF4-FFF2-40B4-BE49-F238E27FC236}">
                <a16:creationId xmlns:a16="http://schemas.microsoft.com/office/drawing/2014/main" id="{4958F81F-0F6F-86F6-3646-82655A572FB6}"/>
              </a:ext>
            </a:extLst>
          </p:cNvPr>
          <p:cNvPicPr>
            <a:picLocks noChangeAspect="1"/>
          </p:cNvPicPr>
          <p:nvPr/>
        </p:nvPicPr>
        <p:blipFill>
          <a:blip r:embed="rId2"/>
          <a:stretch>
            <a:fillRect/>
          </a:stretch>
        </p:blipFill>
        <p:spPr>
          <a:xfrm>
            <a:off x="4259515" y="1918870"/>
            <a:ext cx="4748191" cy="3020260"/>
          </a:xfrm>
          <a:prstGeom prst="rect">
            <a:avLst/>
          </a:prstGeom>
        </p:spPr>
      </p:pic>
      <p:sp>
        <p:nvSpPr>
          <p:cNvPr id="5" name="CuadroTexto 9">
            <a:extLst>
              <a:ext uri="{FF2B5EF4-FFF2-40B4-BE49-F238E27FC236}">
                <a16:creationId xmlns:a16="http://schemas.microsoft.com/office/drawing/2014/main" id="{9B6439FB-A476-117D-C8C6-917A4E28CB8B}"/>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72</a:t>
            </a:r>
          </a:p>
        </p:txBody>
      </p:sp>
    </p:spTree>
    <p:extLst>
      <p:ext uri="{BB962C8B-B14F-4D97-AF65-F5344CB8AC3E}">
        <p14:creationId xmlns:p14="http://schemas.microsoft.com/office/powerpoint/2010/main" val="3591230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536175" cy="975727"/>
          </a:xfrm>
        </p:spPr>
        <p:txBody>
          <a:bodyPr anchor="b" anchorCtr="0">
            <a:normAutofit fontScale="90000"/>
          </a:bodyPr>
          <a:lstStyle/>
          <a:p>
            <a:r>
              <a:rPr lang="es-ES" sz="2700" cap="none" dirty="0">
                <a:latin typeface="+mn-lt"/>
                <a:ea typeface="+mn-ea"/>
                <a:cs typeface="+mn-cs"/>
              </a:rPr>
              <a:t>4.7.3	EJECUCIÓN VIDEO 170</a:t>
            </a:r>
            <a:br>
              <a:rPr lang="es-ES" sz="2400" cap="none" dirty="0">
                <a:latin typeface="+mn-lt"/>
                <a:ea typeface="+mn-ea"/>
                <a:cs typeface="+mn-cs"/>
              </a:rPr>
            </a:br>
            <a:r>
              <a:rPr lang="es-ES" sz="2000" cap="none" dirty="0">
                <a:latin typeface="+mn-lt"/>
                <a:ea typeface="+mn-ea"/>
                <a:cs typeface="+mn-cs"/>
              </a:rPr>
              <a:t>En esta parte de la práctica, al ejecutar el proyecto se mostrarán tres pelotas, aunque no se pueden apreciar al inicio, pues se encuentran una sobre otra en la misma posición.</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8D779618-3DEE-A57D-57A9-5323EFC631B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b="1" dirty="0">
                <a:solidFill>
                  <a:srgbClr val="FFFF00"/>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b="1" dirty="0">
                <a:solidFill>
                  <a:srgbClr val="FFFF00"/>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Graphical user interface&#10;&#10;Description automatically generated with medium confidence">
            <a:extLst>
              <a:ext uri="{FF2B5EF4-FFF2-40B4-BE49-F238E27FC236}">
                <a16:creationId xmlns:a16="http://schemas.microsoft.com/office/drawing/2014/main" id="{CE411A8F-52E4-FBEA-D282-8E5F291DDA6C}"/>
              </a:ext>
            </a:extLst>
          </p:cNvPr>
          <p:cNvPicPr>
            <a:picLocks noChangeAspect="1"/>
          </p:cNvPicPr>
          <p:nvPr/>
        </p:nvPicPr>
        <p:blipFill>
          <a:blip r:embed="rId2"/>
          <a:stretch>
            <a:fillRect/>
          </a:stretch>
        </p:blipFill>
        <p:spPr>
          <a:xfrm>
            <a:off x="1155418" y="2027917"/>
            <a:ext cx="7155780" cy="4575115"/>
          </a:xfrm>
          <a:prstGeom prst="rect">
            <a:avLst/>
          </a:prstGeom>
        </p:spPr>
      </p:pic>
      <p:sp>
        <p:nvSpPr>
          <p:cNvPr id="7" name="CuadroTexto 9">
            <a:extLst>
              <a:ext uri="{FF2B5EF4-FFF2-40B4-BE49-F238E27FC236}">
                <a16:creationId xmlns:a16="http://schemas.microsoft.com/office/drawing/2014/main" id="{A4334443-A79C-D5E0-6753-3EF4E475A5EF}"/>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73</a:t>
            </a:r>
          </a:p>
        </p:txBody>
      </p:sp>
    </p:spTree>
    <p:extLst>
      <p:ext uri="{BB962C8B-B14F-4D97-AF65-F5344CB8AC3E}">
        <p14:creationId xmlns:p14="http://schemas.microsoft.com/office/powerpoint/2010/main" val="1927217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lnSpcReduction="10000"/>
          </a:bodyPr>
          <a:lstStyle/>
          <a:p>
            <a:pPr marL="0" indent="0" algn="just">
              <a:lnSpc>
                <a:spcPct val="115000"/>
              </a:lnSpc>
              <a:spcBef>
                <a:spcPts val="0"/>
              </a:spcBef>
              <a:spcAft>
                <a:spcPts val="1000"/>
              </a:spcAft>
              <a:buNone/>
            </a:pPr>
            <a:r>
              <a:rPr lang="es-ES" dirty="0">
                <a:solidFill>
                  <a:schemeClr val="bg1"/>
                </a:solidFill>
              </a:rPr>
              <a:t>Al iniciar el movimiento de las pelotas con los botones Pelota1, Pelota2 y Pelota3 se puede apreciar como el aplicativo puede mover tres pelotas al mismo tiempo, aquí se puede evidenciar el uso de los hilos, se puede detener cualquier pelota sin afectar a las demás, y de la misma forma hacer que se muevan nuevamente, esto se da gracias a que cada pelota está siendo controlada por un hilo diferente, si las pelotas se movieran por un solo proceso, se detendrían o moverían al presionar cualquiera de los botones para detener o mover.</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5" name="Marcador de contenido 2">
            <a:extLst>
              <a:ext uri="{FF2B5EF4-FFF2-40B4-BE49-F238E27FC236}">
                <a16:creationId xmlns:a16="http://schemas.microsoft.com/office/drawing/2014/main" id="{5CF4FF3C-2ED7-2593-B1FE-90F692682D4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b="1" dirty="0">
                <a:solidFill>
                  <a:srgbClr val="FFFF00"/>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b="1" dirty="0">
                <a:solidFill>
                  <a:srgbClr val="FFFF00"/>
                </a:solidFill>
              </a:rPr>
              <a:t>4.7.3	EJECUCIÓN VIDEO 170</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descr="Chart&#10;&#10;Description automatically generated with medium confidence">
            <a:extLst>
              <a:ext uri="{FF2B5EF4-FFF2-40B4-BE49-F238E27FC236}">
                <a16:creationId xmlns:a16="http://schemas.microsoft.com/office/drawing/2014/main" id="{671D8EEA-17B4-B2E0-C64C-8482FE673CC5}"/>
              </a:ext>
            </a:extLst>
          </p:cNvPr>
          <p:cNvPicPr>
            <a:picLocks noChangeAspect="1"/>
          </p:cNvPicPr>
          <p:nvPr/>
        </p:nvPicPr>
        <p:blipFill>
          <a:blip r:embed="rId2"/>
          <a:stretch>
            <a:fillRect/>
          </a:stretch>
        </p:blipFill>
        <p:spPr>
          <a:xfrm>
            <a:off x="4218388" y="1851977"/>
            <a:ext cx="4830445" cy="3089275"/>
          </a:xfrm>
          <a:prstGeom prst="rect">
            <a:avLst/>
          </a:prstGeom>
        </p:spPr>
      </p:pic>
      <p:sp>
        <p:nvSpPr>
          <p:cNvPr id="2" name="CuadroTexto 9">
            <a:extLst>
              <a:ext uri="{FF2B5EF4-FFF2-40B4-BE49-F238E27FC236}">
                <a16:creationId xmlns:a16="http://schemas.microsoft.com/office/drawing/2014/main" id="{735F3AFE-E7DE-A567-BBAD-F33EC4D6070A}"/>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74</a:t>
            </a:r>
          </a:p>
        </p:txBody>
      </p:sp>
    </p:spTree>
    <p:extLst>
      <p:ext uri="{BB962C8B-B14F-4D97-AF65-F5344CB8AC3E}">
        <p14:creationId xmlns:p14="http://schemas.microsoft.com/office/powerpoint/2010/main" val="410927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a:bodyPr>
          <a:lstStyle/>
          <a:p>
            <a:r>
              <a:rPr lang="es-ES" dirty="0">
                <a:solidFill>
                  <a:schemeClr val="tx1"/>
                </a:solidFill>
              </a:rPr>
              <a:t>Los hilos son unidades de ejecución de un proceso que permiten la ejecución concurrente de varias tareas, mejorando la eficiencia y velocidad de una aplicación. La implementación de hilos en C# se puede realizar mediante la clase </a:t>
            </a:r>
            <a:r>
              <a:rPr lang="es-ES" dirty="0" err="1">
                <a:solidFill>
                  <a:schemeClr val="tx1"/>
                </a:solidFill>
              </a:rPr>
              <a:t>Thread</a:t>
            </a:r>
            <a:r>
              <a:rPr lang="es-ES" dirty="0">
                <a:solidFill>
                  <a:schemeClr val="tx1"/>
                </a:solidFill>
              </a:rPr>
              <a:t> y proporciona varias funciones para crear, controlar y sincronizar hilos. Los hilos pueden ser utilizados en la arquitectura MVC para implementar tareas concurrentes en un sistema.</a:t>
            </a:r>
          </a:p>
          <a:p>
            <a:r>
              <a:rPr lang="es-ES" dirty="0">
                <a:solidFill>
                  <a:schemeClr val="tx1"/>
                </a:solidFill>
              </a:rPr>
              <a:t>Los programas que no utilizan hilos solo tienen una secuencia de ejecución y ejecutan una tarea a la vez, lo que puede ser ineficiente para tareas complejas o que requieren la ejecución de varias tareas al mismo tiempo.</a:t>
            </a:r>
          </a:p>
          <a:p>
            <a:r>
              <a:rPr lang="es-ES" dirty="0">
                <a:solidFill>
                  <a:schemeClr val="tx1"/>
                </a:solidFill>
              </a:rPr>
              <a:t>La ejecución concurrente de varios hilos puede ser complicada y requerir una buena gestión para evitar conflictos y errores. Por lo tanto, es importante entender cómo funcionan los hilos y cómo se pueden utilizar de manera efectiva en una aplicación.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contenido 2">
            <a:extLst>
              <a:ext uri="{FF2B5EF4-FFF2-40B4-BE49-F238E27FC236}">
                <a16:creationId xmlns:a16="http://schemas.microsoft.com/office/drawing/2014/main" id="{765C05AB-772D-7C83-FAA3-6C393C16EA1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b="1" dirty="0">
                <a:solidFill>
                  <a:srgbClr val="FFFF00"/>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5" name="CuadroTexto 9">
            <a:extLst>
              <a:ext uri="{FF2B5EF4-FFF2-40B4-BE49-F238E27FC236}">
                <a16:creationId xmlns:a16="http://schemas.microsoft.com/office/drawing/2014/main" id="{69EFC0C3-E9BC-63B2-6E5D-99987270D318}"/>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75</a:t>
            </a:r>
          </a:p>
        </p:txBody>
      </p:sp>
    </p:spTree>
    <p:extLst>
      <p:ext uri="{BB962C8B-B14F-4D97-AF65-F5344CB8AC3E}">
        <p14:creationId xmlns:p14="http://schemas.microsoft.com/office/powerpoint/2010/main" val="5755401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Entender cómo funcionan los hilos y cuándo deben utilizarse. Los hilos son útiles para mejorar la eficiencia y el rendimiento de una aplicación al permitir la ejecución concurrente de varias tareas, pero también pueden ser complicados de gestionar y pueden requerir una buena planificación y diseño.</a:t>
            </a:r>
          </a:p>
          <a:p>
            <a:pPr algn="just"/>
            <a:r>
              <a:rPr lang="es-ES" dirty="0">
                <a:solidFill>
                  <a:schemeClr val="tx1"/>
                </a:solidFill>
              </a:rPr>
              <a:t>Utiliza el depurador de C# para detectar y solucionar problemas relacionados con los hilos. El depurador te permite ver el estado de los hilos y el código que están ejecutando, lo que ayuda a identificar problemas y a encontrar soluciones.</a:t>
            </a:r>
          </a:p>
          <a:p>
            <a:pPr algn="just"/>
            <a:r>
              <a:rPr lang="es-ES" dirty="0">
                <a:solidFill>
                  <a:schemeClr val="tx1"/>
                </a:solidFill>
              </a:rPr>
              <a:t>Al trabajar con la arquitectura MVC, se puede utilizar hilos para implementar tareas concurrentes en el sistema. </a:t>
            </a:r>
            <a:r>
              <a:rPr lang="es-ES" dirty="0" err="1">
                <a:solidFill>
                  <a:schemeClr val="tx1"/>
                </a:solidFill>
              </a:rPr>
              <a:t>Asegúrse</a:t>
            </a:r>
            <a:r>
              <a:rPr lang="es-ES" dirty="0">
                <a:solidFill>
                  <a:schemeClr val="tx1"/>
                </a:solidFill>
              </a:rPr>
              <a:t> de diseñar el sistema de manera que los hilos sean eficientes y se integren de manera adecuada con el resto de la aplicación.</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4" name="Marcador de contenido 2">
            <a:extLst>
              <a:ext uri="{FF2B5EF4-FFF2-40B4-BE49-F238E27FC236}">
                <a16:creationId xmlns:a16="http://schemas.microsoft.com/office/drawing/2014/main" id="{94C36C51-7C08-9767-7880-A1BAA48096C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a:t>
            </a:r>
            <a:r>
              <a:rPr lang="es-ES" sz="1200" b="1" dirty="0">
                <a:solidFill>
                  <a:srgbClr val="FFFF00"/>
                </a:solidFill>
              </a:rPr>
              <a:t>	</a:t>
            </a:r>
            <a:r>
              <a:rPr lang="es-ES" sz="1200" dirty="0">
                <a:solidFill>
                  <a:schemeClr val="bg1"/>
                </a:solidFill>
              </a:rPr>
              <a:t>CONCLUSIONES</a:t>
            </a:r>
          </a:p>
          <a:p>
            <a:pPr>
              <a:lnSpc>
                <a:spcPct val="90000"/>
              </a:lnSpc>
            </a:pPr>
            <a:r>
              <a:rPr lang="es-ES" sz="1200" b="1" dirty="0">
                <a:solidFill>
                  <a:srgbClr val="FFFF00"/>
                </a:solidFill>
              </a:rPr>
              <a:t>6	RECOMENDACIONES</a:t>
            </a:r>
          </a:p>
          <a:p>
            <a:pPr>
              <a:lnSpc>
                <a:spcPct val="90000"/>
              </a:lnSpc>
            </a:pPr>
            <a:r>
              <a:rPr lang="es-ES" sz="1200" dirty="0">
                <a:solidFill>
                  <a:schemeClr val="bg1"/>
                </a:solidFill>
              </a:rPr>
              <a:t>7	REFERENCIAS</a:t>
            </a:r>
          </a:p>
        </p:txBody>
      </p:sp>
      <p:sp>
        <p:nvSpPr>
          <p:cNvPr id="5" name="CuadroTexto 9">
            <a:extLst>
              <a:ext uri="{FF2B5EF4-FFF2-40B4-BE49-F238E27FC236}">
                <a16:creationId xmlns:a16="http://schemas.microsoft.com/office/drawing/2014/main" id="{6F6849D3-441D-CBFB-35E7-D5507B46F619}"/>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76</a:t>
            </a:r>
          </a:p>
        </p:txBody>
      </p:sp>
    </p:spTree>
    <p:extLst>
      <p:ext uri="{BB962C8B-B14F-4D97-AF65-F5344CB8AC3E}">
        <p14:creationId xmlns:p14="http://schemas.microsoft.com/office/powerpoint/2010/main" val="644582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975348"/>
          </a:xfrm>
        </p:spPr>
        <p:txBody>
          <a:bodyPr>
            <a:normAutofit fontScale="77500" lnSpcReduction="20000"/>
          </a:bodyPr>
          <a:lstStyle/>
          <a:p>
            <a:pPr>
              <a:lnSpc>
                <a:spcPct val="120000"/>
              </a:lnSpc>
            </a:pPr>
            <a:r>
              <a:rPr lang="es-ES" dirty="0"/>
              <a:t>[1] 	G. Elorduy, «Introducción a los hilos,» 2020. [En línea]. </a:t>
            </a:r>
            <a:r>
              <a:rPr lang="es-ES" dirty="0" err="1"/>
              <a:t>Available</a:t>
            </a:r>
            <a:r>
              <a:rPr lang="es-ES" dirty="0"/>
              <a:t>: https://javaparajavatos.wordpress.com/2017/05/06/introduccion-a-los-hilos/.</a:t>
            </a:r>
          </a:p>
          <a:p>
            <a:pPr>
              <a:lnSpc>
                <a:spcPct val="120000"/>
              </a:lnSpc>
            </a:pPr>
            <a:r>
              <a:rPr lang="es-ES" dirty="0"/>
              <a:t>[2] 	M. L. </a:t>
            </a:r>
            <a:r>
              <a:rPr lang="es-ES" dirty="0" err="1"/>
              <a:t>Rossainz</a:t>
            </a:r>
            <a:r>
              <a:rPr lang="es-ES" dirty="0"/>
              <a:t>, Programación Concurrente y Paralela, Puebla, 2015. </a:t>
            </a:r>
          </a:p>
          <a:p>
            <a:pPr>
              <a:lnSpc>
                <a:spcPct val="120000"/>
              </a:lnSpc>
            </a:pPr>
            <a:r>
              <a:rPr lang="es-ES" dirty="0"/>
              <a:t>[3] 	A. </a:t>
            </a:r>
            <a:r>
              <a:rPr lang="es-ES" dirty="0" err="1"/>
              <a:t>Nakayama</a:t>
            </a:r>
            <a:r>
              <a:rPr lang="es-ES" dirty="0"/>
              <a:t>, «Guía práctica de estudio 12: Hilos,» México, 2009.</a:t>
            </a:r>
          </a:p>
          <a:p>
            <a:pPr>
              <a:lnSpc>
                <a:spcPct val="120000"/>
              </a:lnSpc>
            </a:pPr>
            <a:r>
              <a:rPr lang="es-ES" dirty="0"/>
              <a:t>[4] 	</a:t>
            </a:r>
            <a:r>
              <a:rPr lang="es-ES" dirty="0" err="1"/>
              <a:t>Davizhe</a:t>
            </a:r>
            <a:r>
              <a:rPr lang="es-ES" dirty="0"/>
              <a:t>, «GESTIÓN DE HILOS,» 7 Octubre 2014. [En línea]. </a:t>
            </a:r>
            <a:r>
              <a:rPr lang="es-ES" dirty="0" err="1"/>
              <a:t>Available</a:t>
            </a:r>
            <a:r>
              <a:rPr lang="es-ES" dirty="0"/>
              <a:t>: https://davidizquierdoheras.wordpress.com/2014/10/07/gestion-de-hilos/.</a:t>
            </a:r>
          </a:p>
          <a:p>
            <a:pPr>
              <a:lnSpc>
                <a:spcPct val="120000"/>
              </a:lnSpc>
            </a:pPr>
            <a:r>
              <a:rPr lang="es-ES" dirty="0"/>
              <a:t>[5] 	O. Blancarte, «Concurrencia vs Paralelismo,» 29 Marzo 2017. [En línea]. </a:t>
            </a:r>
            <a:r>
              <a:rPr lang="es-ES" dirty="0" err="1"/>
              <a:t>Available</a:t>
            </a:r>
            <a:r>
              <a:rPr lang="es-ES" dirty="0"/>
              <a:t>: https://www.oscarblancarteblog.com/2017/03/29/concurrencia-vs-paralelismo/.</a:t>
            </a:r>
          </a:p>
          <a:p>
            <a:pPr>
              <a:lnSpc>
                <a:spcPct val="120000"/>
              </a:lnSpc>
            </a:pPr>
            <a:r>
              <a:rPr lang="es-ES" dirty="0"/>
              <a:t>[6] 	Microsoft, «Paseo por el lenguaje C#,» 22 Septiembre 2022. [En línea]. </a:t>
            </a:r>
            <a:r>
              <a:rPr lang="es-ES" dirty="0" err="1"/>
              <a:t>Available</a:t>
            </a:r>
            <a:r>
              <a:rPr lang="es-ES" dirty="0"/>
              <a:t>: https://learn.microsoft.com/es-es/dotnet/csharp/tour-of-csharp/.</a:t>
            </a:r>
          </a:p>
          <a:p>
            <a:pPr>
              <a:lnSpc>
                <a:spcPct val="120000"/>
              </a:lnSpc>
            </a:pPr>
            <a:r>
              <a:rPr lang="es-ES" dirty="0"/>
              <a:t>[7] 	P. Pellicer, «¿Qué es el .NET? ¿Para qué sirve?,» 21 Octubre 2021. [En línea]. </a:t>
            </a:r>
            <a:r>
              <a:rPr lang="es-ES" dirty="0" err="1"/>
              <a:t>Available</a:t>
            </a:r>
            <a:r>
              <a:rPr lang="es-ES" dirty="0"/>
              <a:t>: https://www.emagister.com/blog/que-es-el-net-para-que-sirve/.</a:t>
            </a:r>
          </a:p>
          <a:p>
            <a:pPr>
              <a:lnSpc>
                <a:spcPct val="120000"/>
              </a:lnSpc>
            </a:pPr>
            <a:r>
              <a:rPr lang="es-ES" dirty="0"/>
              <a:t>[8] 	B. Milagros, «¿Qué es Visual Studio? ¡El desarrollo de software nunca fue más fácil!,» 20 Marzo 2022. [En línea]. </a:t>
            </a:r>
            <a:r>
              <a:rPr lang="es-ES" dirty="0" err="1"/>
              <a:t>Available</a:t>
            </a:r>
            <a:r>
              <a:rPr lang="es-ES" dirty="0"/>
              <a:t>: https://www.crehana.com/blog/transformacion-digital/que-es-visual-studio/.</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40</a:t>
            </a:r>
          </a:p>
        </p:txBody>
      </p:sp>
      <p:sp>
        <p:nvSpPr>
          <p:cNvPr id="4" name="Marcador de contenido 2">
            <a:extLst>
              <a:ext uri="{FF2B5EF4-FFF2-40B4-BE49-F238E27FC236}">
                <a16:creationId xmlns:a16="http://schemas.microsoft.com/office/drawing/2014/main" id="{4C7E5A68-9B4A-EE6A-8864-26EB3D8EDE8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4.3	PRÁCTICA VIDEO 168</a:t>
            </a:r>
          </a:p>
          <a:p>
            <a:pPr lvl="2">
              <a:lnSpc>
                <a:spcPct val="90000"/>
              </a:lnSpc>
            </a:pPr>
            <a:r>
              <a:rPr lang="es-ES" sz="1200" dirty="0">
                <a:solidFill>
                  <a:schemeClr val="bg1"/>
                </a:solidFill>
              </a:rPr>
              <a:t>4.3.1	CODIFICACIÓN MODELO</a:t>
            </a:r>
          </a:p>
          <a:p>
            <a:pPr lvl="2">
              <a:lnSpc>
                <a:spcPct val="90000"/>
              </a:lnSpc>
            </a:pPr>
            <a:r>
              <a:rPr lang="es-ES" sz="1200" dirty="0">
                <a:solidFill>
                  <a:schemeClr val="bg1"/>
                </a:solidFill>
              </a:rPr>
              <a:t>4.3.2	CODIFICACIÓN VISTA</a:t>
            </a:r>
          </a:p>
          <a:p>
            <a:pPr lvl="2">
              <a:lnSpc>
                <a:spcPct val="90000"/>
              </a:lnSpc>
            </a:pPr>
            <a:r>
              <a:rPr lang="es-ES" sz="1200" dirty="0">
                <a:solidFill>
                  <a:schemeClr val="bg1"/>
                </a:solidFill>
              </a:rPr>
              <a:t>4.3.3	CODIFICACIÓN CONTROLADOR</a:t>
            </a:r>
          </a:p>
          <a:p>
            <a:pPr lvl="1">
              <a:lnSpc>
                <a:spcPct val="90000"/>
              </a:lnSpc>
            </a:pPr>
            <a:r>
              <a:rPr lang="es-ES" sz="1200" dirty="0">
                <a:solidFill>
                  <a:schemeClr val="bg1"/>
                </a:solidFill>
              </a:rPr>
              <a:t>4.4	PRÁCTICA VIDEO 169</a:t>
            </a:r>
          </a:p>
          <a:p>
            <a:pPr lvl="2">
              <a:lnSpc>
                <a:spcPct val="90000"/>
              </a:lnSpc>
            </a:pPr>
            <a:r>
              <a:rPr lang="es-ES" sz="1200" dirty="0">
                <a:solidFill>
                  <a:schemeClr val="bg1"/>
                </a:solidFill>
              </a:rPr>
              <a:t>4.4.1	CODIFICACIÓN MODELO</a:t>
            </a:r>
          </a:p>
          <a:p>
            <a:pPr lvl="2">
              <a:lnSpc>
                <a:spcPct val="90000"/>
              </a:lnSpc>
            </a:pPr>
            <a:r>
              <a:rPr lang="es-ES" sz="1200" dirty="0">
                <a:solidFill>
                  <a:schemeClr val="bg1"/>
                </a:solidFill>
              </a:rPr>
              <a:t>4.4.2	CODIFICACIÓN VISTA</a:t>
            </a:r>
          </a:p>
          <a:p>
            <a:pPr lvl="2">
              <a:lnSpc>
                <a:spcPct val="90000"/>
              </a:lnSpc>
            </a:pPr>
            <a:r>
              <a:rPr lang="es-ES" sz="1200" dirty="0">
                <a:solidFill>
                  <a:schemeClr val="bg1"/>
                </a:solidFill>
              </a:rPr>
              <a:t>4.4.3	CODIFICACIÓN CONTROLADOR</a:t>
            </a:r>
          </a:p>
          <a:p>
            <a:pPr lvl="1">
              <a:lnSpc>
                <a:spcPct val="90000"/>
              </a:lnSpc>
            </a:pPr>
            <a:r>
              <a:rPr lang="es-ES" sz="1200" dirty="0">
                <a:solidFill>
                  <a:schemeClr val="bg1"/>
                </a:solidFill>
              </a:rPr>
              <a:t>4.5	PRÁCTICA VIDEO 170</a:t>
            </a:r>
          </a:p>
          <a:p>
            <a:pPr lvl="2">
              <a:lnSpc>
                <a:spcPct val="90000"/>
              </a:lnSpc>
            </a:pPr>
            <a:r>
              <a:rPr lang="es-ES" sz="1200" dirty="0">
                <a:solidFill>
                  <a:schemeClr val="bg1"/>
                </a:solidFill>
              </a:rPr>
              <a:t>4.5.1	CODIFICACIÓN VISTA</a:t>
            </a:r>
          </a:p>
          <a:p>
            <a:pPr lvl="2">
              <a:lnSpc>
                <a:spcPct val="90000"/>
              </a:lnSpc>
            </a:pPr>
            <a:r>
              <a:rPr lang="es-ES" sz="1200" dirty="0">
                <a:solidFill>
                  <a:schemeClr val="bg1"/>
                </a:solidFill>
              </a:rPr>
              <a:t>4.5.2	CODIFICACIÓN CONTROLADOR</a:t>
            </a:r>
          </a:p>
          <a:p>
            <a:pPr lvl="1">
              <a:lnSpc>
                <a:spcPct val="90000"/>
              </a:lnSpc>
            </a:pPr>
            <a:r>
              <a:rPr lang="es-ES" sz="1200" dirty="0">
                <a:solidFill>
                  <a:schemeClr val="bg1"/>
                </a:solidFill>
              </a:rPr>
              <a:t>4.6	ESTRUCTURA DE LA APLICACIÓN</a:t>
            </a:r>
          </a:p>
          <a:p>
            <a:pPr lvl="1">
              <a:lnSpc>
                <a:spcPct val="90000"/>
              </a:lnSpc>
            </a:pPr>
            <a:r>
              <a:rPr lang="es-ES" sz="1200" dirty="0">
                <a:solidFill>
                  <a:schemeClr val="bg1"/>
                </a:solidFill>
              </a:rPr>
              <a:t>4.7	EJECUCIÓN DEL PROYECTO</a:t>
            </a:r>
          </a:p>
          <a:p>
            <a:pPr lvl="2">
              <a:lnSpc>
                <a:spcPct val="90000"/>
              </a:lnSpc>
            </a:pPr>
            <a:r>
              <a:rPr lang="es-ES" sz="1200" dirty="0">
                <a:solidFill>
                  <a:schemeClr val="bg1"/>
                </a:solidFill>
              </a:rPr>
              <a:t>4.7.1	EJECUCIÓN VIDEO 168</a:t>
            </a:r>
          </a:p>
          <a:p>
            <a:pPr lvl="2">
              <a:lnSpc>
                <a:spcPct val="90000"/>
              </a:lnSpc>
            </a:pPr>
            <a:r>
              <a:rPr lang="es-ES" sz="1200" dirty="0">
                <a:solidFill>
                  <a:schemeClr val="bg1"/>
                </a:solidFill>
              </a:rPr>
              <a:t>4.7.2	EJECUCIÓN VIDEO 169</a:t>
            </a:r>
          </a:p>
          <a:p>
            <a:pPr lvl="2">
              <a:lnSpc>
                <a:spcPct val="90000"/>
              </a:lnSpc>
            </a:pPr>
            <a:r>
              <a:rPr lang="es-ES" sz="1200" dirty="0">
                <a:solidFill>
                  <a:schemeClr val="bg1"/>
                </a:solidFill>
              </a:rPr>
              <a:t>4.7.3	EJECUCIÓN VIDEO 170</a:t>
            </a:r>
          </a:p>
          <a:p>
            <a:pPr>
              <a:lnSpc>
                <a:spcPct val="90000"/>
              </a:lnSpc>
            </a:pPr>
            <a:r>
              <a:rPr lang="es-ES" sz="1200" dirty="0">
                <a:solidFill>
                  <a:schemeClr val="bg1"/>
                </a:solidFill>
              </a:rPr>
              <a:t>5</a:t>
            </a:r>
            <a:r>
              <a:rPr lang="es-ES" sz="1200" b="1" dirty="0">
                <a:solidFill>
                  <a:srgbClr val="FFFF00"/>
                </a:solidFill>
              </a:rPr>
              <a:t>	</a:t>
            </a:r>
            <a:r>
              <a:rPr lang="es-ES" sz="1200" dirty="0">
                <a:solidFill>
                  <a:schemeClr val="bg1"/>
                </a:solidFill>
              </a:rPr>
              <a:t>CONCLUSIONES</a:t>
            </a:r>
          </a:p>
          <a:p>
            <a:pPr>
              <a:lnSpc>
                <a:spcPct val="90000"/>
              </a:lnSpc>
            </a:pPr>
            <a:r>
              <a:rPr lang="es-ES" sz="1200" dirty="0">
                <a:solidFill>
                  <a:schemeClr val="bg1"/>
                </a:solidFill>
              </a:rPr>
              <a:t>6	RECOMENDACIONES</a:t>
            </a:r>
          </a:p>
          <a:p>
            <a:pPr>
              <a:lnSpc>
                <a:spcPct val="90000"/>
              </a:lnSpc>
            </a:pPr>
            <a:r>
              <a:rPr lang="es-ES" sz="1200" b="1" dirty="0">
                <a:solidFill>
                  <a:srgbClr val="FFFF00"/>
                </a:solidFill>
              </a:rPr>
              <a:t>7	REFERENCIAS</a:t>
            </a:r>
          </a:p>
        </p:txBody>
      </p:sp>
      <p:sp>
        <p:nvSpPr>
          <p:cNvPr id="5" name="CuadroTexto 9">
            <a:extLst>
              <a:ext uri="{FF2B5EF4-FFF2-40B4-BE49-F238E27FC236}">
                <a16:creationId xmlns:a16="http://schemas.microsoft.com/office/drawing/2014/main" id="{00EC13B6-1D14-5CA8-54D5-1623CF5850B7}"/>
              </a:ext>
            </a:extLst>
          </p:cNvPr>
          <p:cNvSpPr txBox="1"/>
          <p:nvPr/>
        </p:nvSpPr>
        <p:spPr>
          <a:xfrm>
            <a:off x="11699193" y="6457890"/>
            <a:ext cx="484096" cy="400110"/>
          </a:xfrm>
          <a:prstGeom prst="rect">
            <a:avLst/>
          </a:prstGeom>
          <a:noFill/>
        </p:spPr>
        <p:txBody>
          <a:bodyPr wrap="square" rtlCol="0">
            <a:spAutoFit/>
          </a:bodyPr>
          <a:lstStyle/>
          <a:p>
            <a:r>
              <a:rPr lang="es-EC" sz="2000" dirty="0">
                <a:solidFill>
                  <a:schemeClr val="bg1"/>
                </a:solidFill>
              </a:rPr>
              <a:t>77</a:t>
            </a:r>
          </a:p>
        </p:txBody>
      </p:sp>
    </p:spTree>
    <p:extLst>
      <p:ext uri="{BB962C8B-B14F-4D97-AF65-F5344CB8AC3E}">
        <p14:creationId xmlns:p14="http://schemas.microsoft.com/office/powerpoint/2010/main" val="40496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2202661"/>
          </a:xfrm>
        </p:spPr>
        <p:txBody>
          <a:bodyPr>
            <a:normAutofit/>
          </a:bodyPr>
          <a:lstStyle/>
          <a:p>
            <a:pPr marL="0" indent="0" algn="just">
              <a:buNone/>
            </a:pPr>
            <a:r>
              <a:rPr lang="es-ES" dirty="0">
                <a:solidFill>
                  <a:prstClr val="black"/>
                </a:solidFill>
                <a:latin typeface="Gill Sans MT" panose="020B0502020104020203"/>
              </a:rPr>
              <a:t>Un hilo es un solo flujo de ejecución de instrucciones dentro de un proceso, debido a que no pueden ejecutarse por sí solos, requieren la supervisión de un proceso [2]. Los hilos se utilizan a menudo para realizar tareas en segundo plano o para realizar tareas que deben ejecutarse de manera simultánea. Por ejemplo, si una aplicación tiene una interfaz gráfica de usuario (GUI), se puede utilizar un hilo para actualizar la interfaz mientras se realizan otras tareas en segundo plano, como descargar datos de Internet o realizar cálculos.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12" name="Picture 11">
            <a:extLst>
              <a:ext uri="{FF2B5EF4-FFF2-40B4-BE49-F238E27FC236}">
                <a16:creationId xmlns:a16="http://schemas.microsoft.com/office/drawing/2014/main" id="{4A8DC70C-97AE-4702-BFB3-9B7BA01D5CBE}"/>
              </a:ext>
            </a:extLst>
          </p:cNvPr>
          <p:cNvPicPr>
            <a:picLocks noChangeAspect="1"/>
          </p:cNvPicPr>
          <p:nvPr/>
        </p:nvPicPr>
        <p:blipFill>
          <a:blip r:embed="rId2"/>
          <a:stretch>
            <a:fillRect/>
          </a:stretch>
        </p:blipFill>
        <p:spPr>
          <a:xfrm>
            <a:off x="2971814" y="4308333"/>
            <a:ext cx="3632710" cy="2349612"/>
          </a:xfrm>
          <a:prstGeom prst="rect">
            <a:avLst/>
          </a:prstGeom>
        </p:spPr>
      </p:pic>
      <p:sp>
        <p:nvSpPr>
          <p:cNvPr id="4" name="CuadroTexto 9">
            <a:extLst>
              <a:ext uri="{FF2B5EF4-FFF2-40B4-BE49-F238E27FC236}">
                <a16:creationId xmlns:a16="http://schemas.microsoft.com/office/drawing/2014/main" id="{8ACD7DFF-B0A1-B52D-8015-6D1E253A7040}"/>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7</a:t>
            </a:r>
          </a:p>
        </p:txBody>
      </p:sp>
      <p:sp>
        <p:nvSpPr>
          <p:cNvPr id="6" name="Marcador de contenido 2">
            <a:extLst>
              <a:ext uri="{FF2B5EF4-FFF2-40B4-BE49-F238E27FC236}">
                <a16:creationId xmlns:a16="http://schemas.microsoft.com/office/drawing/2014/main" id="{795D94B3-B73F-C28E-AFDA-E4CBC2E2867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0" name="CuadroTexto 9">
            <a:extLst>
              <a:ext uri="{FF2B5EF4-FFF2-40B4-BE49-F238E27FC236}">
                <a16:creationId xmlns:a16="http://schemas.microsoft.com/office/drawing/2014/main" id="{6BDF12C1-FA3C-8C36-8BD1-7999FEE68E76}"/>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130945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3.2.1	GESTIÓN DE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2445791"/>
          </a:xfrm>
        </p:spPr>
        <p:txBody>
          <a:bodyPr>
            <a:normAutofit fontScale="92500" lnSpcReduction="10000"/>
          </a:bodyPr>
          <a:lstStyle/>
          <a:p>
            <a:pPr marL="0" indent="0" algn="just">
              <a:buNone/>
            </a:pPr>
            <a:r>
              <a:rPr lang="es-ES" dirty="0">
                <a:solidFill>
                  <a:prstClr val="black"/>
                </a:solidFill>
                <a:latin typeface="Gill Sans MT" panose="020B0502020104020203"/>
              </a:rPr>
              <a:t>La gestión de hilos es una técnica importante en programación que permite la ejecución concurrente de diferentes tareas dentro de un mismo proceso. Esto puede mejorar la eficiencia y el rendimiento de una aplicación, especialmente en sistemas con múltiples núcleos o procesadores.</a:t>
            </a:r>
          </a:p>
          <a:p>
            <a:pPr marL="0" indent="0" algn="just">
              <a:buNone/>
            </a:pPr>
            <a:r>
              <a:rPr lang="es-ES" dirty="0">
                <a:solidFill>
                  <a:prstClr val="black"/>
                </a:solidFill>
                <a:latin typeface="Gill Sans MT" panose="020B0502020104020203"/>
              </a:rPr>
              <a:t>La gestión de hilos también puede ser complicada, ya que los hilos comparten el mismo espacio de memoria y recursos, lo que puede llevar a conflictos y errores si no se gestionan adecuadamente [3]. Por ejemplo, si dos hilos intentan acceder a la misma variable al mismo tiempo, puede haber errores de sincronización. Por lo tanto, es importante utilizar técnicas de sincronización y control de acceso para garantizar la correcta ejecución de los hilos.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4" name="Picture 3">
            <a:extLst>
              <a:ext uri="{FF2B5EF4-FFF2-40B4-BE49-F238E27FC236}">
                <a16:creationId xmlns:a16="http://schemas.microsoft.com/office/drawing/2014/main" id="{4BEFE16A-88AF-0DA4-6A1D-C88F9C6C0395}"/>
              </a:ext>
            </a:extLst>
          </p:cNvPr>
          <p:cNvPicPr>
            <a:picLocks noChangeAspect="1"/>
          </p:cNvPicPr>
          <p:nvPr/>
        </p:nvPicPr>
        <p:blipFill>
          <a:blip r:embed="rId2"/>
          <a:stretch>
            <a:fillRect/>
          </a:stretch>
        </p:blipFill>
        <p:spPr>
          <a:xfrm>
            <a:off x="2991754" y="4383156"/>
            <a:ext cx="3592830" cy="1931035"/>
          </a:xfrm>
          <a:prstGeom prst="rect">
            <a:avLst/>
          </a:prstGeom>
        </p:spPr>
      </p:pic>
      <p:sp>
        <p:nvSpPr>
          <p:cNvPr id="5" name="CuadroTexto 9">
            <a:extLst>
              <a:ext uri="{FF2B5EF4-FFF2-40B4-BE49-F238E27FC236}">
                <a16:creationId xmlns:a16="http://schemas.microsoft.com/office/drawing/2014/main" id="{8D675C46-D269-0725-7BF8-50E22D7FEA8C}"/>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10" name="Marcador de contenido 2">
            <a:extLst>
              <a:ext uri="{FF2B5EF4-FFF2-40B4-BE49-F238E27FC236}">
                <a16:creationId xmlns:a16="http://schemas.microsoft.com/office/drawing/2014/main" id="{50B2110C-8C22-C724-5A94-B4B81976541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PROCESOS</a:t>
            </a:r>
          </a:p>
          <a:p>
            <a:pPr lvl="1">
              <a:lnSpc>
                <a:spcPct val="90000"/>
              </a:lnSpc>
            </a:pPr>
            <a:r>
              <a:rPr lang="es-ES" sz="1200" b="1" dirty="0">
                <a:solidFill>
                  <a:srgbClr val="FFFF00"/>
                </a:solidFill>
              </a:rPr>
              <a:t>3.2	HILOS</a:t>
            </a:r>
          </a:p>
          <a:p>
            <a:pPr lvl="2">
              <a:lnSpc>
                <a:spcPct val="90000"/>
              </a:lnSpc>
            </a:pPr>
            <a:r>
              <a:rPr lang="es-ES" sz="1200" b="1" dirty="0">
                <a:solidFill>
                  <a:srgbClr val="FFFF00"/>
                </a:solidFill>
              </a:rPr>
              <a:t>3.2.1	GESTIÓN DE HILOS</a:t>
            </a:r>
          </a:p>
          <a:p>
            <a:pPr lvl="2">
              <a:lnSpc>
                <a:spcPct val="90000"/>
              </a:lnSpc>
            </a:pPr>
            <a:r>
              <a:rPr lang="es-ES" sz="1200" dirty="0">
                <a:solidFill>
                  <a:schemeClr val="bg1"/>
                </a:solidFill>
              </a:rPr>
              <a:t>3.2.2	CONCURRENCIA</a:t>
            </a:r>
          </a:p>
          <a:p>
            <a:pPr lvl="2">
              <a:lnSpc>
                <a:spcPct val="90000"/>
              </a:lnSpc>
            </a:pPr>
            <a:r>
              <a:rPr lang="es-ES" sz="1200" dirty="0">
                <a:solidFill>
                  <a:schemeClr val="bg1"/>
                </a:solidFill>
              </a:rPr>
              <a:t>3.2.3	PARALELISMO</a:t>
            </a:r>
          </a:p>
          <a:p>
            <a:pPr lvl="1">
              <a:lnSpc>
                <a:spcPct val="90000"/>
              </a:lnSpc>
            </a:pPr>
            <a:r>
              <a:rPr lang="es-ES" sz="1200" dirty="0">
                <a:solidFill>
                  <a:schemeClr val="bg1"/>
                </a:solidFill>
              </a:rPr>
              <a:t>3.3	CUELLOS DE BOTELLA</a:t>
            </a:r>
          </a:p>
          <a:p>
            <a:pPr lvl="1">
              <a:lnSpc>
                <a:spcPct val="90000"/>
              </a:lnSpc>
            </a:pPr>
            <a:r>
              <a:rPr lang="es-ES" sz="1200" dirty="0">
                <a:solidFill>
                  <a:schemeClr val="bg1"/>
                </a:solidFill>
              </a:rPr>
              <a:t>3.4	LENGUAJES DE PROGRAMACIÓN CONCURRENTE</a:t>
            </a:r>
          </a:p>
          <a:p>
            <a:pPr lvl="1">
              <a:lnSpc>
                <a:spcPct val="90000"/>
              </a:lnSpc>
            </a:pPr>
            <a:r>
              <a:rPr lang="es-ES" sz="1200" dirty="0">
                <a:solidFill>
                  <a:schemeClr val="bg1"/>
                </a:solidFill>
              </a:rPr>
              <a:t>3.5	PLATAFORMA .NET</a:t>
            </a:r>
          </a:p>
          <a:p>
            <a:pPr lvl="2">
              <a:lnSpc>
                <a:spcPct val="90000"/>
              </a:lnSpc>
            </a:pPr>
            <a:r>
              <a:rPr lang="es-ES" sz="1200" dirty="0">
                <a:solidFill>
                  <a:schemeClr val="bg1"/>
                </a:solidFill>
              </a:rPr>
              <a:t>3.5.1	LENGUAJE DE PROGRAMACIÓN C#</a:t>
            </a:r>
          </a:p>
          <a:p>
            <a:pPr lvl="2">
              <a:lnSpc>
                <a:spcPct val="90000"/>
              </a:lnSpc>
            </a:pPr>
            <a:r>
              <a:rPr lang="es-ES" sz="1200" dirty="0">
                <a:solidFill>
                  <a:schemeClr val="bg1"/>
                </a:solidFill>
              </a:rPr>
              <a:t>3.5.2	HILOS CON C#</a:t>
            </a:r>
          </a:p>
          <a:p>
            <a:pPr lvl="2">
              <a:lnSpc>
                <a:spcPct val="90000"/>
              </a:lnSpc>
            </a:pPr>
            <a:r>
              <a:rPr lang="es-ES" sz="1200" dirty="0">
                <a:solidFill>
                  <a:schemeClr val="bg1"/>
                </a:solidFill>
              </a:rPr>
              <a:t>3.5.3	WINDOWS FORMS</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p:txBody>
      </p:sp>
      <p:sp>
        <p:nvSpPr>
          <p:cNvPr id="11" name="CuadroTexto 9">
            <a:extLst>
              <a:ext uri="{FF2B5EF4-FFF2-40B4-BE49-F238E27FC236}">
                <a16:creationId xmlns:a16="http://schemas.microsoft.com/office/drawing/2014/main" id="{6FC0C90B-8847-8932-93CA-3C0F8EEA7840}"/>
              </a:ext>
            </a:extLst>
          </p:cNvPr>
          <p:cNvSpPr txBox="1"/>
          <p:nvPr/>
        </p:nvSpPr>
        <p:spPr>
          <a:xfrm>
            <a:off x="11690484" y="6457890"/>
            <a:ext cx="484096"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21131314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10652</Words>
  <Application>Microsoft Office PowerPoint</Application>
  <PresentationFormat>Widescreen</PresentationFormat>
  <Paragraphs>1890</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Calibri</vt:lpstr>
      <vt:lpstr>Gill Sans MT</vt:lpstr>
      <vt:lpstr>Wingdings</vt:lpstr>
      <vt:lpstr>Wingdings 2</vt:lpstr>
      <vt:lpstr>Dividendo</vt:lpstr>
      <vt:lpstr>TALLER HILOS PELOTAS CON MVC DOTNET</vt:lpstr>
      <vt:lpstr>PowerPoint Presentation</vt:lpstr>
      <vt:lpstr>PowerPoint Presentation</vt:lpstr>
      <vt:lpstr>1 Introducción</vt:lpstr>
      <vt:lpstr>2.1 OBJETIVO GENERAL</vt:lpstr>
      <vt:lpstr>2.2 OBJETIVOS ESPECÍFICOS</vt:lpstr>
      <vt:lpstr>3.1 PROCESOS</vt:lpstr>
      <vt:lpstr>3.1 HILOS</vt:lpstr>
      <vt:lpstr>3.2.1 GESTIÓN DE HILOS</vt:lpstr>
      <vt:lpstr>3.1.1 GESTIÓN DE HILOS</vt:lpstr>
      <vt:lpstr>3.2.2 CONCURRENCIA</vt:lpstr>
      <vt:lpstr>3.2.3 PARALELISMO</vt:lpstr>
      <vt:lpstr>3.2.3 PARALELISMO</vt:lpstr>
      <vt:lpstr>3.3 CUELLOS DE BOTELLA</vt:lpstr>
      <vt:lpstr>3.4 LENGUAJES DE PROGRAMACIÓN CONCURRENTE</vt:lpstr>
      <vt:lpstr>3.4 LENGUAJES DE PROGRAMACIÓN CONCURRENTE</vt:lpstr>
      <vt:lpstr>3.5 PLATAFORMA .NET</vt:lpstr>
      <vt:lpstr>3.5.1 LENGUAJE DE PROGRAMACIÓN C#</vt:lpstr>
      <vt:lpstr>3.5.2 HILOS CON C#</vt:lpstr>
      <vt:lpstr>3.5.3 WINDOWS FORMS</vt:lpstr>
      <vt:lpstr>4. PARTE PRÁCTICA</vt:lpstr>
      <vt:lpstr>4.1 CREACIÓN DEL PROYECTO 1. Para comenzar con la creación del proyecto, abrir visual studio, seleccionar y dar clic en la opción Create a new project.</vt:lpstr>
      <vt:lpstr>2. A continuación, buscar la plantilla para el proyecto, se requiere una interfaz gráfica para dibujar las pelotas, por lo tanto, seleccionar la opción Windows Form App y clic en Next.</vt:lpstr>
      <vt:lpstr>3. En los campos que se muestran a continuación, ingresar el nombre del proyecto y la ubicación de almacenamiento para los archivos que se generen, luego clic en Next.</vt:lpstr>
      <vt:lpstr>4. En la siguiente ventana se debe seleccionar la version del Framework de .NET, en este caso la version 6.0 y clic en Create.</vt:lpstr>
      <vt:lpstr>5. Por último, se muestra la estructura inicial del proyecto con algunas clases, archivos de configuración y un formulario que se crea de forma predeterminada. </vt:lpstr>
      <vt:lpstr>4.2 ARQUITECTURA MVC PARA EL PROYECTO 1. Para crear una carpeta, dirigirse a la sección Solution Explorer y dar clic derecho en el segundo item de la lista, después dirigirse a la opción Add y dar clic en New Folder. Como se requieren tres carpetas, repetir estre proceso tres veces.</vt:lpstr>
      <vt:lpstr>PowerPoint Presentation</vt:lpstr>
      <vt:lpstr>4.3 PRÁCTICA VIDEO 168</vt:lpstr>
      <vt:lpstr>4.3.1 CODIFICACIÓN MODELO 1. Para añadir una nueva clase, dirigirse a la sección Solution Explorer, dar clic derecho sobre la carpeta modelo, luego Add y clic en la opción Class.</vt:lpstr>
      <vt:lpstr>2. En la siguiente ventana, definir el nombre de la clase como PelotaModelo y clic en Add, esta clase tendrá las propiedades y métodos para dibujar y mover la pelota.</vt:lpstr>
      <vt:lpstr>3. A continuación, se muestra la codificación de la clase, en donde se definen las propiedades para las coordenadas de la pelota, campos auxiliares para mover la pelota y dos objetos para dibujar y definir el hilo que moverá la pelota.</vt:lpstr>
      <vt:lpstr>4.3.2 CODIFICACIÓN VISTA 1. Para crear la ventana en donde se dibujará la pelota, dar clic derecho sobre la carpeta vista y dar clic sobre la opción Form (Windows Forms).</vt:lpstr>
      <vt:lpstr>2. En la siguiente ventana ingresar el nombre de la clase como PelotaVista y clic en Add.</vt:lpstr>
      <vt:lpstr>3. Se genera una nueva ventana con sus clases y archivos de configuración para el diseño y control de la vista.</vt:lpstr>
      <vt:lpstr>4. Para añadir elementos a la ventana, dirigirse al panel Toolbox y se muestra una lista extensa de elementos que se pueden añadir a la ventana, seleccionar la opción panel y darle clic.</vt:lpstr>
      <vt:lpstr>5. Para añadir el panel seleccionado a la ventana, dar clic en donde se ubicará el panel, en este caso en la esquina superior izquierda de la ventana.</vt:lpstr>
      <vt:lpstr>6. Para dimensionar el panel, dar clic sobre los botones que se muestran alrededor del panel hasta que ocupe todo el ancho de la ventana y casi todo el alto como se muestra en la siguiente figura.</vt:lpstr>
      <vt:lpstr>7. A continuación, se debe definir el nombre del panel tal y como se muestra en la tabla de Nombres y Abreviaturas, en la sección Properties buscar la opción (Name) e ingresar el nombre del panel como pnlPelotas.</vt:lpstr>
      <vt:lpstr>PowerPoint Presentation</vt:lpstr>
      <vt:lpstr>9. Dirigirse a la sección Properties y buscar la opción Text, en este campo ingresar el texto que se mostrará en el botón, en este caso Dale.</vt:lpstr>
      <vt:lpstr>10. Luego buscar la opción (Name) e ingresar el nombre del botón como btnDale.</vt:lpstr>
      <vt:lpstr>11. De la misma forma para el botón Salir, buscar la opción Text e ingresar el texto que se mostrara en el botón.</vt:lpstr>
      <vt:lpstr>12. Para el botón Salir, buscar el campo (Name) en ingresar btnSalir.</vt:lpstr>
      <vt:lpstr>PowerPoint Presentation</vt:lpstr>
      <vt:lpstr>PowerPoint Presentation</vt:lpstr>
      <vt:lpstr>15. Para que el panel en el que se dibujaran las pelotas sea más legible, dirigirse a la sección Properties, buscar la opción BackColor y seleccionar un color más oscuro.</vt:lpstr>
      <vt:lpstr>16. Para que la ventana PelotaVista se muestra al ejecutar el proyecto, dirigirse a la clase Program.cs y cambiar el código por el que se muestra a continuación.</vt:lpstr>
      <vt:lpstr>PowerPoint Presentation</vt:lpstr>
      <vt:lpstr>4.3.3 CODIFICACIÓN CONTROLADOR 1. Para la codificación del controlador, dar clic derecho sobre la carpeta controlador y clic en Class.</vt:lpstr>
      <vt:lpstr>2. En la siguiente ventana, definir el nombre de la clase como PelotaControlador y clic en Add.</vt:lpstr>
      <vt:lpstr>3. En esta clase se definen los procesos que se ejecutaran cuando el usuario haga clic en los botones Dale y Salir, por lo tanto, se relaciona y controla la clase PelotaModelo con PelotaVista.</vt:lpstr>
      <vt:lpstr>4.4 PRÁCTICA VIDEO 169</vt:lpstr>
      <vt:lpstr>PowerPoint Presentation</vt:lpstr>
      <vt:lpstr>4.4.2 CODIFICACIÓN VISTA 1. Para detener el movimiento de la pelota, se agregará un botón a la ventana.</vt:lpstr>
      <vt:lpstr>PowerPoint Presentation</vt:lpstr>
      <vt:lpstr>PowerPoint Presentation</vt:lpstr>
      <vt:lpstr>4. En el campo Text ingresar el texto que se mostrará en el botón como Pausar.</vt:lpstr>
      <vt:lpstr>PowerPoint Presentation</vt:lpstr>
      <vt:lpstr>PowerPoint Presentation</vt:lpstr>
      <vt:lpstr>4.4.3 CODIFICACIÓN CONTROLADOR 1. En la clase PelotaControlador se debe agregar el método que se ejecutara al dar clic en el botón Pausar, el cual se encarga de detener el movimiento de la pelota.</vt:lpstr>
      <vt:lpstr>4.5 PRÁCTICA VIDEO 170</vt:lpstr>
      <vt:lpstr>4.5.1 CODIFICACIÓN VISTA 1. De la misma forma como se agregaron los botones en las practicas anteriores, se deben agregar botones de iniciar y pausar para las dos nuevas pelotas, tal y como se muestra en la siguiente figura.</vt:lpstr>
      <vt:lpstr>PowerPoint Presentation</vt:lpstr>
      <vt:lpstr>4.5.2 CODIFICACIÓN CONTROLADOR 1. En la clase PelotaControlador se debe agregar dos instancias más de la clase PelotaModelo, además de agregar los eventos para cada nueva pelota. El código para las nuevas pelotas será el mismo, por lo tanto, se debe tomar de modelo la pelota que ya estaba creada con anterioridad.</vt:lpstr>
      <vt:lpstr>PowerPoint Presentation</vt:lpstr>
      <vt:lpstr>PowerPoint Presentation</vt:lpstr>
      <vt:lpstr>4.7 EJECUCIÓN DEL PROYECTO Para ejecutar el proyecto dirigirse a la barra de herramientas superior y dar clic en Start Without Debugging o también pulsando las teclas Ctrl+F5.</vt:lpstr>
      <vt:lpstr>4.7.1 EJECUCIÓN VIDEO 168 Una vez se ejecute el proyecto, se muestra una ventana con la pelota en su posición inicial.</vt:lpstr>
      <vt:lpstr>Para mover la pelota se debe dar clic en el botón dale, la pelota se moverá cuando el hilo comience a ejecutar el método para mover la pelota, y para salir de la aplicación se debe dar clic en el botón salir.</vt:lpstr>
      <vt:lpstr>4.7.2 EJECUCIÓN VIDEO 169 Una vez se ejecute el proyecto, se muestra una ventana con la pelota en su posición inicial.</vt:lpstr>
      <vt:lpstr>PowerPoint Presentation</vt:lpstr>
      <vt:lpstr>4.7.3 EJECUCIÓN VIDEO 170 En esta parte de la práctica, al ejecutar el proyecto se mostrarán tres pelotas, aunque no se pueden apreciar al inicio, pues se encuentran una sobre otra en la misma posición.</vt:lpstr>
      <vt:lpstr>PowerPoint Presentation</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67</cp:revision>
  <dcterms:created xsi:type="dcterms:W3CDTF">2020-07-10T23:33:49Z</dcterms:created>
  <dcterms:modified xsi:type="dcterms:W3CDTF">2023-01-18T13:29:27Z</dcterms:modified>
</cp:coreProperties>
</file>