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8" r:id="rId2"/>
    <p:sldId id="259" r:id="rId3"/>
    <p:sldId id="403" r:id="rId4"/>
    <p:sldId id="301" r:id="rId5"/>
    <p:sldId id="260" r:id="rId6"/>
    <p:sldId id="302" r:id="rId7"/>
    <p:sldId id="261" r:id="rId8"/>
    <p:sldId id="408" r:id="rId9"/>
    <p:sldId id="414" r:id="rId10"/>
    <p:sldId id="409" r:id="rId11"/>
    <p:sldId id="415" r:id="rId12"/>
    <p:sldId id="407" r:id="rId13"/>
    <p:sldId id="410" r:id="rId14"/>
    <p:sldId id="411" r:id="rId15"/>
    <p:sldId id="412" r:id="rId16"/>
    <p:sldId id="413" r:id="rId17"/>
    <p:sldId id="345" r:id="rId18"/>
    <p:sldId id="347" r:id="rId19"/>
    <p:sldId id="346" r:id="rId20"/>
    <p:sldId id="350" r:id="rId21"/>
    <p:sldId id="405" r:id="rId22"/>
    <p:sldId id="324" r:id="rId23"/>
    <p:sldId id="325" r:id="rId24"/>
    <p:sldId id="353" r:id="rId25"/>
    <p:sldId id="354" r:id="rId26"/>
    <p:sldId id="355" r:id="rId27"/>
    <p:sldId id="356" r:id="rId28"/>
    <p:sldId id="357" r:id="rId29"/>
    <p:sldId id="310" r:id="rId30"/>
    <p:sldId id="359" r:id="rId31"/>
    <p:sldId id="358" r:id="rId32"/>
    <p:sldId id="360" r:id="rId33"/>
    <p:sldId id="361" r:id="rId34"/>
    <p:sldId id="362" r:id="rId35"/>
    <p:sldId id="363" r:id="rId36"/>
    <p:sldId id="364" r:id="rId37"/>
    <p:sldId id="365" r:id="rId38"/>
    <p:sldId id="366" r:id="rId39"/>
    <p:sldId id="327" r:id="rId40"/>
    <p:sldId id="369" r:id="rId41"/>
    <p:sldId id="374" r:id="rId42"/>
    <p:sldId id="394" r:id="rId43"/>
    <p:sldId id="401" r:id="rId44"/>
    <p:sldId id="406" r:id="rId45"/>
    <p:sldId id="391" r:id="rId46"/>
    <p:sldId id="280" r:id="rId47"/>
    <p:sldId id="281" r:id="rId4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71" autoAdjust="0"/>
    <p:restoredTop sz="94660"/>
  </p:normalViewPr>
  <p:slideViewPr>
    <p:cSldViewPr snapToGrid="0">
      <p:cViewPr varScale="1">
        <p:scale>
          <a:sx n="112" d="100"/>
          <a:sy n="112" d="100"/>
        </p:scale>
        <p:origin x="9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custT="1"/>
      <dgm:spPr/>
      <dgm:t>
        <a:bodyPr/>
        <a:lstStyle/>
        <a:p>
          <a:pPr>
            <a:lnSpc>
              <a:spcPct val="100000"/>
            </a:lnSpc>
          </a:pPr>
          <a:r>
            <a:rPr lang="es-ES" sz="1800" kern="1200" dirty="0">
              <a:solidFill>
                <a:schemeClr val="tx1"/>
              </a:solidFill>
              <a:latin typeface="+mn-lt"/>
              <a:ea typeface="+mn-ea"/>
              <a:cs typeface="+mn-cs"/>
            </a:rPr>
            <a:t>Analizar los conceptos y como usar interrupciones en hilos de sistemas de software complejos que ejecuten más de una tarea.</a:t>
          </a:r>
          <a:endParaRPr lang="en-US" sz="1800" kern="1200" dirty="0">
            <a:solidFill>
              <a:schemeClr val="tx1"/>
            </a:solidFill>
            <a:latin typeface="+mn-lt"/>
            <a:ea typeface="+mn-ea"/>
            <a:cs typeface="+mn-cs"/>
          </a:endParaRPr>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641D0B15-1DA1-45A1-8DFE-F4EB02E891AF}">
      <dgm:prSet custT="1"/>
      <dgm:spPr/>
      <dgm:t>
        <a:bodyPr/>
        <a:lstStyle/>
        <a:p>
          <a:pPr>
            <a:lnSpc>
              <a:spcPct val="100000"/>
            </a:lnSpc>
          </a:pPr>
          <a:r>
            <a:rPr lang="es-ES" sz="1800" kern="1200" dirty="0">
              <a:solidFill>
                <a:prstClr val="black"/>
              </a:solidFill>
              <a:latin typeface="Gill Sans MT" panose="020B0502020104020203"/>
              <a:ea typeface="+mn-ea"/>
              <a:cs typeface="+mn-cs"/>
            </a:rPr>
            <a:t>Identificar los pasos para implementar un ejemplo del uso de hilos con el lenguaje de programación C#, la plataforma .NET y la arquitectura MVC (Modelo-Vista-Controlador).</a:t>
          </a:r>
          <a:endParaRPr lang="en-US" sz="1800" kern="1200" dirty="0">
            <a:solidFill>
              <a:prstClr val="black"/>
            </a:solidFill>
            <a:latin typeface="Gill Sans MT" panose="020B0502020104020203"/>
            <a:ea typeface="+mn-ea"/>
            <a:cs typeface="+mn-cs"/>
          </a:endParaRPr>
        </a:p>
      </dgm:t>
    </dgm:pt>
    <dgm:pt modelId="{5C9C8D6E-0ECD-4C7A-AFE4-8D874E5132E1}" type="parTrans" cxnId="{270DFE8E-DE55-46CA-9D69-12A933EF722C}">
      <dgm:prSet/>
      <dgm:spPr/>
      <dgm:t>
        <a:bodyPr/>
        <a:lstStyle/>
        <a:p>
          <a:endParaRPr lang="en-US"/>
        </a:p>
      </dgm:t>
    </dgm:pt>
    <dgm:pt modelId="{C811C9DE-931D-4BF6-8CDA-C7C4EEE08703}" type="sibTrans" cxnId="{270DFE8E-DE55-46CA-9D69-12A933EF722C}">
      <dgm:prSet/>
      <dgm:spPr/>
      <dgm:t>
        <a:bodyPr/>
        <a:lstStyle/>
        <a:p>
          <a:endParaRPr lang="en-US"/>
        </a:p>
      </dgm:t>
    </dgm:pt>
    <dgm:pt modelId="{7F17F159-00E6-4DF3-9AE3-091EF15D75BD}">
      <dgm:prSet custT="1"/>
      <dgm:spPr/>
      <dgm:t>
        <a:bodyPr/>
        <a:lstStyle/>
        <a:p>
          <a:r>
            <a:rPr lang="es-ES" sz="1800" kern="1200" dirty="0">
              <a:solidFill>
                <a:prstClr val="black"/>
              </a:solidFill>
              <a:latin typeface="Gill Sans MT" panose="020B0502020104020203"/>
              <a:ea typeface="+mn-ea"/>
              <a:cs typeface="+mn-cs"/>
            </a:rPr>
            <a:t>Documentar todo el proceso de desarrollo del ejemplo para tener una guía cuando se necesite implementar hilos en sistemas que ejecuten varias tareas al mismo tiempo.</a:t>
          </a:r>
          <a:endParaRPr lang="en-US" sz="1800" kern="1200" dirty="0">
            <a:solidFill>
              <a:prstClr val="black"/>
            </a:solidFill>
            <a:latin typeface="Gill Sans MT" panose="020B0502020104020203"/>
            <a:ea typeface="+mn-ea"/>
            <a:cs typeface="+mn-cs"/>
          </a:endParaRPr>
        </a:p>
      </dgm:t>
    </dgm:pt>
    <dgm:pt modelId="{29FA3941-ABA5-4B03-B2AA-C8CF625C9EC7}" type="parTrans" cxnId="{3A04D0BB-2C58-42B2-8973-477FA47C8F1B}">
      <dgm:prSet/>
      <dgm:spPr/>
      <dgm:t>
        <a:bodyPr/>
        <a:lstStyle/>
        <a:p>
          <a:endParaRPr lang="en-US"/>
        </a:p>
      </dgm:t>
    </dgm:pt>
    <dgm:pt modelId="{2A062E5D-9E4E-47B2-ABBB-A7B0CE411F0F}" type="sibTrans" cxnId="{3A04D0BB-2C58-42B2-8973-477FA47C8F1B}">
      <dgm:prSet/>
      <dgm:spPr/>
      <dgm:t>
        <a:bodyPr/>
        <a:lstStyle/>
        <a:p>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3" custLinFactNeighborX="0" custLinFactNeighborY="-70036"/>
      <dgm:spPr/>
    </dgm:pt>
    <dgm:pt modelId="{EF3EB306-BCA3-4296-A73B-A62F39E9DF48}" type="pres">
      <dgm:prSet presAssocID="{5ABBEA2F-05EC-411F-8218-4910F8943ECA}" presName="iconRect" presStyleLbl="node1" presStyleIdx="0" presStyleCnt="3" custLinFactNeighborY="1769"/>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3" custLinFactNeighborX="0" custLinFactNeighborY="-53712">
        <dgm:presLayoutVars>
          <dgm:chMax val="0"/>
          <dgm:chPref val="0"/>
        </dgm:presLayoutVars>
      </dgm:prSet>
      <dgm:spPr/>
    </dgm:pt>
    <dgm:pt modelId="{0BEC6EF7-DF04-4B9C-AF83-68CA5E84997C}" type="pres">
      <dgm:prSet presAssocID="{69FE15C4-FBCF-401D-AAC0-0131243B66CE}" presName="sibTrans" presStyleCnt="0"/>
      <dgm:spPr/>
    </dgm:pt>
    <dgm:pt modelId="{28835DDE-951C-45A6-98BD-F107DE2E4451}" type="pres">
      <dgm:prSet presAssocID="{641D0B15-1DA1-45A1-8DFE-F4EB02E891AF}" presName="compNode" presStyleCnt="0"/>
      <dgm:spPr/>
    </dgm:pt>
    <dgm:pt modelId="{C81997EB-978D-4304-B6DD-B5A7CA71AA95}" type="pres">
      <dgm:prSet presAssocID="{641D0B15-1DA1-45A1-8DFE-F4EB02E891AF}" presName="bgRect" presStyleLbl="bgShp" presStyleIdx="1" presStyleCnt="3" custLinFactNeighborX="0" custLinFactNeighborY="2963"/>
      <dgm:spPr/>
    </dgm:pt>
    <dgm:pt modelId="{36AB2EC3-1CDA-48AC-B302-ECAE9B4EFA69}" type="pres">
      <dgm:prSet presAssocID="{641D0B15-1DA1-45A1-8DFE-F4EB02E891AF}" presName="iconRect" presStyleLbl="node1" presStyleIdx="1" presStyleCnt="3" custLinFactNeighborY="481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s discográfico"/>
        </a:ext>
      </dgm:extLst>
    </dgm:pt>
    <dgm:pt modelId="{8B5E54FF-A678-41C5-9715-4C56753F2584}" type="pres">
      <dgm:prSet presAssocID="{641D0B15-1DA1-45A1-8DFE-F4EB02E891AF}" presName="spaceRect" presStyleCnt="0"/>
      <dgm:spPr/>
    </dgm:pt>
    <dgm:pt modelId="{6F61B568-8502-4132-9503-C01ED4044776}" type="pres">
      <dgm:prSet presAssocID="{641D0B15-1DA1-45A1-8DFE-F4EB02E891AF}" presName="parTx" presStyleLbl="revTx" presStyleIdx="1" presStyleCnt="3" custLinFactNeighborX="0" custLinFactNeighborY="2963">
        <dgm:presLayoutVars>
          <dgm:chMax val="0"/>
          <dgm:chPref val="0"/>
        </dgm:presLayoutVars>
      </dgm:prSet>
      <dgm:spPr/>
    </dgm:pt>
    <dgm:pt modelId="{505E2A0D-CB75-4A13-A8A2-CC5CB91047AB}" type="pres">
      <dgm:prSet presAssocID="{C811C9DE-931D-4BF6-8CDA-C7C4EEE08703}" presName="sibTrans" presStyleCnt="0"/>
      <dgm:spPr/>
    </dgm:pt>
    <dgm:pt modelId="{B07A939C-DD50-429D-85CD-AD05513572DC}" type="pres">
      <dgm:prSet presAssocID="{7F17F159-00E6-4DF3-9AE3-091EF15D75BD}" presName="compNode" presStyleCnt="0"/>
      <dgm:spPr/>
    </dgm:pt>
    <dgm:pt modelId="{9273DA6A-EE3A-4DF2-97A9-7272CE0B498E}" type="pres">
      <dgm:prSet presAssocID="{7F17F159-00E6-4DF3-9AE3-091EF15D75BD}" presName="bgRect" presStyleLbl="bgShp" presStyleIdx="2" presStyleCnt="3"/>
      <dgm:spPr/>
    </dgm:pt>
    <dgm:pt modelId="{D5A9E942-949F-47DD-A5D9-8BDCEAF69BBE}" type="pres">
      <dgm:prSet presAssocID="{7F17F159-00E6-4DF3-9AE3-091EF15D75BD}"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s discográfico"/>
        </a:ext>
      </dgm:extLst>
    </dgm:pt>
    <dgm:pt modelId="{0FF02430-BC83-4050-A749-E34858EDA1B4}" type="pres">
      <dgm:prSet presAssocID="{7F17F159-00E6-4DF3-9AE3-091EF15D75BD}" presName="spaceRect" presStyleCnt="0"/>
      <dgm:spPr/>
    </dgm:pt>
    <dgm:pt modelId="{7BAB2A30-011A-4F41-8CC7-84B6A9E9F9B3}" type="pres">
      <dgm:prSet presAssocID="{7F17F159-00E6-4DF3-9AE3-091EF15D75BD}" presName="parTx" presStyleLbl="revTx" presStyleIdx="2" presStyleCnt="3" custLinFactNeighborX="0" custLinFactNeighborY="43">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270DFE8E-DE55-46CA-9D69-12A933EF722C}" srcId="{60549B07-45D9-44CF-B593-06585F5D7F85}" destId="{641D0B15-1DA1-45A1-8DFE-F4EB02E891AF}" srcOrd="1" destOrd="0" parTransId="{5C9C8D6E-0ECD-4C7A-AFE4-8D874E5132E1}" sibTransId="{C811C9DE-931D-4BF6-8CDA-C7C4EEE08703}"/>
    <dgm:cxn modelId="{826B97A5-F7D7-494C-8756-AAA28313A4F5}" type="presOf" srcId="{641D0B15-1DA1-45A1-8DFE-F4EB02E891AF}" destId="{6F61B568-8502-4132-9503-C01ED4044776}" srcOrd="0" destOrd="0" presId="urn:microsoft.com/office/officeart/2018/2/layout/IconVerticalSolidList"/>
    <dgm:cxn modelId="{0AB2E5B3-79C2-46C2-9C80-F4E02CB49ABF}" type="presOf" srcId="{7F17F159-00E6-4DF3-9AE3-091EF15D75BD}" destId="{7BAB2A30-011A-4F41-8CC7-84B6A9E9F9B3}"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3A04D0BB-2C58-42B2-8973-477FA47C8F1B}" srcId="{60549B07-45D9-44CF-B593-06585F5D7F85}" destId="{7F17F159-00E6-4DF3-9AE3-091EF15D75BD}" srcOrd="2" destOrd="0" parTransId="{29FA3941-ABA5-4B03-B2AA-C8CF625C9EC7}" sibTransId="{2A062E5D-9E4E-47B2-ABBB-A7B0CE411F0F}"/>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 modelId="{1EC15FC5-E5B3-4DA4-9AD8-732986F48059}" type="presParOf" srcId="{84449B42-71F2-4448-9F39-E6748BABBCA3}" destId="{0BEC6EF7-DF04-4B9C-AF83-68CA5E84997C}" srcOrd="1" destOrd="0" presId="urn:microsoft.com/office/officeart/2018/2/layout/IconVerticalSolidList"/>
    <dgm:cxn modelId="{32C37866-A439-4838-9F12-8C0AE23BEB05}" type="presParOf" srcId="{84449B42-71F2-4448-9F39-E6748BABBCA3}" destId="{28835DDE-951C-45A6-98BD-F107DE2E4451}" srcOrd="2" destOrd="0" presId="urn:microsoft.com/office/officeart/2018/2/layout/IconVerticalSolidList"/>
    <dgm:cxn modelId="{A17DBABF-1F2E-4CCD-861A-8C78E0AC8EA4}" type="presParOf" srcId="{28835DDE-951C-45A6-98BD-F107DE2E4451}" destId="{C81997EB-978D-4304-B6DD-B5A7CA71AA95}" srcOrd="0" destOrd="0" presId="urn:microsoft.com/office/officeart/2018/2/layout/IconVerticalSolidList"/>
    <dgm:cxn modelId="{68B7E5C7-D2F8-476B-A1CD-1322933644FF}" type="presParOf" srcId="{28835DDE-951C-45A6-98BD-F107DE2E4451}" destId="{36AB2EC3-1CDA-48AC-B302-ECAE9B4EFA69}" srcOrd="1" destOrd="0" presId="urn:microsoft.com/office/officeart/2018/2/layout/IconVerticalSolidList"/>
    <dgm:cxn modelId="{8D7BBD34-C96A-4258-833D-B9DF7A09747C}" type="presParOf" srcId="{28835DDE-951C-45A6-98BD-F107DE2E4451}" destId="{8B5E54FF-A678-41C5-9715-4C56753F2584}" srcOrd="2" destOrd="0" presId="urn:microsoft.com/office/officeart/2018/2/layout/IconVerticalSolidList"/>
    <dgm:cxn modelId="{2A780696-0ED6-446D-A343-EF183F1A90C1}" type="presParOf" srcId="{28835DDE-951C-45A6-98BD-F107DE2E4451}" destId="{6F61B568-8502-4132-9503-C01ED4044776}" srcOrd="3" destOrd="0" presId="urn:microsoft.com/office/officeart/2018/2/layout/IconVerticalSolidList"/>
    <dgm:cxn modelId="{9C45BB4F-15F6-485E-8B2E-EE3A78728431}" type="presParOf" srcId="{84449B42-71F2-4448-9F39-E6748BABBCA3}" destId="{505E2A0D-CB75-4A13-A8A2-CC5CB91047AB}" srcOrd="3" destOrd="0" presId="urn:microsoft.com/office/officeart/2018/2/layout/IconVerticalSolidList"/>
    <dgm:cxn modelId="{668DCCBC-87FA-47BB-A697-ECF8755F6F01}" type="presParOf" srcId="{84449B42-71F2-4448-9F39-E6748BABBCA3}" destId="{B07A939C-DD50-429D-85CD-AD05513572DC}" srcOrd="4" destOrd="0" presId="urn:microsoft.com/office/officeart/2018/2/layout/IconVerticalSolidList"/>
    <dgm:cxn modelId="{A8A39EAA-39CE-4FCF-9F7A-15D62097B0E0}" type="presParOf" srcId="{B07A939C-DD50-429D-85CD-AD05513572DC}" destId="{9273DA6A-EE3A-4DF2-97A9-7272CE0B498E}" srcOrd="0" destOrd="0" presId="urn:microsoft.com/office/officeart/2018/2/layout/IconVerticalSolidList"/>
    <dgm:cxn modelId="{8C3F893A-1500-4FC3-AF3B-1B3484DCAB47}" type="presParOf" srcId="{B07A939C-DD50-429D-85CD-AD05513572DC}" destId="{D5A9E942-949F-47DD-A5D9-8BDCEAF69BBE}" srcOrd="1" destOrd="0" presId="urn:microsoft.com/office/officeart/2018/2/layout/IconVerticalSolidList"/>
    <dgm:cxn modelId="{ED9E90AD-D549-4BB1-9582-521DB783E74A}" type="presParOf" srcId="{B07A939C-DD50-429D-85CD-AD05513572DC}" destId="{0FF02430-BC83-4050-A749-E34858EDA1B4}" srcOrd="2" destOrd="0" presId="urn:microsoft.com/office/officeart/2018/2/layout/IconVerticalSolidList"/>
    <dgm:cxn modelId="{82DBE577-7221-4994-A0BE-BA5B46009F66}" type="presParOf" srcId="{B07A939C-DD50-429D-85CD-AD05513572DC}" destId="{7BAB2A30-011A-4F41-8CC7-84B6A9E9F9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0"/>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57972" y="278280"/>
          <a:ext cx="650859" cy="65085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366804" y="0"/>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100000"/>
            </a:lnSpc>
            <a:spcBef>
              <a:spcPct val="0"/>
            </a:spcBef>
            <a:spcAft>
              <a:spcPct val="35000"/>
            </a:spcAft>
            <a:buNone/>
          </a:pPr>
          <a:r>
            <a:rPr lang="es-ES" sz="1800" kern="1200" dirty="0">
              <a:solidFill>
                <a:schemeClr val="tx1"/>
              </a:solidFill>
              <a:latin typeface="+mn-lt"/>
              <a:ea typeface="+mn-ea"/>
              <a:cs typeface="+mn-cs"/>
            </a:rPr>
            <a:t>Analizar los conceptos y como usar interrupciones en hilos de sistemas de software complejos que ejecuten más de una tarea.</a:t>
          </a:r>
          <a:endParaRPr lang="en-US" sz="1800" kern="1200" dirty="0">
            <a:solidFill>
              <a:schemeClr val="tx1"/>
            </a:solidFill>
            <a:latin typeface="+mn-lt"/>
            <a:ea typeface="+mn-ea"/>
            <a:cs typeface="+mn-cs"/>
          </a:endParaRPr>
        </a:p>
      </dsp:txBody>
      <dsp:txXfrm>
        <a:off x="1366804" y="0"/>
        <a:ext cx="6903040" cy="1183380"/>
      </dsp:txXfrm>
    </dsp:sp>
    <dsp:sp modelId="{C81997EB-978D-4304-B6DD-B5A7CA71AA95}">
      <dsp:nvSpPr>
        <dsp:cNvPr id="0" name=""/>
        <dsp:cNvSpPr/>
      </dsp:nvSpPr>
      <dsp:spPr>
        <a:xfrm>
          <a:off x="0" y="1514794"/>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B2EC3-1CDA-48AC-B302-ECAE9B4EFA69}">
      <dsp:nvSpPr>
        <dsp:cNvPr id="0" name=""/>
        <dsp:cNvSpPr/>
      </dsp:nvSpPr>
      <dsp:spPr>
        <a:xfrm>
          <a:off x="357972" y="1777350"/>
          <a:ext cx="650859" cy="650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61B568-8502-4132-9503-C01ED4044776}">
      <dsp:nvSpPr>
        <dsp:cNvPr id="0" name=""/>
        <dsp:cNvSpPr/>
      </dsp:nvSpPr>
      <dsp:spPr>
        <a:xfrm>
          <a:off x="1366804" y="1514794"/>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100000"/>
            </a:lnSpc>
            <a:spcBef>
              <a:spcPct val="0"/>
            </a:spcBef>
            <a:spcAft>
              <a:spcPct val="35000"/>
            </a:spcAft>
            <a:buNone/>
          </a:pPr>
          <a:r>
            <a:rPr lang="es-ES" sz="1800" kern="1200" dirty="0">
              <a:solidFill>
                <a:prstClr val="black"/>
              </a:solidFill>
              <a:latin typeface="Gill Sans MT" panose="020B0502020104020203"/>
              <a:ea typeface="+mn-ea"/>
              <a:cs typeface="+mn-cs"/>
            </a:rPr>
            <a:t>Identificar los pasos para implementar un ejemplo del uso de hilos con el lenguaje de programación C#, la plataforma .NET y la arquitectura MVC (Modelo-Vista-Controlador).</a:t>
          </a:r>
          <a:endParaRPr lang="en-US" sz="1800" kern="1200" dirty="0">
            <a:solidFill>
              <a:prstClr val="black"/>
            </a:solidFill>
            <a:latin typeface="Gill Sans MT" panose="020B0502020104020203"/>
            <a:ea typeface="+mn-ea"/>
            <a:cs typeface="+mn-cs"/>
          </a:endParaRPr>
        </a:p>
      </dsp:txBody>
      <dsp:txXfrm>
        <a:off x="1366804" y="1514794"/>
        <a:ext cx="6903040" cy="1183380"/>
      </dsp:txXfrm>
    </dsp:sp>
    <dsp:sp modelId="{9273DA6A-EE3A-4DF2-97A9-7272CE0B498E}">
      <dsp:nvSpPr>
        <dsp:cNvPr id="0" name=""/>
        <dsp:cNvSpPr/>
      </dsp:nvSpPr>
      <dsp:spPr>
        <a:xfrm>
          <a:off x="0" y="2958956"/>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9E942-949F-47DD-A5D9-8BDCEAF69BBE}">
      <dsp:nvSpPr>
        <dsp:cNvPr id="0" name=""/>
        <dsp:cNvSpPr/>
      </dsp:nvSpPr>
      <dsp:spPr>
        <a:xfrm>
          <a:off x="357972" y="3225217"/>
          <a:ext cx="650859" cy="650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AB2A30-011A-4F41-8CC7-84B6A9E9F9B3}">
      <dsp:nvSpPr>
        <dsp:cNvPr id="0" name=""/>
        <dsp:cNvSpPr/>
      </dsp:nvSpPr>
      <dsp:spPr>
        <a:xfrm>
          <a:off x="1366804" y="2959462"/>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90000"/>
            </a:lnSpc>
            <a:spcBef>
              <a:spcPct val="0"/>
            </a:spcBef>
            <a:spcAft>
              <a:spcPct val="35000"/>
            </a:spcAft>
            <a:buNone/>
          </a:pPr>
          <a:r>
            <a:rPr lang="es-ES" sz="1800" kern="1200" dirty="0">
              <a:solidFill>
                <a:prstClr val="black"/>
              </a:solidFill>
              <a:latin typeface="Gill Sans MT" panose="020B0502020104020203"/>
              <a:ea typeface="+mn-ea"/>
              <a:cs typeface="+mn-cs"/>
            </a:rPr>
            <a:t>Documentar todo el proceso de desarrollo del ejemplo para tener una guía cuando se necesite implementar hilos en sistemas que ejecuten varias tareas al mismo tiempo.</a:t>
          </a:r>
          <a:endParaRPr lang="en-US" sz="1800" kern="1200" dirty="0">
            <a:solidFill>
              <a:prstClr val="black"/>
            </a:solidFill>
            <a:latin typeface="Gill Sans MT" panose="020B0502020104020203"/>
            <a:ea typeface="+mn-ea"/>
            <a:cs typeface="+mn-cs"/>
          </a:endParaRPr>
        </a:p>
      </dsp:txBody>
      <dsp:txXfrm>
        <a:off x="1366804" y="2959462"/>
        <a:ext cx="6903040" cy="11833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18/01/2023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fontScale="90000"/>
          </a:bodyPr>
          <a:lstStyle/>
          <a:p>
            <a:pPr algn="ctr"/>
            <a:r>
              <a:rPr lang="es-ES" dirty="0">
                <a:solidFill>
                  <a:schemeClr val="bg1"/>
                </a:solidFill>
              </a:rPr>
              <a:t>TALLER HILOS INTERRUPCIONES CON MVC DOTNET</a:t>
            </a:r>
            <a:endParaRPr lang="es-EC" dirty="0">
              <a:solidFill>
                <a:schemeClr val="bg1"/>
              </a:solidFill>
            </a:endParaRP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STEVEN CHINLLE</a:t>
            </a:r>
          </a:p>
          <a:p>
            <a:r>
              <a:rPr lang="es-EC" dirty="0">
                <a:solidFill>
                  <a:schemeClr val="bg1"/>
                </a:solidFill>
              </a:rPr>
              <a:t>		             	KEVIN CHUQUIMARCA</a:t>
            </a:r>
          </a:p>
          <a:p>
            <a:r>
              <a:rPr lang="es-EC" dirty="0">
                <a:solidFill>
                  <a:schemeClr val="bg1"/>
                </a:solidFill>
              </a:rPr>
              <a:t>			      	MICHAEL COBACANGO</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8338</a:t>
            </a:r>
          </a:p>
          <a:p>
            <a:r>
              <a:rPr lang="es-EC" b="1" dirty="0">
                <a:solidFill>
                  <a:schemeClr val="bg1"/>
                </a:solidFill>
              </a:rPr>
              <a:t>FECHA:	</a:t>
            </a:r>
            <a:r>
              <a:rPr lang="es-EC" dirty="0">
                <a:solidFill>
                  <a:schemeClr val="bg1"/>
                </a:solidFill>
              </a:rPr>
              <a:t>31/12/2022</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dirty="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3.1.2	FORMAS DE CREAR Y MANEJAR PROCESOS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1948226"/>
            <a:ext cx="8413952" cy="1480774"/>
          </a:xfrm>
        </p:spPr>
        <p:txBody>
          <a:bodyPr>
            <a:normAutofit/>
          </a:bodyPr>
          <a:lstStyle/>
          <a:p>
            <a:pPr marL="0" indent="0" algn="just">
              <a:buNone/>
            </a:pPr>
            <a:r>
              <a:rPr lang="es-ES" dirty="0">
                <a:solidFill>
                  <a:prstClr val="black"/>
                </a:solidFill>
                <a:latin typeface="Gill Sans MT" panose="020B0502020104020203"/>
              </a:rPr>
              <a:t>Existen varias formas de hacer programación concurrente, entre ellas las llamadas al sistema operativo, los lenguajes de programación que soportan programación concurrente con independencia del sistema operativo, y las bibliotecas para creación y operaciones con procesos independientes del sistema operativo.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
        <p:nvSpPr>
          <p:cNvPr id="5" name="CuadroTexto 9">
            <a:extLst>
              <a:ext uri="{FF2B5EF4-FFF2-40B4-BE49-F238E27FC236}">
                <a16:creationId xmlns:a16="http://schemas.microsoft.com/office/drawing/2014/main" id="{A9C2A125-D94E-D820-6651-80E7850878CE}"/>
              </a:ext>
            </a:extLst>
          </p:cNvPr>
          <p:cNvSpPr txBox="1"/>
          <p:nvPr/>
        </p:nvSpPr>
        <p:spPr>
          <a:xfrm>
            <a:off x="11716284" y="6457890"/>
            <a:ext cx="475713" cy="400110"/>
          </a:xfrm>
          <a:prstGeom prst="rect">
            <a:avLst/>
          </a:prstGeom>
          <a:noFill/>
        </p:spPr>
        <p:txBody>
          <a:bodyPr wrap="square" rtlCol="0">
            <a:spAutoFit/>
          </a:bodyPr>
          <a:lstStyle/>
          <a:p>
            <a:r>
              <a:rPr lang="es-EC" sz="2000" dirty="0">
                <a:solidFill>
                  <a:schemeClr val="bg1"/>
                </a:solidFill>
              </a:rPr>
              <a:t>10</a:t>
            </a:r>
          </a:p>
        </p:txBody>
      </p:sp>
      <p:pic>
        <p:nvPicPr>
          <p:cNvPr id="6" name="Picture 5" descr="Entendiendo administración de procesos en Sistemas Operativos -">
            <a:extLst>
              <a:ext uri="{FF2B5EF4-FFF2-40B4-BE49-F238E27FC236}">
                <a16:creationId xmlns:a16="http://schemas.microsoft.com/office/drawing/2014/main" id="{B9578457-4C50-C5EF-D580-62F992888F3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4687" y="3661270"/>
            <a:ext cx="3190291" cy="1958193"/>
          </a:xfrm>
          <a:prstGeom prst="rect">
            <a:avLst/>
          </a:prstGeom>
        </p:spPr>
      </p:pic>
      <p:sp>
        <p:nvSpPr>
          <p:cNvPr id="10" name="Marcador de contenido 2">
            <a:extLst>
              <a:ext uri="{FF2B5EF4-FFF2-40B4-BE49-F238E27FC236}">
                <a16:creationId xmlns:a16="http://schemas.microsoft.com/office/drawing/2014/main" id="{5EEDDD91-2D1C-4BAF-73AB-5A1A0454B72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b="1" dirty="0">
                <a:solidFill>
                  <a:srgbClr val="FFFF00"/>
                </a:solidFill>
              </a:rPr>
              <a:t>3.1	PROCESOS Y MODELOS DE CONCURRENCIA</a:t>
            </a:r>
          </a:p>
          <a:p>
            <a:pPr lvl="2">
              <a:lnSpc>
                <a:spcPct val="90000"/>
              </a:lnSpc>
            </a:pPr>
            <a:r>
              <a:rPr lang="es-ES" sz="1200" dirty="0">
                <a:solidFill>
                  <a:schemeClr val="bg1"/>
                </a:solidFill>
              </a:rPr>
              <a:t>3.1.1	ESTADOS Y OPERACIONES DE UN PROCESO</a:t>
            </a:r>
          </a:p>
          <a:p>
            <a:pPr lvl="2">
              <a:lnSpc>
                <a:spcPct val="90000"/>
              </a:lnSpc>
            </a:pPr>
            <a:r>
              <a:rPr lang="es-ES" sz="1200" b="1" dirty="0">
                <a:solidFill>
                  <a:srgbClr val="FFFF00"/>
                </a:solidFill>
              </a:rPr>
              <a:t>3.1.2	FORMAS DE CREAR Y MANEJAR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CARACTERISCAS DE LOS HILOS</a:t>
            </a:r>
          </a:p>
          <a:p>
            <a:pPr lvl="2">
              <a:lnSpc>
                <a:spcPct val="90000"/>
              </a:lnSpc>
            </a:pPr>
            <a:r>
              <a:rPr lang="es-ES" sz="1200" dirty="0">
                <a:solidFill>
                  <a:schemeClr val="bg1"/>
                </a:solidFill>
              </a:rPr>
              <a:t>3.2.2	TIPOS DE HILOS</a:t>
            </a:r>
          </a:p>
          <a:p>
            <a:pPr lvl="2">
              <a:lnSpc>
                <a:spcPct val="90000"/>
              </a:lnSpc>
            </a:pPr>
            <a:r>
              <a:rPr lang="es-ES" sz="1200" dirty="0">
                <a:solidFill>
                  <a:schemeClr val="bg1"/>
                </a:solidFill>
              </a:rPr>
              <a:t>3.2.3	GESTIÓN DE HILOS</a:t>
            </a:r>
          </a:p>
          <a:p>
            <a:pPr lvl="2">
              <a:lnSpc>
                <a:spcPct val="90000"/>
              </a:lnSpc>
            </a:pPr>
            <a:r>
              <a:rPr lang="es-ES" sz="1200" dirty="0">
                <a:solidFill>
                  <a:schemeClr val="bg1"/>
                </a:solidFill>
              </a:rPr>
              <a:t>3.2.4	INTERRUPCIONES</a:t>
            </a:r>
          </a:p>
          <a:p>
            <a:pPr lvl="2">
              <a:lnSpc>
                <a:spcPct val="90000"/>
              </a:lnSpc>
            </a:pPr>
            <a:r>
              <a:rPr lang="es-ES" sz="1200" dirty="0">
                <a:solidFill>
                  <a:schemeClr val="bg1"/>
                </a:solidFill>
              </a:rPr>
              <a:t>3.2.5	HILOS CON C#</a:t>
            </a:r>
          </a:p>
          <a:p>
            <a:pPr>
              <a:lnSpc>
                <a:spcPct val="90000"/>
              </a:lnSpc>
            </a:pPr>
            <a:r>
              <a:rPr lang="es-ES" sz="1200" dirty="0">
                <a:solidFill>
                  <a:schemeClr val="bg1"/>
                </a:solidFill>
              </a:rPr>
              <a:t>4	PARTE PRÁCTICA</a:t>
            </a:r>
          </a:p>
        </p:txBody>
      </p:sp>
      <p:sp>
        <p:nvSpPr>
          <p:cNvPr id="11" name="CuadroTexto 9">
            <a:extLst>
              <a:ext uri="{FF2B5EF4-FFF2-40B4-BE49-F238E27FC236}">
                <a16:creationId xmlns:a16="http://schemas.microsoft.com/office/drawing/2014/main" id="{B6D29BFE-CF86-98BA-68FC-9026F2BD3D6F}"/>
              </a:ext>
            </a:extLst>
          </p:cNvPr>
          <p:cNvSpPr txBox="1"/>
          <p:nvPr/>
        </p:nvSpPr>
        <p:spPr>
          <a:xfrm>
            <a:off x="11716287" y="6457890"/>
            <a:ext cx="475713" cy="400110"/>
          </a:xfrm>
          <a:prstGeom prst="rect">
            <a:avLst/>
          </a:prstGeom>
          <a:noFill/>
        </p:spPr>
        <p:txBody>
          <a:bodyPr wrap="square" rtlCol="0">
            <a:spAutoFit/>
          </a:bodyPr>
          <a:lstStyle/>
          <a:p>
            <a:r>
              <a:rPr lang="es-EC" sz="2000" dirty="0">
                <a:solidFill>
                  <a:schemeClr val="bg1"/>
                </a:solidFill>
              </a:rPr>
              <a:t>10</a:t>
            </a:r>
          </a:p>
        </p:txBody>
      </p:sp>
    </p:spTree>
    <p:extLst>
      <p:ext uri="{BB962C8B-B14F-4D97-AF65-F5344CB8AC3E}">
        <p14:creationId xmlns:p14="http://schemas.microsoft.com/office/powerpoint/2010/main" val="2651274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3.1.2	FORMAS DE CREAR Y MANEJAR PROCESOS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1948226"/>
            <a:ext cx="8413952" cy="4119288"/>
          </a:xfrm>
        </p:spPr>
        <p:txBody>
          <a:bodyPr>
            <a:normAutofit/>
          </a:bodyPr>
          <a:lstStyle/>
          <a:p>
            <a:pPr algn="just">
              <a:buFont typeface="Wingdings" panose="05000000000000000000" pitchFamily="2" charset="2"/>
              <a:buChar char="v"/>
            </a:pPr>
            <a:r>
              <a:rPr lang="es-ES" dirty="0">
                <a:solidFill>
                  <a:prstClr val="black"/>
                </a:solidFill>
                <a:latin typeface="Gill Sans MT" panose="020B0502020104020203"/>
              </a:rPr>
              <a:t>Las llamadas al sistema operativo son una forma de conseguir mayor eficiencia en la ejecución de los programas, pero también son consideradas como más complejas, menos obvias y con un alto costo para ser adaptadas a otro sistema operativo.</a:t>
            </a:r>
          </a:p>
          <a:p>
            <a:pPr algn="just">
              <a:buFont typeface="Wingdings" panose="05000000000000000000" pitchFamily="2" charset="2"/>
              <a:buChar char="v"/>
            </a:pPr>
            <a:r>
              <a:rPr lang="es-ES" dirty="0">
                <a:solidFill>
                  <a:prstClr val="black"/>
                </a:solidFill>
                <a:latin typeface="Gill Sans MT" panose="020B0502020104020203"/>
              </a:rPr>
              <a:t>Los lenguajes de programación que soportan programación concurrente con independencia del sistema operativo, como Ada, </a:t>
            </a:r>
            <a:r>
              <a:rPr lang="es-ES" dirty="0" err="1">
                <a:solidFill>
                  <a:prstClr val="black"/>
                </a:solidFill>
                <a:latin typeface="Gill Sans MT" panose="020B0502020104020203"/>
              </a:rPr>
              <a:t>Occam</a:t>
            </a:r>
            <a:r>
              <a:rPr lang="es-ES" dirty="0">
                <a:solidFill>
                  <a:prstClr val="black"/>
                </a:solidFill>
                <a:latin typeface="Gill Sans MT" panose="020B0502020104020203"/>
              </a:rPr>
              <a:t>, Pascal concurrente, C concurrente, Java, etc. son considerados como más fáciles de expresar, probar y mantener, mejoran el poder de abstracción, la modelización del mundo físico es más clara y natural, y los programas son menos dependientes de la máquina.</a:t>
            </a:r>
          </a:p>
          <a:p>
            <a:pPr algn="just">
              <a:buFont typeface="Wingdings" panose="05000000000000000000" pitchFamily="2" charset="2"/>
              <a:buChar char="v"/>
            </a:pPr>
            <a:r>
              <a:rPr lang="es-ES" dirty="0">
                <a:solidFill>
                  <a:prstClr val="black"/>
                </a:solidFill>
                <a:latin typeface="Gill Sans MT" panose="020B0502020104020203"/>
              </a:rPr>
              <a:t>Las bibliotecas para creación y operaciones con procesos independientes del sistema operativo, como </a:t>
            </a:r>
            <a:r>
              <a:rPr lang="es-ES" dirty="0" err="1">
                <a:solidFill>
                  <a:prstClr val="black"/>
                </a:solidFill>
                <a:latin typeface="Gill Sans MT" panose="020B0502020104020203"/>
              </a:rPr>
              <a:t>Pthreads</a:t>
            </a:r>
            <a:r>
              <a:rPr lang="es-ES" dirty="0">
                <a:solidFill>
                  <a:prstClr val="black"/>
                </a:solidFill>
                <a:latin typeface="Gill Sans MT" panose="020B0502020104020203"/>
              </a:rPr>
              <a:t> en C, son una forma de soportar la concurrencia mediante la definición de tipos y operaciones que pueden ser invocados por una aplicación. La interfaz entre el programador y dichos módulos es independiente de la máquina y del sistema operativo.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
        <p:nvSpPr>
          <p:cNvPr id="10" name="CuadroTexto 9">
            <a:extLst>
              <a:ext uri="{FF2B5EF4-FFF2-40B4-BE49-F238E27FC236}">
                <a16:creationId xmlns:a16="http://schemas.microsoft.com/office/drawing/2014/main" id="{77E1E230-BFAD-AAFB-AC81-3090A30A722F}"/>
              </a:ext>
            </a:extLst>
          </p:cNvPr>
          <p:cNvSpPr txBox="1"/>
          <p:nvPr/>
        </p:nvSpPr>
        <p:spPr>
          <a:xfrm>
            <a:off x="11716284" y="6457890"/>
            <a:ext cx="475713" cy="400110"/>
          </a:xfrm>
          <a:prstGeom prst="rect">
            <a:avLst/>
          </a:prstGeom>
          <a:noFill/>
        </p:spPr>
        <p:txBody>
          <a:bodyPr wrap="square" rtlCol="0">
            <a:spAutoFit/>
          </a:bodyPr>
          <a:lstStyle/>
          <a:p>
            <a:r>
              <a:rPr lang="es-EC" sz="2000" dirty="0">
                <a:solidFill>
                  <a:schemeClr val="bg1"/>
                </a:solidFill>
              </a:rPr>
              <a:t>11</a:t>
            </a:r>
          </a:p>
        </p:txBody>
      </p:sp>
      <p:sp>
        <p:nvSpPr>
          <p:cNvPr id="12" name="Marcador de contenido 2">
            <a:extLst>
              <a:ext uri="{FF2B5EF4-FFF2-40B4-BE49-F238E27FC236}">
                <a16:creationId xmlns:a16="http://schemas.microsoft.com/office/drawing/2014/main" id="{BF74BAEE-2EC4-7630-26E4-841EBADBD4E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b="1" dirty="0">
                <a:solidFill>
                  <a:srgbClr val="FFFF00"/>
                </a:solidFill>
              </a:rPr>
              <a:t>3.1	PROCESOS Y MODELOS DE CONCURRENCIA</a:t>
            </a:r>
          </a:p>
          <a:p>
            <a:pPr lvl="2">
              <a:lnSpc>
                <a:spcPct val="90000"/>
              </a:lnSpc>
            </a:pPr>
            <a:r>
              <a:rPr lang="es-ES" sz="1200" dirty="0">
                <a:solidFill>
                  <a:schemeClr val="bg1"/>
                </a:solidFill>
              </a:rPr>
              <a:t>3.1.1	ESTADOS Y OPERACIONES DE UN PROCESO</a:t>
            </a:r>
          </a:p>
          <a:p>
            <a:pPr lvl="2">
              <a:lnSpc>
                <a:spcPct val="90000"/>
              </a:lnSpc>
            </a:pPr>
            <a:r>
              <a:rPr lang="es-ES" sz="1200" b="1" dirty="0">
                <a:solidFill>
                  <a:srgbClr val="FFFF00"/>
                </a:solidFill>
              </a:rPr>
              <a:t>3.1.2	FORMAS DE CREAR Y MANEJAR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CARACTERISCAS DE LOS HILOS</a:t>
            </a:r>
          </a:p>
          <a:p>
            <a:pPr lvl="2">
              <a:lnSpc>
                <a:spcPct val="90000"/>
              </a:lnSpc>
            </a:pPr>
            <a:r>
              <a:rPr lang="es-ES" sz="1200" dirty="0">
                <a:solidFill>
                  <a:schemeClr val="bg1"/>
                </a:solidFill>
              </a:rPr>
              <a:t>3.2.2	TIPOS DE HILOS</a:t>
            </a:r>
          </a:p>
          <a:p>
            <a:pPr lvl="2">
              <a:lnSpc>
                <a:spcPct val="90000"/>
              </a:lnSpc>
            </a:pPr>
            <a:r>
              <a:rPr lang="es-ES" sz="1200" dirty="0">
                <a:solidFill>
                  <a:schemeClr val="bg1"/>
                </a:solidFill>
              </a:rPr>
              <a:t>3.2.3	GESTIÓN DE HILOS</a:t>
            </a:r>
          </a:p>
          <a:p>
            <a:pPr lvl="2">
              <a:lnSpc>
                <a:spcPct val="90000"/>
              </a:lnSpc>
            </a:pPr>
            <a:r>
              <a:rPr lang="es-ES" sz="1200" dirty="0">
                <a:solidFill>
                  <a:schemeClr val="bg1"/>
                </a:solidFill>
              </a:rPr>
              <a:t>3.2.4	INTERRUPCIONES</a:t>
            </a:r>
          </a:p>
          <a:p>
            <a:pPr lvl="2">
              <a:lnSpc>
                <a:spcPct val="90000"/>
              </a:lnSpc>
            </a:pPr>
            <a:r>
              <a:rPr lang="es-ES" sz="1200" dirty="0">
                <a:solidFill>
                  <a:schemeClr val="bg1"/>
                </a:solidFill>
              </a:rPr>
              <a:t>3.2.5	HILOS CON C#</a:t>
            </a:r>
          </a:p>
          <a:p>
            <a:pPr>
              <a:lnSpc>
                <a:spcPct val="90000"/>
              </a:lnSpc>
            </a:pPr>
            <a:r>
              <a:rPr lang="es-ES" sz="1200" dirty="0">
                <a:solidFill>
                  <a:schemeClr val="bg1"/>
                </a:solidFill>
              </a:rPr>
              <a:t>4	PARTE PRÁCTICA</a:t>
            </a:r>
          </a:p>
        </p:txBody>
      </p:sp>
      <p:sp>
        <p:nvSpPr>
          <p:cNvPr id="13" name="CuadroTexto 9">
            <a:extLst>
              <a:ext uri="{FF2B5EF4-FFF2-40B4-BE49-F238E27FC236}">
                <a16:creationId xmlns:a16="http://schemas.microsoft.com/office/drawing/2014/main" id="{6E28A0F8-6267-92D1-8E44-A40061871E50}"/>
              </a:ext>
            </a:extLst>
          </p:cNvPr>
          <p:cNvSpPr txBox="1"/>
          <p:nvPr/>
        </p:nvSpPr>
        <p:spPr>
          <a:xfrm>
            <a:off x="11758269" y="6457890"/>
            <a:ext cx="475713" cy="400110"/>
          </a:xfrm>
          <a:prstGeom prst="rect">
            <a:avLst/>
          </a:prstGeom>
          <a:noFill/>
        </p:spPr>
        <p:txBody>
          <a:bodyPr wrap="square" rtlCol="0">
            <a:spAutoFit/>
          </a:bodyPr>
          <a:lstStyle/>
          <a:p>
            <a:r>
              <a:rPr lang="es-EC" sz="2000" dirty="0">
                <a:solidFill>
                  <a:schemeClr val="bg1"/>
                </a:solidFill>
              </a:rPr>
              <a:t>11</a:t>
            </a:r>
          </a:p>
        </p:txBody>
      </p:sp>
    </p:spTree>
    <p:extLst>
      <p:ext uri="{BB962C8B-B14F-4D97-AF65-F5344CB8AC3E}">
        <p14:creationId xmlns:p14="http://schemas.microsoft.com/office/powerpoint/2010/main" val="1239626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3.2	HILOS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1948226"/>
            <a:ext cx="8413952" cy="2202661"/>
          </a:xfrm>
        </p:spPr>
        <p:txBody>
          <a:bodyPr>
            <a:normAutofit/>
          </a:bodyPr>
          <a:lstStyle/>
          <a:p>
            <a:pPr marL="0" indent="0" algn="just">
              <a:buNone/>
            </a:pPr>
            <a:r>
              <a:rPr lang="es-ES" dirty="0">
                <a:solidFill>
                  <a:prstClr val="black"/>
                </a:solidFill>
                <a:latin typeface="Gill Sans MT" panose="020B0502020104020203"/>
              </a:rPr>
              <a:t>Un hilo es un solo flujo de ejecución de instrucciones dentro de un proceso, debido a que no pueden ejecutarse por sí solos, requieren la supervisión de un proceso [3]. Los hilos se utilizan a menudo para realizar tareas en segundo plano o para realizar tareas que deben ejecutarse de manera simultánea. Por ejemplo, si una aplicación tiene una interfaz gráfica de usuario (GUI), se puede utilizar un hilo para actualizar la interfaz mientras se realizan otras tareas en segundo plano, como descargar datos de Internet o realizar cálculos.</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pic>
        <p:nvPicPr>
          <p:cNvPr id="12" name="Picture 11">
            <a:extLst>
              <a:ext uri="{FF2B5EF4-FFF2-40B4-BE49-F238E27FC236}">
                <a16:creationId xmlns:a16="http://schemas.microsoft.com/office/drawing/2014/main" id="{4A8DC70C-97AE-4702-BFB3-9B7BA01D5CBE}"/>
              </a:ext>
            </a:extLst>
          </p:cNvPr>
          <p:cNvPicPr>
            <a:picLocks noChangeAspect="1"/>
          </p:cNvPicPr>
          <p:nvPr/>
        </p:nvPicPr>
        <p:blipFill>
          <a:blip r:embed="rId2"/>
          <a:stretch>
            <a:fillRect/>
          </a:stretch>
        </p:blipFill>
        <p:spPr>
          <a:xfrm>
            <a:off x="2971814" y="4308333"/>
            <a:ext cx="3632710" cy="2349612"/>
          </a:xfrm>
          <a:prstGeom prst="rect">
            <a:avLst/>
          </a:prstGeom>
        </p:spPr>
      </p:pic>
      <p:sp>
        <p:nvSpPr>
          <p:cNvPr id="6" name="CuadroTexto 9">
            <a:extLst>
              <a:ext uri="{FF2B5EF4-FFF2-40B4-BE49-F238E27FC236}">
                <a16:creationId xmlns:a16="http://schemas.microsoft.com/office/drawing/2014/main" id="{DE88247A-A56F-60F4-21B6-1CDEAF28C523}"/>
              </a:ext>
            </a:extLst>
          </p:cNvPr>
          <p:cNvSpPr txBox="1"/>
          <p:nvPr/>
        </p:nvSpPr>
        <p:spPr>
          <a:xfrm>
            <a:off x="11716284" y="6457890"/>
            <a:ext cx="475713" cy="400110"/>
          </a:xfrm>
          <a:prstGeom prst="rect">
            <a:avLst/>
          </a:prstGeom>
          <a:noFill/>
        </p:spPr>
        <p:txBody>
          <a:bodyPr wrap="square" rtlCol="0">
            <a:spAutoFit/>
          </a:bodyPr>
          <a:lstStyle/>
          <a:p>
            <a:r>
              <a:rPr lang="es-EC" sz="2000" dirty="0">
                <a:solidFill>
                  <a:schemeClr val="bg1"/>
                </a:solidFill>
              </a:rPr>
              <a:t>12</a:t>
            </a:r>
          </a:p>
        </p:txBody>
      </p:sp>
      <p:sp>
        <p:nvSpPr>
          <p:cNvPr id="10" name="Marcador de contenido 2">
            <a:extLst>
              <a:ext uri="{FF2B5EF4-FFF2-40B4-BE49-F238E27FC236}">
                <a16:creationId xmlns:a16="http://schemas.microsoft.com/office/drawing/2014/main" id="{5B731370-8F40-E716-D347-1F2C694468CD}"/>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 Y MODELOS DE CONCURRENCIA</a:t>
            </a:r>
          </a:p>
          <a:p>
            <a:pPr lvl="2">
              <a:lnSpc>
                <a:spcPct val="90000"/>
              </a:lnSpc>
            </a:pPr>
            <a:r>
              <a:rPr lang="es-ES" sz="1200" dirty="0">
                <a:solidFill>
                  <a:schemeClr val="bg1"/>
                </a:solidFill>
              </a:rPr>
              <a:t>3.1.1	ESTADOS Y OPERACIONES DE UN PROCESO</a:t>
            </a:r>
          </a:p>
          <a:p>
            <a:pPr lvl="2">
              <a:lnSpc>
                <a:spcPct val="90000"/>
              </a:lnSpc>
            </a:pPr>
            <a:r>
              <a:rPr lang="es-ES" sz="1200" dirty="0">
                <a:solidFill>
                  <a:schemeClr val="bg1"/>
                </a:solidFill>
              </a:rPr>
              <a:t>3.1.2	FORMAS DE CREAR Y MANEJAR PROCESOS</a:t>
            </a:r>
          </a:p>
          <a:p>
            <a:pPr lvl="1">
              <a:lnSpc>
                <a:spcPct val="90000"/>
              </a:lnSpc>
            </a:pPr>
            <a:r>
              <a:rPr lang="es-ES" sz="1200" b="1" dirty="0">
                <a:solidFill>
                  <a:srgbClr val="FFFF00"/>
                </a:solidFill>
              </a:rPr>
              <a:t>3.2	HILOS</a:t>
            </a:r>
          </a:p>
          <a:p>
            <a:pPr lvl="2">
              <a:lnSpc>
                <a:spcPct val="90000"/>
              </a:lnSpc>
            </a:pPr>
            <a:r>
              <a:rPr lang="es-ES" sz="1200" dirty="0">
                <a:solidFill>
                  <a:schemeClr val="bg1"/>
                </a:solidFill>
              </a:rPr>
              <a:t>3.2.1	CARACTERISCAS DE LOS HILOS</a:t>
            </a:r>
          </a:p>
          <a:p>
            <a:pPr lvl="2">
              <a:lnSpc>
                <a:spcPct val="90000"/>
              </a:lnSpc>
            </a:pPr>
            <a:r>
              <a:rPr lang="es-ES" sz="1200" dirty="0">
                <a:solidFill>
                  <a:schemeClr val="bg1"/>
                </a:solidFill>
              </a:rPr>
              <a:t>3.2.2	TIPOS DE HILOS</a:t>
            </a:r>
          </a:p>
          <a:p>
            <a:pPr lvl="2">
              <a:lnSpc>
                <a:spcPct val="90000"/>
              </a:lnSpc>
            </a:pPr>
            <a:r>
              <a:rPr lang="es-ES" sz="1200" dirty="0">
                <a:solidFill>
                  <a:schemeClr val="bg1"/>
                </a:solidFill>
              </a:rPr>
              <a:t>3.2.3	GESTIÓN DE HILOS</a:t>
            </a:r>
          </a:p>
          <a:p>
            <a:pPr lvl="2">
              <a:lnSpc>
                <a:spcPct val="90000"/>
              </a:lnSpc>
            </a:pPr>
            <a:r>
              <a:rPr lang="es-ES" sz="1200" dirty="0">
                <a:solidFill>
                  <a:schemeClr val="bg1"/>
                </a:solidFill>
              </a:rPr>
              <a:t>3.2.4	INTERRUPCIONES</a:t>
            </a:r>
          </a:p>
          <a:p>
            <a:pPr lvl="2">
              <a:lnSpc>
                <a:spcPct val="90000"/>
              </a:lnSpc>
            </a:pPr>
            <a:r>
              <a:rPr lang="es-ES" sz="1200" dirty="0">
                <a:solidFill>
                  <a:schemeClr val="bg1"/>
                </a:solidFill>
              </a:rPr>
              <a:t>3.2.5	HILOS CON C#</a:t>
            </a:r>
          </a:p>
          <a:p>
            <a:pPr>
              <a:lnSpc>
                <a:spcPct val="90000"/>
              </a:lnSpc>
            </a:pPr>
            <a:r>
              <a:rPr lang="es-ES" sz="1200" dirty="0">
                <a:solidFill>
                  <a:schemeClr val="bg1"/>
                </a:solidFill>
              </a:rPr>
              <a:t>4	PARTE PRÁCTICA</a:t>
            </a:r>
          </a:p>
        </p:txBody>
      </p:sp>
      <p:sp>
        <p:nvSpPr>
          <p:cNvPr id="11" name="CuadroTexto 9">
            <a:extLst>
              <a:ext uri="{FF2B5EF4-FFF2-40B4-BE49-F238E27FC236}">
                <a16:creationId xmlns:a16="http://schemas.microsoft.com/office/drawing/2014/main" id="{C205F928-8257-63CA-26D1-B1D5780F75C4}"/>
              </a:ext>
            </a:extLst>
          </p:cNvPr>
          <p:cNvSpPr txBox="1"/>
          <p:nvPr/>
        </p:nvSpPr>
        <p:spPr>
          <a:xfrm>
            <a:off x="11707576" y="6457890"/>
            <a:ext cx="475713" cy="400110"/>
          </a:xfrm>
          <a:prstGeom prst="rect">
            <a:avLst/>
          </a:prstGeom>
          <a:noFill/>
        </p:spPr>
        <p:txBody>
          <a:bodyPr wrap="square" rtlCol="0">
            <a:spAutoFit/>
          </a:bodyPr>
          <a:lstStyle/>
          <a:p>
            <a:r>
              <a:rPr lang="es-EC" sz="2000" dirty="0">
                <a:solidFill>
                  <a:schemeClr val="bg1"/>
                </a:solidFill>
              </a:rPr>
              <a:t>12</a:t>
            </a:r>
          </a:p>
        </p:txBody>
      </p:sp>
    </p:spTree>
    <p:extLst>
      <p:ext uri="{BB962C8B-B14F-4D97-AF65-F5344CB8AC3E}">
        <p14:creationId xmlns:p14="http://schemas.microsoft.com/office/powerpoint/2010/main" val="3088654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3.2.1	CARACTERISCAS DE LOS HILOS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1948226"/>
            <a:ext cx="8413952" cy="4606398"/>
          </a:xfrm>
        </p:spPr>
        <p:txBody>
          <a:bodyPr>
            <a:normAutofit/>
          </a:bodyPr>
          <a:lstStyle/>
          <a:p>
            <a:pPr algn="just">
              <a:buFont typeface="Wingdings" panose="05000000000000000000" pitchFamily="2" charset="2"/>
              <a:buChar char="v"/>
            </a:pPr>
            <a:r>
              <a:rPr lang="es-ES" dirty="0">
                <a:solidFill>
                  <a:prstClr val="black"/>
                </a:solidFill>
                <a:latin typeface="Gill Sans MT" panose="020B0502020104020203"/>
              </a:rPr>
              <a:t>Los </a:t>
            </a:r>
            <a:r>
              <a:rPr lang="es-ES" dirty="0" err="1">
                <a:solidFill>
                  <a:prstClr val="black"/>
                </a:solidFill>
                <a:latin typeface="Gill Sans MT" panose="020B0502020104020203"/>
              </a:rPr>
              <a:t>threads</a:t>
            </a:r>
            <a:r>
              <a:rPr lang="es-ES" dirty="0">
                <a:solidFill>
                  <a:prstClr val="black"/>
                </a:solidFill>
                <a:latin typeface="Gill Sans MT" panose="020B0502020104020203"/>
              </a:rPr>
              <a:t> son más pequeños comparados con los procesos.</a:t>
            </a:r>
          </a:p>
          <a:p>
            <a:pPr algn="just">
              <a:buFont typeface="Wingdings" panose="05000000000000000000" pitchFamily="2" charset="2"/>
              <a:buChar char="v"/>
            </a:pPr>
            <a:r>
              <a:rPr lang="es-ES" dirty="0">
                <a:solidFill>
                  <a:prstClr val="black"/>
                </a:solidFill>
                <a:latin typeface="Gill Sans MT" panose="020B0502020104020203"/>
              </a:rPr>
              <a:t>La creación de un </a:t>
            </a:r>
            <a:r>
              <a:rPr lang="es-ES" dirty="0" err="1">
                <a:solidFill>
                  <a:prstClr val="black"/>
                </a:solidFill>
                <a:latin typeface="Gill Sans MT" panose="020B0502020104020203"/>
              </a:rPr>
              <a:t>thread</a:t>
            </a:r>
            <a:r>
              <a:rPr lang="es-ES" dirty="0">
                <a:solidFill>
                  <a:prstClr val="black"/>
                </a:solidFill>
                <a:latin typeface="Gill Sans MT" panose="020B0502020104020203"/>
              </a:rPr>
              <a:t> es relativamente menos costosa.</a:t>
            </a:r>
          </a:p>
          <a:p>
            <a:pPr algn="just">
              <a:buFont typeface="Wingdings" panose="05000000000000000000" pitchFamily="2" charset="2"/>
              <a:buChar char="v"/>
            </a:pPr>
            <a:r>
              <a:rPr lang="es-ES" dirty="0">
                <a:solidFill>
                  <a:prstClr val="black"/>
                </a:solidFill>
                <a:latin typeface="Gill Sans MT" panose="020B0502020104020203"/>
              </a:rPr>
              <a:t>Los </a:t>
            </a:r>
            <a:r>
              <a:rPr lang="es-ES" dirty="0" err="1">
                <a:solidFill>
                  <a:prstClr val="black"/>
                </a:solidFill>
                <a:latin typeface="Gill Sans MT" panose="020B0502020104020203"/>
              </a:rPr>
              <a:t>threads</a:t>
            </a:r>
            <a:r>
              <a:rPr lang="es-ES" dirty="0">
                <a:solidFill>
                  <a:prstClr val="black"/>
                </a:solidFill>
                <a:latin typeface="Gill Sans MT" panose="020B0502020104020203"/>
              </a:rPr>
              <a:t> comparten los recursos mientras que los procesos requieren su propio conjunto de recursos.</a:t>
            </a:r>
          </a:p>
          <a:p>
            <a:pPr algn="just">
              <a:buFont typeface="Wingdings" panose="05000000000000000000" pitchFamily="2" charset="2"/>
              <a:buChar char="v"/>
            </a:pPr>
            <a:r>
              <a:rPr lang="es-ES" dirty="0">
                <a:solidFill>
                  <a:prstClr val="black"/>
                </a:solidFill>
                <a:latin typeface="Gill Sans MT" panose="020B0502020104020203"/>
              </a:rPr>
              <a:t>Los </a:t>
            </a:r>
            <a:r>
              <a:rPr lang="es-ES" dirty="0" err="1">
                <a:solidFill>
                  <a:prstClr val="black"/>
                </a:solidFill>
                <a:latin typeface="Gill Sans MT" panose="020B0502020104020203"/>
              </a:rPr>
              <a:t>threads</a:t>
            </a:r>
            <a:r>
              <a:rPr lang="es-ES" dirty="0">
                <a:solidFill>
                  <a:prstClr val="black"/>
                </a:solidFill>
                <a:latin typeface="Gill Sans MT" panose="020B0502020104020203"/>
              </a:rPr>
              <a:t> ocupan menos memoria (es decir, son más económicos respecto del gasto de recursos computacionales en un sistema).</a:t>
            </a:r>
          </a:p>
          <a:p>
            <a:pPr algn="just">
              <a:buFont typeface="Wingdings" panose="05000000000000000000" pitchFamily="2" charset="2"/>
              <a:buChar char="v"/>
            </a:pPr>
            <a:r>
              <a:rPr lang="es-ES" dirty="0">
                <a:solidFill>
                  <a:prstClr val="black"/>
                </a:solidFill>
                <a:latin typeface="Gill Sans MT" panose="020B0502020104020203"/>
              </a:rPr>
              <a:t>Los </a:t>
            </a:r>
            <a:r>
              <a:rPr lang="es-ES" dirty="0" err="1">
                <a:solidFill>
                  <a:prstClr val="black"/>
                </a:solidFill>
                <a:latin typeface="Gill Sans MT" panose="020B0502020104020203"/>
              </a:rPr>
              <a:t>threads</a:t>
            </a:r>
            <a:r>
              <a:rPr lang="es-ES" dirty="0">
                <a:solidFill>
                  <a:prstClr val="black"/>
                </a:solidFill>
                <a:latin typeface="Gill Sans MT" panose="020B0502020104020203"/>
              </a:rPr>
              <a:t> proporcionan a los programadores la posibilidad de escribir aplicaciones concurrentes que se pueden ejecutar tanto en sistemas monoprocesador, como en sistemas multiprocesador de forma transparente.</a:t>
            </a:r>
          </a:p>
          <a:p>
            <a:pPr algn="just">
              <a:buFont typeface="Wingdings" panose="05000000000000000000" pitchFamily="2" charset="2"/>
              <a:buChar char="v"/>
            </a:pPr>
            <a:r>
              <a:rPr lang="es-ES" dirty="0">
                <a:solidFill>
                  <a:prstClr val="black"/>
                </a:solidFill>
                <a:latin typeface="Gill Sans MT" panose="020B0502020104020203"/>
              </a:rPr>
              <a:t>Los </a:t>
            </a:r>
            <a:r>
              <a:rPr lang="es-ES" dirty="0" err="1">
                <a:solidFill>
                  <a:prstClr val="black"/>
                </a:solidFill>
                <a:latin typeface="Gill Sans MT" panose="020B0502020104020203"/>
              </a:rPr>
              <a:t>threads</a:t>
            </a:r>
            <a:r>
              <a:rPr lang="es-ES" dirty="0">
                <a:solidFill>
                  <a:prstClr val="black"/>
                </a:solidFill>
                <a:latin typeface="Gill Sans MT" panose="020B0502020104020203"/>
              </a:rPr>
              <a:t> pueden incrementar el rendimiento en entornos monoprocesador.</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
        <p:nvSpPr>
          <p:cNvPr id="4" name="Marcador de contenido 2">
            <a:extLst>
              <a:ext uri="{FF2B5EF4-FFF2-40B4-BE49-F238E27FC236}">
                <a16:creationId xmlns:a16="http://schemas.microsoft.com/office/drawing/2014/main" id="{4275795C-23C2-67FB-04DC-D71571B5096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 Y MODELOS DE CONCURRENCIA</a:t>
            </a:r>
          </a:p>
          <a:p>
            <a:pPr lvl="2">
              <a:lnSpc>
                <a:spcPct val="90000"/>
              </a:lnSpc>
            </a:pPr>
            <a:r>
              <a:rPr lang="es-ES" sz="1200" dirty="0">
                <a:solidFill>
                  <a:schemeClr val="bg1"/>
                </a:solidFill>
              </a:rPr>
              <a:t>3.1.1	ESTADOS Y OPERACIONES DE UN PROCESO</a:t>
            </a:r>
          </a:p>
          <a:p>
            <a:pPr lvl="2">
              <a:lnSpc>
                <a:spcPct val="90000"/>
              </a:lnSpc>
            </a:pPr>
            <a:r>
              <a:rPr lang="es-ES" sz="1200" dirty="0">
                <a:solidFill>
                  <a:schemeClr val="bg1"/>
                </a:solidFill>
              </a:rPr>
              <a:t>3.1.2	FORMAS DE CREAR Y MANEJAR PROCESOS</a:t>
            </a:r>
          </a:p>
          <a:p>
            <a:pPr lvl="1">
              <a:lnSpc>
                <a:spcPct val="90000"/>
              </a:lnSpc>
            </a:pPr>
            <a:r>
              <a:rPr lang="es-ES" sz="1200" b="1" dirty="0">
                <a:solidFill>
                  <a:srgbClr val="FFFF00"/>
                </a:solidFill>
              </a:rPr>
              <a:t>3.2	HILOS</a:t>
            </a:r>
          </a:p>
          <a:p>
            <a:pPr lvl="2">
              <a:lnSpc>
                <a:spcPct val="90000"/>
              </a:lnSpc>
            </a:pPr>
            <a:r>
              <a:rPr lang="es-ES" sz="1200" b="1" dirty="0">
                <a:solidFill>
                  <a:srgbClr val="FFFF00"/>
                </a:solidFill>
              </a:rPr>
              <a:t>3.2.1	CARACTERISCAS DE LOS HILOS</a:t>
            </a:r>
          </a:p>
          <a:p>
            <a:pPr lvl="2">
              <a:lnSpc>
                <a:spcPct val="90000"/>
              </a:lnSpc>
            </a:pPr>
            <a:r>
              <a:rPr lang="es-ES" sz="1200" dirty="0">
                <a:solidFill>
                  <a:schemeClr val="bg1"/>
                </a:solidFill>
              </a:rPr>
              <a:t>3.2.2	TIPOS DE HILOS</a:t>
            </a:r>
          </a:p>
          <a:p>
            <a:pPr lvl="2">
              <a:lnSpc>
                <a:spcPct val="90000"/>
              </a:lnSpc>
            </a:pPr>
            <a:r>
              <a:rPr lang="es-ES" sz="1200" dirty="0">
                <a:solidFill>
                  <a:schemeClr val="bg1"/>
                </a:solidFill>
              </a:rPr>
              <a:t>3.2.3	GESTIÓN DE HILOS</a:t>
            </a:r>
          </a:p>
          <a:p>
            <a:pPr lvl="2">
              <a:lnSpc>
                <a:spcPct val="90000"/>
              </a:lnSpc>
            </a:pPr>
            <a:r>
              <a:rPr lang="es-ES" sz="1200" dirty="0">
                <a:solidFill>
                  <a:schemeClr val="bg1"/>
                </a:solidFill>
              </a:rPr>
              <a:t>3.2.4	INTERRUPCIONES</a:t>
            </a:r>
          </a:p>
          <a:p>
            <a:pPr lvl="2">
              <a:lnSpc>
                <a:spcPct val="90000"/>
              </a:lnSpc>
            </a:pPr>
            <a:r>
              <a:rPr lang="es-ES" sz="1200" dirty="0">
                <a:solidFill>
                  <a:schemeClr val="bg1"/>
                </a:solidFill>
              </a:rPr>
              <a:t>3.2.5	HILOS CON C#</a:t>
            </a:r>
          </a:p>
          <a:p>
            <a:pPr>
              <a:lnSpc>
                <a:spcPct val="90000"/>
              </a:lnSpc>
            </a:pPr>
            <a:r>
              <a:rPr lang="es-ES" sz="1200" dirty="0">
                <a:solidFill>
                  <a:schemeClr val="bg1"/>
                </a:solidFill>
              </a:rPr>
              <a:t>4	PARTE PRÁCTICA</a:t>
            </a:r>
          </a:p>
        </p:txBody>
      </p:sp>
      <p:sp>
        <p:nvSpPr>
          <p:cNvPr id="6" name="CuadroTexto 9">
            <a:extLst>
              <a:ext uri="{FF2B5EF4-FFF2-40B4-BE49-F238E27FC236}">
                <a16:creationId xmlns:a16="http://schemas.microsoft.com/office/drawing/2014/main" id="{55BB1767-9486-DCFF-E3F7-D0AA232B739D}"/>
              </a:ext>
            </a:extLst>
          </p:cNvPr>
          <p:cNvSpPr txBox="1"/>
          <p:nvPr/>
        </p:nvSpPr>
        <p:spPr>
          <a:xfrm>
            <a:off x="11716284" y="6457890"/>
            <a:ext cx="475713" cy="400110"/>
          </a:xfrm>
          <a:prstGeom prst="rect">
            <a:avLst/>
          </a:prstGeom>
          <a:noFill/>
        </p:spPr>
        <p:txBody>
          <a:bodyPr wrap="square" rtlCol="0">
            <a:spAutoFit/>
          </a:bodyPr>
          <a:lstStyle/>
          <a:p>
            <a:r>
              <a:rPr lang="es-EC" sz="2000" dirty="0">
                <a:solidFill>
                  <a:schemeClr val="bg1"/>
                </a:solidFill>
              </a:rPr>
              <a:t>13</a:t>
            </a:r>
          </a:p>
        </p:txBody>
      </p:sp>
    </p:spTree>
    <p:extLst>
      <p:ext uri="{BB962C8B-B14F-4D97-AF65-F5344CB8AC3E}">
        <p14:creationId xmlns:p14="http://schemas.microsoft.com/office/powerpoint/2010/main" val="925218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3.2.2	TIPOS DE HILOS</a:t>
            </a:r>
            <a:br>
              <a:rPr lang="es-ES" dirty="0"/>
            </a:br>
            <a:r>
              <a:rPr lang="es-ES" sz="2400" dirty="0" err="1"/>
              <a:t>HILOS</a:t>
            </a:r>
            <a:r>
              <a:rPr lang="es-ES" sz="2400" dirty="0"/>
              <a:t> DEL PROCESADOR</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1948226"/>
            <a:ext cx="8413952" cy="1480774"/>
          </a:xfrm>
        </p:spPr>
        <p:txBody>
          <a:bodyPr>
            <a:normAutofit/>
          </a:bodyPr>
          <a:lstStyle/>
          <a:p>
            <a:pPr marL="0" indent="0" algn="just">
              <a:buNone/>
            </a:pPr>
            <a:r>
              <a:rPr lang="es-ES" dirty="0">
                <a:solidFill>
                  <a:prstClr val="black"/>
                </a:solidFill>
                <a:latin typeface="Gill Sans MT" panose="020B0502020104020203"/>
              </a:rPr>
              <a:t>Uno de los tipos de hilos es el hilo del procesador, también conocido como hilo de sistema. Este tipo de hilo está asociado directamente con el procesador y se encarga de realizar tareas críticas, como la gestión de interrupciones y la ejecución de tareas de sistema. Los hilos del procesador son administrados por el sistema operativo y tienen prioridad sobre otros hilos.</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
        <p:nvSpPr>
          <p:cNvPr id="4" name="Marcador de contenido 2">
            <a:extLst>
              <a:ext uri="{FF2B5EF4-FFF2-40B4-BE49-F238E27FC236}">
                <a16:creationId xmlns:a16="http://schemas.microsoft.com/office/drawing/2014/main" id="{4275795C-23C2-67FB-04DC-D71571B5096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 Y MODELOS DE CONCURRENCIA</a:t>
            </a:r>
          </a:p>
          <a:p>
            <a:pPr lvl="2">
              <a:lnSpc>
                <a:spcPct val="90000"/>
              </a:lnSpc>
            </a:pPr>
            <a:r>
              <a:rPr lang="es-ES" sz="1200" dirty="0">
                <a:solidFill>
                  <a:schemeClr val="bg1"/>
                </a:solidFill>
              </a:rPr>
              <a:t>3.1.1	ESTADOS Y OPERACIONES DE UN PROCESO</a:t>
            </a:r>
          </a:p>
          <a:p>
            <a:pPr lvl="2">
              <a:lnSpc>
                <a:spcPct val="90000"/>
              </a:lnSpc>
            </a:pPr>
            <a:r>
              <a:rPr lang="es-ES" sz="1200" dirty="0">
                <a:solidFill>
                  <a:schemeClr val="bg1"/>
                </a:solidFill>
              </a:rPr>
              <a:t>3.1.2	FORMAS DE CREAR Y MANEJAR PROCESOS</a:t>
            </a:r>
          </a:p>
          <a:p>
            <a:pPr lvl="1">
              <a:lnSpc>
                <a:spcPct val="90000"/>
              </a:lnSpc>
            </a:pPr>
            <a:r>
              <a:rPr lang="es-ES" sz="1200" b="1" dirty="0">
                <a:solidFill>
                  <a:srgbClr val="FFFF00"/>
                </a:solidFill>
              </a:rPr>
              <a:t>3.2	HILOS</a:t>
            </a:r>
          </a:p>
          <a:p>
            <a:pPr lvl="2">
              <a:lnSpc>
                <a:spcPct val="90000"/>
              </a:lnSpc>
            </a:pPr>
            <a:r>
              <a:rPr lang="es-ES" sz="1200" dirty="0">
                <a:solidFill>
                  <a:schemeClr val="bg1"/>
                </a:solidFill>
              </a:rPr>
              <a:t>3.2.1	CARACTERISCAS DE LOS HILOS</a:t>
            </a:r>
          </a:p>
          <a:p>
            <a:pPr lvl="2">
              <a:lnSpc>
                <a:spcPct val="90000"/>
              </a:lnSpc>
            </a:pPr>
            <a:r>
              <a:rPr lang="es-ES" sz="1200" b="1" dirty="0">
                <a:solidFill>
                  <a:srgbClr val="FFFF00"/>
                </a:solidFill>
              </a:rPr>
              <a:t>3.2.2	TIPOS DE HILOS</a:t>
            </a:r>
          </a:p>
          <a:p>
            <a:pPr lvl="2">
              <a:lnSpc>
                <a:spcPct val="90000"/>
              </a:lnSpc>
            </a:pPr>
            <a:r>
              <a:rPr lang="es-ES" sz="1200" dirty="0">
                <a:solidFill>
                  <a:schemeClr val="bg1"/>
                </a:solidFill>
              </a:rPr>
              <a:t>3.2.3	GESTIÓN DE HILOS</a:t>
            </a:r>
          </a:p>
          <a:p>
            <a:pPr lvl="2">
              <a:lnSpc>
                <a:spcPct val="90000"/>
              </a:lnSpc>
            </a:pPr>
            <a:r>
              <a:rPr lang="es-ES" sz="1200" dirty="0">
                <a:solidFill>
                  <a:schemeClr val="bg1"/>
                </a:solidFill>
              </a:rPr>
              <a:t>3.2.4	INTERRUPCIONES</a:t>
            </a:r>
          </a:p>
          <a:p>
            <a:pPr lvl="2">
              <a:lnSpc>
                <a:spcPct val="90000"/>
              </a:lnSpc>
            </a:pPr>
            <a:r>
              <a:rPr lang="es-ES" sz="1200" dirty="0">
                <a:solidFill>
                  <a:schemeClr val="bg1"/>
                </a:solidFill>
              </a:rPr>
              <a:t>3.2.5	HILOS CON C#</a:t>
            </a:r>
          </a:p>
          <a:p>
            <a:pPr>
              <a:lnSpc>
                <a:spcPct val="90000"/>
              </a:lnSpc>
            </a:pPr>
            <a:r>
              <a:rPr lang="es-ES" sz="1200" dirty="0">
                <a:solidFill>
                  <a:schemeClr val="bg1"/>
                </a:solidFill>
              </a:rPr>
              <a:t>4	PARTE PRÁCTICA</a:t>
            </a:r>
          </a:p>
        </p:txBody>
      </p:sp>
      <p:pic>
        <p:nvPicPr>
          <p:cNvPr id="6" name="Picture 5" descr="Núcleos e hilos en un procesador: qué son y en qué se diferencian">
            <a:extLst>
              <a:ext uri="{FF2B5EF4-FFF2-40B4-BE49-F238E27FC236}">
                <a16:creationId xmlns:a16="http://schemas.microsoft.com/office/drawing/2014/main" id="{6CBC436A-CE2B-4F82-A0E4-FD454F3EB3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8319" y="3661270"/>
            <a:ext cx="2679700" cy="2370455"/>
          </a:xfrm>
          <a:prstGeom prst="rect">
            <a:avLst/>
          </a:prstGeom>
        </p:spPr>
      </p:pic>
      <p:sp>
        <p:nvSpPr>
          <p:cNvPr id="10" name="CuadroTexto 9">
            <a:extLst>
              <a:ext uri="{FF2B5EF4-FFF2-40B4-BE49-F238E27FC236}">
                <a16:creationId xmlns:a16="http://schemas.microsoft.com/office/drawing/2014/main" id="{F5D824C2-22A0-A04E-4A1C-17AB9A012ED3}"/>
              </a:ext>
            </a:extLst>
          </p:cNvPr>
          <p:cNvSpPr txBox="1"/>
          <p:nvPr/>
        </p:nvSpPr>
        <p:spPr>
          <a:xfrm>
            <a:off x="11716284" y="6457890"/>
            <a:ext cx="475713" cy="400110"/>
          </a:xfrm>
          <a:prstGeom prst="rect">
            <a:avLst/>
          </a:prstGeom>
          <a:noFill/>
        </p:spPr>
        <p:txBody>
          <a:bodyPr wrap="square" rtlCol="0">
            <a:spAutoFit/>
          </a:bodyPr>
          <a:lstStyle/>
          <a:p>
            <a:r>
              <a:rPr lang="es-EC" sz="2000" dirty="0">
                <a:solidFill>
                  <a:schemeClr val="bg1"/>
                </a:solidFill>
              </a:rPr>
              <a:t>14</a:t>
            </a:r>
          </a:p>
        </p:txBody>
      </p:sp>
    </p:spTree>
    <p:extLst>
      <p:ext uri="{BB962C8B-B14F-4D97-AF65-F5344CB8AC3E}">
        <p14:creationId xmlns:p14="http://schemas.microsoft.com/office/powerpoint/2010/main" val="1589691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3.2.2	TIPOS DE HILOS</a:t>
            </a:r>
            <a:br>
              <a:rPr lang="es-ES" dirty="0"/>
            </a:br>
            <a:r>
              <a:rPr lang="es-ES" sz="2400" dirty="0"/>
              <a:t>HILOS PRINCIPALES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1948226"/>
            <a:ext cx="8413952" cy="1480774"/>
          </a:xfrm>
        </p:spPr>
        <p:txBody>
          <a:bodyPr>
            <a:normAutofit/>
          </a:bodyPr>
          <a:lstStyle/>
          <a:p>
            <a:pPr marL="0" indent="0" algn="just">
              <a:buNone/>
            </a:pPr>
            <a:r>
              <a:rPr lang="es-ES" dirty="0">
                <a:solidFill>
                  <a:prstClr val="black"/>
                </a:solidFill>
                <a:latin typeface="Gill Sans MT" panose="020B0502020104020203"/>
              </a:rPr>
              <a:t>Los hilos principales o de interfaz de usuario se encargan de manejar la interacción con el usuario, como la actualización de la interfaz gráfica y la captura de eventos del teclado y el mouse. Los hilos principales son administrados por la aplicación y tienen prioridad sobre los hilos secundarios.</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
        <p:nvSpPr>
          <p:cNvPr id="4" name="Marcador de contenido 2">
            <a:extLst>
              <a:ext uri="{FF2B5EF4-FFF2-40B4-BE49-F238E27FC236}">
                <a16:creationId xmlns:a16="http://schemas.microsoft.com/office/drawing/2014/main" id="{4275795C-23C2-67FB-04DC-D71571B5096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 Y MODELOS DE CONCURRENCIA</a:t>
            </a:r>
          </a:p>
          <a:p>
            <a:pPr lvl="2">
              <a:lnSpc>
                <a:spcPct val="90000"/>
              </a:lnSpc>
            </a:pPr>
            <a:r>
              <a:rPr lang="es-ES" sz="1200" dirty="0">
                <a:solidFill>
                  <a:schemeClr val="bg1"/>
                </a:solidFill>
              </a:rPr>
              <a:t>3.1.1	ESTADOS Y OPERACIONES DE UN PROCESO</a:t>
            </a:r>
          </a:p>
          <a:p>
            <a:pPr lvl="2">
              <a:lnSpc>
                <a:spcPct val="90000"/>
              </a:lnSpc>
            </a:pPr>
            <a:r>
              <a:rPr lang="es-ES" sz="1200" dirty="0">
                <a:solidFill>
                  <a:schemeClr val="bg1"/>
                </a:solidFill>
              </a:rPr>
              <a:t>3.1.2	FORMAS DE CREAR Y MANEJAR PROCESOS</a:t>
            </a:r>
          </a:p>
          <a:p>
            <a:pPr lvl="1">
              <a:lnSpc>
                <a:spcPct val="90000"/>
              </a:lnSpc>
            </a:pPr>
            <a:r>
              <a:rPr lang="es-ES" sz="1200" b="1" dirty="0">
                <a:solidFill>
                  <a:srgbClr val="FFFF00"/>
                </a:solidFill>
              </a:rPr>
              <a:t>3.2	HILOS</a:t>
            </a:r>
          </a:p>
          <a:p>
            <a:pPr lvl="2">
              <a:lnSpc>
                <a:spcPct val="90000"/>
              </a:lnSpc>
            </a:pPr>
            <a:r>
              <a:rPr lang="es-ES" sz="1200" dirty="0">
                <a:solidFill>
                  <a:schemeClr val="bg1"/>
                </a:solidFill>
              </a:rPr>
              <a:t>3.2.1	CARACTERISCAS DE LOS HILOS</a:t>
            </a:r>
          </a:p>
          <a:p>
            <a:pPr lvl="2">
              <a:lnSpc>
                <a:spcPct val="90000"/>
              </a:lnSpc>
            </a:pPr>
            <a:r>
              <a:rPr lang="es-ES" sz="1200" b="1" dirty="0">
                <a:solidFill>
                  <a:srgbClr val="FFFF00"/>
                </a:solidFill>
              </a:rPr>
              <a:t>3.2.2	TIPOS DE HILOS</a:t>
            </a:r>
          </a:p>
          <a:p>
            <a:pPr lvl="2">
              <a:lnSpc>
                <a:spcPct val="90000"/>
              </a:lnSpc>
            </a:pPr>
            <a:r>
              <a:rPr lang="es-ES" sz="1200" dirty="0">
                <a:solidFill>
                  <a:schemeClr val="bg1"/>
                </a:solidFill>
              </a:rPr>
              <a:t>3.2.3	GESTIÓN DE HILOS</a:t>
            </a:r>
          </a:p>
          <a:p>
            <a:pPr lvl="2">
              <a:lnSpc>
                <a:spcPct val="90000"/>
              </a:lnSpc>
            </a:pPr>
            <a:r>
              <a:rPr lang="es-ES" sz="1200" dirty="0">
                <a:solidFill>
                  <a:schemeClr val="bg1"/>
                </a:solidFill>
              </a:rPr>
              <a:t>3.2.4	INTERRUPCIONES</a:t>
            </a:r>
          </a:p>
          <a:p>
            <a:pPr lvl="2">
              <a:lnSpc>
                <a:spcPct val="90000"/>
              </a:lnSpc>
            </a:pPr>
            <a:r>
              <a:rPr lang="es-ES" sz="1200" dirty="0">
                <a:solidFill>
                  <a:schemeClr val="bg1"/>
                </a:solidFill>
              </a:rPr>
              <a:t>3.2.5	HILOS CON C#</a:t>
            </a:r>
          </a:p>
          <a:p>
            <a:pPr>
              <a:lnSpc>
                <a:spcPct val="90000"/>
              </a:lnSpc>
            </a:pPr>
            <a:r>
              <a:rPr lang="es-ES" sz="1200" dirty="0">
                <a:solidFill>
                  <a:schemeClr val="bg1"/>
                </a:solidFill>
              </a:rPr>
              <a:t>4	PARTE PRÁCTICA</a:t>
            </a:r>
          </a:p>
        </p:txBody>
      </p:sp>
      <p:pic>
        <p:nvPicPr>
          <p:cNvPr id="10" name="Picture 9" descr="Hilos en Android: Lo que necesitas saber. - Código OnClick">
            <a:extLst>
              <a:ext uri="{FF2B5EF4-FFF2-40B4-BE49-F238E27FC236}">
                <a16:creationId xmlns:a16="http://schemas.microsoft.com/office/drawing/2014/main" id="{C8CB828B-4A28-F73C-0859-F565E4BDBE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06141" y="3519959"/>
            <a:ext cx="1964055" cy="2635885"/>
          </a:xfrm>
          <a:prstGeom prst="rect">
            <a:avLst/>
          </a:prstGeom>
        </p:spPr>
      </p:pic>
      <p:sp>
        <p:nvSpPr>
          <p:cNvPr id="11" name="CuadroTexto 9">
            <a:extLst>
              <a:ext uri="{FF2B5EF4-FFF2-40B4-BE49-F238E27FC236}">
                <a16:creationId xmlns:a16="http://schemas.microsoft.com/office/drawing/2014/main" id="{A75C07EE-AF54-82CD-53EB-79A0A18F9403}"/>
              </a:ext>
            </a:extLst>
          </p:cNvPr>
          <p:cNvSpPr txBox="1"/>
          <p:nvPr/>
        </p:nvSpPr>
        <p:spPr>
          <a:xfrm>
            <a:off x="11716284" y="6457890"/>
            <a:ext cx="475713" cy="400110"/>
          </a:xfrm>
          <a:prstGeom prst="rect">
            <a:avLst/>
          </a:prstGeom>
          <a:noFill/>
        </p:spPr>
        <p:txBody>
          <a:bodyPr wrap="square" rtlCol="0">
            <a:spAutoFit/>
          </a:bodyPr>
          <a:lstStyle/>
          <a:p>
            <a:r>
              <a:rPr lang="es-EC" sz="2000" dirty="0">
                <a:solidFill>
                  <a:schemeClr val="bg1"/>
                </a:solidFill>
              </a:rPr>
              <a:t>15</a:t>
            </a:r>
          </a:p>
        </p:txBody>
      </p:sp>
    </p:spTree>
    <p:extLst>
      <p:ext uri="{BB962C8B-B14F-4D97-AF65-F5344CB8AC3E}">
        <p14:creationId xmlns:p14="http://schemas.microsoft.com/office/powerpoint/2010/main" val="28007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3.2.2	TIPOS DE HILOS</a:t>
            </a:r>
            <a:br>
              <a:rPr lang="es-ES" dirty="0"/>
            </a:br>
            <a:r>
              <a:rPr lang="es-ES" sz="2400" dirty="0" err="1"/>
              <a:t>HILOS</a:t>
            </a:r>
            <a:r>
              <a:rPr lang="es-ES" sz="2400" dirty="0"/>
              <a:t> SECUNDARIOS O DE TRABAJO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1948226"/>
            <a:ext cx="8413952" cy="1480774"/>
          </a:xfrm>
        </p:spPr>
        <p:txBody>
          <a:bodyPr>
            <a:normAutofit/>
          </a:bodyPr>
          <a:lstStyle/>
          <a:p>
            <a:pPr marL="0" indent="0" algn="just">
              <a:buNone/>
            </a:pPr>
            <a:r>
              <a:rPr lang="es-ES" dirty="0">
                <a:solidFill>
                  <a:prstClr val="black"/>
                </a:solidFill>
                <a:latin typeface="Gill Sans MT" panose="020B0502020104020203"/>
              </a:rPr>
              <a:t>Los hilos secundarios o de trabajo son utilizados para realizar tareas no críticas, como el procesamiento de datos o la descarga de archivos. Estos hilos son administrados por la aplicación y tienen menor prioridad que los hilos principales o del procesador. Los hilos secundarios son ideales para tareas que pueden ser ejecutadas de manera independiente y no afectan la interacción con el usuario.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
        <p:nvSpPr>
          <p:cNvPr id="4" name="Marcador de contenido 2">
            <a:extLst>
              <a:ext uri="{FF2B5EF4-FFF2-40B4-BE49-F238E27FC236}">
                <a16:creationId xmlns:a16="http://schemas.microsoft.com/office/drawing/2014/main" id="{4275795C-23C2-67FB-04DC-D71571B5096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 Y MODELOS DE CONCURRENCIA</a:t>
            </a:r>
          </a:p>
          <a:p>
            <a:pPr lvl="2">
              <a:lnSpc>
                <a:spcPct val="90000"/>
              </a:lnSpc>
            </a:pPr>
            <a:r>
              <a:rPr lang="es-ES" sz="1200" dirty="0">
                <a:solidFill>
                  <a:schemeClr val="bg1"/>
                </a:solidFill>
              </a:rPr>
              <a:t>3.1.1	ESTADOS Y OPERACIONES DE UN PROCESO</a:t>
            </a:r>
          </a:p>
          <a:p>
            <a:pPr lvl="2">
              <a:lnSpc>
                <a:spcPct val="90000"/>
              </a:lnSpc>
            </a:pPr>
            <a:r>
              <a:rPr lang="es-ES" sz="1200" dirty="0">
                <a:solidFill>
                  <a:schemeClr val="bg1"/>
                </a:solidFill>
              </a:rPr>
              <a:t>3.1.2	FORMAS DE CREAR Y MANEJAR PROCESOS</a:t>
            </a:r>
          </a:p>
          <a:p>
            <a:pPr lvl="1">
              <a:lnSpc>
                <a:spcPct val="90000"/>
              </a:lnSpc>
            </a:pPr>
            <a:r>
              <a:rPr lang="es-ES" sz="1200" b="1" dirty="0">
                <a:solidFill>
                  <a:srgbClr val="FFFF00"/>
                </a:solidFill>
              </a:rPr>
              <a:t>3.2	HILOS</a:t>
            </a:r>
          </a:p>
          <a:p>
            <a:pPr lvl="2">
              <a:lnSpc>
                <a:spcPct val="90000"/>
              </a:lnSpc>
            </a:pPr>
            <a:r>
              <a:rPr lang="es-ES" sz="1200" dirty="0">
                <a:solidFill>
                  <a:schemeClr val="bg1"/>
                </a:solidFill>
              </a:rPr>
              <a:t>3.2.1	CARACTERISCAS DE LOS HILOS</a:t>
            </a:r>
          </a:p>
          <a:p>
            <a:pPr lvl="2">
              <a:lnSpc>
                <a:spcPct val="90000"/>
              </a:lnSpc>
            </a:pPr>
            <a:r>
              <a:rPr lang="es-ES" sz="1200" b="1" dirty="0">
                <a:solidFill>
                  <a:srgbClr val="FFFF00"/>
                </a:solidFill>
              </a:rPr>
              <a:t>3.2.2	TIPOS DE HILOS</a:t>
            </a:r>
          </a:p>
          <a:p>
            <a:pPr lvl="2">
              <a:lnSpc>
                <a:spcPct val="90000"/>
              </a:lnSpc>
            </a:pPr>
            <a:r>
              <a:rPr lang="es-ES" sz="1200" dirty="0">
                <a:solidFill>
                  <a:schemeClr val="bg1"/>
                </a:solidFill>
              </a:rPr>
              <a:t>3.2.3	GESTIÓN DE HILOS</a:t>
            </a:r>
          </a:p>
          <a:p>
            <a:pPr lvl="2">
              <a:lnSpc>
                <a:spcPct val="90000"/>
              </a:lnSpc>
            </a:pPr>
            <a:r>
              <a:rPr lang="es-ES" sz="1200" dirty="0">
                <a:solidFill>
                  <a:schemeClr val="bg1"/>
                </a:solidFill>
              </a:rPr>
              <a:t>3.2.4	INTERRUPCIONES</a:t>
            </a:r>
          </a:p>
          <a:p>
            <a:pPr lvl="2">
              <a:lnSpc>
                <a:spcPct val="90000"/>
              </a:lnSpc>
            </a:pPr>
            <a:r>
              <a:rPr lang="es-ES" sz="1200" dirty="0">
                <a:solidFill>
                  <a:schemeClr val="bg1"/>
                </a:solidFill>
              </a:rPr>
              <a:t>3.2.5	HILOS CON C#</a:t>
            </a:r>
          </a:p>
          <a:p>
            <a:pPr>
              <a:lnSpc>
                <a:spcPct val="90000"/>
              </a:lnSpc>
            </a:pPr>
            <a:r>
              <a:rPr lang="es-ES" sz="1200" dirty="0">
                <a:solidFill>
                  <a:schemeClr val="bg1"/>
                </a:solidFill>
              </a:rPr>
              <a:t>4	PARTE PRÁCTICA</a:t>
            </a:r>
          </a:p>
        </p:txBody>
      </p:sp>
      <p:pic>
        <p:nvPicPr>
          <p:cNvPr id="10" name="Picture 9" descr="Programación Paralela">
            <a:extLst>
              <a:ext uri="{FF2B5EF4-FFF2-40B4-BE49-F238E27FC236}">
                <a16:creationId xmlns:a16="http://schemas.microsoft.com/office/drawing/2014/main" id="{CB7AEA05-999D-248B-4953-C602199FB1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52079" y="3781303"/>
            <a:ext cx="3472180" cy="2218055"/>
          </a:xfrm>
          <a:prstGeom prst="rect">
            <a:avLst/>
          </a:prstGeom>
        </p:spPr>
      </p:pic>
      <p:sp>
        <p:nvSpPr>
          <p:cNvPr id="11" name="CuadroTexto 9">
            <a:extLst>
              <a:ext uri="{FF2B5EF4-FFF2-40B4-BE49-F238E27FC236}">
                <a16:creationId xmlns:a16="http://schemas.microsoft.com/office/drawing/2014/main" id="{8DBE0BC3-A908-DC04-20C8-606F2696FB9F}"/>
              </a:ext>
            </a:extLst>
          </p:cNvPr>
          <p:cNvSpPr txBox="1"/>
          <p:nvPr/>
        </p:nvSpPr>
        <p:spPr>
          <a:xfrm>
            <a:off x="11716284" y="6457890"/>
            <a:ext cx="475713" cy="400110"/>
          </a:xfrm>
          <a:prstGeom prst="rect">
            <a:avLst/>
          </a:prstGeom>
          <a:noFill/>
        </p:spPr>
        <p:txBody>
          <a:bodyPr wrap="square" rtlCol="0">
            <a:spAutoFit/>
          </a:bodyPr>
          <a:lstStyle/>
          <a:p>
            <a:r>
              <a:rPr lang="es-EC" sz="2000" dirty="0">
                <a:solidFill>
                  <a:schemeClr val="bg1"/>
                </a:solidFill>
              </a:rPr>
              <a:t>16</a:t>
            </a:r>
          </a:p>
        </p:txBody>
      </p:sp>
    </p:spTree>
    <p:extLst>
      <p:ext uri="{BB962C8B-B14F-4D97-AF65-F5344CB8AC3E}">
        <p14:creationId xmlns:p14="http://schemas.microsoft.com/office/powerpoint/2010/main" val="2165096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3.2.1	GESTIÓN DE HILOS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1937365"/>
            <a:ext cx="8413952" cy="2445791"/>
          </a:xfrm>
        </p:spPr>
        <p:txBody>
          <a:bodyPr>
            <a:normAutofit fontScale="92500" lnSpcReduction="10000"/>
          </a:bodyPr>
          <a:lstStyle/>
          <a:p>
            <a:pPr marL="0" indent="0" algn="just">
              <a:buNone/>
            </a:pPr>
            <a:r>
              <a:rPr lang="es-ES" dirty="0">
                <a:solidFill>
                  <a:prstClr val="black"/>
                </a:solidFill>
                <a:latin typeface="Gill Sans MT" panose="020B0502020104020203"/>
              </a:rPr>
              <a:t>La gestión de hilos es una técnica importante en programación que permite la ejecución concurrente de diferentes tareas dentro de un mismo proceso. Esto puede mejorar la eficiencia y el rendimiento de una aplicación, especialmente en sistemas con múltiples núcleos o procesadores.</a:t>
            </a:r>
          </a:p>
          <a:p>
            <a:pPr marL="0" indent="0" algn="just">
              <a:buNone/>
            </a:pPr>
            <a:r>
              <a:rPr lang="es-ES" dirty="0">
                <a:solidFill>
                  <a:prstClr val="black"/>
                </a:solidFill>
                <a:latin typeface="Gill Sans MT" panose="020B0502020104020203"/>
              </a:rPr>
              <a:t>La gestión de hilos también puede ser complicada, ya que los hilos comparten el mismo espacio de memoria y recursos, lo que puede llevar a conflictos y errores si no se gestionan adecuadamente [4]. Por ejemplo, si dos hilos intentan acceder a la misma variable al mismo tiempo, puede haber errores de sincronización. Por lo tanto, es importante utilizar técnicas de sincronización y control de acceso para garantizar la correcta ejecución de los hilos.</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pic>
        <p:nvPicPr>
          <p:cNvPr id="4" name="Picture 3">
            <a:extLst>
              <a:ext uri="{FF2B5EF4-FFF2-40B4-BE49-F238E27FC236}">
                <a16:creationId xmlns:a16="http://schemas.microsoft.com/office/drawing/2014/main" id="{4BEFE16A-88AF-0DA4-6A1D-C88F9C6C0395}"/>
              </a:ext>
            </a:extLst>
          </p:cNvPr>
          <p:cNvPicPr>
            <a:picLocks noChangeAspect="1"/>
          </p:cNvPicPr>
          <p:nvPr/>
        </p:nvPicPr>
        <p:blipFill>
          <a:blip r:embed="rId2"/>
          <a:stretch>
            <a:fillRect/>
          </a:stretch>
        </p:blipFill>
        <p:spPr>
          <a:xfrm>
            <a:off x="2991754" y="4383156"/>
            <a:ext cx="3592830" cy="1931035"/>
          </a:xfrm>
          <a:prstGeom prst="rect">
            <a:avLst/>
          </a:prstGeom>
        </p:spPr>
      </p:pic>
      <p:sp>
        <p:nvSpPr>
          <p:cNvPr id="10" name="Marcador de contenido 2">
            <a:extLst>
              <a:ext uri="{FF2B5EF4-FFF2-40B4-BE49-F238E27FC236}">
                <a16:creationId xmlns:a16="http://schemas.microsoft.com/office/drawing/2014/main" id="{9570260B-1635-A78A-A178-0AB4FAB3561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 Y MODELOS DE CONCURRENCIA</a:t>
            </a:r>
          </a:p>
          <a:p>
            <a:pPr lvl="2">
              <a:lnSpc>
                <a:spcPct val="90000"/>
              </a:lnSpc>
            </a:pPr>
            <a:r>
              <a:rPr lang="es-ES" sz="1200" dirty="0">
                <a:solidFill>
                  <a:schemeClr val="bg1"/>
                </a:solidFill>
              </a:rPr>
              <a:t>3.1.1	ESTADOS Y OPERACIONES DE UN PROCESO</a:t>
            </a:r>
          </a:p>
          <a:p>
            <a:pPr lvl="2">
              <a:lnSpc>
                <a:spcPct val="90000"/>
              </a:lnSpc>
            </a:pPr>
            <a:r>
              <a:rPr lang="es-ES" sz="1200" dirty="0">
                <a:solidFill>
                  <a:schemeClr val="bg1"/>
                </a:solidFill>
              </a:rPr>
              <a:t>3.1.2	FORMAS DE CREAR Y MANEJAR PROCESOS</a:t>
            </a:r>
          </a:p>
          <a:p>
            <a:pPr lvl="1">
              <a:lnSpc>
                <a:spcPct val="90000"/>
              </a:lnSpc>
            </a:pPr>
            <a:r>
              <a:rPr lang="es-ES" sz="1200" b="1" dirty="0">
                <a:solidFill>
                  <a:srgbClr val="FFFF00"/>
                </a:solidFill>
              </a:rPr>
              <a:t>3.2	HILOS</a:t>
            </a:r>
          </a:p>
          <a:p>
            <a:pPr lvl="2">
              <a:lnSpc>
                <a:spcPct val="90000"/>
              </a:lnSpc>
            </a:pPr>
            <a:r>
              <a:rPr lang="es-ES" sz="1200" dirty="0">
                <a:solidFill>
                  <a:schemeClr val="bg1"/>
                </a:solidFill>
              </a:rPr>
              <a:t>3.2.1	CARACTERISCAS DE LOS HILOS</a:t>
            </a:r>
          </a:p>
          <a:p>
            <a:pPr lvl="2">
              <a:lnSpc>
                <a:spcPct val="90000"/>
              </a:lnSpc>
            </a:pPr>
            <a:r>
              <a:rPr lang="es-ES" sz="1200" dirty="0">
                <a:solidFill>
                  <a:schemeClr val="bg1"/>
                </a:solidFill>
              </a:rPr>
              <a:t>3.2.2	TIPOS DE HILOS</a:t>
            </a:r>
          </a:p>
          <a:p>
            <a:pPr lvl="2">
              <a:lnSpc>
                <a:spcPct val="90000"/>
              </a:lnSpc>
            </a:pPr>
            <a:r>
              <a:rPr lang="es-ES" sz="1200" b="1" dirty="0">
                <a:solidFill>
                  <a:srgbClr val="FFFF00"/>
                </a:solidFill>
              </a:rPr>
              <a:t>3.2.3	GESTIÓN DE HILOS</a:t>
            </a:r>
          </a:p>
          <a:p>
            <a:pPr lvl="2">
              <a:lnSpc>
                <a:spcPct val="90000"/>
              </a:lnSpc>
            </a:pPr>
            <a:r>
              <a:rPr lang="es-ES" sz="1200" dirty="0">
                <a:solidFill>
                  <a:schemeClr val="bg1"/>
                </a:solidFill>
              </a:rPr>
              <a:t>3.2.4	INTERRUPCIONES</a:t>
            </a:r>
          </a:p>
          <a:p>
            <a:pPr lvl="2">
              <a:lnSpc>
                <a:spcPct val="90000"/>
              </a:lnSpc>
            </a:pPr>
            <a:r>
              <a:rPr lang="es-ES" sz="1200" dirty="0">
                <a:solidFill>
                  <a:schemeClr val="bg1"/>
                </a:solidFill>
              </a:rPr>
              <a:t>3.2.5	HILOS CON C#</a:t>
            </a:r>
          </a:p>
          <a:p>
            <a:pPr>
              <a:lnSpc>
                <a:spcPct val="90000"/>
              </a:lnSpc>
            </a:pPr>
            <a:r>
              <a:rPr lang="es-ES" sz="1200" dirty="0">
                <a:solidFill>
                  <a:schemeClr val="bg1"/>
                </a:solidFill>
              </a:rPr>
              <a:t>4	PARTE PRÁCTICA</a:t>
            </a:r>
          </a:p>
        </p:txBody>
      </p:sp>
      <p:sp>
        <p:nvSpPr>
          <p:cNvPr id="6" name="CuadroTexto 9">
            <a:extLst>
              <a:ext uri="{FF2B5EF4-FFF2-40B4-BE49-F238E27FC236}">
                <a16:creationId xmlns:a16="http://schemas.microsoft.com/office/drawing/2014/main" id="{76CC4064-F916-56FB-560A-BECCA56056C1}"/>
              </a:ext>
            </a:extLst>
          </p:cNvPr>
          <p:cNvSpPr txBox="1"/>
          <p:nvPr/>
        </p:nvSpPr>
        <p:spPr>
          <a:xfrm>
            <a:off x="11716284" y="6457890"/>
            <a:ext cx="475713" cy="400110"/>
          </a:xfrm>
          <a:prstGeom prst="rect">
            <a:avLst/>
          </a:prstGeom>
          <a:noFill/>
        </p:spPr>
        <p:txBody>
          <a:bodyPr wrap="square" rtlCol="0">
            <a:spAutoFit/>
          </a:bodyPr>
          <a:lstStyle/>
          <a:p>
            <a:r>
              <a:rPr lang="es-EC" sz="2000" dirty="0">
                <a:solidFill>
                  <a:schemeClr val="bg1"/>
                </a:solidFill>
              </a:rPr>
              <a:t>17</a:t>
            </a:r>
          </a:p>
        </p:txBody>
      </p:sp>
    </p:spTree>
    <p:extLst>
      <p:ext uri="{BB962C8B-B14F-4D97-AF65-F5344CB8AC3E}">
        <p14:creationId xmlns:p14="http://schemas.microsoft.com/office/powerpoint/2010/main" val="211313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3.1.1	GESTIÓN DE HILOS</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graphicFrame>
        <p:nvGraphicFramePr>
          <p:cNvPr id="11" name="Table 10">
            <a:extLst>
              <a:ext uri="{FF2B5EF4-FFF2-40B4-BE49-F238E27FC236}">
                <a16:creationId xmlns:a16="http://schemas.microsoft.com/office/drawing/2014/main" id="{B04340EF-7110-CCC6-838C-12328E465020}"/>
              </a:ext>
            </a:extLst>
          </p:cNvPr>
          <p:cNvGraphicFramePr>
            <a:graphicFrameLocks noGrp="1"/>
          </p:cNvGraphicFramePr>
          <p:nvPr>
            <p:extLst>
              <p:ext uri="{D42A27DB-BD31-4B8C-83A1-F6EECF244321}">
                <p14:modId xmlns:p14="http://schemas.microsoft.com/office/powerpoint/2010/main" val="152301170"/>
              </p:ext>
            </p:extLst>
          </p:nvPr>
        </p:nvGraphicFramePr>
        <p:xfrm>
          <a:off x="798906" y="2278765"/>
          <a:ext cx="7993939" cy="2583520"/>
        </p:xfrm>
        <a:graphic>
          <a:graphicData uri="http://schemas.openxmlformats.org/drawingml/2006/table">
            <a:tbl>
              <a:tblPr firstRow="1" firstCol="1" bandRow="1">
                <a:tableStyleId>{5C22544A-7EE6-4342-B048-85BDC9FD1C3A}</a:tableStyleId>
              </a:tblPr>
              <a:tblGrid>
                <a:gridCol w="1350518">
                  <a:extLst>
                    <a:ext uri="{9D8B030D-6E8A-4147-A177-3AD203B41FA5}">
                      <a16:colId xmlns:a16="http://schemas.microsoft.com/office/drawing/2014/main" val="1785567419"/>
                    </a:ext>
                  </a:extLst>
                </a:gridCol>
                <a:gridCol w="6643421">
                  <a:extLst>
                    <a:ext uri="{9D8B030D-6E8A-4147-A177-3AD203B41FA5}">
                      <a16:colId xmlns:a16="http://schemas.microsoft.com/office/drawing/2014/main" val="1221309360"/>
                    </a:ext>
                  </a:extLst>
                </a:gridCol>
              </a:tblGrid>
              <a:tr h="317639">
                <a:tc>
                  <a:txBody>
                    <a:bodyPr/>
                    <a:lstStyle/>
                    <a:p>
                      <a:pPr marL="0" marR="0" algn="just">
                        <a:lnSpc>
                          <a:spcPct val="115000"/>
                        </a:lnSpc>
                        <a:spcBef>
                          <a:spcPts val="0"/>
                        </a:spcBef>
                        <a:spcAft>
                          <a:spcPts val="0"/>
                        </a:spcAft>
                      </a:pPr>
                      <a:r>
                        <a:rPr lang="es-ES" sz="1100">
                          <a:effectLst/>
                        </a:rPr>
                        <a:t>Estado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s-ES" sz="1100">
                          <a:effectLst/>
                        </a:rPr>
                        <a:t>Descripción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5131693"/>
                  </a:ext>
                </a:extLst>
              </a:tr>
              <a:tr h="317639">
                <a:tc>
                  <a:txBody>
                    <a:bodyPr/>
                    <a:lstStyle/>
                    <a:p>
                      <a:pPr marL="0" marR="0" algn="just">
                        <a:lnSpc>
                          <a:spcPct val="115000"/>
                        </a:lnSpc>
                        <a:spcBef>
                          <a:spcPts val="0"/>
                        </a:spcBef>
                        <a:spcAft>
                          <a:spcPts val="0"/>
                        </a:spcAft>
                      </a:pPr>
                      <a:r>
                        <a:rPr lang="es-ES" sz="1100">
                          <a:effectLst/>
                        </a:rPr>
                        <a:t>Ejecución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s-ES" sz="1100">
                          <a:effectLst/>
                        </a:rPr>
                        <a:t>El hilo está siendo ejecutado.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9013200"/>
                  </a:ext>
                </a:extLst>
              </a:tr>
              <a:tr h="656482">
                <a:tc>
                  <a:txBody>
                    <a:bodyPr/>
                    <a:lstStyle/>
                    <a:p>
                      <a:pPr marL="0" marR="0" algn="just">
                        <a:lnSpc>
                          <a:spcPct val="115000"/>
                        </a:lnSpc>
                        <a:spcBef>
                          <a:spcPts val="0"/>
                        </a:spcBef>
                        <a:spcAft>
                          <a:spcPts val="0"/>
                        </a:spcAft>
                      </a:pPr>
                      <a:r>
                        <a:rPr lang="es-ES" sz="1100">
                          <a:effectLst/>
                        </a:rPr>
                        <a:t>Listo para ejecución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s-ES" sz="1100">
                          <a:effectLst/>
                        </a:rPr>
                        <a:t>El hilo está en la lista de hilos listos para ser ejecutados, tan pronto disponga cada uno de tiempo de la CPU.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34505503"/>
                  </a:ext>
                </a:extLst>
              </a:tr>
              <a:tr h="317639">
                <a:tc>
                  <a:txBody>
                    <a:bodyPr/>
                    <a:lstStyle/>
                    <a:p>
                      <a:pPr marL="0" marR="0" algn="just">
                        <a:lnSpc>
                          <a:spcPct val="115000"/>
                        </a:lnSpc>
                        <a:spcBef>
                          <a:spcPts val="0"/>
                        </a:spcBef>
                        <a:spcAft>
                          <a:spcPts val="0"/>
                        </a:spcAft>
                      </a:pPr>
                      <a:r>
                        <a:rPr lang="es-ES" sz="1100">
                          <a:effectLst/>
                        </a:rPr>
                        <a:t>Suspensión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s-ES" sz="1100">
                          <a:effectLst/>
                        </a:rPr>
                        <a:t>La ejecución del hilo es suspendida temporalmente.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8095026"/>
                  </a:ext>
                </a:extLst>
              </a:tr>
              <a:tr h="656482">
                <a:tc>
                  <a:txBody>
                    <a:bodyPr/>
                    <a:lstStyle/>
                    <a:p>
                      <a:pPr marL="0" marR="0" algn="just">
                        <a:lnSpc>
                          <a:spcPct val="115000"/>
                        </a:lnSpc>
                        <a:spcBef>
                          <a:spcPts val="0"/>
                        </a:spcBef>
                        <a:spcAft>
                          <a:spcPts val="0"/>
                        </a:spcAft>
                      </a:pPr>
                      <a:r>
                        <a:rPr lang="es-ES" sz="1100">
                          <a:effectLst/>
                        </a:rPr>
                        <a:t>Reanudación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s-ES" sz="1100">
                          <a:effectLst/>
                        </a:rPr>
                        <a:t>Un hilo suspendido vuelve a ejecutarse continuando su tarea en el punto donde la dejó.</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92754412"/>
                  </a:ext>
                </a:extLst>
              </a:tr>
              <a:tr h="317639">
                <a:tc>
                  <a:txBody>
                    <a:bodyPr/>
                    <a:lstStyle/>
                    <a:p>
                      <a:pPr marL="0" marR="0" algn="just">
                        <a:lnSpc>
                          <a:spcPct val="115000"/>
                        </a:lnSpc>
                        <a:spcBef>
                          <a:spcPts val="0"/>
                        </a:spcBef>
                        <a:spcAft>
                          <a:spcPts val="0"/>
                        </a:spcAft>
                      </a:pPr>
                      <a:r>
                        <a:rPr lang="es-ES" sz="1100">
                          <a:effectLst/>
                        </a:rPr>
                        <a:t>Bloqueado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s-ES" sz="1100" dirty="0">
                          <a:effectLst/>
                        </a:rPr>
                        <a:t>Un hilo está en espera de un determinado recurso.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52688588"/>
                  </a:ext>
                </a:extLst>
              </a:tr>
            </a:tbl>
          </a:graphicData>
        </a:graphic>
      </p:graphicFrame>
      <p:sp>
        <p:nvSpPr>
          <p:cNvPr id="4" name="Marcador de contenido 2">
            <a:extLst>
              <a:ext uri="{FF2B5EF4-FFF2-40B4-BE49-F238E27FC236}">
                <a16:creationId xmlns:a16="http://schemas.microsoft.com/office/drawing/2014/main" id="{99596316-41F5-C8BD-6BD3-BB0387829D4D}"/>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 Y MODELOS DE CONCURRENCIA</a:t>
            </a:r>
          </a:p>
          <a:p>
            <a:pPr lvl="2">
              <a:lnSpc>
                <a:spcPct val="90000"/>
              </a:lnSpc>
            </a:pPr>
            <a:r>
              <a:rPr lang="es-ES" sz="1200" dirty="0">
                <a:solidFill>
                  <a:schemeClr val="bg1"/>
                </a:solidFill>
              </a:rPr>
              <a:t>3.1.1	ESTADOS Y OPERACIONES DE UN PROCESO</a:t>
            </a:r>
          </a:p>
          <a:p>
            <a:pPr lvl="2">
              <a:lnSpc>
                <a:spcPct val="90000"/>
              </a:lnSpc>
            </a:pPr>
            <a:r>
              <a:rPr lang="es-ES" sz="1200" dirty="0">
                <a:solidFill>
                  <a:schemeClr val="bg1"/>
                </a:solidFill>
              </a:rPr>
              <a:t>3.1.2	FORMAS DE CREAR Y MANEJAR PROCESOS</a:t>
            </a:r>
          </a:p>
          <a:p>
            <a:pPr lvl="1">
              <a:lnSpc>
                <a:spcPct val="90000"/>
              </a:lnSpc>
            </a:pPr>
            <a:r>
              <a:rPr lang="es-ES" sz="1200" b="1" dirty="0">
                <a:solidFill>
                  <a:srgbClr val="FFFF00"/>
                </a:solidFill>
              </a:rPr>
              <a:t>3.2	HILOS</a:t>
            </a:r>
          </a:p>
          <a:p>
            <a:pPr lvl="2">
              <a:lnSpc>
                <a:spcPct val="90000"/>
              </a:lnSpc>
            </a:pPr>
            <a:r>
              <a:rPr lang="es-ES" sz="1200" dirty="0">
                <a:solidFill>
                  <a:schemeClr val="bg1"/>
                </a:solidFill>
              </a:rPr>
              <a:t>3.2.1	CARACTERISCAS DE LOS HILOS</a:t>
            </a:r>
          </a:p>
          <a:p>
            <a:pPr lvl="2">
              <a:lnSpc>
                <a:spcPct val="90000"/>
              </a:lnSpc>
            </a:pPr>
            <a:r>
              <a:rPr lang="es-ES" sz="1200" dirty="0">
                <a:solidFill>
                  <a:schemeClr val="bg1"/>
                </a:solidFill>
              </a:rPr>
              <a:t>3.2.2	TIPOS DE HILOS</a:t>
            </a:r>
          </a:p>
          <a:p>
            <a:pPr lvl="2">
              <a:lnSpc>
                <a:spcPct val="90000"/>
              </a:lnSpc>
            </a:pPr>
            <a:r>
              <a:rPr lang="es-ES" sz="1200" b="1" dirty="0">
                <a:solidFill>
                  <a:srgbClr val="FFFF00"/>
                </a:solidFill>
              </a:rPr>
              <a:t>3.2.3	GESTIÓN DE HILOS</a:t>
            </a:r>
          </a:p>
          <a:p>
            <a:pPr lvl="2">
              <a:lnSpc>
                <a:spcPct val="90000"/>
              </a:lnSpc>
            </a:pPr>
            <a:r>
              <a:rPr lang="es-ES" sz="1200" dirty="0">
                <a:solidFill>
                  <a:schemeClr val="bg1"/>
                </a:solidFill>
              </a:rPr>
              <a:t>3.2.4	INTERRUPCIONES</a:t>
            </a:r>
          </a:p>
          <a:p>
            <a:pPr lvl="2">
              <a:lnSpc>
                <a:spcPct val="90000"/>
              </a:lnSpc>
            </a:pPr>
            <a:r>
              <a:rPr lang="es-ES" sz="1200" dirty="0">
                <a:solidFill>
                  <a:schemeClr val="bg1"/>
                </a:solidFill>
              </a:rPr>
              <a:t>3.2.5	HILOS CON C#</a:t>
            </a:r>
          </a:p>
          <a:p>
            <a:pPr>
              <a:lnSpc>
                <a:spcPct val="90000"/>
              </a:lnSpc>
            </a:pPr>
            <a:r>
              <a:rPr lang="es-ES" sz="1200" dirty="0">
                <a:solidFill>
                  <a:schemeClr val="bg1"/>
                </a:solidFill>
              </a:rPr>
              <a:t>4	PARTE PRÁCTICA</a:t>
            </a:r>
          </a:p>
        </p:txBody>
      </p:sp>
      <p:sp>
        <p:nvSpPr>
          <p:cNvPr id="3" name="CuadroTexto 9">
            <a:extLst>
              <a:ext uri="{FF2B5EF4-FFF2-40B4-BE49-F238E27FC236}">
                <a16:creationId xmlns:a16="http://schemas.microsoft.com/office/drawing/2014/main" id="{6D3C6056-ACA0-FF29-01BE-96A2A0C9DCA0}"/>
              </a:ext>
            </a:extLst>
          </p:cNvPr>
          <p:cNvSpPr txBox="1"/>
          <p:nvPr/>
        </p:nvSpPr>
        <p:spPr>
          <a:xfrm>
            <a:off x="11716284" y="6457890"/>
            <a:ext cx="475713" cy="400110"/>
          </a:xfrm>
          <a:prstGeom prst="rect">
            <a:avLst/>
          </a:prstGeom>
          <a:noFill/>
        </p:spPr>
        <p:txBody>
          <a:bodyPr wrap="square" rtlCol="0">
            <a:spAutoFit/>
          </a:bodyPr>
          <a:lstStyle/>
          <a:p>
            <a:r>
              <a:rPr lang="es-EC" sz="2000" dirty="0">
                <a:solidFill>
                  <a:schemeClr val="bg1"/>
                </a:solidFill>
              </a:rPr>
              <a:t>18</a:t>
            </a:r>
          </a:p>
        </p:txBody>
      </p:sp>
    </p:spTree>
    <p:extLst>
      <p:ext uri="{BB962C8B-B14F-4D97-AF65-F5344CB8AC3E}">
        <p14:creationId xmlns:p14="http://schemas.microsoft.com/office/powerpoint/2010/main" val="2964801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3.1.2	INTERRUPCIONES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1937365"/>
            <a:ext cx="8413952" cy="1966977"/>
          </a:xfrm>
        </p:spPr>
        <p:txBody>
          <a:bodyPr>
            <a:normAutofit fontScale="92500" lnSpcReduction="10000"/>
          </a:bodyPr>
          <a:lstStyle/>
          <a:p>
            <a:pPr marL="0" indent="0" algn="just">
              <a:buNone/>
            </a:pPr>
            <a:r>
              <a:rPr lang="es-ES" dirty="0">
                <a:solidFill>
                  <a:prstClr val="black"/>
                </a:solidFill>
                <a:latin typeface="Gill Sans MT" panose="020B0502020104020203"/>
              </a:rPr>
              <a:t>La interrupción de hilos es una forma de indicar a un hilo que debe detenerse en la próxima oportunidad en la que pueda hacerlo de manera segura. En C#, se puede interrumpir un hilo llamando al método </a:t>
            </a:r>
            <a:r>
              <a:rPr lang="es-ES" dirty="0" err="1">
                <a:solidFill>
                  <a:prstClr val="black"/>
                </a:solidFill>
                <a:latin typeface="Gill Sans MT" panose="020B0502020104020203"/>
              </a:rPr>
              <a:t>Interrupt</a:t>
            </a:r>
            <a:r>
              <a:rPr lang="es-ES" dirty="0">
                <a:solidFill>
                  <a:prstClr val="black"/>
                </a:solidFill>
                <a:latin typeface="Gill Sans MT" panose="020B0502020104020203"/>
              </a:rPr>
              <a:t> de la clase </a:t>
            </a:r>
            <a:r>
              <a:rPr lang="es-ES" dirty="0" err="1">
                <a:solidFill>
                  <a:prstClr val="black"/>
                </a:solidFill>
                <a:latin typeface="Gill Sans MT" panose="020B0502020104020203"/>
              </a:rPr>
              <a:t>Thread</a:t>
            </a:r>
            <a:r>
              <a:rPr lang="es-ES" dirty="0">
                <a:solidFill>
                  <a:prstClr val="black"/>
                </a:solidFill>
                <a:latin typeface="Gill Sans MT" panose="020B0502020104020203"/>
              </a:rPr>
              <a:t>, lo que provocará la generación de una excepción </a:t>
            </a:r>
            <a:r>
              <a:rPr lang="es-ES" dirty="0" err="1">
                <a:solidFill>
                  <a:prstClr val="black"/>
                </a:solidFill>
                <a:latin typeface="Gill Sans MT" panose="020B0502020104020203"/>
              </a:rPr>
              <a:t>ThreadInterruptedException</a:t>
            </a:r>
            <a:r>
              <a:rPr lang="es-ES" dirty="0">
                <a:solidFill>
                  <a:prstClr val="black"/>
                </a:solidFill>
                <a:latin typeface="Gill Sans MT" panose="020B0502020104020203"/>
              </a:rPr>
              <a:t> en el hilo [5]. Es importante tener en cuenta que la interrupción de hilos no garantiza que el hilo se detenga de inmediato, sino que proporciona una señal para que el hilo se detenga en la próxima oportunidad en la que pueda hacerlo de manera segura. Es responsabilidad del código del hilo detectar y manejar esta señal de manera adecuada.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
        <p:nvSpPr>
          <p:cNvPr id="10" name="Marcador de contenido 2">
            <a:extLst>
              <a:ext uri="{FF2B5EF4-FFF2-40B4-BE49-F238E27FC236}">
                <a16:creationId xmlns:a16="http://schemas.microsoft.com/office/drawing/2014/main" id="{146DB5BA-53E2-64FD-39E1-B9E4FC58478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 Y MODELOS DE CONCURRENCIA</a:t>
            </a:r>
          </a:p>
          <a:p>
            <a:pPr lvl="2">
              <a:lnSpc>
                <a:spcPct val="90000"/>
              </a:lnSpc>
            </a:pPr>
            <a:r>
              <a:rPr lang="es-ES" sz="1200" dirty="0">
                <a:solidFill>
                  <a:schemeClr val="bg1"/>
                </a:solidFill>
              </a:rPr>
              <a:t>3.1.1	ESTADOS Y OPERACIONES DE UN PROCESO</a:t>
            </a:r>
          </a:p>
          <a:p>
            <a:pPr lvl="2">
              <a:lnSpc>
                <a:spcPct val="90000"/>
              </a:lnSpc>
            </a:pPr>
            <a:r>
              <a:rPr lang="es-ES" sz="1200" dirty="0">
                <a:solidFill>
                  <a:schemeClr val="bg1"/>
                </a:solidFill>
              </a:rPr>
              <a:t>3.1.2	FORMAS DE CREAR Y MANEJAR PROCESOS</a:t>
            </a:r>
          </a:p>
          <a:p>
            <a:pPr lvl="1">
              <a:lnSpc>
                <a:spcPct val="90000"/>
              </a:lnSpc>
            </a:pPr>
            <a:r>
              <a:rPr lang="es-ES" sz="1200" b="1" dirty="0">
                <a:solidFill>
                  <a:srgbClr val="FFFF00"/>
                </a:solidFill>
              </a:rPr>
              <a:t>3.2	HILOS</a:t>
            </a:r>
          </a:p>
          <a:p>
            <a:pPr lvl="2">
              <a:lnSpc>
                <a:spcPct val="90000"/>
              </a:lnSpc>
            </a:pPr>
            <a:r>
              <a:rPr lang="es-ES" sz="1200" dirty="0">
                <a:solidFill>
                  <a:schemeClr val="bg1"/>
                </a:solidFill>
              </a:rPr>
              <a:t>3.2.1	CARACTERISCAS DE LOS HILOS</a:t>
            </a:r>
          </a:p>
          <a:p>
            <a:pPr lvl="2">
              <a:lnSpc>
                <a:spcPct val="90000"/>
              </a:lnSpc>
            </a:pPr>
            <a:r>
              <a:rPr lang="es-ES" sz="1200" dirty="0">
                <a:solidFill>
                  <a:schemeClr val="bg1"/>
                </a:solidFill>
              </a:rPr>
              <a:t>3.2.2	TIPOS DE HILOS</a:t>
            </a:r>
          </a:p>
          <a:p>
            <a:pPr lvl="2">
              <a:lnSpc>
                <a:spcPct val="90000"/>
              </a:lnSpc>
            </a:pPr>
            <a:r>
              <a:rPr lang="es-ES" sz="1200" dirty="0">
                <a:solidFill>
                  <a:schemeClr val="bg1"/>
                </a:solidFill>
              </a:rPr>
              <a:t>3.2.3	GESTIÓN DE HILOS</a:t>
            </a:r>
          </a:p>
          <a:p>
            <a:pPr lvl="2">
              <a:lnSpc>
                <a:spcPct val="90000"/>
              </a:lnSpc>
            </a:pPr>
            <a:r>
              <a:rPr lang="es-ES" sz="1200" b="1" dirty="0">
                <a:solidFill>
                  <a:srgbClr val="FFFF00"/>
                </a:solidFill>
              </a:rPr>
              <a:t>3.2.4	INTERRUPCIONES</a:t>
            </a:r>
          </a:p>
          <a:p>
            <a:pPr lvl="2">
              <a:lnSpc>
                <a:spcPct val="90000"/>
              </a:lnSpc>
            </a:pPr>
            <a:r>
              <a:rPr lang="es-ES" sz="1200" dirty="0">
                <a:solidFill>
                  <a:schemeClr val="bg1"/>
                </a:solidFill>
              </a:rPr>
              <a:t>3.2.5	HILOS CON C#</a:t>
            </a:r>
          </a:p>
          <a:p>
            <a:pPr>
              <a:lnSpc>
                <a:spcPct val="90000"/>
              </a:lnSpc>
            </a:pPr>
            <a:r>
              <a:rPr lang="es-ES" sz="1200" dirty="0">
                <a:solidFill>
                  <a:schemeClr val="bg1"/>
                </a:solidFill>
              </a:rPr>
              <a:t>4	PARTE PRÁCTICA</a:t>
            </a:r>
          </a:p>
        </p:txBody>
      </p:sp>
      <p:pic>
        <p:nvPicPr>
          <p:cNvPr id="11" name="Picture 10">
            <a:extLst>
              <a:ext uri="{FF2B5EF4-FFF2-40B4-BE49-F238E27FC236}">
                <a16:creationId xmlns:a16="http://schemas.microsoft.com/office/drawing/2014/main" id="{A4BAA1C1-3C38-0B8B-B402-C1E5FAC30699}"/>
              </a:ext>
            </a:extLst>
          </p:cNvPr>
          <p:cNvPicPr>
            <a:picLocks noChangeAspect="1"/>
          </p:cNvPicPr>
          <p:nvPr/>
        </p:nvPicPr>
        <p:blipFill>
          <a:blip r:embed="rId2"/>
          <a:stretch>
            <a:fillRect/>
          </a:stretch>
        </p:blipFill>
        <p:spPr>
          <a:xfrm>
            <a:off x="2896655" y="3947765"/>
            <a:ext cx="3905250" cy="2710180"/>
          </a:xfrm>
          <a:prstGeom prst="rect">
            <a:avLst/>
          </a:prstGeom>
        </p:spPr>
      </p:pic>
      <p:sp>
        <p:nvSpPr>
          <p:cNvPr id="5" name="CuadroTexto 9">
            <a:extLst>
              <a:ext uri="{FF2B5EF4-FFF2-40B4-BE49-F238E27FC236}">
                <a16:creationId xmlns:a16="http://schemas.microsoft.com/office/drawing/2014/main" id="{42BAEA7D-4826-69C0-1CE7-317CC39CC075}"/>
              </a:ext>
            </a:extLst>
          </p:cNvPr>
          <p:cNvSpPr txBox="1"/>
          <p:nvPr/>
        </p:nvSpPr>
        <p:spPr>
          <a:xfrm>
            <a:off x="11716284" y="6457890"/>
            <a:ext cx="475713" cy="400110"/>
          </a:xfrm>
          <a:prstGeom prst="rect">
            <a:avLst/>
          </a:prstGeom>
          <a:noFill/>
        </p:spPr>
        <p:txBody>
          <a:bodyPr wrap="square" rtlCol="0">
            <a:spAutoFit/>
          </a:bodyPr>
          <a:lstStyle/>
          <a:p>
            <a:r>
              <a:rPr lang="es-EC" sz="2000" dirty="0">
                <a:solidFill>
                  <a:schemeClr val="bg1"/>
                </a:solidFill>
              </a:rPr>
              <a:t>19</a:t>
            </a:r>
          </a:p>
        </p:txBody>
      </p:sp>
    </p:spTree>
    <p:extLst>
      <p:ext uri="{BB962C8B-B14F-4D97-AF65-F5344CB8AC3E}">
        <p14:creationId xmlns:p14="http://schemas.microsoft.com/office/powerpoint/2010/main" val="2018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8" y="614406"/>
            <a:ext cx="3707476" cy="5611772"/>
          </a:xfrm>
        </p:spPr>
        <p:txBody>
          <a:bodyPr>
            <a:noAutofit/>
          </a:body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lvl="1">
              <a:lnSpc>
                <a:spcPct val="90000"/>
              </a:lnSpc>
            </a:pPr>
            <a:r>
              <a:rPr lang="es-ES" sz="1100" dirty="0">
                <a:solidFill>
                  <a:schemeClr val="bg1"/>
                </a:solidFill>
              </a:rPr>
              <a:t>2.1	OBJETIVO GENERAL</a:t>
            </a:r>
          </a:p>
          <a:p>
            <a:pPr lvl="1">
              <a:lnSpc>
                <a:spcPct val="90000"/>
              </a:lnSpc>
            </a:pPr>
            <a:r>
              <a:rPr lang="es-ES" sz="1100" dirty="0">
                <a:solidFill>
                  <a:schemeClr val="bg1"/>
                </a:solidFill>
              </a:rPr>
              <a:t>2.2	OBJETIVOS ESPECÍFICOS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PROCESOS Y MODELOS DE CONCURRENCIA</a:t>
            </a:r>
          </a:p>
          <a:p>
            <a:pPr lvl="2">
              <a:lnSpc>
                <a:spcPct val="90000"/>
              </a:lnSpc>
            </a:pPr>
            <a:r>
              <a:rPr lang="es-ES" sz="1100" dirty="0">
                <a:solidFill>
                  <a:schemeClr val="bg1"/>
                </a:solidFill>
              </a:rPr>
              <a:t>3.1.1	ESTADOS Y OPERACIONES DE UN PROCESO</a:t>
            </a:r>
          </a:p>
          <a:p>
            <a:pPr lvl="2">
              <a:lnSpc>
                <a:spcPct val="90000"/>
              </a:lnSpc>
            </a:pPr>
            <a:r>
              <a:rPr lang="es-ES" sz="1100" dirty="0">
                <a:solidFill>
                  <a:schemeClr val="bg1"/>
                </a:solidFill>
              </a:rPr>
              <a:t>3.1.2	FORMAS DE CREAR Y MANEJAR PROCESOS</a:t>
            </a:r>
          </a:p>
          <a:p>
            <a:pPr lvl="1">
              <a:lnSpc>
                <a:spcPct val="90000"/>
              </a:lnSpc>
            </a:pPr>
            <a:r>
              <a:rPr lang="es-ES" sz="1100" dirty="0">
                <a:solidFill>
                  <a:schemeClr val="bg1"/>
                </a:solidFill>
              </a:rPr>
              <a:t>3.2	HILOS</a:t>
            </a:r>
          </a:p>
          <a:p>
            <a:pPr lvl="2">
              <a:lnSpc>
                <a:spcPct val="90000"/>
              </a:lnSpc>
            </a:pPr>
            <a:r>
              <a:rPr lang="es-ES" sz="1100" dirty="0">
                <a:solidFill>
                  <a:schemeClr val="bg1"/>
                </a:solidFill>
              </a:rPr>
              <a:t>3.2.1	CARACTERISCAS DE LOS HILOS</a:t>
            </a:r>
          </a:p>
          <a:p>
            <a:pPr lvl="2">
              <a:lnSpc>
                <a:spcPct val="90000"/>
              </a:lnSpc>
            </a:pPr>
            <a:r>
              <a:rPr lang="es-ES" sz="1100" dirty="0">
                <a:solidFill>
                  <a:schemeClr val="bg1"/>
                </a:solidFill>
              </a:rPr>
              <a:t>3.2.2	TIPOS DE HILOS</a:t>
            </a:r>
          </a:p>
          <a:p>
            <a:pPr lvl="2">
              <a:lnSpc>
                <a:spcPct val="90000"/>
              </a:lnSpc>
            </a:pPr>
            <a:r>
              <a:rPr lang="es-ES" sz="1100" dirty="0">
                <a:solidFill>
                  <a:schemeClr val="bg1"/>
                </a:solidFill>
              </a:rPr>
              <a:t>3.2.3	GESTIÓN DE HILOS</a:t>
            </a:r>
          </a:p>
          <a:p>
            <a:pPr lvl="2">
              <a:lnSpc>
                <a:spcPct val="90000"/>
              </a:lnSpc>
            </a:pPr>
            <a:r>
              <a:rPr lang="es-ES" sz="1100" dirty="0">
                <a:solidFill>
                  <a:schemeClr val="bg1"/>
                </a:solidFill>
              </a:rPr>
              <a:t>3.2.4	INTERRUPCIONES</a:t>
            </a:r>
          </a:p>
          <a:p>
            <a:pPr lvl="2">
              <a:lnSpc>
                <a:spcPct val="90000"/>
              </a:lnSpc>
            </a:pPr>
            <a:r>
              <a:rPr lang="es-ES" sz="1100" dirty="0">
                <a:solidFill>
                  <a:schemeClr val="bg1"/>
                </a:solidFill>
              </a:rPr>
              <a:t>3.2.5	HILOS CON C#</a:t>
            </a:r>
          </a:p>
          <a:p>
            <a:pPr>
              <a:lnSpc>
                <a:spcPct val="90000"/>
              </a:lnSpc>
            </a:pPr>
            <a:r>
              <a:rPr lang="es-ES" sz="1100" dirty="0">
                <a:solidFill>
                  <a:schemeClr val="bg1"/>
                </a:solidFill>
              </a:rPr>
              <a:t>4	PARTE PRÁCTICA</a:t>
            </a: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dirty="0"/>
              <a:t>2</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3.2.2	HILOS CON C#</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031409"/>
            <a:ext cx="8304391" cy="2011045"/>
          </a:xfrm>
        </p:spPr>
        <p:txBody>
          <a:bodyPr>
            <a:normAutofit/>
          </a:bodyPr>
          <a:lstStyle/>
          <a:p>
            <a:pPr marL="0" marR="0" indent="0" algn="just">
              <a:lnSpc>
                <a:spcPct val="115000"/>
              </a:lnSpc>
              <a:spcBef>
                <a:spcPts val="0"/>
              </a:spcBef>
              <a:spcAft>
                <a:spcPts val="1000"/>
              </a:spcAft>
              <a:buNone/>
            </a:pPr>
            <a:r>
              <a:rPr lang="es-ES" dirty="0">
                <a:solidFill>
                  <a:prstClr val="black"/>
                </a:solidFill>
                <a:latin typeface="Gill Sans MT" panose="020B0502020104020203"/>
              </a:rPr>
              <a:t>En C#, se pueden utilizar hilos para mejorar la eficiencia y el rendimiento de una aplicación al permitir que diferentes tareas se ejecuten al mismo tiempo en lugar de secuencialmente [5]. Para utilizar hilos en C#, es necesario crear una clase que herede de la clase "</a:t>
            </a:r>
            <a:r>
              <a:rPr lang="es-ES" dirty="0" err="1">
                <a:solidFill>
                  <a:prstClr val="black"/>
                </a:solidFill>
                <a:latin typeface="Gill Sans MT" panose="020B0502020104020203"/>
              </a:rPr>
              <a:t>Thread</a:t>
            </a:r>
            <a:r>
              <a:rPr lang="es-ES" dirty="0">
                <a:solidFill>
                  <a:prstClr val="black"/>
                </a:solidFill>
                <a:latin typeface="Gill Sans MT" panose="020B0502020104020203"/>
              </a:rPr>
              <a:t>" y </a:t>
            </a:r>
            <a:r>
              <a:rPr lang="es-ES" dirty="0" err="1">
                <a:solidFill>
                  <a:prstClr val="black"/>
                </a:solidFill>
                <a:latin typeface="Gill Sans MT" panose="020B0502020104020203"/>
              </a:rPr>
              <a:t>sobreescribir</a:t>
            </a:r>
            <a:r>
              <a:rPr lang="es-ES" dirty="0">
                <a:solidFill>
                  <a:prstClr val="black"/>
                </a:solidFill>
                <a:latin typeface="Gill Sans MT" panose="020B0502020104020203"/>
              </a:rPr>
              <a:t> el método "Run()". Este método contiene el código que se ejecutará en el hilo. Una vez creada la clase, se puede instanciar y ejecutar mediante el método "Start()".</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762597F7-1169-8FCA-6CEE-EC43CC54D63D}"/>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10</a:t>
            </a:r>
          </a:p>
        </p:txBody>
      </p:sp>
      <p:sp>
        <p:nvSpPr>
          <p:cNvPr id="10" name="CuadroTexto 9">
            <a:extLst>
              <a:ext uri="{FF2B5EF4-FFF2-40B4-BE49-F238E27FC236}">
                <a16:creationId xmlns:a16="http://schemas.microsoft.com/office/drawing/2014/main" id="{5F4D965B-EC53-4F14-AC12-4F3FD3B17A0D}"/>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10</a:t>
            </a:r>
          </a:p>
        </p:txBody>
      </p:sp>
      <p:pic>
        <p:nvPicPr>
          <p:cNvPr id="5" name="Picture 4">
            <a:extLst>
              <a:ext uri="{FF2B5EF4-FFF2-40B4-BE49-F238E27FC236}">
                <a16:creationId xmlns:a16="http://schemas.microsoft.com/office/drawing/2014/main" id="{6F98EEED-0F48-7BF5-A922-82510F9F05E7}"/>
              </a:ext>
            </a:extLst>
          </p:cNvPr>
          <p:cNvPicPr>
            <a:picLocks noChangeAspect="1"/>
          </p:cNvPicPr>
          <p:nvPr/>
        </p:nvPicPr>
        <p:blipFill>
          <a:blip r:embed="rId2"/>
          <a:stretch>
            <a:fillRect/>
          </a:stretch>
        </p:blipFill>
        <p:spPr>
          <a:xfrm>
            <a:off x="3410585" y="4357907"/>
            <a:ext cx="2685415" cy="1590040"/>
          </a:xfrm>
          <a:prstGeom prst="rect">
            <a:avLst/>
          </a:prstGeom>
        </p:spPr>
      </p:pic>
      <p:sp>
        <p:nvSpPr>
          <p:cNvPr id="8" name="Marcador de contenido 2">
            <a:extLst>
              <a:ext uri="{FF2B5EF4-FFF2-40B4-BE49-F238E27FC236}">
                <a16:creationId xmlns:a16="http://schemas.microsoft.com/office/drawing/2014/main" id="{EFBD63C9-3942-B701-7B20-EF7CE0A0A9A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 Y MODELOS DE CONCURRENCIA</a:t>
            </a:r>
          </a:p>
          <a:p>
            <a:pPr lvl="2">
              <a:lnSpc>
                <a:spcPct val="90000"/>
              </a:lnSpc>
            </a:pPr>
            <a:r>
              <a:rPr lang="es-ES" sz="1200" dirty="0">
                <a:solidFill>
                  <a:schemeClr val="bg1"/>
                </a:solidFill>
              </a:rPr>
              <a:t>3.1.1	ESTADOS Y OPERACIONES DE UN PROCESO</a:t>
            </a:r>
          </a:p>
          <a:p>
            <a:pPr lvl="2">
              <a:lnSpc>
                <a:spcPct val="90000"/>
              </a:lnSpc>
            </a:pPr>
            <a:r>
              <a:rPr lang="es-ES" sz="1200" dirty="0">
                <a:solidFill>
                  <a:schemeClr val="bg1"/>
                </a:solidFill>
              </a:rPr>
              <a:t>3.1.2	FORMAS DE CREAR Y MANEJAR PROCESOS</a:t>
            </a:r>
          </a:p>
          <a:p>
            <a:pPr lvl="1">
              <a:lnSpc>
                <a:spcPct val="90000"/>
              </a:lnSpc>
            </a:pPr>
            <a:r>
              <a:rPr lang="es-ES" sz="1200" b="1" dirty="0">
                <a:solidFill>
                  <a:srgbClr val="FFFF00"/>
                </a:solidFill>
              </a:rPr>
              <a:t>3.2	HILOS</a:t>
            </a:r>
          </a:p>
          <a:p>
            <a:pPr lvl="2">
              <a:lnSpc>
                <a:spcPct val="90000"/>
              </a:lnSpc>
            </a:pPr>
            <a:r>
              <a:rPr lang="es-ES" sz="1200" dirty="0">
                <a:solidFill>
                  <a:schemeClr val="bg1"/>
                </a:solidFill>
              </a:rPr>
              <a:t>3.2.1	CARACTERISCAS DE LOS HILOS</a:t>
            </a:r>
          </a:p>
          <a:p>
            <a:pPr lvl="2">
              <a:lnSpc>
                <a:spcPct val="90000"/>
              </a:lnSpc>
            </a:pPr>
            <a:r>
              <a:rPr lang="es-ES" sz="1200" dirty="0">
                <a:solidFill>
                  <a:schemeClr val="bg1"/>
                </a:solidFill>
              </a:rPr>
              <a:t>3.2.2	TIPOS DE HILOS</a:t>
            </a:r>
          </a:p>
          <a:p>
            <a:pPr lvl="2">
              <a:lnSpc>
                <a:spcPct val="90000"/>
              </a:lnSpc>
            </a:pPr>
            <a:r>
              <a:rPr lang="es-ES" sz="1200" dirty="0">
                <a:solidFill>
                  <a:schemeClr val="bg1"/>
                </a:solidFill>
              </a:rPr>
              <a:t>3.2.3	GESTIÓN DE HILOS</a:t>
            </a:r>
          </a:p>
          <a:p>
            <a:pPr lvl="2">
              <a:lnSpc>
                <a:spcPct val="90000"/>
              </a:lnSpc>
            </a:pPr>
            <a:r>
              <a:rPr lang="es-ES" sz="1200" dirty="0">
                <a:solidFill>
                  <a:schemeClr val="bg1"/>
                </a:solidFill>
              </a:rPr>
              <a:t>3.2.4	INTERRUPCIONES</a:t>
            </a:r>
          </a:p>
          <a:p>
            <a:pPr lvl="2">
              <a:lnSpc>
                <a:spcPct val="90000"/>
              </a:lnSpc>
            </a:pPr>
            <a:r>
              <a:rPr lang="es-ES" sz="1200" b="1" dirty="0">
                <a:solidFill>
                  <a:srgbClr val="FFFF00"/>
                </a:solidFill>
              </a:rPr>
              <a:t>3.2.5	HILOS CON C#</a:t>
            </a:r>
          </a:p>
          <a:p>
            <a:pPr>
              <a:lnSpc>
                <a:spcPct val="90000"/>
              </a:lnSpc>
            </a:pPr>
            <a:r>
              <a:rPr lang="es-ES" sz="1200" dirty="0">
                <a:solidFill>
                  <a:schemeClr val="bg1"/>
                </a:solidFill>
              </a:rPr>
              <a:t>4	PARTE PRÁCTICA</a:t>
            </a:r>
          </a:p>
        </p:txBody>
      </p:sp>
      <p:sp>
        <p:nvSpPr>
          <p:cNvPr id="4" name="CuadroTexto 9">
            <a:extLst>
              <a:ext uri="{FF2B5EF4-FFF2-40B4-BE49-F238E27FC236}">
                <a16:creationId xmlns:a16="http://schemas.microsoft.com/office/drawing/2014/main" id="{9CF9A700-B431-9821-B829-B75A6EC1BF00}"/>
              </a:ext>
            </a:extLst>
          </p:cNvPr>
          <p:cNvSpPr txBox="1"/>
          <p:nvPr/>
        </p:nvSpPr>
        <p:spPr>
          <a:xfrm>
            <a:off x="11716284" y="6457890"/>
            <a:ext cx="475713" cy="400110"/>
          </a:xfrm>
          <a:prstGeom prst="rect">
            <a:avLst/>
          </a:prstGeom>
          <a:noFill/>
        </p:spPr>
        <p:txBody>
          <a:bodyPr wrap="square" rtlCol="0">
            <a:spAutoFit/>
          </a:bodyPr>
          <a:lstStyle/>
          <a:p>
            <a:r>
              <a:rPr lang="es-EC" sz="2000" dirty="0">
                <a:solidFill>
                  <a:schemeClr val="bg1"/>
                </a:solidFill>
              </a:rPr>
              <a:t>20</a:t>
            </a:r>
          </a:p>
        </p:txBody>
      </p:sp>
    </p:spTree>
    <p:extLst>
      <p:ext uri="{BB962C8B-B14F-4D97-AF65-F5344CB8AC3E}">
        <p14:creationId xmlns:p14="http://schemas.microsoft.com/office/powerpoint/2010/main" val="2156030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3.2.2	HILOS CON C#</a:t>
            </a:r>
            <a:br>
              <a:rPr lang="es-ES" dirty="0"/>
            </a:br>
            <a:r>
              <a:rPr lang="es-ES" sz="1800" dirty="0"/>
              <a:t>MÉTODO JOIN Y START</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031409"/>
            <a:ext cx="8304391" cy="3110636"/>
          </a:xfrm>
        </p:spPr>
        <p:txBody>
          <a:bodyPr>
            <a:normAutofit lnSpcReduction="10000"/>
          </a:bodyPr>
          <a:lstStyle/>
          <a:p>
            <a:pPr marL="0" marR="0" indent="0" algn="just">
              <a:lnSpc>
                <a:spcPct val="115000"/>
              </a:lnSpc>
              <a:spcBef>
                <a:spcPts val="0"/>
              </a:spcBef>
              <a:spcAft>
                <a:spcPts val="1000"/>
              </a:spcAft>
              <a:buNone/>
            </a:pPr>
            <a:r>
              <a:rPr lang="es-ES" dirty="0">
                <a:solidFill>
                  <a:prstClr val="black"/>
                </a:solidFill>
                <a:latin typeface="Gill Sans MT" panose="020B0502020104020203"/>
              </a:rPr>
              <a:t>El método </a:t>
            </a:r>
            <a:r>
              <a:rPr lang="es-ES" dirty="0" err="1">
                <a:solidFill>
                  <a:prstClr val="black"/>
                </a:solidFill>
                <a:latin typeface="Gill Sans MT" panose="020B0502020104020203"/>
              </a:rPr>
              <a:t>Join</a:t>
            </a:r>
            <a:r>
              <a:rPr lang="es-ES" dirty="0">
                <a:solidFill>
                  <a:prstClr val="black"/>
                </a:solidFill>
                <a:latin typeface="Gill Sans MT" panose="020B0502020104020203"/>
              </a:rPr>
              <a:t>() permite que un hilo espere a que otro hilo termine su ejecución. Al llamar a </a:t>
            </a:r>
            <a:r>
              <a:rPr lang="es-ES" dirty="0" err="1">
                <a:solidFill>
                  <a:prstClr val="black"/>
                </a:solidFill>
                <a:latin typeface="Gill Sans MT" panose="020B0502020104020203"/>
              </a:rPr>
              <a:t>Join</a:t>
            </a:r>
            <a:r>
              <a:rPr lang="es-ES" dirty="0">
                <a:solidFill>
                  <a:prstClr val="black"/>
                </a:solidFill>
                <a:latin typeface="Gill Sans MT" panose="020B0502020104020203"/>
              </a:rPr>
              <a:t>() en un hilo, el hilo actual se bloqueará hasta que el hilo al que se le llamó </a:t>
            </a:r>
            <a:r>
              <a:rPr lang="es-ES" dirty="0" err="1">
                <a:solidFill>
                  <a:prstClr val="black"/>
                </a:solidFill>
                <a:latin typeface="Gill Sans MT" panose="020B0502020104020203"/>
              </a:rPr>
              <a:t>Join</a:t>
            </a:r>
            <a:r>
              <a:rPr lang="es-ES" dirty="0">
                <a:solidFill>
                  <a:prstClr val="black"/>
                </a:solidFill>
                <a:latin typeface="Gill Sans MT" panose="020B0502020104020203"/>
              </a:rPr>
              <a:t>() termine su ejecución. Por ejemplo, si tienes dos hilos A y B, y al llamar a </a:t>
            </a:r>
            <a:r>
              <a:rPr lang="es-ES" dirty="0" err="1">
                <a:solidFill>
                  <a:prstClr val="black"/>
                </a:solidFill>
                <a:latin typeface="Gill Sans MT" panose="020B0502020104020203"/>
              </a:rPr>
              <a:t>Join</a:t>
            </a:r>
            <a:r>
              <a:rPr lang="es-ES" dirty="0">
                <a:solidFill>
                  <a:prstClr val="black"/>
                </a:solidFill>
                <a:latin typeface="Gill Sans MT" panose="020B0502020104020203"/>
              </a:rPr>
              <a:t>() en el hilo A para unirse al hilo B, el hilo A se bloqueará hasta que el hilo B termine su ejecución.</a:t>
            </a:r>
          </a:p>
          <a:p>
            <a:pPr marL="0" marR="0" indent="0" algn="just">
              <a:lnSpc>
                <a:spcPct val="115000"/>
              </a:lnSpc>
              <a:spcBef>
                <a:spcPts val="0"/>
              </a:spcBef>
              <a:spcAft>
                <a:spcPts val="1000"/>
              </a:spcAft>
              <a:buNone/>
            </a:pPr>
            <a:r>
              <a:rPr lang="es-ES" dirty="0">
                <a:solidFill>
                  <a:prstClr val="black"/>
                </a:solidFill>
                <a:latin typeface="Gill Sans MT" panose="020B0502020104020203"/>
              </a:rPr>
              <a:t>El método Start() es el encargado de iniciar la ejecución de un hilo. Al tener un hilo A creado pero no iniciado, llamar a </a:t>
            </a:r>
            <a:r>
              <a:rPr lang="es-ES" dirty="0" err="1">
                <a:solidFill>
                  <a:prstClr val="black"/>
                </a:solidFill>
                <a:latin typeface="Gill Sans MT" panose="020B0502020104020203"/>
              </a:rPr>
              <a:t>A.Start</a:t>
            </a:r>
            <a:r>
              <a:rPr lang="es-ES" dirty="0">
                <a:solidFill>
                  <a:prstClr val="black"/>
                </a:solidFill>
                <a:latin typeface="Gill Sans MT" panose="020B0502020104020203"/>
              </a:rPr>
              <a:t>() comenzará a ejecutar el hilo A. Es importante tener en cuenta que el método Start() solo puede ser llamado una vez en un hilo. Al llamar a Start() en un hilo que ya ha sido iniciado anteriormente, se lanzará una excepción </a:t>
            </a:r>
            <a:r>
              <a:rPr lang="es-ES" dirty="0" err="1">
                <a:solidFill>
                  <a:prstClr val="black"/>
                </a:solidFill>
                <a:latin typeface="Gill Sans MT" panose="020B0502020104020203"/>
              </a:rPr>
              <a:t>ThreadStateException</a:t>
            </a:r>
            <a:r>
              <a:rPr lang="es-ES" dirty="0">
                <a:solidFill>
                  <a:prstClr val="black"/>
                </a:solidFill>
                <a:latin typeface="Gill Sans MT" panose="020B0502020104020203"/>
              </a:rPr>
              <a:t>.</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762597F7-1169-8FCA-6CEE-EC43CC54D63D}"/>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10</a:t>
            </a:r>
          </a:p>
        </p:txBody>
      </p:sp>
      <p:sp>
        <p:nvSpPr>
          <p:cNvPr id="10" name="CuadroTexto 9">
            <a:extLst>
              <a:ext uri="{FF2B5EF4-FFF2-40B4-BE49-F238E27FC236}">
                <a16:creationId xmlns:a16="http://schemas.microsoft.com/office/drawing/2014/main" id="{5F4D965B-EC53-4F14-AC12-4F3FD3B17A0D}"/>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10</a:t>
            </a:r>
          </a:p>
        </p:txBody>
      </p:sp>
      <p:sp>
        <p:nvSpPr>
          <p:cNvPr id="8" name="Marcador de contenido 2">
            <a:extLst>
              <a:ext uri="{FF2B5EF4-FFF2-40B4-BE49-F238E27FC236}">
                <a16:creationId xmlns:a16="http://schemas.microsoft.com/office/drawing/2014/main" id="{EFBD63C9-3942-B701-7B20-EF7CE0A0A9A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 Y MODELOS DE CONCURRENCIA</a:t>
            </a:r>
          </a:p>
          <a:p>
            <a:pPr lvl="2">
              <a:lnSpc>
                <a:spcPct val="90000"/>
              </a:lnSpc>
            </a:pPr>
            <a:r>
              <a:rPr lang="es-ES" sz="1200" dirty="0">
                <a:solidFill>
                  <a:schemeClr val="bg1"/>
                </a:solidFill>
              </a:rPr>
              <a:t>3.1.1	ESTADOS Y OPERACIONES DE UN PROCESO</a:t>
            </a:r>
          </a:p>
          <a:p>
            <a:pPr lvl="2">
              <a:lnSpc>
                <a:spcPct val="90000"/>
              </a:lnSpc>
            </a:pPr>
            <a:r>
              <a:rPr lang="es-ES" sz="1200" dirty="0">
                <a:solidFill>
                  <a:schemeClr val="bg1"/>
                </a:solidFill>
              </a:rPr>
              <a:t>3.1.2	FORMAS DE CREAR Y MANEJAR PROCESOS</a:t>
            </a:r>
          </a:p>
          <a:p>
            <a:pPr lvl="1">
              <a:lnSpc>
                <a:spcPct val="90000"/>
              </a:lnSpc>
            </a:pPr>
            <a:r>
              <a:rPr lang="es-ES" sz="1200" b="1" dirty="0">
                <a:solidFill>
                  <a:srgbClr val="FFFF00"/>
                </a:solidFill>
              </a:rPr>
              <a:t>3.2	HILOS</a:t>
            </a:r>
          </a:p>
          <a:p>
            <a:pPr lvl="2">
              <a:lnSpc>
                <a:spcPct val="90000"/>
              </a:lnSpc>
            </a:pPr>
            <a:r>
              <a:rPr lang="es-ES" sz="1200" dirty="0">
                <a:solidFill>
                  <a:schemeClr val="bg1"/>
                </a:solidFill>
              </a:rPr>
              <a:t>3.2.1	CARACTERISCAS DE LOS HILOS</a:t>
            </a:r>
          </a:p>
          <a:p>
            <a:pPr lvl="2">
              <a:lnSpc>
                <a:spcPct val="90000"/>
              </a:lnSpc>
            </a:pPr>
            <a:r>
              <a:rPr lang="es-ES" sz="1200" dirty="0">
                <a:solidFill>
                  <a:schemeClr val="bg1"/>
                </a:solidFill>
              </a:rPr>
              <a:t>3.2.2	TIPOS DE HILOS</a:t>
            </a:r>
          </a:p>
          <a:p>
            <a:pPr lvl="2">
              <a:lnSpc>
                <a:spcPct val="90000"/>
              </a:lnSpc>
            </a:pPr>
            <a:r>
              <a:rPr lang="es-ES" sz="1200" dirty="0">
                <a:solidFill>
                  <a:schemeClr val="bg1"/>
                </a:solidFill>
              </a:rPr>
              <a:t>3.2.3	GESTIÓN DE HILOS</a:t>
            </a:r>
          </a:p>
          <a:p>
            <a:pPr lvl="2">
              <a:lnSpc>
                <a:spcPct val="90000"/>
              </a:lnSpc>
            </a:pPr>
            <a:r>
              <a:rPr lang="es-ES" sz="1200" dirty="0">
                <a:solidFill>
                  <a:schemeClr val="bg1"/>
                </a:solidFill>
              </a:rPr>
              <a:t>3.2.4	INTERRUPCIONES</a:t>
            </a:r>
          </a:p>
          <a:p>
            <a:pPr lvl="2">
              <a:lnSpc>
                <a:spcPct val="90000"/>
              </a:lnSpc>
            </a:pPr>
            <a:r>
              <a:rPr lang="es-ES" sz="1200" b="1" dirty="0">
                <a:solidFill>
                  <a:srgbClr val="FFFF00"/>
                </a:solidFill>
              </a:rPr>
              <a:t>3.2.5	HILOS CON C#</a:t>
            </a:r>
          </a:p>
          <a:p>
            <a:pPr>
              <a:lnSpc>
                <a:spcPct val="90000"/>
              </a:lnSpc>
            </a:pPr>
            <a:r>
              <a:rPr lang="es-ES" sz="1200" dirty="0">
                <a:solidFill>
                  <a:schemeClr val="bg1"/>
                </a:solidFill>
              </a:rPr>
              <a:t>4	PARTE PRÁCTICA</a:t>
            </a:r>
          </a:p>
        </p:txBody>
      </p:sp>
      <p:sp>
        <p:nvSpPr>
          <p:cNvPr id="9" name="CuadroTexto 9">
            <a:extLst>
              <a:ext uri="{FF2B5EF4-FFF2-40B4-BE49-F238E27FC236}">
                <a16:creationId xmlns:a16="http://schemas.microsoft.com/office/drawing/2014/main" id="{A49AC3F3-A2AD-571C-25F7-6A6F0C117A3B}"/>
              </a:ext>
            </a:extLst>
          </p:cNvPr>
          <p:cNvSpPr txBox="1"/>
          <p:nvPr/>
        </p:nvSpPr>
        <p:spPr>
          <a:xfrm>
            <a:off x="11716284" y="6457890"/>
            <a:ext cx="475713" cy="400110"/>
          </a:xfrm>
          <a:prstGeom prst="rect">
            <a:avLst/>
          </a:prstGeom>
          <a:noFill/>
        </p:spPr>
        <p:txBody>
          <a:bodyPr wrap="square" rtlCol="0">
            <a:spAutoFit/>
          </a:bodyPr>
          <a:lstStyle/>
          <a:p>
            <a:r>
              <a:rPr lang="es-EC" sz="2000" dirty="0">
                <a:solidFill>
                  <a:schemeClr val="bg1"/>
                </a:solidFill>
              </a:rPr>
              <a:t>21</a:t>
            </a:r>
          </a:p>
        </p:txBody>
      </p:sp>
    </p:spTree>
    <p:extLst>
      <p:ext uri="{BB962C8B-B14F-4D97-AF65-F5344CB8AC3E}">
        <p14:creationId xmlns:p14="http://schemas.microsoft.com/office/powerpoint/2010/main" val="1700566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4.	PARTE PRÁCTICA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2" y="2073093"/>
            <a:ext cx="8314330" cy="1013800"/>
          </a:xfrm>
        </p:spPr>
        <p:txBody>
          <a:bodyPr>
            <a:normAutofit/>
          </a:bodyPr>
          <a:lstStyle/>
          <a:p>
            <a:pPr marL="0" indent="0" algn="just">
              <a:buNone/>
            </a:pPr>
            <a:r>
              <a:rPr lang="es-ES" dirty="0"/>
              <a:t>Para esta práctica se implementará un programa por terminal que use dos hilos, el primer hilo debe ejecutar y finalizar su proceso para que el segundo comience con la ejecución, para esto se debe hacer uso del método </a:t>
            </a:r>
            <a:r>
              <a:rPr lang="es-ES" dirty="0" err="1"/>
              <a:t>Join</a:t>
            </a:r>
            <a:r>
              <a:rPr lang="es-ES" dirty="0"/>
              <a:t>() de la clase </a:t>
            </a:r>
            <a:r>
              <a:rPr lang="es-ES" dirty="0" err="1"/>
              <a:t>Thread</a:t>
            </a:r>
            <a:r>
              <a:rPr lang="es-ES" dirty="0"/>
              <a:t> de C#.</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4" name="Marcador de contenido 2">
            <a:extLst>
              <a:ext uri="{FF2B5EF4-FFF2-40B4-BE49-F238E27FC236}">
                <a16:creationId xmlns:a16="http://schemas.microsoft.com/office/drawing/2014/main" id="{DD90E461-7092-1A1D-9D5A-1843B6CE1BA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 Y MODELOS DE CONCURRENCIA</a:t>
            </a:r>
          </a:p>
          <a:p>
            <a:pPr lvl="2">
              <a:lnSpc>
                <a:spcPct val="90000"/>
              </a:lnSpc>
            </a:pPr>
            <a:r>
              <a:rPr lang="es-ES" sz="1200" dirty="0">
                <a:solidFill>
                  <a:schemeClr val="bg1"/>
                </a:solidFill>
              </a:rPr>
              <a:t>3.1.1	ESTADOS Y OPERACIONES DE UN PROCESO</a:t>
            </a:r>
          </a:p>
          <a:p>
            <a:pPr lvl="2">
              <a:lnSpc>
                <a:spcPct val="90000"/>
              </a:lnSpc>
            </a:pPr>
            <a:r>
              <a:rPr lang="es-ES" sz="1200" dirty="0">
                <a:solidFill>
                  <a:schemeClr val="bg1"/>
                </a:solidFill>
              </a:rPr>
              <a:t>3.1.2	FORMAS DE CREAR Y MANEJAR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CARACTERISCAS DE LOS HILOS</a:t>
            </a:r>
          </a:p>
          <a:p>
            <a:pPr lvl="2">
              <a:lnSpc>
                <a:spcPct val="90000"/>
              </a:lnSpc>
            </a:pPr>
            <a:r>
              <a:rPr lang="es-ES" sz="1200" dirty="0">
                <a:solidFill>
                  <a:schemeClr val="bg1"/>
                </a:solidFill>
              </a:rPr>
              <a:t>3.2.2	TIPOS DE HILOS</a:t>
            </a:r>
          </a:p>
          <a:p>
            <a:pPr lvl="2">
              <a:lnSpc>
                <a:spcPct val="90000"/>
              </a:lnSpc>
            </a:pPr>
            <a:r>
              <a:rPr lang="es-ES" sz="1200" dirty="0">
                <a:solidFill>
                  <a:schemeClr val="bg1"/>
                </a:solidFill>
              </a:rPr>
              <a:t>3.2.3	GESTIÓN DE HILOS</a:t>
            </a:r>
          </a:p>
          <a:p>
            <a:pPr lvl="2">
              <a:lnSpc>
                <a:spcPct val="90000"/>
              </a:lnSpc>
            </a:pPr>
            <a:r>
              <a:rPr lang="es-ES" sz="1200" dirty="0">
                <a:solidFill>
                  <a:schemeClr val="bg1"/>
                </a:solidFill>
              </a:rPr>
              <a:t>3.2.4	INTERRUPCIONES</a:t>
            </a:r>
          </a:p>
          <a:p>
            <a:pPr lvl="2">
              <a:lnSpc>
                <a:spcPct val="90000"/>
              </a:lnSpc>
            </a:pPr>
            <a:r>
              <a:rPr lang="es-ES" sz="1200" dirty="0">
                <a:solidFill>
                  <a:schemeClr val="bg1"/>
                </a:solidFill>
              </a:rPr>
              <a:t>3.2.5	HILOS CON C#</a:t>
            </a:r>
          </a:p>
          <a:p>
            <a:pPr>
              <a:lnSpc>
                <a:spcPct val="90000"/>
              </a:lnSpc>
            </a:pPr>
            <a:r>
              <a:rPr lang="es-ES" sz="1200" b="1" dirty="0">
                <a:solidFill>
                  <a:srgbClr val="FFFF00"/>
                </a:solidFill>
              </a:rPr>
              <a:t>4	PARTE PRÁCTICA</a:t>
            </a:r>
          </a:p>
        </p:txBody>
      </p:sp>
      <p:sp>
        <p:nvSpPr>
          <p:cNvPr id="5" name="CuadroTexto 9">
            <a:extLst>
              <a:ext uri="{FF2B5EF4-FFF2-40B4-BE49-F238E27FC236}">
                <a16:creationId xmlns:a16="http://schemas.microsoft.com/office/drawing/2014/main" id="{3A39B86D-E0D4-2927-698E-875958AD81C6}"/>
              </a:ext>
            </a:extLst>
          </p:cNvPr>
          <p:cNvSpPr txBox="1"/>
          <p:nvPr/>
        </p:nvSpPr>
        <p:spPr>
          <a:xfrm>
            <a:off x="11716284" y="6457890"/>
            <a:ext cx="475713" cy="400110"/>
          </a:xfrm>
          <a:prstGeom prst="rect">
            <a:avLst/>
          </a:prstGeom>
          <a:noFill/>
        </p:spPr>
        <p:txBody>
          <a:bodyPr wrap="square" rtlCol="0">
            <a:spAutoFit/>
          </a:bodyPr>
          <a:lstStyle/>
          <a:p>
            <a:r>
              <a:rPr lang="es-EC" sz="2000" dirty="0">
                <a:solidFill>
                  <a:schemeClr val="bg1"/>
                </a:solidFill>
              </a:rPr>
              <a:t>22</a:t>
            </a:r>
          </a:p>
        </p:txBody>
      </p:sp>
    </p:spTree>
    <p:extLst>
      <p:ext uri="{BB962C8B-B14F-4D97-AF65-F5344CB8AC3E}">
        <p14:creationId xmlns:p14="http://schemas.microsoft.com/office/powerpoint/2010/main" val="2149662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ormAutofit fontScale="90000"/>
          </a:bodyPr>
          <a:lstStyle/>
          <a:p>
            <a:r>
              <a:rPr lang="es-ES" sz="2800" dirty="0">
                <a:solidFill>
                  <a:schemeClr val="bg1"/>
                </a:solidFill>
              </a:rPr>
              <a:t>4.1	CREACIÓN DEL PROYECTO</a:t>
            </a:r>
            <a:br>
              <a:rPr lang="es-ES" sz="2800" dirty="0">
                <a:solidFill>
                  <a:schemeClr val="bg1"/>
                </a:solidFill>
              </a:rPr>
            </a:br>
            <a:r>
              <a:rPr lang="es-ES" sz="2000" cap="none" dirty="0">
                <a:latin typeface="+mn-lt"/>
                <a:ea typeface="+mn-ea"/>
                <a:cs typeface="+mn-cs"/>
              </a:rPr>
              <a:t>1.	Para comenzar con la creación del proyecto, abrir visual </a:t>
            </a:r>
            <a:r>
              <a:rPr lang="es-ES" sz="2000" cap="none" dirty="0" err="1">
                <a:latin typeface="+mn-lt"/>
                <a:ea typeface="+mn-ea"/>
                <a:cs typeface="+mn-cs"/>
              </a:rPr>
              <a:t>studio</a:t>
            </a:r>
            <a:r>
              <a:rPr lang="es-ES" sz="2000" cap="none" dirty="0">
                <a:latin typeface="+mn-lt"/>
                <a:ea typeface="+mn-ea"/>
                <a:cs typeface="+mn-cs"/>
              </a:rPr>
              <a:t>, seleccionar y dar clic en la opción Create a new </a:t>
            </a:r>
            <a:r>
              <a:rPr lang="es-ES" sz="2000" cap="none" dirty="0" err="1">
                <a:latin typeface="+mn-lt"/>
                <a:ea typeface="+mn-ea"/>
                <a:cs typeface="+mn-cs"/>
              </a:rPr>
              <a:t>project</a:t>
            </a:r>
            <a:r>
              <a:rPr lang="es-ES" sz="2000" cap="none" dirty="0">
                <a:latin typeface="+mn-lt"/>
                <a:ea typeface="+mn-ea"/>
                <a:cs typeface="+mn-cs"/>
              </a:rPr>
              <a:t>.</a:t>
            </a:r>
            <a:endParaRPr lang="es-ES" sz="2000" dirty="0">
              <a:latin typeface="+mn-lt"/>
              <a:ea typeface="+mn-ea"/>
              <a:cs typeface="+mn-cs"/>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4" name="Marcador de contenido 2">
            <a:extLst>
              <a:ext uri="{FF2B5EF4-FFF2-40B4-BE49-F238E27FC236}">
                <a16:creationId xmlns:a16="http://schemas.microsoft.com/office/drawing/2014/main" id="{42EDC073-5D21-D47C-E160-1600E296188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dirty="0">
                <a:solidFill>
                  <a:schemeClr val="bg1"/>
                </a:solidFill>
              </a:rPr>
              <a:t>4.3	PRÁCTICA VIDEO 171</a:t>
            </a:r>
          </a:p>
          <a:p>
            <a:pPr lvl="2">
              <a:lnSpc>
                <a:spcPct val="90000"/>
              </a:lnSpc>
            </a:pPr>
            <a:r>
              <a:rPr lang="es-ES" sz="1200" dirty="0">
                <a:solidFill>
                  <a:schemeClr val="bg1"/>
                </a:solidFill>
              </a:rPr>
              <a:t>4.3.1	CODIFICACIÓN CONTROLADOR</a:t>
            </a:r>
          </a:p>
          <a:p>
            <a:pPr lvl="1">
              <a:lnSpc>
                <a:spcPct val="90000"/>
              </a:lnSpc>
            </a:pPr>
            <a:r>
              <a:rPr lang="es-ES" sz="1200" dirty="0">
                <a:solidFill>
                  <a:schemeClr val="bg1"/>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9" name="Picture 8" descr="Graphical user interface, text, application&#10;&#10;Description automatically generated">
            <a:extLst>
              <a:ext uri="{FF2B5EF4-FFF2-40B4-BE49-F238E27FC236}">
                <a16:creationId xmlns:a16="http://schemas.microsoft.com/office/drawing/2014/main" id="{4739E1B7-FCAA-7CF9-8C34-BA7C8D802CF7}"/>
              </a:ext>
            </a:extLst>
          </p:cNvPr>
          <p:cNvPicPr>
            <a:picLocks noChangeAspect="1"/>
          </p:cNvPicPr>
          <p:nvPr/>
        </p:nvPicPr>
        <p:blipFill>
          <a:blip r:embed="rId2"/>
          <a:stretch>
            <a:fillRect/>
          </a:stretch>
        </p:blipFill>
        <p:spPr>
          <a:xfrm>
            <a:off x="928914" y="1948180"/>
            <a:ext cx="7668033" cy="4540270"/>
          </a:xfrm>
          <a:prstGeom prst="rect">
            <a:avLst/>
          </a:prstGeom>
        </p:spPr>
      </p:pic>
      <p:sp>
        <p:nvSpPr>
          <p:cNvPr id="10" name="CuadroTexto 9">
            <a:extLst>
              <a:ext uri="{FF2B5EF4-FFF2-40B4-BE49-F238E27FC236}">
                <a16:creationId xmlns:a16="http://schemas.microsoft.com/office/drawing/2014/main" id="{985470EB-1A2A-C096-D5F6-1BE5A1CE7740}"/>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23</a:t>
            </a:r>
          </a:p>
        </p:txBody>
      </p:sp>
    </p:spTree>
    <p:extLst>
      <p:ext uri="{BB962C8B-B14F-4D97-AF65-F5344CB8AC3E}">
        <p14:creationId xmlns:p14="http://schemas.microsoft.com/office/powerpoint/2010/main" val="53881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2.	En la siguiente ventana, seleccionar la plantilla del proyecto Console App y clic en Next.</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7" name="Marcador de contenido 2">
            <a:extLst>
              <a:ext uri="{FF2B5EF4-FFF2-40B4-BE49-F238E27FC236}">
                <a16:creationId xmlns:a16="http://schemas.microsoft.com/office/drawing/2014/main" id="{B051422B-99E6-65EB-0828-80F0EEC52D6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dirty="0">
                <a:solidFill>
                  <a:schemeClr val="bg1"/>
                </a:solidFill>
              </a:rPr>
              <a:t>4.3	PRÁCTICA VIDEO 171</a:t>
            </a:r>
          </a:p>
          <a:p>
            <a:pPr lvl="2">
              <a:lnSpc>
                <a:spcPct val="90000"/>
              </a:lnSpc>
            </a:pPr>
            <a:r>
              <a:rPr lang="es-ES" sz="1200" dirty="0">
                <a:solidFill>
                  <a:schemeClr val="bg1"/>
                </a:solidFill>
              </a:rPr>
              <a:t>4.3.1	CODIFICACIÓN CONTROLADOR</a:t>
            </a:r>
          </a:p>
          <a:p>
            <a:pPr lvl="1">
              <a:lnSpc>
                <a:spcPct val="90000"/>
              </a:lnSpc>
            </a:pPr>
            <a:r>
              <a:rPr lang="es-ES" sz="1200" dirty="0">
                <a:solidFill>
                  <a:schemeClr val="bg1"/>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8" name="Picture 7">
            <a:extLst>
              <a:ext uri="{FF2B5EF4-FFF2-40B4-BE49-F238E27FC236}">
                <a16:creationId xmlns:a16="http://schemas.microsoft.com/office/drawing/2014/main" id="{2D8FDE3D-B585-6F16-7DDD-5BF523FC065C}"/>
              </a:ext>
            </a:extLst>
          </p:cNvPr>
          <p:cNvPicPr>
            <a:picLocks noChangeAspect="1"/>
          </p:cNvPicPr>
          <p:nvPr/>
        </p:nvPicPr>
        <p:blipFill>
          <a:blip r:embed="rId2"/>
          <a:stretch>
            <a:fillRect/>
          </a:stretch>
        </p:blipFill>
        <p:spPr>
          <a:xfrm>
            <a:off x="899887" y="2062071"/>
            <a:ext cx="7653518" cy="4538477"/>
          </a:xfrm>
          <a:prstGeom prst="rect">
            <a:avLst/>
          </a:prstGeom>
        </p:spPr>
      </p:pic>
      <p:sp>
        <p:nvSpPr>
          <p:cNvPr id="9" name="CuadroTexto 9">
            <a:extLst>
              <a:ext uri="{FF2B5EF4-FFF2-40B4-BE49-F238E27FC236}">
                <a16:creationId xmlns:a16="http://schemas.microsoft.com/office/drawing/2014/main" id="{26B538B2-8C62-70EC-5B89-40AFB26E3F4A}"/>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24</a:t>
            </a:r>
          </a:p>
        </p:txBody>
      </p:sp>
    </p:spTree>
    <p:extLst>
      <p:ext uri="{BB962C8B-B14F-4D97-AF65-F5344CB8AC3E}">
        <p14:creationId xmlns:p14="http://schemas.microsoft.com/office/powerpoint/2010/main" val="204550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3.	A continuación, ingresar el nombre del proyecto, la ubicación para almacenar los archivos generados y clic en Next.</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pic>
        <p:nvPicPr>
          <p:cNvPr id="5" name="Picture 4" descr="Graphical user interface, application&#10;&#10;Description automatically generated">
            <a:extLst>
              <a:ext uri="{FF2B5EF4-FFF2-40B4-BE49-F238E27FC236}">
                <a16:creationId xmlns:a16="http://schemas.microsoft.com/office/drawing/2014/main" id="{E5B06F89-6CD5-161A-6E9A-699C03D467CA}"/>
              </a:ext>
            </a:extLst>
          </p:cNvPr>
          <p:cNvPicPr>
            <a:picLocks noChangeAspect="1"/>
          </p:cNvPicPr>
          <p:nvPr/>
        </p:nvPicPr>
        <p:blipFill>
          <a:blip r:embed="rId2"/>
          <a:stretch>
            <a:fillRect/>
          </a:stretch>
        </p:blipFill>
        <p:spPr>
          <a:xfrm>
            <a:off x="870858" y="1941195"/>
            <a:ext cx="7726090" cy="4596224"/>
          </a:xfrm>
          <a:prstGeom prst="rect">
            <a:avLst/>
          </a:prstGeom>
        </p:spPr>
      </p:pic>
      <p:sp>
        <p:nvSpPr>
          <p:cNvPr id="8" name="Marcador de contenido 2">
            <a:extLst>
              <a:ext uri="{FF2B5EF4-FFF2-40B4-BE49-F238E27FC236}">
                <a16:creationId xmlns:a16="http://schemas.microsoft.com/office/drawing/2014/main" id="{7E023F2A-4C87-4395-4C61-DACCE68ECE5D}"/>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dirty="0">
                <a:solidFill>
                  <a:schemeClr val="bg1"/>
                </a:solidFill>
              </a:rPr>
              <a:t>4.3	PRÁCTICA VIDEO 171</a:t>
            </a:r>
          </a:p>
          <a:p>
            <a:pPr lvl="2">
              <a:lnSpc>
                <a:spcPct val="90000"/>
              </a:lnSpc>
            </a:pPr>
            <a:r>
              <a:rPr lang="es-ES" sz="1200" dirty="0">
                <a:solidFill>
                  <a:schemeClr val="bg1"/>
                </a:solidFill>
              </a:rPr>
              <a:t>4.3.1	CODIFICACIÓN CONTROLADOR</a:t>
            </a:r>
          </a:p>
          <a:p>
            <a:pPr lvl="1">
              <a:lnSpc>
                <a:spcPct val="90000"/>
              </a:lnSpc>
            </a:pPr>
            <a:r>
              <a:rPr lang="es-ES" sz="1200" dirty="0">
                <a:solidFill>
                  <a:schemeClr val="bg1"/>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9" name="CuadroTexto 9">
            <a:extLst>
              <a:ext uri="{FF2B5EF4-FFF2-40B4-BE49-F238E27FC236}">
                <a16:creationId xmlns:a16="http://schemas.microsoft.com/office/drawing/2014/main" id="{80CB195E-8F79-EE20-090E-24CBAD38A57F}"/>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25</a:t>
            </a:r>
          </a:p>
        </p:txBody>
      </p:sp>
    </p:spTree>
    <p:extLst>
      <p:ext uri="{BB962C8B-B14F-4D97-AF65-F5344CB8AC3E}">
        <p14:creationId xmlns:p14="http://schemas.microsoft.com/office/powerpoint/2010/main" val="3567626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4.	Luego seleccionar la version del Framework .NET y clic en Create.</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7" name="Marcador de contenido 2">
            <a:extLst>
              <a:ext uri="{FF2B5EF4-FFF2-40B4-BE49-F238E27FC236}">
                <a16:creationId xmlns:a16="http://schemas.microsoft.com/office/drawing/2014/main" id="{2D5B6E29-94E5-15DF-68D6-1992BF2CF4D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dirty="0">
                <a:solidFill>
                  <a:schemeClr val="bg1"/>
                </a:solidFill>
              </a:rPr>
              <a:t>4.3	PRÁCTICA VIDEO 171</a:t>
            </a:r>
          </a:p>
          <a:p>
            <a:pPr lvl="2">
              <a:lnSpc>
                <a:spcPct val="90000"/>
              </a:lnSpc>
            </a:pPr>
            <a:r>
              <a:rPr lang="es-ES" sz="1200" dirty="0">
                <a:solidFill>
                  <a:schemeClr val="bg1"/>
                </a:solidFill>
              </a:rPr>
              <a:t>4.3.1	CODIFICACIÓN CONTROLADOR</a:t>
            </a:r>
          </a:p>
          <a:p>
            <a:pPr lvl="1">
              <a:lnSpc>
                <a:spcPct val="90000"/>
              </a:lnSpc>
            </a:pPr>
            <a:r>
              <a:rPr lang="es-ES" sz="1200" dirty="0">
                <a:solidFill>
                  <a:schemeClr val="bg1"/>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8" name="Picture 7" descr="Graphical user interface, application, Teams&#10;&#10;Description automatically generated">
            <a:extLst>
              <a:ext uri="{FF2B5EF4-FFF2-40B4-BE49-F238E27FC236}">
                <a16:creationId xmlns:a16="http://schemas.microsoft.com/office/drawing/2014/main" id="{DAA5C604-498D-2A5A-1276-0077265E9A63}"/>
              </a:ext>
            </a:extLst>
          </p:cNvPr>
          <p:cNvPicPr>
            <a:picLocks noChangeAspect="1"/>
          </p:cNvPicPr>
          <p:nvPr/>
        </p:nvPicPr>
        <p:blipFill>
          <a:blip r:embed="rId2"/>
          <a:stretch>
            <a:fillRect/>
          </a:stretch>
        </p:blipFill>
        <p:spPr>
          <a:xfrm>
            <a:off x="885371" y="1943099"/>
            <a:ext cx="7725864" cy="4564131"/>
          </a:xfrm>
          <a:prstGeom prst="rect">
            <a:avLst/>
          </a:prstGeom>
        </p:spPr>
      </p:pic>
      <p:sp>
        <p:nvSpPr>
          <p:cNvPr id="9" name="CuadroTexto 9">
            <a:extLst>
              <a:ext uri="{FF2B5EF4-FFF2-40B4-BE49-F238E27FC236}">
                <a16:creationId xmlns:a16="http://schemas.microsoft.com/office/drawing/2014/main" id="{135D35DA-9612-0D7C-1D80-70FF7661B251}"/>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26</a:t>
            </a:r>
          </a:p>
        </p:txBody>
      </p:sp>
    </p:spTree>
    <p:extLst>
      <p:ext uri="{BB962C8B-B14F-4D97-AF65-F5344CB8AC3E}">
        <p14:creationId xmlns:p14="http://schemas.microsoft.com/office/powerpoint/2010/main" val="3833913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5.	Una vez la herramienta Visual Studio finalice con la configuración y creación del proyecto, se muestra la clase principal </a:t>
            </a:r>
            <a:r>
              <a:rPr lang="es-ES" sz="1800" cap="none" dirty="0" err="1">
                <a:latin typeface="+mn-lt"/>
                <a:ea typeface="+mn-ea"/>
                <a:cs typeface="+mn-cs"/>
              </a:rPr>
              <a:t>Program.cs</a:t>
            </a:r>
            <a:r>
              <a:rPr lang="es-ES" sz="1800" cap="none" dirty="0">
                <a:latin typeface="+mn-lt"/>
                <a:ea typeface="+mn-ea"/>
                <a:cs typeface="+mn-cs"/>
              </a:rPr>
              <a:t> y una lista de archivos adicionales necesarios para el programa.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pic>
        <p:nvPicPr>
          <p:cNvPr id="5" name="Picture 4">
            <a:extLst>
              <a:ext uri="{FF2B5EF4-FFF2-40B4-BE49-F238E27FC236}">
                <a16:creationId xmlns:a16="http://schemas.microsoft.com/office/drawing/2014/main" id="{3EA0E612-CCE7-A2EA-275B-4E08C4CFC17D}"/>
              </a:ext>
            </a:extLst>
          </p:cNvPr>
          <p:cNvPicPr>
            <a:picLocks noChangeAspect="1"/>
          </p:cNvPicPr>
          <p:nvPr/>
        </p:nvPicPr>
        <p:blipFill>
          <a:blip r:embed="rId2"/>
          <a:stretch>
            <a:fillRect/>
          </a:stretch>
        </p:blipFill>
        <p:spPr>
          <a:xfrm>
            <a:off x="796315" y="2418112"/>
            <a:ext cx="7829662" cy="2681786"/>
          </a:xfrm>
          <a:prstGeom prst="rect">
            <a:avLst/>
          </a:prstGeom>
        </p:spPr>
      </p:pic>
      <p:sp>
        <p:nvSpPr>
          <p:cNvPr id="8" name="Marcador de contenido 2">
            <a:extLst>
              <a:ext uri="{FF2B5EF4-FFF2-40B4-BE49-F238E27FC236}">
                <a16:creationId xmlns:a16="http://schemas.microsoft.com/office/drawing/2014/main" id="{3F2848DF-F547-4533-422C-71F7A9340B9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b="1" dirty="0">
                <a:solidFill>
                  <a:srgbClr val="FFFF00"/>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dirty="0">
                <a:solidFill>
                  <a:schemeClr val="bg1"/>
                </a:solidFill>
              </a:rPr>
              <a:t>4.3	PRÁCTICA VIDEO 171</a:t>
            </a:r>
          </a:p>
          <a:p>
            <a:pPr lvl="2">
              <a:lnSpc>
                <a:spcPct val="90000"/>
              </a:lnSpc>
            </a:pPr>
            <a:r>
              <a:rPr lang="es-ES" sz="1200" dirty="0">
                <a:solidFill>
                  <a:schemeClr val="bg1"/>
                </a:solidFill>
              </a:rPr>
              <a:t>4.3.1	CODIFICACIÓN CONTROLADOR</a:t>
            </a:r>
          </a:p>
          <a:p>
            <a:pPr lvl="1">
              <a:lnSpc>
                <a:spcPct val="90000"/>
              </a:lnSpc>
            </a:pPr>
            <a:r>
              <a:rPr lang="es-ES" sz="1200" dirty="0">
                <a:solidFill>
                  <a:schemeClr val="bg1"/>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9" name="CuadroTexto 9">
            <a:extLst>
              <a:ext uri="{FF2B5EF4-FFF2-40B4-BE49-F238E27FC236}">
                <a16:creationId xmlns:a16="http://schemas.microsoft.com/office/drawing/2014/main" id="{ECFAA7BD-9741-2020-D3DC-8FBE70E140AF}"/>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27</a:t>
            </a:r>
          </a:p>
        </p:txBody>
      </p:sp>
    </p:spTree>
    <p:extLst>
      <p:ext uri="{BB962C8B-B14F-4D97-AF65-F5344CB8AC3E}">
        <p14:creationId xmlns:p14="http://schemas.microsoft.com/office/powerpoint/2010/main" val="4150937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fontScale="90000"/>
          </a:bodyPr>
          <a:lstStyle/>
          <a:p>
            <a:r>
              <a:rPr lang="es-ES" sz="2700" cap="none" dirty="0">
                <a:latin typeface="+mn-lt"/>
                <a:ea typeface="+mn-ea"/>
                <a:cs typeface="+mn-cs"/>
              </a:rPr>
              <a:t>4.2	ARQUITECTURA MVC PARA EL PROYECTO</a:t>
            </a:r>
            <a:br>
              <a:rPr lang="es-ES" sz="1800" cap="none" dirty="0">
                <a:latin typeface="+mn-lt"/>
                <a:ea typeface="+mn-ea"/>
                <a:cs typeface="+mn-cs"/>
              </a:rPr>
            </a:br>
            <a:r>
              <a:rPr lang="es-ES" sz="1800" cap="none" dirty="0">
                <a:latin typeface="+mn-lt"/>
                <a:ea typeface="+mn-ea"/>
                <a:cs typeface="+mn-cs"/>
              </a:rPr>
              <a:t>1.	Para crear una carpeta, dirigirse a la sección Solution Explorer y dar clic derecho en el segundo </a:t>
            </a:r>
            <a:r>
              <a:rPr lang="es-ES" sz="1800" cap="none" dirty="0" err="1">
                <a:latin typeface="+mn-lt"/>
                <a:ea typeface="+mn-ea"/>
                <a:cs typeface="+mn-cs"/>
              </a:rPr>
              <a:t>item</a:t>
            </a:r>
            <a:r>
              <a:rPr lang="es-ES" sz="1800" cap="none" dirty="0">
                <a:latin typeface="+mn-lt"/>
                <a:ea typeface="+mn-ea"/>
                <a:cs typeface="+mn-cs"/>
              </a:rPr>
              <a:t> de la lista, después dirigirse a la opción </a:t>
            </a:r>
            <a:r>
              <a:rPr lang="es-ES" sz="1800" cap="none" dirty="0" err="1">
                <a:latin typeface="+mn-lt"/>
                <a:ea typeface="+mn-ea"/>
                <a:cs typeface="+mn-cs"/>
              </a:rPr>
              <a:t>Add</a:t>
            </a:r>
            <a:r>
              <a:rPr lang="es-ES" sz="1800" cap="none" dirty="0">
                <a:latin typeface="+mn-lt"/>
                <a:ea typeface="+mn-ea"/>
                <a:cs typeface="+mn-cs"/>
              </a:rPr>
              <a:t> y dar clic en New Folder. Como se requieren tres carpetas, repetir </a:t>
            </a:r>
            <a:r>
              <a:rPr lang="es-ES" sz="1800" cap="none" dirty="0" err="1">
                <a:latin typeface="+mn-lt"/>
                <a:ea typeface="+mn-ea"/>
                <a:cs typeface="+mn-cs"/>
              </a:rPr>
              <a:t>estre</a:t>
            </a:r>
            <a:r>
              <a:rPr lang="es-ES" sz="1800" cap="none" dirty="0">
                <a:latin typeface="+mn-lt"/>
                <a:ea typeface="+mn-ea"/>
                <a:cs typeface="+mn-cs"/>
              </a:rPr>
              <a:t> proceso tres veces.</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pic>
        <p:nvPicPr>
          <p:cNvPr id="7" name="Picture 6">
            <a:extLst>
              <a:ext uri="{FF2B5EF4-FFF2-40B4-BE49-F238E27FC236}">
                <a16:creationId xmlns:a16="http://schemas.microsoft.com/office/drawing/2014/main" id="{38426707-6953-128B-8FCC-64676756BE8F}"/>
              </a:ext>
            </a:extLst>
          </p:cNvPr>
          <p:cNvPicPr>
            <a:picLocks noChangeAspect="1"/>
          </p:cNvPicPr>
          <p:nvPr/>
        </p:nvPicPr>
        <p:blipFill>
          <a:blip r:embed="rId2"/>
          <a:stretch>
            <a:fillRect/>
          </a:stretch>
        </p:blipFill>
        <p:spPr>
          <a:xfrm>
            <a:off x="928914" y="2179320"/>
            <a:ext cx="7637236" cy="3863774"/>
          </a:xfrm>
          <a:prstGeom prst="rect">
            <a:avLst/>
          </a:prstGeom>
        </p:spPr>
      </p:pic>
      <p:sp>
        <p:nvSpPr>
          <p:cNvPr id="8" name="Marcador de contenido 2">
            <a:extLst>
              <a:ext uri="{FF2B5EF4-FFF2-40B4-BE49-F238E27FC236}">
                <a16:creationId xmlns:a16="http://schemas.microsoft.com/office/drawing/2014/main" id="{4E5C3A95-910E-B90E-7735-BD37661E654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4.1	CREACIÓN DEL PROYECTO</a:t>
            </a:r>
          </a:p>
          <a:p>
            <a:pPr lvl="1">
              <a:lnSpc>
                <a:spcPct val="90000"/>
              </a:lnSpc>
            </a:pPr>
            <a:r>
              <a:rPr lang="es-ES" sz="1200" b="1" dirty="0">
                <a:solidFill>
                  <a:srgbClr val="FFFF00"/>
                </a:solidFill>
              </a:rPr>
              <a:t>4.2	ARQUITECTURA MVC PARA EL PROYECTO</a:t>
            </a:r>
          </a:p>
          <a:p>
            <a:pPr lvl="1">
              <a:lnSpc>
                <a:spcPct val="90000"/>
              </a:lnSpc>
            </a:pPr>
            <a:r>
              <a:rPr lang="es-ES" sz="1200" dirty="0">
                <a:solidFill>
                  <a:schemeClr val="bg1"/>
                </a:solidFill>
              </a:rPr>
              <a:t>4.3	PRÁCTICA VIDEO 171</a:t>
            </a:r>
          </a:p>
          <a:p>
            <a:pPr lvl="2">
              <a:lnSpc>
                <a:spcPct val="90000"/>
              </a:lnSpc>
            </a:pPr>
            <a:r>
              <a:rPr lang="es-ES" sz="1200" dirty="0">
                <a:solidFill>
                  <a:schemeClr val="bg1"/>
                </a:solidFill>
              </a:rPr>
              <a:t>4.3.1	CODIFICACIÓN CONTROLADOR</a:t>
            </a:r>
          </a:p>
          <a:p>
            <a:pPr lvl="1">
              <a:lnSpc>
                <a:spcPct val="90000"/>
              </a:lnSpc>
            </a:pPr>
            <a:r>
              <a:rPr lang="es-ES" sz="1200" dirty="0">
                <a:solidFill>
                  <a:schemeClr val="bg1"/>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9" name="CuadroTexto 9">
            <a:extLst>
              <a:ext uri="{FF2B5EF4-FFF2-40B4-BE49-F238E27FC236}">
                <a16:creationId xmlns:a16="http://schemas.microsoft.com/office/drawing/2014/main" id="{1C6DD558-BBD6-9582-0784-E696E9864C37}"/>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28</a:t>
            </a:r>
          </a:p>
        </p:txBody>
      </p:sp>
    </p:spTree>
    <p:extLst>
      <p:ext uri="{BB962C8B-B14F-4D97-AF65-F5344CB8AC3E}">
        <p14:creationId xmlns:p14="http://schemas.microsoft.com/office/powerpoint/2010/main" val="3318805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2.	Una vez creadas las carpetas dar clic sobre cada una y presionar la tecla F2 para renombrarlas con los nombres modelo, vista y controlador.</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pic>
        <p:nvPicPr>
          <p:cNvPr id="2" name="Picture 1" descr="Text&#10;&#10;Description automatically generated">
            <a:extLst>
              <a:ext uri="{FF2B5EF4-FFF2-40B4-BE49-F238E27FC236}">
                <a16:creationId xmlns:a16="http://schemas.microsoft.com/office/drawing/2014/main" id="{FCA98B09-01D9-27BD-672F-8FB68BE55EFD}"/>
              </a:ext>
            </a:extLst>
          </p:cNvPr>
          <p:cNvPicPr>
            <a:picLocks noChangeAspect="1"/>
          </p:cNvPicPr>
          <p:nvPr/>
        </p:nvPicPr>
        <p:blipFill>
          <a:blip r:embed="rId2"/>
          <a:stretch>
            <a:fillRect/>
          </a:stretch>
        </p:blipFill>
        <p:spPr>
          <a:xfrm>
            <a:off x="4377001" y="1125747"/>
            <a:ext cx="4521759" cy="4606505"/>
          </a:xfrm>
          <a:prstGeom prst="rect">
            <a:avLst/>
          </a:prstGeom>
        </p:spPr>
      </p:pic>
      <p:sp>
        <p:nvSpPr>
          <p:cNvPr id="7" name="Marcador de contenido 2">
            <a:extLst>
              <a:ext uri="{FF2B5EF4-FFF2-40B4-BE49-F238E27FC236}">
                <a16:creationId xmlns:a16="http://schemas.microsoft.com/office/drawing/2014/main" id="{D8E081E6-5332-D5AB-1878-BA88746E89D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4.1	CREACIÓN DEL PROYECTO</a:t>
            </a:r>
          </a:p>
          <a:p>
            <a:pPr lvl="1">
              <a:lnSpc>
                <a:spcPct val="90000"/>
              </a:lnSpc>
            </a:pPr>
            <a:r>
              <a:rPr lang="es-ES" sz="1200" b="1" dirty="0">
                <a:solidFill>
                  <a:srgbClr val="FFFF00"/>
                </a:solidFill>
              </a:rPr>
              <a:t>4.2	ARQUITECTURA MVC PARA EL PROYECTO</a:t>
            </a:r>
          </a:p>
          <a:p>
            <a:pPr lvl="1">
              <a:lnSpc>
                <a:spcPct val="90000"/>
              </a:lnSpc>
            </a:pPr>
            <a:r>
              <a:rPr lang="es-ES" sz="1200" dirty="0">
                <a:solidFill>
                  <a:schemeClr val="bg1"/>
                </a:solidFill>
              </a:rPr>
              <a:t>4.3	PRÁCTICA VIDEO 171</a:t>
            </a:r>
          </a:p>
          <a:p>
            <a:pPr lvl="2">
              <a:lnSpc>
                <a:spcPct val="90000"/>
              </a:lnSpc>
            </a:pPr>
            <a:r>
              <a:rPr lang="es-ES" sz="1200" dirty="0">
                <a:solidFill>
                  <a:schemeClr val="bg1"/>
                </a:solidFill>
              </a:rPr>
              <a:t>4.3.1	CODIFICACIÓN CONTROLADOR</a:t>
            </a:r>
          </a:p>
          <a:p>
            <a:pPr lvl="1">
              <a:lnSpc>
                <a:spcPct val="90000"/>
              </a:lnSpc>
            </a:pPr>
            <a:r>
              <a:rPr lang="es-ES" sz="1200" dirty="0">
                <a:solidFill>
                  <a:schemeClr val="bg1"/>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8" name="CuadroTexto 9">
            <a:extLst>
              <a:ext uri="{FF2B5EF4-FFF2-40B4-BE49-F238E27FC236}">
                <a16:creationId xmlns:a16="http://schemas.microsoft.com/office/drawing/2014/main" id="{65860A35-322C-1BD1-2B8A-4782C21F4C49}"/>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29</a:t>
            </a:r>
          </a:p>
        </p:txBody>
      </p:sp>
    </p:spTree>
    <p:extLst>
      <p:ext uri="{BB962C8B-B14F-4D97-AF65-F5344CB8AC3E}">
        <p14:creationId xmlns:p14="http://schemas.microsoft.com/office/powerpoint/2010/main" val="1043367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8" y="614406"/>
            <a:ext cx="3707476" cy="5611772"/>
          </a:xfrm>
        </p:spPr>
        <p:txBody>
          <a:bodyPr>
            <a:noAutofit/>
          </a:bodyPr>
          <a:lstStyle/>
          <a:p>
            <a:pPr lvl="1">
              <a:lnSpc>
                <a:spcPct val="90000"/>
              </a:lnSpc>
            </a:pPr>
            <a:r>
              <a:rPr lang="es-ES" sz="1100" dirty="0">
                <a:solidFill>
                  <a:schemeClr val="bg1"/>
                </a:solidFill>
              </a:rPr>
              <a:t>4.1	CREACIÓN DEL PROYECTO</a:t>
            </a:r>
          </a:p>
          <a:p>
            <a:pPr lvl="1">
              <a:lnSpc>
                <a:spcPct val="90000"/>
              </a:lnSpc>
            </a:pPr>
            <a:r>
              <a:rPr lang="es-ES" sz="1100" dirty="0">
                <a:solidFill>
                  <a:schemeClr val="bg1"/>
                </a:solidFill>
              </a:rPr>
              <a:t>4.2	ARQUITECTURA MVC PARA EL PROYECTO</a:t>
            </a:r>
          </a:p>
          <a:p>
            <a:pPr lvl="1">
              <a:lnSpc>
                <a:spcPct val="90000"/>
              </a:lnSpc>
            </a:pPr>
            <a:r>
              <a:rPr lang="es-ES" sz="1100" dirty="0">
                <a:solidFill>
                  <a:schemeClr val="bg1"/>
                </a:solidFill>
              </a:rPr>
              <a:t>4.3	PRÁCTICA VIDEO 171</a:t>
            </a:r>
          </a:p>
          <a:p>
            <a:pPr lvl="2">
              <a:lnSpc>
                <a:spcPct val="90000"/>
              </a:lnSpc>
            </a:pPr>
            <a:r>
              <a:rPr lang="es-ES" sz="1100" dirty="0">
                <a:solidFill>
                  <a:schemeClr val="bg1"/>
                </a:solidFill>
              </a:rPr>
              <a:t>4.3.1	CODIFICACIÓN CONTROLADOR</a:t>
            </a:r>
          </a:p>
          <a:p>
            <a:pPr lvl="1">
              <a:lnSpc>
                <a:spcPct val="90000"/>
              </a:lnSpc>
            </a:pPr>
            <a:r>
              <a:rPr lang="es-ES" sz="1100" dirty="0">
                <a:solidFill>
                  <a:schemeClr val="bg1"/>
                </a:solidFill>
              </a:rPr>
              <a:t>4.4	PRÁCTICA VIDEO 172</a:t>
            </a:r>
          </a:p>
          <a:p>
            <a:pPr lvl="2">
              <a:lnSpc>
                <a:spcPct val="90000"/>
              </a:lnSpc>
            </a:pPr>
            <a:r>
              <a:rPr lang="es-ES" sz="1100" dirty="0">
                <a:solidFill>
                  <a:schemeClr val="bg1"/>
                </a:solidFill>
              </a:rPr>
              <a:t>4.4.1	CODIFICACIÓN CONTROLADOR</a:t>
            </a:r>
          </a:p>
          <a:p>
            <a:pPr lvl="1">
              <a:lnSpc>
                <a:spcPct val="90000"/>
              </a:lnSpc>
            </a:pPr>
            <a:r>
              <a:rPr lang="es-ES" sz="1100" dirty="0">
                <a:solidFill>
                  <a:schemeClr val="bg1"/>
                </a:solidFill>
              </a:rPr>
              <a:t>4.5	ESTRUCTURA DE LA APLICACIÓN</a:t>
            </a:r>
          </a:p>
          <a:p>
            <a:pPr lvl="1">
              <a:lnSpc>
                <a:spcPct val="90000"/>
              </a:lnSpc>
            </a:pPr>
            <a:r>
              <a:rPr lang="es-ES" sz="1100" dirty="0">
                <a:solidFill>
                  <a:schemeClr val="bg1"/>
                </a:solidFill>
              </a:rPr>
              <a:t>4.6	EJECUCIÓN DEL PROYECTO</a:t>
            </a:r>
          </a:p>
          <a:p>
            <a:pPr lvl="2">
              <a:lnSpc>
                <a:spcPct val="90000"/>
              </a:lnSpc>
            </a:pPr>
            <a:r>
              <a:rPr lang="es-ES" sz="1100" dirty="0">
                <a:solidFill>
                  <a:schemeClr val="bg1"/>
                </a:solidFill>
              </a:rPr>
              <a:t>4.6.1	EJECUCIÓN VIDEO 171</a:t>
            </a:r>
          </a:p>
          <a:p>
            <a:pPr lvl="2">
              <a:lnSpc>
                <a:spcPct val="90000"/>
              </a:lnSpc>
            </a:pPr>
            <a:r>
              <a:rPr lang="es-ES" sz="1100" dirty="0">
                <a:solidFill>
                  <a:schemeClr val="bg1"/>
                </a:solidFill>
              </a:rPr>
              <a:t>4.6.2	EJECUCIÓN VIDEO 172</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REFERENCIAS</a:t>
            </a: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dirty="0"/>
              <a:t>3</a:t>
            </a:r>
          </a:p>
        </p:txBody>
      </p:sp>
    </p:spTree>
    <p:extLst>
      <p:ext uri="{BB962C8B-B14F-4D97-AF65-F5344CB8AC3E}">
        <p14:creationId xmlns:p14="http://schemas.microsoft.com/office/powerpoint/2010/main" val="1737172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4.3	PRÁCTICA VIDEO 171</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2" y="2073092"/>
            <a:ext cx="8314330" cy="1355908"/>
          </a:xfrm>
        </p:spPr>
        <p:txBody>
          <a:bodyPr>
            <a:normAutofit lnSpcReduction="10000"/>
          </a:bodyPr>
          <a:lstStyle/>
          <a:p>
            <a:pPr marL="0" indent="0" algn="just">
              <a:buNone/>
            </a:pPr>
            <a:r>
              <a:rPr lang="es-ES" dirty="0"/>
              <a:t>Para esta parte de la práctica se crearán dos hilos, estos imprimirán un mensaje que contendrá el nombre del hilo cinco veces, usando el método </a:t>
            </a:r>
            <a:r>
              <a:rPr lang="es-ES" dirty="0" err="1"/>
              <a:t>Join</a:t>
            </a:r>
            <a:r>
              <a:rPr lang="es-ES" dirty="0"/>
              <a:t>(), el primer hilo debe ejecutar su proceso hasta terminarlo para que el segundo ejecute su proceso y lo termine, cuando los dos hilos terminen de ejecutar sus procesos se imprimirá un mensaje final.</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41CB255-704E-3833-90CE-B520C5E5C39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b="1" dirty="0">
                <a:solidFill>
                  <a:srgbClr val="FFFF00"/>
                </a:solidFill>
              </a:rPr>
              <a:t>4.3	PRÁCTICA VIDEO 171</a:t>
            </a:r>
          </a:p>
          <a:p>
            <a:pPr lvl="2">
              <a:lnSpc>
                <a:spcPct val="90000"/>
              </a:lnSpc>
            </a:pPr>
            <a:r>
              <a:rPr lang="es-ES" sz="1200" dirty="0">
                <a:solidFill>
                  <a:schemeClr val="bg1"/>
                </a:solidFill>
              </a:rPr>
              <a:t>4.3.1	CODIFICACIÓN CONTROLADOR</a:t>
            </a:r>
          </a:p>
          <a:p>
            <a:pPr lvl="1">
              <a:lnSpc>
                <a:spcPct val="90000"/>
              </a:lnSpc>
            </a:pPr>
            <a:r>
              <a:rPr lang="es-ES" sz="1200" dirty="0">
                <a:solidFill>
                  <a:schemeClr val="bg1"/>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7" name="CuadroTexto 9">
            <a:extLst>
              <a:ext uri="{FF2B5EF4-FFF2-40B4-BE49-F238E27FC236}">
                <a16:creationId xmlns:a16="http://schemas.microsoft.com/office/drawing/2014/main" id="{59488AE9-3B9A-6AC3-3393-7251C33FD097}"/>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30</a:t>
            </a:r>
          </a:p>
        </p:txBody>
      </p:sp>
    </p:spTree>
    <p:extLst>
      <p:ext uri="{BB962C8B-B14F-4D97-AF65-F5344CB8AC3E}">
        <p14:creationId xmlns:p14="http://schemas.microsoft.com/office/powerpoint/2010/main" val="1022194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2400" cap="none" dirty="0">
                <a:latin typeface="+mn-lt"/>
                <a:ea typeface="+mn-ea"/>
                <a:cs typeface="+mn-cs"/>
              </a:rPr>
              <a:t>4.3.1	CODIFICACIÓN CONTROLADOR</a:t>
            </a:r>
            <a:br>
              <a:rPr lang="es-ES" sz="1800" cap="none" dirty="0">
                <a:latin typeface="+mn-lt"/>
                <a:ea typeface="+mn-ea"/>
                <a:cs typeface="+mn-cs"/>
              </a:rPr>
            </a:br>
            <a:r>
              <a:rPr lang="es-ES" sz="1800" cap="none" dirty="0">
                <a:latin typeface="+mn-lt"/>
                <a:ea typeface="+mn-ea"/>
                <a:cs typeface="+mn-cs"/>
              </a:rPr>
              <a:t>1.	Para añadir una nueva clase, dirigirse a la sección Solution Explorer, dar clic derecho sobre la carpeta modelo, luego </a:t>
            </a:r>
            <a:r>
              <a:rPr lang="es-ES" sz="1800" cap="none" dirty="0" err="1">
                <a:latin typeface="+mn-lt"/>
                <a:ea typeface="+mn-ea"/>
                <a:cs typeface="+mn-cs"/>
              </a:rPr>
              <a:t>Add</a:t>
            </a:r>
            <a:r>
              <a:rPr lang="es-ES" sz="1800" cap="none" dirty="0">
                <a:latin typeface="+mn-lt"/>
                <a:ea typeface="+mn-ea"/>
                <a:cs typeface="+mn-cs"/>
              </a:rPr>
              <a:t> y clic en la opción Class.</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4" name="Marcador de contenido 2">
            <a:extLst>
              <a:ext uri="{FF2B5EF4-FFF2-40B4-BE49-F238E27FC236}">
                <a16:creationId xmlns:a16="http://schemas.microsoft.com/office/drawing/2014/main" id="{CD8E4BD1-0287-8BE5-B099-F3B712F9738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b="1" dirty="0">
                <a:solidFill>
                  <a:srgbClr val="FFFF00"/>
                </a:solidFill>
              </a:rPr>
              <a:t>4.3	PRÁCTICA VIDEO 171</a:t>
            </a:r>
          </a:p>
          <a:p>
            <a:pPr lvl="2">
              <a:lnSpc>
                <a:spcPct val="90000"/>
              </a:lnSpc>
            </a:pPr>
            <a:r>
              <a:rPr lang="es-ES" sz="1200" b="1" dirty="0">
                <a:solidFill>
                  <a:srgbClr val="FFFF00"/>
                </a:solidFill>
              </a:rPr>
              <a:t>4.3.1	CODIFICACIÓN CONTROLADOR</a:t>
            </a:r>
          </a:p>
          <a:p>
            <a:pPr lvl="1">
              <a:lnSpc>
                <a:spcPct val="90000"/>
              </a:lnSpc>
            </a:pPr>
            <a:r>
              <a:rPr lang="es-ES" sz="1200" dirty="0">
                <a:solidFill>
                  <a:schemeClr val="bg1"/>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8" name="Picture 7" descr="A screenshot of a computer&#10;&#10;Description automatically generated with medium confidence">
            <a:extLst>
              <a:ext uri="{FF2B5EF4-FFF2-40B4-BE49-F238E27FC236}">
                <a16:creationId xmlns:a16="http://schemas.microsoft.com/office/drawing/2014/main" id="{3F8FA85E-4E14-95D9-2F94-71E7ED943D47}"/>
              </a:ext>
            </a:extLst>
          </p:cNvPr>
          <p:cNvPicPr>
            <a:picLocks noChangeAspect="1"/>
          </p:cNvPicPr>
          <p:nvPr/>
        </p:nvPicPr>
        <p:blipFill>
          <a:blip r:embed="rId2"/>
          <a:stretch>
            <a:fillRect/>
          </a:stretch>
        </p:blipFill>
        <p:spPr>
          <a:xfrm>
            <a:off x="870858" y="2168842"/>
            <a:ext cx="7713299" cy="3612608"/>
          </a:xfrm>
          <a:prstGeom prst="rect">
            <a:avLst/>
          </a:prstGeom>
        </p:spPr>
      </p:pic>
      <p:sp>
        <p:nvSpPr>
          <p:cNvPr id="9" name="CuadroTexto 9">
            <a:extLst>
              <a:ext uri="{FF2B5EF4-FFF2-40B4-BE49-F238E27FC236}">
                <a16:creationId xmlns:a16="http://schemas.microsoft.com/office/drawing/2014/main" id="{FA0BAC1A-5E5C-BD67-E522-02B94CCAF066}"/>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31</a:t>
            </a:r>
          </a:p>
        </p:txBody>
      </p:sp>
    </p:spTree>
    <p:extLst>
      <p:ext uri="{BB962C8B-B14F-4D97-AF65-F5344CB8AC3E}">
        <p14:creationId xmlns:p14="http://schemas.microsoft.com/office/powerpoint/2010/main" val="989570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2.	En la siguiente ventana, ingresar el nombre de la clase como </a:t>
            </a:r>
            <a:r>
              <a:rPr lang="es-ES" sz="1800" cap="none" dirty="0" err="1">
                <a:latin typeface="+mn-lt"/>
                <a:ea typeface="+mn-ea"/>
                <a:cs typeface="+mn-cs"/>
              </a:rPr>
              <a:t>HiloControlador</a:t>
            </a:r>
            <a:r>
              <a:rPr lang="es-ES" sz="1800" cap="none" dirty="0">
                <a:latin typeface="+mn-lt"/>
                <a:ea typeface="+mn-ea"/>
                <a:cs typeface="+mn-cs"/>
              </a:rPr>
              <a:t> y clic en </a:t>
            </a:r>
            <a:r>
              <a:rPr lang="es-ES" sz="1800" cap="none" dirty="0" err="1">
                <a:latin typeface="+mn-lt"/>
                <a:ea typeface="+mn-ea"/>
                <a:cs typeface="+mn-cs"/>
              </a:rPr>
              <a:t>Add</a:t>
            </a:r>
            <a:r>
              <a:rPr lang="es-ES" sz="1800" cap="none" dirty="0">
                <a:latin typeface="+mn-lt"/>
                <a:ea typeface="+mn-ea"/>
                <a:cs typeface="+mn-cs"/>
              </a:rPr>
              <a:t>.</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pic>
        <p:nvPicPr>
          <p:cNvPr id="4" name="Picture 3">
            <a:extLst>
              <a:ext uri="{FF2B5EF4-FFF2-40B4-BE49-F238E27FC236}">
                <a16:creationId xmlns:a16="http://schemas.microsoft.com/office/drawing/2014/main" id="{CDAFF463-C3E0-B506-3D5A-589953EEC132}"/>
              </a:ext>
            </a:extLst>
          </p:cNvPr>
          <p:cNvPicPr>
            <a:picLocks noChangeAspect="1"/>
          </p:cNvPicPr>
          <p:nvPr/>
        </p:nvPicPr>
        <p:blipFill>
          <a:blip r:embed="rId2"/>
          <a:stretch>
            <a:fillRect/>
          </a:stretch>
        </p:blipFill>
        <p:spPr>
          <a:xfrm>
            <a:off x="1349829" y="1953622"/>
            <a:ext cx="6816907" cy="4739157"/>
          </a:xfrm>
          <a:prstGeom prst="rect">
            <a:avLst/>
          </a:prstGeom>
        </p:spPr>
      </p:pic>
      <p:sp>
        <p:nvSpPr>
          <p:cNvPr id="7" name="Marcador de contenido 2">
            <a:extLst>
              <a:ext uri="{FF2B5EF4-FFF2-40B4-BE49-F238E27FC236}">
                <a16:creationId xmlns:a16="http://schemas.microsoft.com/office/drawing/2014/main" id="{D9244BC5-0770-C46B-FECD-35AC71CE1FB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b="1" dirty="0">
                <a:solidFill>
                  <a:srgbClr val="FFFF00"/>
                </a:solidFill>
              </a:rPr>
              <a:t>4.3	PRÁCTICA VIDEO 171</a:t>
            </a:r>
          </a:p>
          <a:p>
            <a:pPr lvl="2">
              <a:lnSpc>
                <a:spcPct val="90000"/>
              </a:lnSpc>
            </a:pPr>
            <a:r>
              <a:rPr lang="es-ES" sz="1200" b="1" dirty="0">
                <a:solidFill>
                  <a:srgbClr val="FFFF00"/>
                </a:solidFill>
              </a:rPr>
              <a:t>4.3.1	CODIFICACIÓN CONTROLADOR</a:t>
            </a:r>
          </a:p>
          <a:p>
            <a:pPr lvl="1">
              <a:lnSpc>
                <a:spcPct val="90000"/>
              </a:lnSpc>
            </a:pPr>
            <a:r>
              <a:rPr lang="es-ES" sz="1200" dirty="0">
                <a:solidFill>
                  <a:schemeClr val="bg1"/>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9" name="CuadroTexto 9">
            <a:extLst>
              <a:ext uri="{FF2B5EF4-FFF2-40B4-BE49-F238E27FC236}">
                <a16:creationId xmlns:a16="http://schemas.microsoft.com/office/drawing/2014/main" id="{D3389B4E-2A80-F69B-FF88-F2EF9F4C6D88}"/>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32</a:t>
            </a:r>
          </a:p>
        </p:txBody>
      </p:sp>
    </p:spTree>
    <p:extLst>
      <p:ext uri="{BB962C8B-B14F-4D97-AF65-F5344CB8AC3E}">
        <p14:creationId xmlns:p14="http://schemas.microsoft.com/office/powerpoint/2010/main" val="1188539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3.	La clase </a:t>
            </a:r>
            <a:r>
              <a:rPr lang="es-ES" sz="1800" cap="none" dirty="0" err="1">
                <a:latin typeface="+mn-lt"/>
                <a:ea typeface="+mn-ea"/>
                <a:cs typeface="+mn-cs"/>
              </a:rPr>
              <a:t>HiloControlador</a:t>
            </a:r>
            <a:r>
              <a:rPr lang="es-ES" sz="1800" cap="none" dirty="0">
                <a:latin typeface="+mn-lt"/>
                <a:ea typeface="+mn-ea"/>
                <a:cs typeface="+mn-cs"/>
              </a:rPr>
              <a:t> tendrá una propiedad hilo, este objeto tendrá el método que imprimirá el mensaje cinco veces con el nombre del hilo que se está ejecutando.</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7" name="Marcador de contenido 2">
            <a:extLst>
              <a:ext uri="{FF2B5EF4-FFF2-40B4-BE49-F238E27FC236}">
                <a16:creationId xmlns:a16="http://schemas.microsoft.com/office/drawing/2014/main" id="{E270DB27-32E3-EC2A-91EE-9F82E8C83E2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b="1" dirty="0">
                <a:solidFill>
                  <a:srgbClr val="FFFF00"/>
                </a:solidFill>
              </a:rPr>
              <a:t>4.3	PRÁCTICA VIDEO 171</a:t>
            </a:r>
          </a:p>
          <a:p>
            <a:pPr lvl="2">
              <a:lnSpc>
                <a:spcPct val="90000"/>
              </a:lnSpc>
            </a:pPr>
            <a:r>
              <a:rPr lang="es-ES" sz="1200" b="1" dirty="0">
                <a:solidFill>
                  <a:srgbClr val="FFFF00"/>
                </a:solidFill>
              </a:rPr>
              <a:t>4.3.1	CODIFICACIÓN CONTROLADOR</a:t>
            </a:r>
          </a:p>
          <a:p>
            <a:pPr lvl="1">
              <a:lnSpc>
                <a:spcPct val="90000"/>
              </a:lnSpc>
            </a:pPr>
            <a:r>
              <a:rPr lang="es-ES" sz="1200" dirty="0">
                <a:solidFill>
                  <a:schemeClr val="bg1"/>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8" name="Picture 7">
            <a:extLst>
              <a:ext uri="{FF2B5EF4-FFF2-40B4-BE49-F238E27FC236}">
                <a16:creationId xmlns:a16="http://schemas.microsoft.com/office/drawing/2014/main" id="{BA6EFEFB-86B3-9844-7546-7A694F3E1730}"/>
              </a:ext>
            </a:extLst>
          </p:cNvPr>
          <p:cNvPicPr>
            <a:picLocks noChangeAspect="1"/>
          </p:cNvPicPr>
          <p:nvPr/>
        </p:nvPicPr>
        <p:blipFill>
          <a:blip r:embed="rId2"/>
          <a:stretch>
            <a:fillRect/>
          </a:stretch>
        </p:blipFill>
        <p:spPr>
          <a:xfrm>
            <a:off x="2027313" y="1901738"/>
            <a:ext cx="5493258" cy="4556152"/>
          </a:xfrm>
          <a:prstGeom prst="rect">
            <a:avLst/>
          </a:prstGeom>
        </p:spPr>
      </p:pic>
      <p:sp>
        <p:nvSpPr>
          <p:cNvPr id="9" name="CuadroTexto 9">
            <a:extLst>
              <a:ext uri="{FF2B5EF4-FFF2-40B4-BE49-F238E27FC236}">
                <a16:creationId xmlns:a16="http://schemas.microsoft.com/office/drawing/2014/main" id="{2BF862C7-B175-DB28-B709-CE49AED98FEC}"/>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33</a:t>
            </a:r>
          </a:p>
        </p:txBody>
      </p:sp>
    </p:spTree>
    <p:extLst>
      <p:ext uri="{BB962C8B-B14F-4D97-AF65-F5344CB8AC3E}">
        <p14:creationId xmlns:p14="http://schemas.microsoft.com/office/powerpoint/2010/main" val="2731172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4.	Para gestionar los dos hilos se crea una nueva clase en el controlador, en el campo nombre se ingresará </a:t>
            </a:r>
            <a:r>
              <a:rPr lang="es-ES" sz="1800" cap="none" dirty="0" err="1">
                <a:latin typeface="+mn-lt"/>
                <a:ea typeface="+mn-ea"/>
                <a:cs typeface="+mn-cs"/>
              </a:rPr>
              <a:t>GestionHilo</a:t>
            </a:r>
            <a:r>
              <a:rPr lang="es-ES" sz="1800" cap="none" dirty="0">
                <a:latin typeface="+mn-lt"/>
                <a:ea typeface="+mn-ea"/>
                <a:cs typeface="+mn-cs"/>
              </a:rPr>
              <a:t> y clic en </a:t>
            </a:r>
            <a:r>
              <a:rPr lang="es-ES" sz="1800" cap="none" dirty="0" err="1">
                <a:latin typeface="+mn-lt"/>
                <a:ea typeface="+mn-ea"/>
                <a:cs typeface="+mn-cs"/>
              </a:rPr>
              <a:t>Add</a:t>
            </a:r>
            <a:r>
              <a:rPr lang="es-ES" sz="1800" cap="none" dirty="0">
                <a:latin typeface="+mn-lt"/>
                <a:ea typeface="+mn-ea"/>
                <a:cs typeface="+mn-cs"/>
              </a:rPr>
              <a:t>.</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pic>
        <p:nvPicPr>
          <p:cNvPr id="4" name="Picture 3">
            <a:extLst>
              <a:ext uri="{FF2B5EF4-FFF2-40B4-BE49-F238E27FC236}">
                <a16:creationId xmlns:a16="http://schemas.microsoft.com/office/drawing/2014/main" id="{D7012A2F-28FB-09D1-C52B-F8A514A02CCA}"/>
              </a:ext>
            </a:extLst>
          </p:cNvPr>
          <p:cNvPicPr>
            <a:picLocks noChangeAspect="1"/>
          </p:cNvPicPr>
          <p:nvPr/>
        </p:nvPicPr>
        <p:blipFill>
          <a:blip r:embed="rId2"/>
          <a:stretch>
            <a:fillRect/>
          </a:stretch>
        </p:blipFill>
        <p:spPr>
          <a:xfrm>
            <a:off x="1377097" y="1939607"/>
            <a:ext cx="6617244" cy="4622021"/>
          </a:xfrm>
          <a:prstGeom prst="rect">
            <a:avLst/>
          </a:prstGeom>
        </p:spPr>
      </p:pic>
      <p:sp>
        <p:nvSpPr>
          <p:cNvPr id="5" name="Marcador de contenido 2">
            <a:extLst>
              <a:ext uri="{FF2B5EF4-FFF2-40B4-BE49-F238E27FC236}">
                <a16:creationId xmlns:a16="http://schemas.microsoft.com/office/drawing/2014/main" id="{CE06A5D7-276C-C4D2-18F2-120E4181931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b="1" dirty="0">
                <a:solidFill>
                  <a:srgbClr val="FFFF00"/>
                </a:solidFill>
              </a:rPr>
              <a:t>4.3	PRÁCTICA VIDEO 171</a:t>
            </a:r>
          </a:p>
          <a:p>
            <a:pPr lvl="2">
              <a:lnSpc>
                <a:spcPct val="90000"/>
              </a:lnSpc>
            </a:pPr>
            <a:r>
              <a:rPr lang="es-ES" sz="1200" b="1" dirty="0">
                <a:solidFill>
                  <a:srgbClr val="FFFF00"/>
                </a:solidFill>
              </a:rPr>
              <a:t>4.3.1	CODIFICACIÓN CONTROLADOR</a:t>
            </a:r>
          </a:p>
          <a:p>
            <a:pPr lvl="1">
              <a:lnSpc>
                <a:spcPct val="90000"/>
              </a:lnSpc>
            </a:pPr>
            <a:r>
              <a:rPr lang="es-ES" sz="1200" dirty="0">
                <a:solidFill>
                  <a:schemeClr val="bg1"/>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9" name="CuadroTexto 9">
            <a:extLst>
              <a:ext uri="{FF2B5EF4-FFF2-40B4-BE49-F238E27FC236}">
                <a16:creationId xmlns:a16="http://schemas.microsoft.com/office/drawing/2014/main" id="{7370F3A0-0ADC-FBD8-8714-B1406B7D0FD7}"/>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34</a:t>
            </a:r>
          </a:p>
        </p:txBody>
      </p:sp>
    </p:spTree>
    <p:extLst>
      <p:ext uri="{BB962C8B-B14F-4D97-AF65-F5344CB8AC3E}">
        <p14:creationId xmlns:p14="http://schemas.microsoft.com/office/powerpoint/2010/main" val="1897331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fontScale="90000"/>
          </a:bodyPr>
          <a:lstStyle/>
          <a:p>
            <a:r>
              <a:rPr lang="es-ES" sz="1800" cap="none" dirty="0">
                <a:latin typeface="+mn-lt"/>
                <a:ea typeface="+mn-ea"/>
                <a:cs typeface="+mn-cs"/>
              </a:rPr>
              <a:t>5.	La clase </a:t>
            </a:r>
            <a:r>
              <a:rPr lang="es-ES" sz="1800" cap="none" dirty="0" err="1">
                <a:latin typeface="+mn-lt"/>
                <a:ea typeface="+mn-ea"/>
                <a:cs typeface="+mn-cs"/>
              </a:rPr>
              <a:t>GestionHilo</a:t>
            </a:r>
            <a:r>
              <a:rPr lang="es-ES" sz="1800" cap="none" dirty="0">
                <a:latin typeface="+mn-lt"/>
                <a:ea typeface="+mn-ea"/>
                <a:cs typeface="+mn-cs"/>
              </a:rPr>
              <a:t> tendrá una función, esta será la encargada de instanciar los dos hilos con el método que imprime el mensaje cinco veces. El método Start() inicia la ejecución del hilo 1 y con el método </a:t>
            </a:r>
            <a:r>
              <a:rPr lang="es-ES" sz="1800" cap="none" dirty="0" err="1">
                <a:latin typeface="+mn-lt"/>
                <a:ea typeface="+mn-ea"/>
                <a:cs typeface="+mn-cs"/>
              </a:rPr>
              <a:t>Join</a:t>
            </a:r>
            <a:r>
              <a:rPr lang="es-ES" sz="1800" cap="none" dirty="0">
                <a:latin typeface="+mn-lt"/>
                <a:ea typeface="+mn-ea"/>
                <a:cs typeface="+mn-cs"/>
              </a:rPr>
              <a:t>() obligara a que este termine su </a:t>
            </a:r>
            <a:r>
              <a:rPr lang="es-ES" sz="1800" cap="none" dirty="0" err="1">
                <a:latin typeface="+mn-lt"/>
                <a:ea typeface="+mn-ea"/>
                <a:cs typeface="+mn-cs"/>
              </a:rPr>
              <a:t>ejecucion</a:t>
            </a:r>
            <a:r>
              <a:rPr lang="es-ES" sz="1800" cap="none" dirty="0">
                <a:latin typeface="+mn-lt"/>
                <a:ea typeface="+mn-ea"/>
                <a:cs typeface="+mn-cs"/>
              </a:rPr>
              <a:t> para que el hilo 2 se ejecute.</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pic>
        <p:nvPicPr>
          <p:cNvPr id="4" name="Picture 3">
            <a:extLst>
              <a:ext uri="{FF2B5EF4-FFF2-40B4-BE49-F238E27FC236}">
                <a16:creationId xmlns:a16="http://schemas.microsoft.com/office/drawing/2014/main" id="{978FB5B0-D082-6881-2710-E59053A7D87A}"/>
              </a:ext>
            </a:extLst>
          </p:cNvPr>
          <p:cNvPicPr>
            <a:picLocks noChangeAspect="1"/>
          </p:cNvPicPr>
          <p:nvPr/>
        </p:nvPicPr>
        <p:blipFill>
          <a:blip r:embed="rId2"/>
          <a:stretch>
            <a:fillRect/>
          </a:stretch>
        </p:blipFill>
        <p:spPr>
          <a:xfrm>
            <a:off x="1727201" y="1963465"/>
            <a:ext cx="6182768" cy="4736989"/>
          </a:xfrm>
          <a:prstGeom prst="rect">
            <a:avLst/>
          </a:prstGeom>
        </p:spPr>
      </p:pic>
      <p:sp>
        <p:nvSpPr>
          <p:cNvPr id="5" name="Marcador de contenido 2">
            <a:extLst>
              <a:ext uri="{FF2B5EF4-FFF2-40B4-BE49-F238E27FC236}">
                <a16:creationId xmlns:a16="http://schemas.microsoft.com/office/drawing/2014/main" id="{3A10C5E6-E7CB-8C0B-5626-43AB26D4C51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b="1" dirty="0">
                <a:solidFill>
                  <a:srgbClr val="FFFF00"/>
                </a:solidFill>
              </a:rPr>
              <a:t>4.3	PRÁCTICA VIDEO 171</a:t>
            </a:r>
          </a:p>
          <a:p>
            <a:pPr lvl="2">
              <a:lnSpc>
                <a:spcPct val="90000"/>
              </a:lnSpc>
            </a:pPr>
            <a:r>
              <a:rPr lang="es-ES" sz="1200" b="1" dirty="0">
                <a:solidFill>
                  <a:srgbClr val="FFFF00"/>
                </a:solidFill>
              </a:rPr>
              <a:t>4.3.1	CODIFICACIÓN CONTROLADOR</a:t>
            </a:r>
          </a:p>
          <a:p>
            <a:pPr lvl="1">
              <a:lnSpc>
                <a:spcPct val="90000"/>
              </a:lnSpc>
            </a:pPr>
            <a:r>
              <a:rPr lang="es-ES" sz="1200" dirty="0">
                <a:solidFill>
                  <a:schemeClr val="bg1"/>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9" name="CuadroTexto 9">
            <a:extLst>
              <a:ext uri="{FF2B5EF4-FFF2-40B4-BE49-F238E27FC236}">
                <a16:creationId xmlns:a16="http://schemas.microsoft.com/office/drawing/2014/main" id="{6AE51B8F-C8F2-C908-57E6-EA4ED28F4E38}"/>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35</a:t>
            </a:r>
          </a:p>
        </p:txBody>
      </p:sp>
    </p:spTree>
    <p:extLst>
      <p:ext uri="{BB962C8B-B14F-4D97-AF65-F5344CB8AC3E}">
        <p14:creationId xmlns:p14="http://schemas.microsoft.com/office/powerpoint/2010/main" val="2961731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6.	Por último, hay que llamar el método </a:t>
            </a:r>
            <a:r>
              <a:rPr lang="es-ES" sz="1800" cap="none" dirty="0" err="1">
                <a:latin typeface="+mn-lt"/>
                <a:ea typeface="+mn-ea"/>
                <a:cs typeface="+mn-cs"/>
              </a:rPr>
              <a:t>gestionarHilos</a:t>
            </a:r>
            <a:r>
              <a:rPr lang="es-ES" sz="1800" cap="none" dirty="0">
                <a:latin typeface="+mn-lt"/>
                <a:ea typeface="+mn-ea"/>
                <a:cs typeface="+mn-cs"/>
              </a:rPr>
              <a:t>() de la clase </a:t>
            </a:r>
            <a:r>
              <a:rPr lang="es-ES" sz="1800" cap="none" dirty="0" err="1">
                <a:latin typeface="+mn-lt"/>
                <a:ea typeface="+mn-ea"/>
                <a:cs typeface="+mn-cs"/>
              </a:rPr>
              <a:t>GestionHilo.cs</a:t>
            </a:r>
            <a:r>
              <a:rPr lang="es-ES" sz="1800" cap="none" dirty="0">
                <a:latin typeface="+mn-lt"/>
                <a:ea typeface="+mn-ea"/>
                <a:cs typeface="+mn-cs"/>
              </a:rPr>
              <a:t> para que el programa se ejecute en la clase </a:t>
            </a:r>
            <a:r>
              <a:rPr lang="es-ES" sz="1800" cap="none" dirty="0" err="1">
                <a:latin typeface="+mn-lt"/>
                <a:ea typeface="+mn-ea"/>
                <a:cs typeface="+mn-cs"/>
              </a:rPr>
              <a:t>Program.cs</a:t>
            </a:r>
            <a:r>
              <a:rPr lang="es-ES" sz="1800" cap="none" dirty="0">
                <a:latin typeface="+mn-lt"/>
                <a:ea typeface="+mn-ea"/>
                <a:cs typeface="+mn-cs"/>
              </a:rPr>
              <a:t>.</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pic>
        <p:nvPicPr>
          <p:cNvPr id="5" name="Picture 4">
            <a:extLst>
              <a:ext uri="{FF2B5EF4-FFF2-40B4-BE49-F238E27FC236}">
                <a16:creationId xmlns:a16="http://schemas.microsoft.com/office/drawing/2014/main" id="{3C847853-4685-783B-BAEA-DA6E227A826A}"/>
              </a:ext>
            </a:extLst>
          </p:cNvPr>
          <p:cNvPicPr>
            <a:picLocks noChangeAspect="1"/>
          </p:cNvPicPr>
          <p:nvPr/>
        </p:nvPicPr>
        <p:blipFill>
          <a:blip r:embed="rId2"/>
          <a:stretch>
            <a:fillRect/>
          </a:stretch>
        </p:blipFill>
        <p:spPr>
          <a:xfrm>
            <a:off x="761747" y="2249578"/>
            <a:ext cx="7919927" cy="1179422"/>
          </a:xfrm>
          <a:prstGeom prst="rect">
            <a:avLst/>
          </a:prstGeom>
        </p:spPr>
      </p:pic>
      <p:sp>
        <p:nvSpPr>
          <p:cNvPr id="7" name="Marcador de contenido 2">
            <a:extLst>
              <a:ext uri="{FF2B5EF4-FFF2-40B4-BE49-F238E27FC236}">
                <a16:creationId xmlns:a16="http://schemas.microsoft.com/office/drawing/2014/main" id="{E8E26F57-ED05-BB17-AAB3-E9E0A83EDA2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b="1" dirty="0">
                <a:solidFill>
                  <a:srgbClr val="FFFF00"/>
                </a:solidFill>
              </a:rPr>
              <a:t>4.3	PRÁCTICA VIDEO 171</a:t>
            </a:r>
          </a:p>
          <a:p>
            <a:pPr lvl="2">
              <a:lnSpc>
                <a:spcPct val="90000"/>
              </a:lnSpc>
            </a:pPr>
            <a:r>
              <a:rPr lang="es-ES" sz="1200" b="1" dirty="0">
                <a:solidFill>
                  <a:srgbClr val="FFFF00"/>
                </a:solidFill>
              </a:rPr>
              <a:t>4.3.1	CODIFICACIÓN CONTROLADOR</a:t>
            </a:r>
          </a:p>
          <a:p>
            <a:pPr lvl="1">
              <a:lnSpc>
                <a:spcPct val="90000"/>
              </a:lnSpc>
            </a:pPr>
            <a:r>
              <a:rPr lang="es-ES" sz="1200" dirty="0">
                <a:solidFill>
                  <a:schemeClr val="bg1"/>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9" name="CuadroTexto 9">
            <a:extLst>
              <a:ext uri="{FF2B5EF4-FFF2-40B4-BE49-F238E27FC236}">
                <a16:creationId xmlns:a16="http://schemas.microsoft.com/office/drawing/2014/main" id="{B5ABDD09-8816-DD60-5CD8-ABB04DED7C3B}"/>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36</a:t>
            </a:r>
          </a:p>
        </p:txBody>
      </p:sp>
    </p:spTree>
    <p:extLst>
      <p:ext uri="{BB962C8B-B14F-4D97-AF65-F5344CB8AC3E}">
        <p14:creationId xmlns:p14="http://schemas.microsoft.com/office/powerpoint/2010/main" val="3239888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b" anchorCtr="0">
            <a:normAutofit/>
          </a:bodyPr>
          <a:lstStyle/>
          <a:p>
            <a:r>
              <a:rPr lang="es-ES" sz="2400" cap="none" dirty="0">
                <a:latin typeface="+mn-lt"/>
                <a:ea typeface="+mn-ea"/>
                <a:cs typeface="+mn-cs"/>
              </a:rPr>
              <a:t>4.4	PRÁCTICA VIDEO 172</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4" name="Marcador de contenido 2">
            <a:extLst>
              <a:ext uri="{FF2B5EF4-FFF2-40B4-BE49-F238E27FC236}">
                <a16:creationId xmlns:a16="http://schemas.microsoft.com/office/drawing/2014/main" id="{7206B32B-40CA-21CA-82A2-E2EC996EC16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dirty="0">
                <a:solidFill>
                  <a:schemeClr val="bg1"/>
                </a:solidFill>
              </a:rPr>
              <a:t>4.3	PRÁCTICA VIDEO 171</a:t>
            </a:r>
          </a:p>
          <a:p>
            <a:pPr lvl="2">
              <a:lnSpc>
                <a:spcPct val="90000"/>
              </a:lnSpc>
            </a:pPr>
            <a:r>
              <a:rPr lang="es-ES" sz="1200" dirty="0">
                <a:solidFill>
                  <a:schemeClr val="bg1"/>
                </a:solidFill>
              </a:rPr>
              <a:t>4.3.1	CODIFICACIÓN CONTROLADOR</a:t>
            </a:r>
          </a:p>
          <a:p>
            <a:pPr lvl="1">
              <a:lnSpc>
                <a:spcPct val="90000"/>
              </a:lnSpc>
            </a:pPr>
            <a:r>
              <a:rPr lang="es-ES" sz="1200" b="1" dirty="0">
                <a:solidFill>
                  <a:srgbClr val="FFFF00"/>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7" name="Content Placeholder 7">
            <a:extLst>
              <a:ext uri="{FF2B5EF4-FFF2-40B4-BE49-F238E27FC236}">
                <a16:creationId xmlns:a16="http://schemas.microsoft.com/office/drawing/2014/main" id="{BED01AC4-43F9-8202-4B78-8C0B19661144}"/>
              </a:ext>
            </a:extLst>
          </p:cNvPr>
          <p:cNvSpPr>
            <a:spLocks noGrp="1"/>
          </p:cNvSpPr>
          <p:nvPr>
            <p:ph idx="1"/>
          </p:nvPr>
        </p:nvSpPr>
        <p:spPr>
          <a:xfrm>
            <a:off x="581192" y="2073092"/>
            <a:ext cx="8314330" cy="1355908"/>
          </a:xfrm>
        </p:spPr>
        <p:txBody>
          <a:bodyPr>
            <a:normAutofit/>
          </a:bodyPr>
          <a:lstStyle/>
          <a:p>
            <a:pPr marL="0" indent="0" algn="just">
              <a:buNone/>
            </a:pPr>
            <a:r>
              <a:rPr lang="es-ES" dirty="0"/>
              <a:t>Para esta parte de la práctica se hará uso del método </a:t>
            </a:r>
            <a:r>
              <a:rPr lang="es-ES" dirty="0" err="1"/>
              <a:t>Join</a:t>
            </a:r>
            <a:r>
              <a:rPr lang="es-ES" dirty="0"/>
              <a:t>() dentro de un hilo externo que se haya creado, deteniendo la ejecución del hilo creado, hasta que un hilo interno finalice la ejecución de su proceso, de esta forma se debe obtener la misma salida de ejecución que en la práctica anterior.</a:t>
            </a:r>
          </a:p>
        </p:txBody>
      </p:sp>
      <p:sp>
        <p:nvSpPr>
          <p:cNvPr id="9" name="CuadroTexto 9">
            <a:extLst>
              <a:ext uri="{FF2B5EF4-FFF2-40B4-BE49-F238E27FC236}">
                <a16:creationId xmlns:a16="http://schemas.microsoft.com/office/drawing/2014/main" id="{8D1F323B-AF78-B8EF-D2D0-48BDDE9EC819}"/>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37</a:t>
            </a:r>
          </a:p>
        </p:txBody>
      </p:sp>
    </p:spTree>
    <p:extLst>
      <p:ext uri="{BB962C8B-B14F-4D97-AF65-F5344CB8AC3E}">
        <p14:creationId xmlns:p14="http://schemas.microsoft.com/office/powerpoint/2010/main" val="2106921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Autofit/>
          </a:bodyPr>
          <a:lstStyle/>
          <a:p>
            <a:r>
              <a:rPr lang="es-ES" sz="2400" cap="none" dirty="0">
                <a:latin typeface="+mn-lt"/>
                <a:ea typeface="+mn-ea"/>
                <a:cs typeface="+mn-cs"/>
              </a:rPr>
              <a:t>4.4.1	CODIFICACIÓN CONTROLADOR</a:t>
            </a:r>
            <a:br>
              <a:rPr lang="es-ES" sz="1600" cap="none" dirty="0">
                <a:latin typeface="+mn-lt"/>
                <a:ea typeface="+mn-ea"/>
                <a:cs typeface="+mn-cs"/>
              </a:rPr>
            </a:br>
            <a:r>
              <a:rPr lang="es-ES" sz="1600" cap="none" dirty="0">
                <a:latin typeface="+mn-lt"/>
                <a:ea typeface="+mn-ea"/>
                <a:cs typeface="+mn-cs"/>
              </a:rPr>
              <a:t>1.	En el controlador se creará una nueva clase con el nombre Hilo2Controlador y luego clic en </a:t>
            </a:r>
            <a:r>
              <a:rPr lang="es-ES" sz="1600" cap="none" dirty="0" err="1">
                <a:latin typeface="+mn-lt"/>
                <a:ea typeface="+mn-ea"/>
                <a:cs typeface="+mn-cs"/>
              </a:rPr>
              <a:t>Add</a:t>
            </a:r>
            <a:r>
              <a:rPr lang="es-ES" sz="1600" cap="none" dirty="0">
                <a:latin typeface="+mn-lt"/>
                <a:ea typeface="+mn-ea"/>
                <a:cs typeface="+mn-cs"/>
              </a:rPr>
              <a:t>, este será el hilo externo que contendrá el hilo interno al cual se le encadenara el método </a:t>
            </a:r>
            <a:r>
              <a:rPr lang="es-ES" sz="1600" cap="none" dirty="0" err="1">
                <a:latin typeface="+mn-lt"/>
                <a:ea typeface="+mn-ea"/>
                <a:cs typeface="+mn-cs"/>
              </a:rPr>
              <a:t>Join</a:t>
            </a:r>
            <a:r>
              <a:rPr lang="es-ES" sz="1600" cap="none" dirty="0">
                <a:latin typeface="+mn-lt"/>
                <a:ea typeface="+mn-ea"/>
                <a:cs typeface="+mn-cs"/>
              </a:rPr>
              <a:t>() para que este finalice su proceso de ejecución.</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5" name="Marcador de contenido 2">
            <a:extLst>
              <a:ext uri="{FF2B5EF4-FFF2-40B4-BE49-F238E27FC236}">
                <a16:creationId xmlns:a16="http://schemas.microsoft.com/office/drawing/2014/main" id="{7A040D89-2850-A6E0-6DC4-B094891669A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dirty="0">
                <a:solidFill>
                  <a:schemeClr val="bg1"/>
                </a:solidFill>
              </a:rPr>
              <a:t>4.3	PRÁCTICA VIDEO 171</a:t>
            </a:r>
          </a:p>
          <a:p>
            <a:pPr lvl="2">
              <a:lnSpc>
                <a:spcPct val="90000"/>
              </a:lnSpc>
            </a:pPr>
            <a:r>
              <a:rPr lang="es-ES" sz="1200" dirty="0">
                <a:solidFill>
                  <a:schemeClr val="bg1"/>
                </a:solidFill>
              </a:rPr>
              <a:t>4.3.1	CODIFICACIÓN CONTROLADOR</a:t>
            </a:r>
          </a:p>
          <a:p>
            <a:pPr lvl="1">
              <a:lnSpc>
                <a:spcPct val="90000"/>
              </a:lnSpc>
            </a:pPr>
            <a:r>
              <a:rPr lang="es-ES" sz="1200" b="1" dirty="0">
                <a:solidFill>
                  <a:srgbClr val="FFFF00"/>
                </a:solidFill>
              </a:rPr>
              <a:t>4.4	PRÁCTICA VIDEO 172</a:t>
            </a:r>
          </a:p>
          <a:p>
            <a:pPr lvl="2">
              <a:lnSpc>
                <a:spcPct val="90000"/>
              </a:lnSpc>
            </a:pPr>
            <a:r>
              <a:rPr lang="es-ES" sz="1200" b="1" dirty="0">
                <a:solidFill>
                  <a:srgbClr val="FFFF00"/>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7" name="Picture 6">
            <a:extLst>
              <a:ext uri="{FF2B5EF4-FFF2-40B4-BE49-F238E27FC236}">
                <a16:creationId xmlns:a16="http://schemas.microsoft.com/office/drawing/2014/main" id="{F0BCB08A-6529-4856-D662-D3CFFB174C6A}"/>
              </a:ext>
            </a:extLst>
          </p:cNvPr>
          <p:cNvPicPr>
            <a:picLocks noChangeAspect="1"/>
          </p:cNvPicPr>
          <p:nvPr/>
        </p:nvPicPr>
        <p:blipFill>
          <a:blip r:embed="rId2"/>
          <a:stretch>
            <a:fillRect/>
          </a:stretch>
        </p:blipFill>
        <p:spPr>
          <a:xfrm>
            <a:off x="1288588" y="1885303"/>
            <a:ext cx="6924085" cy="4803350"/>
          </a:xfrm>
          <a:prstGeom prst="rect">
            <a:avLst/>
          </a:prstGeom>
        </p:spPr>
      </p:pic>
      <p:sp>
        <p:nvSpPr>
          <p:cNvPr id="9" name="CuadroTexto 9">
            <a:extLst>
              <a:ext uri="{FF2B5EF4-FFF2-40B4-BE49-F238E27FC236}">
                <a16:creationId xmlns:a16="http://schemas.microsoft.com/office/drawing/2014/main" id="{1CB93D30-E6F5-971A-F670-1DA825FBAF42}"/>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38</a:t>
            </a:r>
          </a:p>
        </p:txBody>
      </p:sp>
    </p:spTree>
    <p:extLst>
      <p:ext uri="{BB962C8B-B14F-4D97-AF65-F5344CB8AC3E}">
        <p14:creationId xmlns:p14="http://schemas.microsoft.com/office/powerpoint/2010/main" val="12190020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2.	La clase Hilo2Controlador recibirá como parámetro al hilo interno y se le encadenara al método </a:t>
            </a:r>
            <a:r>
              <a:rPr lang="es-ES" dirty="0" err="1">
                <a:solidFill>
                  <a:schemeClr val="bg1"/>
                </a:solidFill>
              </a:rPr>
              <a:t>Join</a:t>
            </a:r>
            <a:r>
              <a:rPr lang="es-ES" dirty="0">
                <a:solidFill>
                  <a:schemeClr val="bg1"/>
                </a:solidFill>
              </a:rPr>
              <a:t>() en la función que se ejecutara en el hilo externo.</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8" name="CuadroTexto 9">
            <a:extLst>
              <a:ext uri="{FF2B5EF4-FFF2-40B4-BE49-F238E27FC236}">
                <a16:creationId xmlns:a16="http://schemas.microsoft.com/office/drawing/2014/main" id="{5CC0D96E-F2A4-1141-403C-A9093B58DF08}"/>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19</a:t>
            </a:r>
          </a:p>
        </p:txBody>
      </p:sp>
      <p:pic>
        <p:nvPicPr>
          <p:cNvPr id="4" name="Picture 3">
            <a:extLst>
              <a:ext uri="{FF2B5EF4-FFF2-40B4-BE49-F238E27FC236}">
                <a16:creationId xmlns:a16="http://schemas.microsoft.com/office/drawing/2014/main" id="{4D62DA27-3855-FBF1-CBBD-73E1E5A48D31}"/>
              </a:ext>
            </a:extLst>
          </p:cNvPr>
          <p:cNvPicPr>
            <a:picLocks noChangeAspect="1"/>
          </p:cNvPicPr>
          <p:nvPr/>
        </p:nvPicPr>
        <p:blipFill>
          <a:blip r:embed="rId2"/>
          <a:stretch>
            <a:fillRect/>
          </a:stretch>
        </p:blipFill>
        <p:spPr>
          <a:xfrm>
            <a:off x="4221245" y="685800"/>
            <a:ext cx="4824730" cy="5486400"/>
          </a:xfrm>
          <a:prstGeom prst="rect">
            <a:avLst/>
          </a:prstGeom>
        </p:spPr>
      </p:pic>
      <p:sp>
        <p:nvSpPr>
          <p:cNvPr id="5" name="Marcador de contenido 2">
            <a:extLst>
              <a:ext uri="{FF2B5EF4-FFF2-40B4-BE49-F238E27FC236}">
                <a16:creationId xmlns:a16="http://schemas.microsoft.com/office/drawing/2014/main" id="{7E181A27-4B8E-FF0B-55C3-12AE7E0993E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dirty="0">
                <a:solidFill>
                  <a:schemeClr val="bg1"/>
                </a:solidFill>
              </a:rPr>
              <a:t>4.3	PRÁCTICA VIDEO 171</a:t>
            </a:r>
          </a:p>
          <a:p>
            <a:pPr lvl="2">
              <a:lnSpc>
                <a:spcPct val="90000"/>
              </a:lnSpc>
            </a:pPr>
            <a:r>
              <a:rPr lang="es-ES" sz="1200" dirty="0">
                <a:solidFill>
                  <a:schemeClr val="bg1"/>
                </a:solidFill>
              </a:rPr>
              <a:t>4.3.1	CODIFICACIÓN CONTROLADOR</a:t>
            </a:r>
          </a:p>
          <a:p>
            <a:pPr lvl="1">
              <a:lnSpc>
                <a:spcPct val="90000"/>
              </a:lnSpc>
            </a:pPr>
            <a:r>
              <a:rPr lang="es-ES" sz="1200" b="1" dirty="0">
                <a:solidFill>
                  <a:srgbClr val="FFFF00"/>
                </a:solidFill>
              </a:rPr>
              <a:t>4.4	PRÁCTICA VIDEO 172</a:t>
            </a:r>
          </a:p>
          <a:p>
            <a:pPr lvl="2">
              <a:lnSpc>
                <a:spcPct val="90000"/>
              </a:lnSpc>
            </a:pPr>
            <a:r>
              <a:rPr lang="es-ES" sz="1200" b="1" dirty="0">
                <a:solidFill>
                  <a:srgbClr val="FFFF00"/>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7" name="CuadroTexto 9">
            <a:extLst>
              <a:ext uri="{FF2B5EF4-FFF2-40B4-BE49-F238E27FC236}">
                <a16:creationId xmlns:a16="http://schemas.microsoft.com/office/drawing/2014/main" id="{1E4203DA-878F-3724-44EF-3BAADFF6F166}"/>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39</a:t>
            </a:r>
          </a:p>
        </p:txBody>
      </p:sp>
    </p:spTree>
    <p:extLst>
      <p:ext uri="{BB962C8B-B14F-4D97-AF65-F5344CB8AC3E}">
        <p14:creationId xmlns:p14="http://schemas.microsoft.com/office/powerpoint/2010/main" val="1372999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1	Introducción</a:t>
            </a:r>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b="1" dirty="0">
                <a:solidFill>
                  <a:srgbClr val="FFFF00"/>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 Y MODELOS DE CONCURRENCIA</a:t>
            </a:r>
          </a:p>
          <a:p>
            <a:pPr lvl="2">
              <a:lnSpc>
                <a:spcPct val="90000"/>
              </a:lnSpc>
            </a:pPr>
            <a:r>
              <a:rPr lang="es-ES" sz="1200" dirty="0">
                <a:solidFill>
                  <a:schemeClr val="bg1"/>
                </a:solidFill>
              </a:rPr>
              <a:t>3.1.1	ESTADOS Y OPERACIONES DE UN PROCESO</a:t>
            </a:r>
          </a:p>
          <a:p>
            <a:pPr lvl="2">
              <a:lnSpc>
                <a:spcPct val="90000"/>
              </a:lnSpc>
            </a:pPr>
            <a:r>
              <a:rPr lang="es-ES" sz="1200" dirty="0">
                <a:solidFill>
                  <a:schemeClr val="bg1"/>
                </a:solidFill>
              </a:rPr>
              <a:t>3.1.2	FORMAS DE CREAR Y MANEJAR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CARACTERISCAS DE LOS HILOS</a:t>
            </a:r>
          </a:p>
          <a:p>
            <a:pPr lvl="2">
              <a:lnSpc>
                <a:spcPct val="90000"/>
              </a:lnSpc>
            </a:pPr>
            <a:r>
              <a:rPr lang="es-ES" sz="1200" dirty="0">
                <a:solidFill>
                  <a:schemeClr val="bg1"/>
                </a:solidFill>
              </a:rPr>
              <a:t>3.2.2	TIPOS DE HILOS</a:t>
            </a:r>
          </a:p>
          <a:p>
            <a:pPr lvl="2">
              <a:lnSpc>
                <a:spcPct val="90000"/>
              </a:lnSpc>
            </a:pPr>
            <a:r>
              <a:rPr lang="es-ES" sz="1200" dirty="0">
                <a:solidFill>
                  <a:schemeClr val="bg1"/>
                </a:solidFill>
              </a:rPr>
              <a:t>3.2.3	GESTIÓN DE HILOS</a:t>
            </a:r>
          </a:p>
          <a:p>
            <a:pPr lvl="2">
              <a:lnSpc>
                <a:spcPct val="90000"/>
              </a:lnSpc>
            </a:pPr>
            <a:r>
              <a:rPr lang="es-ES" sz="1200" dirty="0">
                <a:solidFill>
                  <a:schemeClr val="bg1"/>
                </a:solidFill>
              </a:rPr>
              <a:t>3.2.4	INTERRUPCIONES</a:t>
            </a:r>
          </a:p>
          <a:p>
            <a:pPr lvl="2">
              <a:lnSpc>
                <a:spcPct val="90000"/>
              </a:lnSpc>
            </a:pPr>
            <a:r>
              <a:rPr lang="es-ES" sz="1200" dirty="0">
                <a:solidFill>
                  <a:schemeClr val="bg1"/>
                </a:solidFill>
              </a:rPr>
              <a:t>3.2.5	HILOS CON C#</a:t>
            </a:r>
          </a:p>
          <a:p>
            <a:pPr>
              <a:lnSpc>
                <a:spcPct val="90000"/>
              </a:lnSpc>
            </a:pPr>
            <a:r>
              <a:rPr lang="es-ES" sz="1200" dirty="0">
                <a:solidFill>
                  <a:schemeClr val="bg1"/>
                </a:solidFill>
              </a:rPr>
              <a:t>4	PARTE PRÁCTICA</a:t>
            </a: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2180496"/>
            <a:ext cx="8413952" cy="3678303"/>
          </a:xfrm>
        </p:spPr>
        <p:txBody>
          <a:bodyPr>
            <a:normAutofit fontScale="92500" lnSpcReduction="20000"/>
          </a:bodyPr>
          <a:lstStyle/>
          <a:p>
            <a:pPr marL="0" marR="0" indent="0" algn="just">
              <a:lnSpc>
                <a:spcPct val="115000"/>
              </a:lnSpc>
              <a:spcBef>
                <a:spcPts val="0"/>
              </a:spcBef>
              <a:spcAft>
                <a:spcPts val="1000"/>
              </a:spcAft>
              <a:buNone/>
            </a:pPr>
            <a:r>
              <a:rPr lang="es-ES" dirty="0">
                <a:solidFill>
                  <a:schemeClr val="tx1"/>
                </a:solidFill>
              </a:rPr>
              <a:t>Un hilo, también conocido como </a:t>
            </a:r>
            <a:r>
              <a:rPr lang="es-ES" dirty="0" err="1">
                <a:solidFill>
                  <a:schemeClr val="tx1"/>
                </a:solidFill>
              </a:rPr>
              <a:t>Thread</a:t>
            </a:r>
            <a:r>
              <a:rPr lang="es-ES" dirty="0">
                <a:solidFill>
                  <a:schemeClr val="tx1"/>
                </a:solidFill>
              </a:rPr>
              <a:t>, proceso ligero o subproceso, es la unidad de ejecución de un proceso. Está asociado con una secuencia de instrucciones, un conjunto de registros y una pila [1]. Los programas que no utilizan hilos solo tienen una secuencia de ejecución y realizan una tarea a la vez. Estos programas son adecuados para tareas simples y rápidas, pero pueden ser ineficientes para tareas más complejas o que requieren la ejecución de varias tareas simultáneamente. </a:t>
            </a:r>
          </a:p>
          <a:p>
            <a:pPr marL="0" marR="0" indent="0" algn="just">
              <a:lnSpc>
                <a:spcPct val="115000"/>
              </a:lnSpc>
              <a:spcBef>
                <a:spcPts val="0"/>
              </a:spcBef>
              <a:spcAft>
                <a:spcPts val="1000"/>
              </a:spcAft>
              <a:buNone/>
            </a:pPr>
            <a:r>
              <a:rPr lang="es-ES" dirty="0">
                <a:solidFill>
                  <a:schemeClr val="tx1"/>
                </a:solidFill>
              </a:rPr>
              <a:t>La interrupción de hilos es una técnica utilizada para detener o finalizar un hilo en ejecución. Los hilos son una característica importante en la programación concurrente, ya que permiten ejecutar varias tareas al mismo tiempo, mejorando la eficiencia y velocidad de una aplicación. Sin embargo, en algunas situaciones puede ser necesario interrumpir un hilo para liberar recursos o finalizar una tarea específica. La interrupción de hilos se realiza mediante una señal o una llamada a un método específico, y puede ser manejada por el hilo mediante un controlador de interrupciones.</a:t>
            </a:r>
          </a:p>
        </p:txBody>
      </p:sp>
    </p:spTree>
    <p:extLst>
      <p:ext uri="{BB962C8B-B14F-4D97-AF65-F5344CB8AC3E}">
        <p14:creationId xmlns:p14="http://schemas.microsoft.com/office/powerpoint/2010/main" val="911001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chor="ctr" anchorCtr="0">
            <a:normAutofit/>
          </a:bodyPr>
          <a:lstStyle/>
          <a:p>
            <a:r>
              <a:rPr lang="es-ES" sz="1800" cap="none" dirty="0">
                <a:latin typeface="+mn-lt"/>
                <a:ea typeface="+mn-ea"/>
                <a:cs typeface="+mn-cs"/>
              </a:rPr>
              <a:t>3.	En el método </a:t>
            </a:r>
            <a:r>
              <a:rPr lang="es-ES" sz="1800" cap="none" dirty="0" err="1">
                <a:latin typeface="+mn-lt"/>
                <a:ea typeface="+mn-ea"/>
                <a:cs typeface="+mn-cs"/>
              </a:rPr>
              <a:t>gestionarHilos</a:t>
            </a:r>
            <a:r>
              <a:rPr lang="es-ES" sz="1800" cap="none" dirty="0">
                <a:latin typeface="+mn-lt"/>
                <a:ea typeface="+mn-ea"/>
                <a:cs typeface="+mn-cs"/>
              </a:rPr>
              <a:t>() de la clase </a:t>
            </a:r>
            <a:r>
              <a:rPr lang="es-ES" sz="1800" cap="none" dirty="0" err="1">
                <a:latin typeface="+mn-lt"/>
                <a:ea typeface="+mn-ea"/>
                <a:cs typeface="+mn-cs"/>
              </a:rPr>
              <a:t>GestionHilo</a:t>
            </a:r>
            <a:r>
              <a:rPr lang="es-ES" sz="1800" cap="none" dirty="0">
                <a:latin typeface="+mn-lt"/>
                <a:ea typeface="+mn-ea"/>
                <a:cs typeface="+mn-cs"/>
              </a:rPr>
              <a:t> se debe pasar como parámetro el objeto de la clase </a:t>
            </a:r>
            <a:r>
              <a:rPr lang="es-ES" sz="1800" cap="none" dirty="0" err="1">
                <a:latin typeface="+mn-lt"/>
                <a:ea typeface="+mn-ea"/>
                <a:cs typeface="+mn-cs"/>
              </a:rPr>
              <a:t>HiloControlador</a:t>
            </a:r>
            <a:r>
              <a:rPr lang="es-ES" sz="1800" cap="none" dirty="0">
                <a:latin typeface="+mn-lt"/>
                <a:ea typeface="+mn-ea"/>
                <a:cs typeface="+mn-cs"/>
              </a:rPr>
              <a:t> al objeto de la clase Hilo2Controlador, luego ejecutar el método Start() en el hilo2Controlador (externo) y luego al </a:t>
            </a:r>
            <a:r>
              <a:rPr lang="es-ES" sz="1800" cap="none" dirty="0" err="1">
                <a:latin typeface="+mn-lt"/>
                <a:ea typeface="+mn-ea"/>
                <a:cs typeface="+mn-cs"/>
              </a:rPr>
              <a:t>hiloControlador</a:t>
            </a:r>
            <a:r>
              <a:rPr lang="es-ES" sz="1800" cap="none" dirty="0">
                <a:latin typeface="+mn-lt"/>
                <a:ea typeface="+mn-ea"/>
                <a:cs typeface="+mn-cs"/>
              </a:rPr>
              <a:t> (interno).</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pic>
        <p:nvPicPr>
          <p:cNvPr id="5" name="Picture 4" descr="Text&#10;&#10;Description automatically generated">
            <a:extLst>
              <a:ext uri="{FF2B5EF4-FFF2-40B4-BE49-F238E27FC236}">
                <a16:creationId xmlns:a16="http://schemas.microsoft.com/office/drawing/2014/main" id="{BC4732D6-93AD-A3A1-ED69-7646EC8750C5}"/>
              </a:ext>
            </a:extLst>
          </p:cNvPr>
          <p:cNvPicPr>
            <a:picLocks noChangeAspect="1"/>
          </p:cNvPicPr>
          <p:nvPr/>
        </p:nvPicPr>
        <p:blipFill>
          <a:blip r:embed="rId2"/>
          <a:stretch>
            <a:fillRect/>
          </a:stretch>
        </p:blipFill>
        <p:spPr>
          <a:xfrm>
            <a:off x="581192" y="1997755"/>
            <a:ext cx="8327538" cy="2138817"/>
          </a:xfrm>
          <a:prstGeom prst="rect">
            <a:avLst/>
          </a:prstGeom>
        </p:spPr>
      </p:pic>
      <p:sp>
        <p:nvSpPr>
          <p:cNvPr id="7" name="Marcador de contenido 2">
            <a:extLst>
              <a:ext uri="{FF2B5EF4-FFF2-40B4-BE49-F238E27FC236}">
                <a16:creationId xmlns:a16="http://schemas.microsoft.com/office/drawing/2014/main" id="{1EAC3D03-7453-2D74-7966-5164B5182C5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dirty="0">
                <a:solidFill>
                  <a:schemeClr val="bg1"/>
                </a:solidFill>
              </a:rPr>
              <a:t>4.3	PRÁCTICA VIDEO 171</a:t>
            </a:r>
          </a:p>
          <a:p>
            <a:pPr lvl="2">
              <a:lnSpc>
                <a:spcPct val="90000"/>
              </a:lnSpc>
            </a:pPr>
            <a:r>
              <a:rPr lang="es-ES" sz="1200" dirty="0">
                <a:solidFill>
                  <a:schemeClr val="bg1"/>
                </a:solidFill>
              </a:rPr>
              <a:t>4.3.1	CODIFICACIÓN CONTROLADOR</a:t>
            </a:r>
          </a:p>
          <a:p>
            <a:pPr lvl="1">
              <a:lnSpc>
                <a:spcPct val="90000"/>
              </a:lnSpc>
            </a:pPr>
            <a:r>
              <a:rPr lang="es-ES" sz="1200" b="1" dirty="0">
                <a:solidFill>
                  <a:srgbClr val="FFFF00"/>
                </a:solidFill>
              </a:rPr>
              <a:t>4.4	PRÁCTICA VIDEO 172</a:t>
            </a:r>
          </a:p>
          <a:p>
            <a:pPr lvl="2">
              <a:lnSpc>
                <a:spcPct val="90000"/>
              </a:lnSpc>
            </a:pPr>
            <a:r>
              <a:rPr lang="es-ES" sz="1200" b="1" dirty="0">
                <a:solidFill>
                  <a:srgbClr val="FFFF00"/>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9" name="CuadroTexto 9">
            <a:extLst>
              <a:ext uri="{FF2B5EF4-FFF2-40B4-BE49-F238E27FC236}">
                <a16:creationId xmlns:a16="http://schemas.microsoft.com/office/drawing/2014/main" id="{73379BFF-31CC-DA6A-A591-0B356FB772E1}"/>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40</a:t>
            </a:r>
          </a:p>
        </p:txBody>
      </p:sp>
    </p:spTree>
    <p:extLst>
      <p:ext uri="{BB962C8B-B14F-4D97-AF65-F5344CB8AC3E}">
        <p14:creationId xmlns:p14="http://schemas.microsoft.com/office/powerpoint/2010/main" val="3736190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sz="2400" dirty="0">
                <a:solidFill>
                  <a:schemeClr val="bg1"/>
                </a:solidFill>
              </a:rPr>
              <a:t>4.5	ESTRUCTURA DE LA APLICACIÓN</a:t>
            </a:r>
            <a:endParaRPr lang="en-US" sz="2400"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8" name="CuadroTexto 9">
            <a:extLst>
              <a:ext uri="{FF2B5EF4-FFF2-40B4-BE49-F238E27FC236}">
                <a16:creationId xmlns:a16="http://schemas.microsoft.com/office/drawing/2014/main" id="{5CC0D96E-F2A4-1141-403C-A9093B58DF08}"/>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19</a:t>
            </a:r>
          </a:p>
        </p:txBody>
      </p:sp>
      <p:sp>
        <p:nvSpPr>
          <p:cNvPr id="4" name="Marcador de contenido 2">
            <a:extLst>
              <a:ext uri="{FF2B5EF4-FFF2-40B4-BE49-F238E27FC236}">
                <a16:creationId xmlns:a16="http://schemas.microsoft.com/office/drawing/2014/main" id="{705B6343-4D3C-A510-D5C6-8D54FF885B91}"/>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dirty="0">
                <a:solidFill>
                  <a:schemeClr val="bg1"/>
                </a:solidFill>
              </a:rPr>
              <a:t>4.3	PRÁCTICA VIDEO 171</a:t>
            </a:r>
          </a:p>
          <a:p>
            <a:pPr lvl="2">
              <a:lnSpc>
                <a:spcPct val="90000"/>
              </a:lnSpc>
            </a:pPr>
            <a:r>
              <a:rPr lang="es-ES" sz="1200" dirty="0">
                <a:solidFill>
                  <a:schemeClr val="bg1"/>
                </a:solidFill>
              </a:rPr>
              <a:t>4.3.1	CODIFICACIÓN CONTROLADOR</a:t>
            </a:r>
          </a:p>
          <a:p>
            <a:pPr lvl="1">
              <a:lnSpc>
                <a:spcPct val="90000"/>
              </a:lnSpc>
            </a:pPr>
            <a:r>
              <a:rPr lang="es-ES" sz="1200" dirty="0">
                <a:solidFill>
                  <a:schemeClr val="bg1"/>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b="1" dirty="0">
                <a:solidFill>
                  <a:srgbClr val="FFFF00"/>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7" name="Picture 6">
            <a:extLst>
              <a:ext uri="{FF2B5EF4-FFF2-40B4-BE49-F238E27FC236}">
                <a16:creationId xmlns:a16="http://schemas.microsoft.com/office/drawing/2014/main" id="{316D8E71-0E15-B15D-E4A7-20DEBE9406D5}"/>
              </a:ext>
            </a:extLst>
          </p:cNvPr>
          <p:cNvPicPr>
            <a:picLocks noChangeAspect="1"/>
          </p:cNvPicPr>
          <p:nvPr/>
        </p:nvPicPr>
        <p:blipFill>
          <a:blip r:embed="rId2"/>
          <a:stretch>
            <a:fillRect/>
          </a:stretch>
        </p:blipFill>
        <p:spPr>
          <a:xfrm>
            <a:off x="4431845" y="1193533"/>
            <a:ext cx="4416075" cy="4470933"/>
          </a:xfrm>
          <a:prstGeom prst="rect">
            <a:avLst/>
          </a:prstGeom>
        </p:spPr>
      </p:pic>
      <p:sp>
        <p:nvSpPr>
          <p:cNvPr id="9" name="CuadroTexto 9">
            <a:extLst>
              <a:ext uri="{FF2B5EF4-FFF2-40B4-BE49-F238E27FC236}">
                <a16:creationId xmlns:a16="http://schemas.microsoft.com/office/drawing/2014/main" id="{4ABBE17E-020F-57BD-BFC3-A3B00F1AE93E}"/>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41</a:t>
            </a:r>
          </a:p>
        </p:txBody>
      </p:sp>
    </p:spTree>
    <p:extLst>
      <p:ext uri="{BB962C8B-B14F-4D97-AF65-F5344CB8AC3E}">
        <p14:creationId xmlns:p14="http://schemas.microsoft.com/office/powerpoint/2010/main" val="2885815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40228"/>
            <a:ext cx="8641185" cy="975727"/>
          </a:xfrm>
        </p:spPr>
        <p:txBody>
          <a:bodyPr anchor="b" anchorCtr="0">
            <a:normAutofit fontScale="90000"/>
          </a:bodyPr>
          <a:lstStyle/>
          <a:p>
            <a:r>
              <a:rPr lang="es-ES" sz="2400" cap="none" dirty="0">
                <a:latin typeface="+mn-lt"/>
                <a:ea typeface="+mn-ea"/>
                <a:cs typeface="+mn-cs"/>
              </a:rPr>
              <a:t>4.6	EJECUCIÓN DEL PROYECTO</a:t>
            </a:r>
            <a:br>
              <a:rPr lang="es-ES" sz="2400" cap="none" dirty="0">
                <a:latin typeface="+mn-lt"/>
                <a:ea typeface="+mn-ea"/>
                <a:cs typeface="+mn-cs"/>
              </a:rPr>
            </a:br>
            <a:r>
              <a:rPr lang="es-ES" sz="2000" cap="none" dirty="0">
                <a:latin typeface="+mn-lt"/>
                <a:ea typeface="+mn-ea"/>
                <a:cs typeface="+mn-cs"/>
              </a:rPr>
              <a:t>Para ejecutar el proyecto dirigirse a la barra de herramientas superior y dar clic en Start </a:t>
            </a:r>
            <a:r>
              <a:rPr lang="es-ES" sz="2000" cap="none" dirty="0" err="1">
                <a:latin typeface="+mn-lt"/>
                <a:ea typeface="+mn-ea"/>
                <a:cs typeface="+mn-cs"/>
              </a:rPr>
              <a:t>Without</a:t>
            </a:r>
            <a:r>
              <a:rPr lang="es-ES" sz="2000" cap="none" dirty="0">
                <a:latin typeface="+mn-lt"/>
                <a:ea typeface="+mn-ea"/>
                <a:cs typeface="+mn-cs"/>
              </a:rPr>
              <a:t> </a:t>
            </a:r>
            <a:r>
              <a:rPr lang="es-ES" sz="2000" cap="none" dirty="0" err="1">
                <a:latin typeface="+mn-lt"/>
                <a:ea typeface="+mn-ea"/>
                <a:cs typeface="+mn-cs"/>
              </a:rPr>
              <a:t>Debugging</a:t>
            </a:r>
            <a:r>
              <a:rPr lang="es-ES" sz="2000" cap="none" dirty="0">
                <a:latin typeface="+mn-lt"/>
                <a:ea typeface="+mn-ea"/>
                <a:cs typeface="+mn-cs"/>
              </a:rPr>
              <a:t> o también pulsando las teclas Ctrl+F5.</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pic>
        <p:nvPicPr>
          <p:cNvPr id="4" name="Picture 3">
            <a:extLst>
              <a:ext uri="{FF2B5EF4-FFF2-40B4-BE49-F238E27FC236}">
                <a16:creationId xmlns:a16="http://schemas.microsoft.com/office/drawing/2014/main" id="{9738832D-1F18-303E-45C7-AA066859578C}"/>
              </a:ext>
            </a:extLst>
          </p:cNvPr>
          <p:cNvPicPr>
            <a:picLocks noChangeAspect="1"/>
          </p:cNvPicPr>
          <p:nvPr/>
        </p:nvPicPr>
        <p:blipFill>
          <a:blip r:embed="rId2"/>
          <a:stretch>
            <a:fillRect/>
          </a:stretch>
        </p:blipFill>
        <p:spPr>
          <a:xfrm>
            <a:off x="694663" y="2067647"/>
            <a:ext cx="8153383" cy="3186523"/>
          </a:xfrm>
          <a:prstGeom prst="rect">
            <a:avLst/>
          </a:prstGeom>
        </p:spPr>
      </p:pic>
      <p:sp>
        <p:nvSpPr>
          <p:cNvPr id="8" name="Marcador de contenido 2">
            <a:extLst>
              <a:ext uri="{FF2B5EF4-FFF2-40B4-BE49-F238E27FC236}">
                <a16:creationId xmlns:a16="http://schemas.microsoft.com/office/drawing/2014/main" id="{47180458-765A-C1D1-16A8-86FD39B088F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dirty="0">
                <a:solidFill>
                  <a:schemeClr val="bg1"/>
                </a:solidFill>
              </a:rPr>
              <a:t>4.3	PRÁCTICA VIDEO 171</a:t>
            </a:r>
          </a:p>
          <a:p>
            <a:pPr lvl="2">
              <a:lnSpc>
                <a:spcPct val="90000"/>
              </a:lnSpc>
            </a:pPr>
            <a:r>
              <a:rPr lang="es-ES" sz="1200" dirty="0">
                <a:solidFill>
                  <a:schemeClr val="bg1"/>
                </a:solidFill>
              </a:rPr>
              <a:t>4.3.1	CODIFICACIÓN CONTROLADOR</a:t>
            </a:r>
          </a:p>
          <a:p>
            <a:pPr lvl="1">
              <a:lnSpc>
                <a:spcPct val="90000"/>
              </a:lnSpc>
            </a:pPr>
            <a:r>
              <a:rPr lang="es-ES" sz="1200" dirty="0">
                <a:solidFill>
                  <a:schemeClr val="bg1"/>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b="1" dirty="0">
                <a:solidFill>
                  <a:srgbClr val="FFFF00"/>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9" name="CuadroTexto 9">
            <a:extLst>
              <a:ext uri="{FF2B5EF4-FFF2-40B4-BE49-F238E27FC236}">
                <a16:creationId xmlns:a16="http://schemas.microsoft.com/office/drawing/2014/main" id="{7B5AF074-6C4A-AE54-406C-A139CD0F09BF}"/>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42</a:t>
            </a:r>
          </a:p>
        </p:txBody>
      </p:sp>
    </p:spTree>
    <p:extLst>
      <p:ext uri="{BB962C8B-B14F-4D97-AF65-F5344CB8AC3E}">
        <p14:creationId xmlns:p14="http://schemas.microsoft.com/office/powerpoint/2010/main" val="33912345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40228"/>
            <a:ext cx="8536175" cy="975727"/>
          </a:xfrm>
        </p:spPr>
        <p:txBody>
          <a:bodyPr anchor="b" anchorCtr="0">
            <a:noAutofit/>
          </a:bodyPr>
          <a:lstStyle/>
          <a:p>
            <a:r>
              <a:rPr lang="es-ES" sz="1600" cap="none" dirty="0">
                <a:latin typeface="+mn-lt"/>
                <a:ea typeface="+mn-ea"/>
                <a:cs typeface="+mn-cs"/>
              </a:rPr>
              <a:t>Una vez se ejecute el proyecto, el hilo 1 será el primero que ejecute y termine su proceso de impresiones por consola, esto debido a que tiene encadenado el método </a:t>
            </a:r>
            <a:r>
              <a:rPr lang="es-ES" sz="1600" cap="none" dirty="0" err="1">
                <a:latin typeface="+mn-lt"/>
                <a:ea typeface="+mn-ea"/>
                <a:cs typeface="+mn-cs"/>
              </a:rPr>
              <a:t>Join</a:t>
            </a:r>
            <a:r>
              <a:rPr lang="es-ES" sz="1600" cap="none" dirty="0">
                <a:latin typeface="+mn-lt"/>
                <a:ea typeface="+mn-ea"/>
                <a:cs typeface="+mn-cs"/>
              </a:rPr>
              <a:t>() y que el hilo 2 tiene encadenado el método Start() y </a:t>
            </a:r>
            <a:r>
              <a:rPr lang="es-ES" sz="1600" cap="none" dirty="0" err="1">
                <a:latin typeface="+mn-lt"/>
                <a:ea typeface="+mn-ea"/>
                <a:cs typeface="+mn-cs"/>
              </a:rPr>
              <a:t>Join</a:t>
            </a:r>
            <a:r>
              <a:rPr lang="es-ES" sz="1600" cap="none" dirty="0">
                <a:latin typeface="+mn-lt"/>
                <a:ea typeface="+mn-ea"/>
                <a:cs typeface="+mn-cs"/>
              </a:rPr>
              <a:t>() después del hilo 1. Lo último que se mostrará por consola, será un mensaje para mostrar que los procesos de los hilos terminaron.</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7" name="Marcador de contenido 2">
            <a:extLst>
              <a:ext uri="{FF2B5EF4-FFF2-40B4-BE49-F238E27FC236}">
                <a16:creationId xmlns:a16="http://schemas.microsoft.com/office/drawing/2014/main" id="{7699DA81-E020-6AEE-6E46-98CFEF8C55F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dirty="0">
                <a:solidFill>
                  <a:schemeClr val="bg1"/>
                </a:solidFill>
              </a:rPr>
              <a:t>4.3	PRÁCTICA VIDEO 171</a:t>
            </a:r>
          </a:p>
          <a:p>
            <a:pPr lvl="2">
              <a:lnSpc>
                <a:spcPct val="90000"/>
              </a:lnSpc>
            </a:pPr>
            <a:r>
              <a:rPr lang="es-ES" sz="1200" dirty="0">
                <a:solidFill>
                  <a:schemeClr val="bg1"/>
                </a:solidFill>
              </a:rPr>
              <a:t>4.3.1	CODIFICACIÓN CONTROLADOR</a:t>
            </a:r>
          </a:p>
          <a:p>
            <a:pPr lvl="1">
              <a:lnSpc>
                <a:spcPct val="90000"/>
              </a:lnSpc>
            </a:pPr>
            <a:r>
              <a:rPr lang="es-ES" sz="1200" dirty="0">
                <a:solidFill>
                  <a:schemeClr val="bg1"/>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b="1" dirty="0">
                <a:solidFill>
                  <a:srgbClr val="FFFF00"/>
                </a:solidFill>
              </a:rPr>
              <a:t>4.6	EJECUCIÓN DEL PROYECTO</a:t>
            </a:r>
          </a:p>
          <a:p>
            <a:pPr lvl="2">
              <a:lnSpc>
                <a:spcPct val="90000"/>
              </a:lnSpc>
            </a:pPr>
            <a:r>
              <a:rPr lang="es-ES" sz="1200" b="1" dirty="0">
                <a:solidFill>
                  <a:srgbClr val="FFFF00"/>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8" name="Picture 7">
            <a:extLst>
              <a:ext uri="{FF2B5EF4-FFF2-40B4-BE49-F238E27FC236}">
                <a16:creationId xmlns:a16="http://schemas.microsoft.com/office/drawing/2014/main" id="{393EBB5F-5DD2-6E7B-249F-FAE69417F525}"/>
              </a:ext>
            </a:extLst>
          </p:cNvPr>
          <p:cNvPicPr>
            <a:picLocks noChangeAspect="1"/>
          </p:cNvPicPr>
          <p:nvPr/>
        </p:nvPicPr>
        <p:blipFill>
          <a:blip r:embed="rId2"/>
          <a:stretch>
            <a:fillRect/>
          </a:stretch>
        </p:blipFill>
        <p:spPr>
          <a:xfrm>
            <a:off x="581192" y="2173855"/>
            <a:ext cx="8359608" cy="2604339"/>
          </a:xfrm>
          <a:prstGeom prst="rect">
            <a:avLst/>
          </a:prstGeom>
        </p:spPr>
      </p:pic>
      <p:sp>
        <p:nvSpPr>
          <p:cNvPr id="9" name="CuadroTexto 9">
            <a:extLst>
              <a:ext uri="{FF2B5EF4-FFF2-40B4-BE49-F238E27FC236}">
                <a16:creationId xmlns:a16="http://schemas.microsoft.com/office/drawing/2014/main" id="{27B17DB9-E7C1-6472-D1AB-805A0F45A8AC}"/>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43</a:t>
            </a:r>
          </a:p>
        </p:txBody>
      </p:sp>
    </p:spTree>
    <p:extLst>
      <p:ext uri="{BB962C8B-B14F-4D97-AF65-F5344CB8AC3E}">
        <p14:creationId xmlns:p14="http://schemas.microsoft.com/office/powerpoint/2010/main" val="19272178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40228"/>
            <a:ext cx="8536175" cy="975727"/>
          </a:xfrm>
        </p:spPr>
        <p:txBody>
          <a:bodyPr anchor="b" anchorCtr="0">
            <a:noAutofit/>
          </a:bodyPr>
          <a:lstStyle/>
          <a:p>
            <a:r>
              <a:rPr lang="es-ES" sz="1800" cap="none" dirty="0">
                <a:latin typeface="+mn-lt"/>
                <a:ea typeface="+mn-ea"/>
                <a:cs typeface="+mn-cs"/>
              </a:rPr>
              <a:t>La salida será la misma, pero ahora el método </a:t>
            </a:r>
            <a:r>
              <a:rPr lang="es-ES" sz="1800" cap="none" dirty="0" err="1">
                <a:latin typeface="+mn-lt"/>
                <a:ea typeface="+mn-ea"/>
                <a:cs typeface="+mn-cs"/>
              </a:rPr>
              <a:t>Join</a:t>
            </a:r>
            <a:r>
              <a:rPr lang="es-ES" sz="1800" cap="none" dirty="0">
                <a:latin typeface="+mn-lt"/>
                <a:ea typeface="+mn-ea"/>
                <a:cs typeface="+mn-cs"/>
              </a:rPr>
              <a:t>() hará que el hilo interno detenga la ejecución del hilo externo hasta que este finalice la ejecución de su proceso. Por último, se imprime el mensaje que la ejecución de los procesos de los hilos termino.</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7" name="Marcador de contenido 2">
            <a:extLst>
              <a:ext uri="{FF2B5EF4-FFF2-40B4-BE49-F238E27FC236}">
                <a16:creationId xmlns:a16="http://schemas.microsoft.com/office/drawing/2014/main" id="{7699DA81-E020-6AEE-6E46-98CFEF8C55F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dirty="0">
                <a:solidFill>
                  <a:schemeClr val="bg1"/>
                </a:solidFill>
              </a:rPr>
              <a:t>4.3	PRÁCTICA VIDEO 171</a:t>
            </a:r>
          </a:p>
          <a:p>
            <a:pPr lvl="2">
              <a:lnSpc>
                <a:spcPct val="90000"/>
              </a:lnSpc>
            </a:pPr>
            <a:r>
              <a:rPr lang="es-ES" sz="1200" dirty="0">
                <a:solidFill>
                  <a:schemeClr val="bg1"/>
                </a:solidFill>
              </a:rPr>
              <a:t>4.3.1	CODIFICACIÓN CONTROLADOR</a:t>
            </a:r>
          </a:p>
          <a:p>
            <a:pPr lvl="1">
              <a:lnSpc>
                <a:spcPct val="90000"/>
              </a:lnSpc>
            </a:pPr>
            <a:r>
              <a:rPr lang="es-ES" sz="1200" dirty="0">
                <a:solidFill>
                  <a:schemeClr val="bg1"/>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b="1" dirty="0">
                <a:solidFill>
                  <a:srgbClr val="FFFF00"/>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b="1" dirty="0">
                <a:solidFill>
                  <a:srgbClr val="FFFF00"/>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5" name="CuadroTexto 9">
            <a:extLst>
              <a:ext uri="{FF2B5EF4-FFF2-40B4-BE49-F238E27FC236}">
                <a16:creationId xmlns:a16="http://schemas.microsoft.com/office/drawing/2014/main" id="{70D3814C-D757-8F01-FC53-F43647CCC7D7}"/>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44</a:t>
            </a:r>
          </a:p>
        </p:txBody>
      </p:sp>
      <p:pic>
        <p:nvPicPr>
          <p:cNvPr id="9" name="Picture 8">
            <a:extLst>
              <a:ext uri="{FF2B5EF4-FFF2-40B4-BE49-F238E27FC236}">
                <a16:creationId xmlns:a16="http://schemas.microsoft.com/office/drawing/2014/main" id="{4A0A7053-B15A-49A6-E8B8-25BA85168E6F}"/>
              </a:ext>
            </a:extLst>
          </p:cNvPr>
          <p:cNvPicPr>
            <a:picLocks noChangeAspect="1"/>
          </p:cNvPicPr>
          <p:nvPr/>
        </p:nvPicPr>
        <p:blipFill>
          <a:blip r:embed="rId2"/>
          <a:stretch>
            <a:fillRect/>
          </a:stretch>
        </p:blipFill>
        <p:spPr>
          <a:xfrm>
            <a:off x="581192" y="2070617"/>
            <a:ext cx="8270375" cy="2716765"/>
          </a:xfrm>
          <a:prstGeom prst="rect">
            <a:avLst/>
          </a:prstGeom>
        </p:spPr>
      </p:pic>
    </p:spTree>
    <p:extLst>
      <p:ext uri="{BB962C8B-B14F-4D97-AF65-F5344CB8AC3E}">
        <p14:creationId xmlns:p14="http://schemas.microsoft.com/office/powerpoint/2010/main" val="38916096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5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071217"/>
          </a:xfrm>
        </p:spPr>
        <p:txBody>
          <a:bodyPr>
            <a:normAutofit/>
          </a:bodyPr>
          <a:lstStyle/>
          <a:p>
            <a:r>
              <a:rPr lang="es-ES" dirty="0">
                <a:solidFill>
                  <a:schemeClr val="tx1"/>
                </a:solidFill>
              </a:rPr>
              <a:t>El método </a:t>
            </a:r>
            <a:r>
              <a:rPr lang="es-ES" dirty="0" err="1">
                <a:solidFill>
                  <a:schemeClr val="tx1"/>
                </a:solidFill>
              </a:rPr>
              <a:t>Join</a:t>
            </a:r>
            <a:r>
              <a:rPr lang="es-ES" dirty="0">
                <a:solidFill>
                  <a:schemeClr val="tx1"/>
                </a:solidFill>
              </a:rPr>
              <a:t>() de la clase </a:t>
            </a:r>
            <a:r>
              <a:rPr lang="es-ES" dirty="0" err="1">
                <a:solidFill>
                  <a:schemeClr val="tx1"/>
                </a:solidFill>
              </a:rPr>
              <a:t>Thread</a:t>
            </a:r>
            <a:r>
              <a:rPr lang="es-ES" dirty="0">
                <a:solidFill>
                  <a:schemeClr val="tx1"/>
                </a:solidFill>
              </a:rPr>
              <a:t> permite que un hilo espere a que otro hilo termine su ejecución antes de comenzar. De esta manera, se puede controlar el orden de ejecución de los hilos para evitar problemas de flujo de información y resultados inconsistentes.</a:t>
            </a:r>
          </a:p>
          <a:p>
            <a:r>
              <a:rPr lang="es-ES" dirty="0">
                <a:solidFill>
                  <a:schemeClr val="tx1"/>
                </a:solidFill>
              </a:rPr>
              <a:t>El método </a:t>
            </a:r>
            <a:r>
              <a:rPr lang="es-ES" dirty="0" err="1">
                <a:solidFill>
                  <a:schemeClr val="tx1"/>
                </a:solidFill>
              </a:rPr>
              <a:t>Join</a:t>
            </a:r>
            <a:r>
              <a:rPr lang="es-ES" dirty="0">
                <a:solidFill>
                  <a:schemeClr val="tx1"/>
                </a:solidFill>
              </a:rPr>
              <a:t>() proporciona una forma para controlar la ejecución concurrente de hilos y asegurar que se ejecuten en un orden específico, puede usarse para evitar problemas de concurrencia y sincronización de hilos.</a:t>
            </a:r>
          </a:p>
          <a:p>
            <a:r>
              <a:rPr lang="es-ES" dirty="0">
                <a:solidFill>
                  <a:schemeClr val="tx1"/>
                </a:solidFill>
              </a:rPr>
              <a:t>El método </a:t>
            </a:r>
            <a:r>
              <a:rPr lang="es-ES" dirty="0" err="1">
                <a:solidFill>
                  <a:schemeClr val="tx1"/>
                </a:solidFill>
              </a:rPr>
              <a:t>Join</a:t>
            </a:r>
            <a:r>
              <a:rPr lang="es-ES" dirty="0">
                <a:solidFill>
                  <a:schemeClr val="tx1"/>
                </a:solidFill>
              </a:rPr>
              <a:t>() puede usarse para asegurar que un hilo termine su ejecución antes de que otro hilo comience a ejecutarse, lo que puede ser útil para realizar tareas de limpieza o inicialización, es una opción más segura que interrumpir un hilo directamente, ya que permite que el hilo termine su ejecución de manera controlada y consistente.</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35</a:t>
            </a:r>
          </a:p>
        </p:txBody>
      </p:sp>
      <p:sp>
        <p:nvSpPr>
          <p:cNvPr id="8" name="CuadroTexto 9">
            <a:extLst>
              <a:ext uri="{FF2B5EF4-FFF2-40B4-BE49-F238E27FC236}">
                <a16:creationId xmlns:a16="http://schemas.microsoft.com/office/drawing/2014/main" id="{A273604F-F76F-D13A-DE30-F5BD0E14E16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38</a:t>
            </a:r>
          </a:p>
        </p:txBody>
      </p:sp>
      <p:sp>
        <p:nvSpPr>
          <p:cNvPr id="5" name="Marcador de contenido 2">
            <a:extLst>
              <a:ext uri="{FF2B5EF4-FFF2-40B4-BE49-F238E27FC236}">
                <a16:creationId xmlns:a16="http://schemas.microsoft.com/office/drawing/2014/main" id="{EF0627AA-F8F5-1C21-C27C-2AC8ED23063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dirty="0">
                <a:solidFill>
                  <a:schemeClr val="bg1"/>
                </a:solidFill>
              </a:rPr>
              <a:t>4.3	PRÁCTICA VIDEO 171</a:t>
            </a:r>
          </a:p>
          <a:p>
            <a:pPr lvl="2">
              <a:lnSpc>
                <a:spcPct val="90000"/>
              </a:lnSpc>
            </a:pPr>
            <a:r>
              <a:rPr lang="es-ES" sz="1200" dirty="0">
                <a:solidFill>
                  <a:schemeClr val="bg1"/>
                </a:solidFill>
              </a:rPr>
              <a:t>4.3.1	CODIFICACIÓN CONTROLADOR</a:t>
            </a:r>
          </a:p>
          <a:p>
            <a:pPr lvl="1">
              <a:lnSpc>
                <a:spcPct val="90000"/>
              </a:lnSpc>
            </a:pPr>
            <a:r>
              <a:rPr lang="es-ES" sz="1200" dirty="0">
                <a:solidFill>
                  <a:schemeClr val="bg1"/>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b="1" dirty="0">
                <a:solidFill>
                  <a:srgbClr val="FFFF00"/>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6" name="CuadroTexto 9">
            <a:extLst>
              <a:ext uri="{FF2B5EF4-FFF2-40B4-BE49-F238E27FC236}">
                <a16:creationId xmlns:a16="http://schemas.microsoft.com/office/drawing/2014/main" id="{79C7459B-9E05-F7C7-74C9-089531EAEFD9}"/>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45</a:t>
            </a:r>
          </a:p>
        </p:txBody>
      </p:sp>
    </p:spTree>
    <p:extLst>
      <p:ext uri="{BB962C8B-B14F-4D97-AF65-F5344CB8AC3E}">
        <p14:creationId xmlns:p14="http://schemas.microsoft.com/office/powerpoint/2010/main" val="5755401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pPr algn="just"/>
            <a:r>
              <a:rPr lang="es-ES" dirty="0">
                <a:solidFill>
                  <a:schemeClr val="tx1"/>
                </a:solidFill>
              </a:rPr>
              <a:t>Utilizar el método </a:t>
            </a:r>
            <a:r>
              <a:rPr lang="es-ES" dirty="0" err="1">
                <a:solidFill>
                  <a:schemeClr val="tx1"/>
                </a:solidFill>
              </a:rPr>
              <a:t>Join</a:t>
            </a:r>
            <a:r>
              <a:rPr lang="es-ES" dirty="0">
                <a:solidFill>
                  <a:schemeClr val="tx1"/>
                </a:solidFill>
              </a:rPr>
              <a:t>() para sincronizar la ejecución de hilos y asegurar que se ejecuten en el orden deseado, y en lugar de interrumpir hilos directamente para permitir que los hilos terminen su ejecución de manera controlada y consistente.</a:t>
            </a:r>
          </a:p>
          <a:p>
            <a:pPr algn="just"/>
            <a:r>
              <a:rPr lang="es-ES" dirty="0">
                <a:solidFill>
                  <a:schemeClr val="tx1"/>
                </a:solidFill>
              </a:rPr>
              <a:t>Considerar la posibilidad de usar otras opciones de sincronización de hilos, como </a:t>
            </a:r>
            <a:r>
              <a:rPr lang="es-ES" dirty="0" err="1">
                <a:solidFill>
                  <a:schemeClr val="tx1"/>
                </a:solidFill>
              </a:rPr>
              <a:t>Sleep</a:t>
            </a:r>
            <a:r>
              <a:rPr lang="es-ES" dirty="0">
                <a:solidFill>
                  <a:schemeClr val="tx1"/>
                </a:solidFill>
              </a:rPr>
              <a:t>(), </a:t>
            </a:r>
            <a:r>
              <a:rPr lang="es-ES" dirty="0" err="1">
                <a:solidFill>
                  <a:schemeClr val="tx1"/>
                </a:solidFill>
              </a:rPr>
              <a:t>Wait</a:t>
            </a:r>
            <a:r>
              <a:rPr lang="es-ES" dirty="0">
                <a:solidFill>
                  <a:schemeClr val="tx1"/>
                </a:solidFill>
              </a:rPr>
              <a:t>() y Pulse(), junto con el método </a:t>
            </a:r>
            <a:r>
              <a:rPr lang="es-ES" dirty="0" err="1">
                <a:solidFill>
                  <a:schemeClr val="tx1"/>
                </a:solidFill>
              </a:rPr>
              <a:t>Join</a:t>
            </a:r>
            <a:r>
              <a:rPr lang="es-ES" dirty="0">
                <a:solidFill>
                  <a:schemeClr val="tx1"/>
                </a:solidFill>
              </a:rPr>
              <a:t>() para controlar la ejecución de hilos de manera más precisa.</a:t>
            </a:r>
          </a:p>
          <a:p>
            <a:pPr algn="just"/>
            <a:r>
              <a:rPr lang="es-ES" dirty="0">
                <a:solidFill>
                  <a:schemeClr val="tx1"/>
                </a:solidFill>
              </a:rPr>
              <a:t>Manejar adecuadamente las excepciones </a:t>
            </a:r>
            <a:r>
              <a:rPr lang="es-ES" dirty="0" err="1">
                <a:solidFill>
                  <a:schemeClr val="tx1"/>
                </a:solidFill>
              </a:rPr>
              <a:t>ThreadInterruptedException</a:t>
            </a:r>
            <a:r>
              <a:rPr lang="es-ES" dirty="0">
                <a:solidFill>
                  <a:schemeClr val="tx1"/>
                </a:solidFill>
              </a:rPr>
              <a:t> que pueden lanzar el método </a:t>
            </a:r>
            <a:r>
              <a:rPr lang="es-ES" dirty="0" err="1">
                <a:solidFill>
                  <a:schemeClr val="tx1"/>
                </a:solidFill>
              </a:rPr>
              <a:t>Join</a:t>
            </a:r>
            <a:r>
              <a:rPr lang="es-ES" dirty="0">
                <a:solidFill>
                  <a:schemeClr val="tx1"/>
                </a:solidFill>
              </a:rPr>
              <a:t>() si el hilo que está esperando es interrumpido.</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36</a:t>
            </a:r>
          </a:p>
        </p:txBody>
      </p:sp>
      <p:sp>
        <p:nvSpPr>
          <p:cNvPr id="7" name="CuadroTexto 9">
            <a:extLst>
              <a:ext uri="{FF2B5EF4-FFF2-40B4-BE49-F238E27FC236}">
                <a16:creationId xmlns:a16="http://schemas.microsoft.com/office/drawing/2014/main" id="{1256B747-7CC6-E7BC-0D5D-B6E295DB1429}"/>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39</a:t>
            </a:r>
          </a:p>
        </p:txBody>
      </p:sp>
      <p:sp>
        <p:nvSpPr>
          <p:cNvPr id="5" name="Marcador de contenido 2">
            <a:extLst>
              <a:ext uri="{FF2B5EF4-FFF2-40B4-BE49-F238E27FC236}">
                <a16:creationId xmlns:a16="http://schemas.microsoft.com/office/drawing/2014/main" id="{AC081280-BB6D-DAFA-4230-F3B34292596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dirty="0">
                <a:solidFill>
                  <a:schemeClr val="bg1"/>
                </a:solidFill>
              </a:rPr>
              <a:t>4.3	PRÁCTICA VIDEO 171</a:t>
            </a:r>
          </a:p>
          <a:p>
            <a:pPr lvl="2">
              <a:lnSpc>
                <a:spcPct val="90000"/>
              </a:lnSpc>
            </a:pPr>
            <a:r>
              <a:rPr lang="es-ES" sz="1200" dirty="0">
                <a:solidFill>
                  <a:schemeClr val="bg1"/>
                </a:solidFill>
              </a:rPr>
              <a:t>4.3.1	CODIFICACIÓN CONTROLADOR</a:t>
            </a:r>
          </a:p>
          <a:p>
            <a:pPr lvl="1">
              <a:lnSpc>
                <a:spcPct val="90000"/>
              </a:lnSpc>
            </a:pPr>
            <a:r>
              <a:rPr lang="es-ES" sz="1200" dirty="0">
                <a:solidFill>
                  <a:schemeClr val="bg1"/>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b="1" dirty="0">
                <a:solidFill>
                  <a:srgbClr val="FFFF00"/>
                </a:solidFill>
              </a:rPr>
              <a:t>6	RECOMENDACIONES</a:t>
            </a:r>
          </a:p>
          <a:p>
            <a:pPr>
              <a:lnSpc>
                <a:spcPct val="90000"/>
              </a:lnSpc>
            </a:pPr>
            <a:r>
              <a:rPr lang="es-ES" sz="1200" dirty="0">
                <a:solidFill>
                  <a:schemeClr val="bg1"/>
                </a:solidFill>
              </a:rPr>
              <a:t>7	REFERENCIAS</a:t>
            </a:r>
          </a:p>
        </p:txBody>
      </p:sp>
      <p:sp>
        <p:nvSpPr>
          <p:cNvPr id="8" name="CuadroTexto 9">
            <a:extLst>
              <a:ext uri="{FF2B5EF4-FFF2-40B4-BE49-F238E27FC236}">
                <a16:creationId xmlns:a16="http://schemas.microsoft.com/office/drawing/2014/main" id="{DA5F95BE-E0A4-7B26-5E38-0499812FD298}"/>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46</a:t>
            </a:r>
          </a:p>
        </p:txBody>
      </p:sp>
    </p:spTree>
    <p:extLst>
      <p:ext uri="{BB962C8B-B14F-4D97-AF65-F5344CB8AC3E}">
        <p14:creationId xmlns:p14="http://schemas.microsoft.com/office/powerpoint/2010/main" val="6445825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7	</a:t>
            </a:r>
            <a:r>
              <a:rPr lang="es-ES" sz="2800" b="1" dirty="0">
                <a:solidFill>
                  <a:srgbClr val="FFFF00"/>
                </a:solidFill>
              </a:rPr>
              <a:t> </a:t>
            </a:r>
            <a:r>
              <a:rPr lang="es-ES" dirty="0"/>
              <a:t>REFERENCIAS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246914"/>
          </a:xfrm>
        </p:spPr>
        <p:txBody>
          <a:bodyPr>
            <a:normAutofit fontScale="77500" lnSpcReduction="20000"/>
          </a:bodyPr>
          <a:lstStyle/>
          <a:p>
            <a:pPr>
              <a:lnSpc>
                <a:spcPct val="120000"/>
              </a:lnSpc>
            </a:pPr>
            <a:r>
              <a:rPr lang="es-ES" dirty="0"/>
              <a:t>[1] 	G. Elorduy, «Introducción a los hilos,» 2020. [En línea]. </a:t>
            </a:r>
            <a:r>
              <a:rPr lang="es-ES" dirty="0" err="1"/>
              <a:t>Available</a:t>
            </a:r>
            <a:r>
              <a:rPr lang="es-ES" dirty="0"/>
              <a:t>: https://javaparajavatos.wordpress.com/2017/05/06/introduccion-a-los-hilos/.</a:t>
            </a:r>
          </a:p>
          <a:p>
            <a:pPr>
              <a:lnSpc>
                <a:spcPct val="120000"/>
              </a:lnSpc>
            </a:pPr>
            <a:r>
              <a:rPr lang="es-ES" dirty="0"/>
              <a:t>[2] 	M. L. </a:t>
            </a:r>
            <a:r>
              <a:rPr lang="es-ES" dirty="0" err="1"/>
              <a:t>Rossainz</a:t>
            </a:r>
            <a:r>
              <a:rPr lang="es-ES" dirty="0"/>
              <a:t>, Programación Concurrente y Paralela, Puebla, 2015. </a:t>
            </a:r>
          </a:p>
          <a:p>
            <a:pPr>
              <a:lnSpc>
                <a:spcPct val="120000"/>
              </a:lnSpc>
            </a:pPr>
            <a:r>
              <a:rPr lang="es-ES" dirty="0"/>
              <a:t>[3] 	A. </a:t>
            </a:r>
            <a:r>
              <a:rPr lang="es-ES" dirty="0" err="1"/>
              <a:t>Nakayama</a:t>
            </a:r>
            <a:r>
              <a:rPr lang="es-ES" dirty="0"/>
              <a:t>, «Guía práctica de estudio 12: Hilos,» México, 2009.</a:t>
            </a:r>
          </a:p>
          <a:p>
            <a:pPr>
              <a:lnSpc>
                <a:spcPct val="120000"/>
              </a:lnSpc>
            </a:pPr>
            <a:r>
              <a:rPr lang="es-ES" dirty="0"/>
              <a:t>[4] 	</a:t>
            </a:r>
            <a:r>
              <a:rPr lang="es-ES" dirty="0" err="1"/>
              <a:t>Davizhe</a:t>
            </a:r>
            <a:r>
              <a:rPr lang="es-ES" dirty="0"/>
              <a:t>, «GESTIÓN DE HILOS,» 7 Octubre 2014. [En línea]. </a:t>
            </a:r>
            <a:r>
              <a:rPr lang="es-ES" dirty="0" err="1"/>
              <a:t>Available</a:t>
            </a:r>
            <a:r>
              <a:rPr lang="es-ES" dirty="0"/>
              <a:t>: https://davidizquierdoheras.wordpress.com/2014/10/07/gestion-de-hilos/.</a:t>
            </a:r>
          </a:p>
          <a:p>
            <a:pPr>
              <a:lnSpc>
                <a:spcPct val="120000"/>
              </a:lnSpc>
            </a:pPr>
            <a:r>
              <a:rPr lang="es-ES" dirty="0"/>
              <a:t>[5] 	Microsoft, «Paseo por el lenguaje C#,» 22 Septiembre 2022. [En línea]. </a:t>
            </a:r>
            <a:r>
              <a:rPr lang="es-ES" dirty="0" err="1"/>
              <a:t>Available</a:t>
            </a:r>
            <a:r>
              <a:rPr lang="es-ES" dirty="0"/>
              <a:t>: https://learn.microsoft.com/es-es/dotnet/csharp/tour-of-csharp/.</a:t>
            </a:r>
          </a:p>
          <a:p>
            <a:pPr>
              <a:lnSpc>
                <a:spcPct val="120000"/>
              </a:lnSpc>
            </a:pPr>
            <a:r>
              <a:rPr lang="es-ES" dirty="0"/>
              <a:t>[6] 	P. Pellicer, «¿Qué es el .NET? ¿Para qué sirve?,» 21 Octubre 2021. [En línea]. </a:t>
            </a:r>
            <a:r>
              <a:rPr lang="es-ES" dirty="0" err="1"/>
              <a:t>Available</a:t>
            </a:r>
            <a:r>
              <a:rPr lang="es-ES" dirty="0"/>
              <a:t>: https://www.emagister.com/blog/que-es-el-net-para-que-sirve/.</a:t>
            </a:r>
          </a:p>
          <a:p>
            <a:pPr>
              <a:lnSpc>
                <a:spcPct val="120000"/>
              </a:lnSpc>
            </a:pPr>
            <a:r>
              <a:rPr lang="es-ES" dirty="0"/>
              <a:t>[7] 	B. Milagros, «¿Qué es Visual Studio? ¡El desarrollo de software nunca fue más fácil!,» 20 Marzo 2022. [En línea]. </a:t>
            </a:r>
            <a:r>
              <a:rPr lang="es-ES" dirty="0" err="1"/>
              <a:t>Available</a:t>
            </a:r>
            <a:r>
              <a:rPr lang="es-ES" dirty="0"/>
              <a:t>: https://www.crehana.com/blog/transformacion-digital/que-es-visual-studio/.</a:t>
            </a:r>
          </a:p>
          <a:p>
            <a:pPr>
              <a:lnSpc>
                <a:spcPct val="120000"/>
              </a:lnSpc>
            </a:pPr>
            <a:r>
              <a:rPr lang="es-ES" dirty="0"/>
              <a:t>[8] 	O. Blancarte, «Concurrencia vs Paralelismo,» 29 Marzo 2017. [En línea]. </a:t>
            </a:r>
            <a:r>
              <a:rPr lang="es-ES" dirty="0" err="1"/>
              <a:t>Available</a:t>
            </a:r>
            <a:r>
              <a:rPr lang="es-ES" dirty="0"/>
              <a:t>: https://www.oscarblancarteblog.com/2017/03/29/concurrencia-vs-paralelismo/.</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37</a:t>
            </a:r>
          </a:p>
        </p:txBody>
      </p:sp>
      <p:sp>
        <p:nvSpPr>
          <p:cNvPr id="8" name="CuadroTexto 9">
            <a:extLst>
              <a:ext uri="{FF2B5EF4-FFF2-40B4-BE49-F238E27FC236}">
                <a16:creationId xmlns:a16="http://schemas.microsoft.com/office/drawing/2014/main" id="{4426FB76-C28D-3F2D-5494-19E66EE1D89C}"/>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40</a:t>
            </a:r>
          </a:p>
        </p:txBody>
      </p:sp>
      <p:sp>
        <p:nvSpPr>
          <p:cNvPr id="7" name="Marcador de contenido 2">
            <a:extLst>
              <a:ext uri="{FF2B5EF4-FFF2-40B4-BE49-F238E27FC236}">
                <a16:creationId xmlns:a16="http://schemas.microsoft.com/office/drawing/2014/main" id="{4F75645A-80D9-E9FB-377D-8C4971B3EF8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ARQUITECTURA MVC PARA EL PROYECTO</a:t>
            </a:r>
          </a:p>
          <a:p>
            <a:pPr lvl="1">
              <a:lnSpc>
                <a:spcPct val="90000"/>
              </a:lnSpc>
            </a:pPr>
            <a:r>
              <a:rPr lang="es-ES" sz="1200" dirty="0">
                <a:solidFill>
                  <a:schemeClr val="bg1"/>
                </a:solidFill>
              </a:rPr>
              <a:t>4.3	PRÁCTICA VIDEO 171</a:t>
            </a:r>
          </a:p>
          <a:p>
            <a:pPr lvl="2">
              <a:lnSpc>
                <a:spcPct val="90000"/>
              </a:lnSpc>
            </a:pPr>
            <a:r>
              <a:rPr lang="es-ES" sz="1200" dirty="0">
                <a:solidFill>
                  <a:schemeClr val="bg1"/>
                </a:solidFill>
              </a:rPr>
              <a:t>4.3.1	CODIFICACIÓN CONTROLADOR</a:t>
            </a:r>
          </a:p>
          <a:p>
            <a:pPr lvl="1">
              <a:lnSpc>
                <a:spcPct val="90000"/>
              </a:lnSpc>
            </a:pPr>
            <a:r>
              <a:rPr lang="es-ES" sz="1200" dirty="0">
                <a:solidFill>
                  <a:schemeClr val="bg1"/>
                </a:solidFill>
              </a:rPr>
              <a:t>4.4	PRÁCTICA VIDEO 172</a:t>
            </a:r>
          </a:p>
          <a:p>
            <a:pPr lvl="2">
              <a:lnSpc>
                <a:spcPct val="90000"/>
              </a:lnSpc>
            </a:pPr>
            <a:r>
              <a:rPr lang="es-ES" sz="1200" dirty="0">
                <a:solidFill>
                  <a:schemeClr val="bg1"/>
                </a:solidFill>
              </a:rPr>
              <a:t>4.4.1	CODIFICACIÓN CONTROLADOR</a:t>
            </a:r>
          </a:p>
          <a:p>
            <a:pPr lvl="1">
              <a:lnSpc>
                <a:spcPct val="90000"/>
              </a:lnSpc>
            </a:pPr>
            <a:r>
              <a:rPr lang="es-ES" sz="1200" dirty="0">
                <a:solidFill>
                  <a:schemeClr val="bg1"/>
                </a:solidFill>
              </a:rPr>
              <a:t>4.5	ESTRUCTURA DE LA APLICACIÓN</a:t>
            </a:r>
          </a:p>
          <a:p>
            <a:pPr lvl="1">
              <a:lnSpc>
                <a:spcPct val="90000"/>
              </a:lnSpc>
            </a:pPr>
            <a:r>
              <a:rPr lang="es-ES" sz="1200" dirty="0">
                <a:solidFill>
                  <a:schemeClr val="bg1"/>
                </a:solidFill>
              </a:rPr>
              <a:t>4.6	EJECUCIÓN DEL PROYECTO</a:t>
            </a:r>
          </a:p>
          <a:p>
            <a:pPr lvl="2">
              <a:lnSpc>
                <a:spcPct val="90000"/>
              </a:lnSpc>
            </a:pPr>
            <a:r>
              <a:rPr lang="es-ES" sz="1200" dirty="0">
                <a:solidFill>
                  <a:schemeClr val="bg1"/>
                </a:solidFill>
              </a:rPr>
              <a:t>4.6.1	EJECUCIÓN VIDEO 171</a:t>
            </a:r>
          </a:p>
          <a:p>
            <a:pPr lvl="2">
              <a:lnSpc>
                <a:spcPct val="90000"/>
              </a:lnSpc>
            </a:pPr>
            <a:r>
              <a:rPr lang="es-ES" sz="1200" dirty="0">
                <a:solidFill>
                  <a:schemeClr val="bg1"/>
                </a:solidFill>
              </a:rPr>
              <a:t>4.6.2	EJECUCIÓN VIDEO 172</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b="1" dirty="0">
                <a:solidFill>
                  <a:srgbClr val="FFFF00"/>
                </a:solidFill>
              </a:rPr>
              <a:t>7	REFERENCIAS</a:t>
            </a:r>
          </a:p>
        </p:txBody>
      </p:sp>
      <p:sp>
        <p:nvSpPr>
          <p:cNvPr id="9" name="CuadroTexto 9">
            <a:extLst>
              <a:ext uri="{FF2B5EF4-FFF2-40B4-BE49-F238E27FC236}">
                <a16:creationId xmlns:a16="http://schemas.microsoft.com/office/drawing/2014/main" id="{BF1C2C30-E9C5-6FDA-EAC2-551E994F4169}"/>
              </a:ext>
            </a:extLst>
          </p:cNvPr>
          <p:cNvSpPr txBox="1"/>
          <p:nvPr/>
        </p:nvSpPr>
        <p:spPr>
          <a:xfrm>
            <a:off x="11610808" y="6457890"/>
            <a:ext cx="581189" cy="400110"/>
          </a:xfrm>
          <a:prstGeom prst="rect">
            <a:avLst/>
          </a:prstGeom>
          <a:noFill/>
        </p:spPr>
        <p:txBody>
          <a:bodyPr wrap="square" rtlCol="0">
            <a:spAutoFit/>
          </a:bodyPr>
          <a:lstStyle/>
          <a:p>
            <a:r>
              <a:rPr lang="es-EC" sz="2000" dirty="0">
                <a:solidFill>
                  <a:schemeClr val="bg1"/>
                </a:solidFill>
              </a:rPr>
              <a:t>47</a:t>
            </a:r>
          </a:p>
        </p:txBody>
      </p:sp>
    </p:spTree>
    <p:extLst>
      <p:ext uri="{BB962C8B-B14F-4D97-AF65-F5344CB8AC3E}">
        <p14:creationId xmlns:p14="http://schemas.microsoft.com/office/powerpoint/2010/main" val="40496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2.1	OBJETIVO GENERAL</a:t>
            </a: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endParaRPr lang="es-EC" sz="2000" dirty="0">
              <a:solidFill>
                <a:schemeClr val="bg1"/>
              </a:solidFill>
            </a:endParaRPr>
          </a:p>
        </p:txBody>
      </p:sp>
      <p:sp>
        <p:nvSpPr>
          <p:cNvPr id="8" name="Marcador de contenido 2">
            <a:extLst>
              <a:ext uri="{FF2B5EF4-FFF2-40B4-BE49-F238E27FC236}">
                <a16:creationId xmlns:a16="http://schemas.microsoft.com/office/drawing/2014/main" id="{BD5E23F7-7F55-8522-F427-24EFB17A07C6}"/>
              </a:ext>
            </a:extLst>
          </p:cNvPr>
          <p:cNvSpPr>
            <a:spLocks noGrp="1"/>
          </p:cNvSpPr>
          <p:nvPr>
            <p:ph idx="1"/>
          </p:nvPr>
        </p:nvSpPr>
        <p:spPr>
          <a:xfrm>
            <a:off x="581193" y="2319834"/>
            <a:ext cx="8413952" cy="1586434"/>
          </a:xfrm>
        </p:spPr>
        <p:txBody>
          <a:bodyPr>
            <a:normAutofit lnSpcReduction="10000"/>
          </a:bodyPr>
          <a:lstStyle/>
          <a:p>
            <a:pPr marL="0" marR="0" indent="0" algn="just">
              <a:lnSpc>
                <a:spcPct val="115000"/>
              </a:lnSpc>
              <a:spcBef>
                <a:spcPts val="0"/>
              </a:spcBef>
              <a:spcAft>
                <a:spcPts val="1000"/>
              </a:spcAft>
              <a:buNone/>
            </a:pPr>
            <a:r>
              <a:rPr lang="es-ES" dirty="0">
                <a:solidFill>
                  <a:schemeClr val="tx1"/>
                </a:solidFill>
              </a:rPr>
              <a:t>Analizar los conceptos y como usar interrupciones en hilos de sistemas de software que ejecuten más de una tarea por medio de un ejemplo práctico y sencillo, utilizando el lenguaje de programación C#, la plataforma de desarrollo .NET y la arquitectura MVC (Modelo-Vista-Controlador), para implementarlos en sistemas que necesiten ejecutar varias tareas al mismo tiempo.</a:t>
            </a:r>
            <a:endParaRPr lang="en-US" dirty="0">
              <a:solidFill>
                <a:schemeClr val="tx1"/>
              </a:solidFill>
            </a:endParaRPr>
          </a:p>
        </p:txBody>
      </p:sp>
      <p:sp>
        <p:nvSpPr>
          <p:cNvPr id="9" name="CuadroTexto 9">
            <a:extLst>
              <a:ext uri="{FF2B5EF4-FFF2-40B4-BE49-F238E27FC236}">
                <a16:creationId xmlns:a16="http://schemas.microsoft.com/office/drawing/2014/main" id="{29E64BDB-4E02-2ECA-1C0A-3B4FC74CFAC2}"/>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6" name="CuadroTexto 9">
            <a:extLst>
              <a:ext uri="{FF2B5EF4-FFF2-40B4-BE49-F238E27FC236}">
                <a16:creationId xmlns:a16="http://schemas.microsoft.com/office/drawing/2014/main" id="{BA689D67-D746-8F51-3EC8-642DEFE2F9AD}"/>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4</a:t>
            </a:r>
          </a:p>
        </p:txBody>
      </p:sp>
      <p:sp>
        <p:nvSpPr>
          <p:cNvPr id="5" name="CuadroTexto 9">
            <a:extLst>
              <a:ext uri="{FF2B5EF4-FFF2-40B4-BE49-F238E27FC236}">
                <a16:creationId xmlns:a16="http://schemas.microsoft.com/office/drawing/2014/main" id="{19150E18-53F4-9404-FAB2-227D683CD09A}"/>
              </a:ext>
            </a:extLst>
          </p:cNvPr>
          <p:cNvSpPr txBox="1"/>
          <p:nvPr/>
        </p:nvSpPr>
        <p:spPr>
          <a:xfrm>
            <a:off x="11817673" y="6457890"/>
            <a:ext cx="374325" cy="400110"/>
          </a:xfrm>
          <a:prstGeom prst="rect">
            <a:avLst/>
          </a:prstGeom>
          <a:noFill/>
        </p:spPr>
        <p:txBody>
          <a:bodyPr wrap="square" rtlCol="0">
            <a:spAutoFit/>
          </a:bodyPr>
          <a:lstStyle/>
          <a:p>
            <a:r>
              <a:rPr lang="es-EC" sz="2000" dirty="0">
                <a:solidFill>
                  <a:schemeClr val="bg1"/>
                </a:solidFill>
              </a:rPr>
              <a:t>5</a:t>
            </a:r>
          </a:p>
        </p:txBody>
      </p:sp>
      <p:sp>
        <p:nvSpPr>
          <p:cNvPr id="4" name="Marcador de contenido 2">
            <a:extLst>
              <a:ext uri="{FF2B5EF4-FFF2-40B4-BE49-F238E27FC236}">
                <a16:creationId xmlns:a16="http://schemas.microsoft.com/office/drawing/2014/main" id="{EA4381E7-821A-722D-50C8-3E21EA1CEB0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b="1" dirty="0">
                <a:solidFill>
                  <a:srgbClr val="FFFF00"/>
                </a:solidFill>
              </a:rPr>
              <a:t>2	OBJETIVOS</a:t>
            </a:r>
          </a:p>
          <a:p>
            <a:pPr lvl="1">
              <a:lnSpc>
                <a:spcPct val="90000"/>
              </a:lnSpc>
            </a:pPr>
            <a:r>
              <a:rPr lang="es-ES" sz="1200" b="1" dirty="0">
                <a:solidFill>
                  <a:srgbClr val="FFFF00"/>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 Y MODELOS DE CONCURRENCIA</a:t>
            </a:r>
          </a:p>
          <a:p>
            <a:pPr lvl="2">
              <a:lnSpc>
                <a:spcPct val="90000"/>
              </a:lnSpc>
            </a:pPr>
            <a:r>
              <a:rPr lang="es-ES" sz="1200" dirty="0">
                <a:solidFill>
                  <a:schemeClr val="bg1"/>
                </a:solidFill>
              </a:rPr>
              <a:t>3.1.1	ESTADOS Y OPERACIONES DE UN PROCESO</a:t>
            </a:r>
          </a:p>
          <a:p>
            <a:pPr lvl="2">
              <a:lnSpc>
                <a:spcPct val="90000"/>
              </a:lnSpc>
            </a:pPr>
            <a:r>
              <a:rPr lang="es-ES" sz="1200" dirty="0">
                <a:solidFill>
                  <a:schemeClr val="bg1"/>
                </a:solidFill>
              </a:rPr>
              <a:t>3.1.2	FORMAS DE CREAR Y MANEJAR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CARACTERISCAS DE LOS HILOS</a:t>
            </a:r>
          </a:p>
          <a:p>
            <a:pPr lvl="2">
              <a:lnSpc>
                <a:spcPct val="90000"/>
              </a:lnSpc>
            </a:pPr>
            <a:r>
              <a:rPr lang="es-ES" sz="1200" dirty="0">
                <a:solidFill>
                  <a:schemeClr val="bg1"/>
                </a:solidFill>
              </a:rPr>
              <a:t>3.2.2	TIPOS DE HILOS</a:t>
            </a:r>
          </a:p>
          <a:p>
            <a:pPr lvl="2">
              <a:lnSpc>
                <a:spcPct val="90000"/>
              </a:lnSpc>
            </a:pPr>
            <a:r>
              <a:rPr lang="es-ES" sz="1200" dirty="0">
                <a:solidFill>
                  <a:schemeClr val="bg1"/>
                </a:solidFill>
              </a:rPr>
              <a:t>3.2.3	GESTIÓN DE HILOS</a:t>
            </a:r>
          </a:p>
          <a:p>
            <a:pPr lvl="2">
              <a:lnSpc>
                <a:spcPct val="90000"/>
              </a:lnSpc>
            </a:pPr>
            <a:r>
              <a:rPr lang="es-ES" sz="1200" dirty="0">
                <a:solidFill>
                  <a:schemeClr val="bg1"/>
                </a:solidFill>
              </a:rPr>
              <a:t>3.2.4	INTERRUPCIONES</a:t>
            </a:r>
          </a:p>
          <a:p>
            <a:pPr lvl="2">
              <a:lnSpc>
                <a:spcPct val="90000"/>
              </a:lnSpc>
            </a:pPr>
            <a:r>
              <a:rPr lang="es-ES" sz="1200" dirty="0">
                <a:solidFill>
                  <a:schemeClr val="bg1"/>
                </a:solidFill>
              </a:rPr>
              <a:t>3.2.5	HILOS CON C#</a:t>
            </a:r>
          </a:p>
          <a:p>
            <a:pPr>
              <a:lnSpc>
                <a:spcPct val="90000"/>
              </a:lnSpc>
            </a:pPr>
            <a:r>
              <a:rPr lang="es-ES" sz="1200" dirty="0">
                <a:solidFill>
                  <a:schemeClr val="bg1"/>
                </a:solidFill>
              </a:rPr>
              <a:t>4	PARTE PRÁCTICA</a:t>
            </a:r>
          </a:p>
        </p:txBody>
      </p:sp>
      <p:sp>
        <p:nvSpPr>
          <p:cNvPr id="7" name="CuadroTexto 9">
            <a:extLst>
              <a:ext uri="{FF2B5EF4-FFF2-40B4-BE49-F238E27FC236}">
                <a16:creationId xmlns:a16="http://schemas.microsoft.com/office/drawing/2014/main" id="{33016141-F785-4310-C721-0CC918D9CF5A}"/>
              </a:ext>
            </a:extLst>
          </p:cNvPr>
          <p:cNvSpPr txBox="1"/>
          <p:nvPr/>
        </p:nvSpPr>
        <p:spPr>
          <a:xfrm>
            <a:off x="11817672" y="6457890"/>
            <a:ext cx="374325" cy="400110"/>
          </a:xfrm>
          <a:prstGeom prst="rect">
            <a:avLst/>
          </a:prstGeom>
          <a:noFill/>
        </p:spPr>
        <p:txBody>
          <a:bodyPr wrap="square" rtlCol="0">
            <a:spAutoFit/>
          </a:bodyPr>
          <a:lstStyle/>
          <a:p>
            <a:r>
              <a:rPr lang="es-EC" sz="2000" dirty="0">
                <a:solidFill>
                  <a:schemeClr val="bg1"/>
                </a:solidFill>
              </a:rPr>
              <a:t>5</a:t>
            </a:r>
          </a:p>
        </p:txBody>
      </p:sp>
    </p:spTree>
    <p:extLst>
      <p:ext uri="{BB962C8B-B14F-4D97-AF65-F5344CB8AC3E}">
        <p14:creationId xmlns:p14="http://schemas.microsoft.com/office/powerpoint/2010/main" val="420625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06A487E-CA20-9992-F9C6-437351CFA5A6}"/>
              </a:ext>
            </a:extLst>
          </p:cNvPr>
          <p:cNvSpPr/>
          <p:nvPr/>
        </p:nvSpPr>
        <p:spPr>
          <a:xfrm>
            <a:off x="581192" y="5219849"/>
            <a:ext cx="8269845" cy="110349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2.2	OBJETIVOS ESPECÍFICOS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449993104"/>
              </p:ext>
            </p:extLst>
          </p:nvPr>
        </p:nvGraphicFramePr>
        <p:xfrm>
          <a:off x="581192" y="2180496"/>
          <a:ext cx="8269845" cy="4142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endParaRPr lang="es-EC" sz="2000" dirty="0">
              <a:solidFill>
                <a:schemeClr val="bg1"/>
              </a:solidFill>
            </a:endParaRPr>
          </a:p>
        </p:txBody>
      </p:sp>
      <p:sp>
        <p:nvSpPr>
          <p:cNvPr id="5" name="CuadroTexto 9">
            <a:extLst>
              <a:ext uri="{FF2B5EF4-FFF2-40B4-BE49-F238E27FC236}">
                <a16:creationId xmlns:a16="http://schemas.microsoft.com/office/drawing/2014/main" id="{FDEB99F8-15C3-DEE2-DD8A-24892B178D76}"/>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5</a:t>
            </a:r>
          </a:p>
        </p:txBody>
      </p:sp>
      <p:sp>
        <p:nvSpPr>
          <p:cNvPr id="8" name="CuadroTexto 9">
            <a:extLst>
              <a:ext uri="{FF2B5EF4-FFF2-40B4-BE49-F238E27FC236}">
                <a16:creationId xmlns:a16="http://schemas.microsoft.com/office/drawing/2014/main" id="{9B7E8B54-2515-085F-B3D0-38BC9A64D357}"/>
              </a:ext>
            </a:extLst>
          </p:cNvPr>
          <p:cNvSpPr txBox="1"/>
          <p:nvPr/>
        </p:nvSpPr>
        <p:spPr>
          <a:xfrm>
            <a:off x="11817673" y="6457890"/>
            <a:ext cx="374325" cy="400110"/>
          </a:xfrm>
          <a:prstGeom prst="rect">
            <a:avLst/>
          </a:prstGeom>
          <a:noFill/>
        </p:spPr>
        <p:txBody>
          <a:bodyPr wrap="square" rtlCol="0">
            <a:spAutoFit/>
          </a:bodyPr>
          <a:lstStyle/>
          <a:p>
            <a:r>
              <a:rPr lang="es-EC" sz="2000" dirty="0">
                <a:solidFill>
                  <a:schemeClr val="bg1"/>
                </a:solidFill>
              </a:rPr>
              <a:t>5</a:t>
            </a:r>
          </a:p>
        </p:txBody>
      </p:sp>
      <p:sp>
        <p:nvSpPr>
          <p:cNvPr id="11" name="CuadroTexto 9">
            <a:extLst>
              <a:ext uri="{FF2B5EF4-FFF2-40B4-BE49-F238E27FC236}">
                <a16:creationId xmlns:a16="http://schemas.microsoft.com/office/drawing/2014/main" id="{BB68D0C5-987A-AC66-E8A9-CED955AF2496}"/>
              </a:ext>
            </a:extLst>
          </p:cNvPr>
          <p:cNvSpPr txBox="1"/>
          <p:nvPr/>
        </p:nvSpPr>
        <p:spPr>
          <a:xfrm>
            <a:off x="11817672" y="6457890"/>
            <a:ext cx="374325" cy="400110"/>
          </a:xfrm>
          <a:prstGeom prst="rect">
            <a:avLst/>
          </a:prstGeom>
          <a:noFill/>
        </p:spPr>
        <p:txBody>
          <a:bodyPr wrap="square" rtlCol="0">
            <a:spAutoFit/>
          </a:bodyPr>
          <a:lstStyle/>
          <a:p>
            <a:r>
              <a:rPr lang="es-EC" sz="2000" dirty="0">
                <a:solidFill>
                  <a:schemeClr val="bg1"/>
                </a:solidFill>
              </a:rPr>
              <a:t>6</a:t>
            </a:r>
          </a:p>
        </p:txBody>
      </p:sp>
      <p:sp>
        <p:nvSpPr>
          <p:cNvPr id="6" name="Marcador de contenido 2">
            <a:extLst>
              <a:ext uri="{FF2B5EF4-FFF2-40B4-BE49-F238E27FC236}">
                <a16:creationId xmlns:a16="http://schemas.microsoft.com/office/drawing/2014/main" id="{8CF979AD-6750-1F22-CCE7-E903019A2A51}"/>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b="1" dirty="0">
                <a:solidFill>
                  <a:srgbClr val="FFFF00"/>
                </a:solidFill>
              </a:rPr>
              <a:t>2	OBJETIVOS</a:t>
            </a:r>
          </a:p>
          <a:p>
            <a:pPr lvl="1">
              <a:lnSpc>
                <a:spcPct val="90000"/>
              </a:lnSpc>
            </a:pPr>
            <a:r>
              <a:rPr lang="es-ES" sz="1200" dirty="0">
                <a:solidFill>
                  <a:schemeClr val="bg1"/>
                </a:solidFill>
              </a:rPr>
              <a:t>2.1	OBJETIVO GENERAL</a:t>
            </a:r>
          </a:p>
          <a:p>
            <a:pPr lvl="1">
              <a:lnSpc>
                <a:spcPct val="90000"/>
              </a:lnSpc>
            </a:pPr>
            <a:r>
              <a:rPr lang="es-ES" sz="1200" b="1" dirty="0">
                <a:solidFill>
                  <a:srgbClr val="FFFF00"/>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PROCESOS Y MODELOS DE CONCURRENCIA</a:t>
            </a:r>
          </a:p>
          <a:p>
            <a:pPr lvl="2">
              <a:lnSpc>
                <a:spcPct val="90000"/>
              </a:lnSpc>
            </a:pPr>
            <a:r>
              <a:rPr lang="es-ES" sz="1200" dirty="0">
                <a:solidFill>
                  <a:schemeClr val="bg1"/>
                </a:solidFill>
              </a:rPr>
              <a:t>3.1.1	ESTADOS Y OPERACIONES DE UN PROCESO</a:t>
            </a:r>
          </a:p>
          <a:p>
            <a:pPr lvl="2">
              <a:lnSpc>
                <a:spcPct val="90000"/>
              </a:lnSpc>
            </a:pPr>
            <a:r>
              <a:rPr lang="es-ES" sz="1200" dirty="0">
                <a:solidFill>
                  <a:schemeClr val="bg1"/>
                </a:solidFill>
              </a:rPr>
              <a:t>3.1.2	FORMAS DE CREAR Y MANEJAR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CARACTERISCAS DE LOS HILOS</a:t>
            </a:r>
          </a:p>
          <a:p>
            <a:pPr lvl="2">
              <a:lnSpc>
                <a:spcPct val="90000"/>
              </a:lnSpc>
            </a:pPr>
            <a:r>
              <a:rPr lang="es-ES" sz="1200" dirty="0">
                <a:solidFill>
                  <a:schemeClr val="bg1"/>
                </a:solidFill>
              </a:rPr>
              <a:t>3.2.2	TIPOS DE HILOS</a:t>
            </a:r>
          </a:p>
          <a:p>
            <a:pPr lvl="2">
              <a:lnSpc>
                <a:spcPct val="90000"/>
              </a:lnSpc>
            </a:pPr>
            <a:r>
              <a:rPr lang="es-ES" sz="1200" dirty="0">
                <a:solidFill>
                  <a:schemeClr val="bg1"/>
                </a:solidFill>
              </a:rPr>
              <a:t>3.2.3	GESTIÓN DE HILOS</a:t>
            </a:r>
          </a:p>
          <a:p>
            <a:pPr lvl="2">
              <a:lnSpc>
                <a:spcPct val="90000"/>
              </a:lnSpc>
            </a:pPr>
            <a:r>
              <a:rPr lang="es-ES" sz="1200" dirty="0">
                <a:solidFill>
                  <a:schemeClr val="bg1"/>
                </a:solidFill>
              </a:rPr>
              <a:t>3.2.4	INTERRUPCIONES</a:t>
            </a:r>
          </a:p>
          <a:p>
            <a:pPr lvl="2">
              <a:lnSpc>
                <a:spcPct val="90000"/>
              </a:lnSpc>
            </a:pPr>
            <a:r>
              <a:rPr lang="es-ES" sz="1200" dirty="0">
                <a:solidFill>
                  <a:schemeClr val="bg1"/>
                </a:solidFill>
              </a:rPr>
              <a:t>3.2.5	HILOS CON C#</a:t>
            </a:r>
          </a:p>
          <a:p>
            <a:pPr>
              <a:lnSpc>
                <a:spcPct val="90000"/>
              </a:lnSpc>
            </a:pPr>
            <a:r>
              <a:rPr lang="es-ES" sz="1200" dirty="0">
                <a:solidFill>
                  <a:schemeClr val="bg1"/>
                </a:solidFill>
              </a:rPr>
              <a:t>4	PARTE PRÁCTICA</a:t>
            </a:r>
          </a:p>
        </p:txBody>
      </p:sp>
      <p:sp>
        <p:nvSpPr>
          <p:cNvPr id="9" name="CuadroTexto 9">
            <a:extLst>
              <a:ext uri="{FF2B5EF4-FFF2-40B4-BE49-F238E27FC236}">
                <a16:creationId xmlns:a16="http://schemas.microsoft.com/office/drawing/2014/main" id="{8E2C60CC-D103-8293-FB66-3FCB924A8F1A}"/>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Tree>
    <p:extLst>
      <p:ext uri="{BB962C8B-B14F-4D97-AF65-F5344CB8AC3E}">
        <p14:creationId xmlns:p14="http://schemas.microsoft.com/office/powerpoint/2010/main" val="2887473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	PROCESOS Y MODELOS DE CONCURRENCIA</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1948227"/>
            <a:ext cx="8413952" cy="1480774"/>
          </a:xfrm>
        </p:spPr>
        <p:txBody>
          <a:bodyPr>
            <a:normAutofit/>
          </a:bodyPr>
          <a:lstStyle/>
          <a:p>
            <a:pPr marL="0" indent="0" algn="just">
              <a:buNone/>
            </a:pPr>
            <a:r>
              <a:rPr lang="es-ES" dirty="0">
                <a:solidFill>
                  <a:prstClr val="black"/>
                </a:solidFill>
                <a:latin typeface="Gill Sans MT" panose="020B0502020104020203"/>
              </a:rPr>
              <a:t>Un proceso es una entidad compuesta por un código ejecutable que se ejecuta en un orden secuencial, un conjunto de datos y una pila que se utiliza para pasar parámetros, restaurar llamadas recursivas o interrupciones, entre otros [2].</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
        <p:nvSpPr>
          <p:cNvPr id="5" name="CuadroTexto 9">
            <a:extLst>
              <a:ext uri="{FF2B5EF4-FFF2-40B4-BE49-F238E27FC236}">
                <a16:creationId xmlns:a16="http://schemas.microsoft.com/office/drawing/2014/main" id="{A9C2A125-D94E-D820-6651-80E7850878CE}"/>
              </a:ext>
            </a:extLst>
          </p:cNvPr>
          <p:cNvSpPr txBox="1"/>
          <p:nvPr/>
        </p:nvSpPr>
        <p:spPr>
          <a:xfrm>
            <a:off x="11817672" y="6457890"/>
            <a:ext cx="374325" cy="400110"/>
          </a:xfrm>
          <a:prstGeom prst="rect">
            <a:avLst/>
          </a:prstGeom>
          <a:noFill/>
        </p:spPr>
        <p:txBody>
          <a:bodyPr wrap="square" rtlCol="0">
            <a:spAutoFit/>
          </a:bodyPr>
          <a:lstStyle/>
          <a:p>
            <a:r>
              <a:rPr lang="es-EC" sz="2000" dirty="0">
                <a:solidFill>
                  <a:schemeClr val="bg1"/>
                </a:solidFill>
              </a:rPr>
              <a:t>7</a:t>
            </a:r>
          </a:p>
        </p:txBody>
      </p:sp>
      <p:pic>
        <p:nvPicPr>
          <p:cNvPr id="6" name="Picture 5" descr="Qué es un proceso informático y qué función tiene">
            <a:extLst>
              <a:ext uri="{FF2B5EF4-FFF2-40B4-BE49-F238E27FC236}">
                <a16:creationId xmlns:a16="http://schemas.microsoft.com/office/drawing/2014/main" id="{26B013B6-04A1-3CB5-9904-0794F8A42DF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4659" y="3869455"/>
            <a:ext cx="2827020" cy="2520315"/>
          </a:xfrm>
          <a:prstGeom prst="rect">
            <a:avLst/>
          </a:prstGeom>
        </p:spPr>
      </p:pic>
      <p:sp>
        <p:nvSpPr>
          <p:cNvPr id="10" name="Marcador de contenido 2">
            <a:extLst>
              <a:ext uri="{FF2B5EF4-FFF2-40B4-BE49-F238E27FC236}">
                <a16:creationId xmlns:a16="http://schemas.microsoft.com/office/drawing/2014/main" id="{FEB1A8AB-0099-29B9-B09C-51D838128141}"/>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b="1" dirty="0">
                <a:solidFill>
                  <a:srgbClr val="FFFF00"/>
                </a:solidFill>
              </a:rPr>
              <a:t>3.1	PROCESOS Y MODELOS DE CONCURRENCIA</a:t>
            </a:r>
          </a:p>
          <a:p>
            <a:pPr lvl="2">
              <a:lnSpc>
                <a:spcPct val="90000"/>
              </a:lnSpc>
            </a:pPr>
            <a:r>
              <a:rPr lang="es-ES" sz="1200" dirty="0">
                <a:solidFill>
                  <a:schemeClr val="bg1"/>
                </a:solidFill>
              </a:rPr>
              <a:t>3.1.1	ESTADOS Y OPERACIONES DE UN PROCESO</a:t>
            </a:r>
          </a:p>
          <a:p>
            <a:pPr lvl="2">
              <a:lnSpc>
                <a:spcPct val="90000"/>
              </a:lnSpc>
            </a:pPr>
            <a:r>
              <a:rPr lang="es-ES" sz="1200" dirty="0">
                <a:solidFill>
                  <a:schemeClr val="bg1"/>
                </a:solidFill>
              </a:rPr>
              <a:t>3.1.2	FORMAS DE CREAR Y MANEJAR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CARACTERISCAS DE LOS HILOS</a:t>
            </a:r>
          </a:p>
          <a:p>
            <a:pPr lvl="2">
              <a:lnSpc>
                <a:spcPct val="90000"/>
              </a:lnSpc>
            </a:pPr>
            <a:r>
              <a:rPr lang="es-ES" sz="1200" dirty="0">
                <a:solidFill>
                  <a:schemeClr val="bg1"/>
                </a:solidFill>
              </a:rPr>
              <a:t>3.2.2	TIPOS DE HILOS</a:t>
            </a:r>
          </a:p>
          <a:p>
            <a:pPr lvl="2">
              <a:lnSpc>
                <a:spcPct val="90000"/>
              </a:lnSpc>
            </a:pPr>
            <a:r>
              <a:rPr lang="es-ES" sz="1200" dirty="0">
                <a:solidFill>
                  <a:schemeClr val="bg1"/>
                </a:solidFill>
              </a:rPr>
              <a:t>3.2.3	GESTIÓN DE HILOS</a:t>
            </a:r>
          </a:p>
          <a:p>
            <a:pPr lvl="2">
              <a:lnSpc>
                <a:spcPct val="90000"/>
              </a:lnSpc>
            </a:pPr>
            <a:r>
              <a:rPr lang="es-ES" sz="1200" dirty="0">
                <a:solidFill>
                  <a:schemeClr val="bg1"/>
                </a:solidFill>
              </a:rPr>
              <a:t>3.2.4	INTERRUPCIONES</a:t>
            </a:r>
          </a:p>
          <a:p>
            <a:pPr lvl="2">
              <a:lnSpc>
                <a:spcPct val="90000"/>
              </a:lnSpc>
            </a:pPr>
            <a:r>
              <a:rPr lang="es-ES" sz="1200" dirty="0">
                <a:solidFill>
                  <a:schemeClr val="bg1"/>
                </a:solidFill>
              </a:rPr>
              <a:t>3.2.5	HILOS CON C#</a:t>
            </a:r>
          </a:p>
          <a:p>
            <a:pPr>
              <a:lnSpc>
                <a:spcPct val="90000"/>
              </a:lnSpc>
            </a:pPr>
            <a:r>
              <a:rPr lang="es-ES" sz="1200" dirty="0">
                <a:solidFill>
                  <a:schemeClr val="bg1"/>
                </a:solidFill>
              </a:rPr>
              <a:t>4	PARTE PRÁCTICA</a:t>
            </a:r>
          </a:p>
        </p:txBody>
      </p:sp>
      <p:sp>
        <p:nvSpPr>
          <p:cNvPr id="11" name="CuadroTexto 9">
            <a:extLst>
              <a:ext uri="{FF2B5EF4-FFF2-40B4-BE49-F238E27FC236}">
                <a16:creationId xmlns:a16="http://schemas.microsoft.com/office/drawing/2014/main" id="{819B3145-E007-CC03-6353-BAF5CD6B71D7}"/>
              </a:ext>
            </a:extLst>
          </p:cNvPr>
          <p:cNvSpPr txBox="1"/>
          <p:nvPr/>
        </p:nvSpPr>
        <p:spPr>
          <a:xfrm>
            <a:off x="11826380" y="6457890"/>
            <a:ext cx="374325" cy="400110"/>
          </a:xfrm>
          <a:prstGeom prst="rect">
            <a:avLst/>
          </a:prstGeom>
          <a:noFill/>
        </p:spPr>
        <p:txBody>
          <a:bodyPr wrap="square" rtlCol="0">
            <a:spAutoFit/>
          </a:bodyPr>
          <a:lstStyle/>
          <a:p>
            <a:r>
              <a:rPr lang="es-EC" sz="2000" dirty="0">
                <a:solidFill>
                  <a:schemeClr val="bg1"/>
                </a:solidFill>
              </a:rPr>
              <a:t>7</a:t>
            </a:r>
          </a:p>
        </p:txBody>
      </p:sp>
    </p:spTree>
    <p:extLst>
      <p:ext uri="{BB962C8B-B14F-4D97-AF65-F5344CB8AC3E}">
        <p14:creationId xmlns:p14="http://schemas.microsoft.com/office/powerpoint/2010/main" val="2045499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3.1.1	ESTADOS Y OPERACIONES DE UN PROCESO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1948226"/>
            <a:ext cx="8413952" cy="4367116"/>
          </a:xfrm>
        </p:spPr>
        <p:txBody>
          <a:bodyPr>
            <a:normAutofit/>
          </a:bodyPr>
          <a:lstStyle/>
          <a:p>
            <a:pPr marL="0" indent="0" algn="just">
              <a:buNone/>
            </a:pPr>
            <a:r>
              <a:rPr lang="es-ES" dirty="0">
                <a:solidFill>
                  <a:prstClr val="black"/>
                </a:solidFill>
                <a:latin typeface="Gill Sans MT" panose="020B0502020104020203"/>
              </a:rPr>
              <a:t>Un proceso puede estar en uno de varios estados diferentes durante su tiempo de existencia. El cambio de un estado a otro ocurre debido a ciertas acciones [2]. Algunos de estos estados posibles incluyen: Nuevo, cuando un proceso es creado por un usuario al ejecutar un programa concurrente.</a:t>
            </a:r>
          </a:p>
          <a:p>
            <a:pPr algn="just">
              <a:buFont typeface="Wingdings" panose="05000000000000000000" pitchFamily="2" charset="2"/>
              <a:buChar char="v"/>
            </a:pPr>
            <a:r>
              <a:rPr lang="es-ES" dirty="0">
                <a:solidFill>
                  <a:prstClr val="black"/>
                </a:solidFill>
                <a:latin typeface="Gill Sans MT" panose="020B0502020104020203"/>
              </a:rPr>
              <a:t>En ejecución: cuando las instrucciones de código del proceso son ejecutadas por el procesador.</a:t>
            </a:r>
          </a:p>
          <a:p>
            <a:pPr algn="just">
              <a:buFont typeface="Wingdings" panose="05000000000000000000" pitchFamily="2" charset="2"/>
              <a:buChar char="v"/>
            </a:pPr>
            <a:r>
              <a:rPr lang="es-ES" dirty="0">
                <a:solidFill>
                  <a:prstClr val="black"/>
                </a:solidFill>
                <a:latin typeface="Gill Sans MT" panose="020B0502020104020203"/>
              </a:rPr>
              <a:t>Bloqueado: cuando el proceso está esperando a que ocurra algún evento, como una operación de entrada/salida.</a:t>
            </a:r>
          </a:p>
          <a:p>
            <a:pPr algn="just">
              <a:buFont typeface="Wingdings" panose="05000000000000000000" pitchFamily="2" charset="2"/>
              <a:buChar char="v"/>
            </a:pPr>
            <a:r>
              <a:rPr lang="es-ES" dirty="0">
                <a:solidFill>
                  <a:prstClr val="black"/>
                </a:solidFill>
                <a:latin typeface="Gill Sans MT" panose="020B0502020104020203"/>
              </a:rPr>
              <a:t>Listo: cuando el proceso está esperando a ser ejecutado por el procesador cuando el planificador del sistema operativo le dé otorgue el turno.</a:t>
            </a:r>
          </a:p>
          <a:p>
            <a:pPr algn="just">
              <a:buFont typeface="Wingdings" panose="05000000000000000000" pitchFamily="2" charset="2"/>
              <a:buChar char="v"/>
            </a:pPr>
            <a:r>
              <a:rPr lang="es-ES" dirty="0">
                <a:solidFill>
                  <a:prstClr val="black"/>
                </a:solidFill>
                <a:latin typeface="Gill Sans MT" panose="020B0502020104020203"/>
              </a:rPr>
              <a:t>Finalizado: cuando el proceso ha terminado y todos los recursos utilizados para su ejecución son liberados.</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
        <p:nvSpPr>
          <p:cNvPr id="5" name="CuadroTexto 9">
            <a:extLst>
              <a:ext uri="{FF2B5EF4-FFF2-40B4-BE49-F238E27FC236}">
                <a16:creationId xmlns:a16="http://schemas.microsoft.com/office/drawing/2014/main" id="{A9C2A125-D94E-D820-6651-80E7850878CE}"/>
              </a:ext>
            </a:extLst>
          </p:cNvPr>
          <p:cNvSpPr txBox="1"/>
          <p:nvPr/>
        </p:nvSpPr>
        <p:spPr>
          <a:xfrm>
            <a:off x="11817672" y="6457890"/>
            <a:ext cx="374325" cy="400110"/>
          </a:xfrm>
          <a:prstGeom prst="rect">
            <a:avLst/>
          </a:prstGeom>
          <a:noFill/>
        </p:spPr>
        <p:txBody>
          <a:bodyPr wrap="square" rtlCol="0">
            <a:spAutoFit/>
          </a:bodyPr>
          <a:lstStyle/>
          <a:p>
            <a:r>
              <a:rPr lang="es-EC" sz="2000" dirty="0">
                <a:solidFill>
                  <a:schemeClr val="bg1"/>
                </a:solidFill>
              </a:rPr>
              <a:t>8</a:t>
            </a:r>
          </a:p>
        </p:txBody>
      </p:sp>
      <p:sp>
        <p:nvSpPr>
          <p:cNvPr id="10" name="Marcador de contenido 2">
            <a:extLst>
              <a:ext uri="{FF2B5EF4-FFF2-40B4-BE49-F238E27FC236}">
                <a16:creationId xmlns:a16="http://schemas.microsoft.com/office/drawing/2014/main" id="{8D3F394A-3CCE-0B46-359A-DD8E2A1814D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b="1" dirty="0">
                <a:solidFill>
                  <a:srgbClr val="FFFF00"/>
                </a:solidFill>
              </a:rPr>
              <a:t>3.1	PROCESOS Y MODELOS DE CONCURRENCIA</a:t>
            </a:r>
          </a:p>
          <a:p>
            <a:pPr lvl="2">
              <a:lnSpc>
                <a:spcPct val="90000"/>
              </a:lnSpc>
            </a:pPr>
            <a:r>
              <a:rPr lang="es-ES" sz="1200" b="1" dirty="0">
                <a:solidFill>
                  <a:srgbClr val="FFFF00"/>
                </a:solidFill>
              </a:rPr>
              <a:t>3.1.1	ESTADOS Y OPERACIONES DE UN PROCESO</a:t>
            </a:r>
          </a:p>
          <a:p>
            <a:pPr lvl="2">
              <a:lnSpc>
                <a:spcPct val="90000"/>
              </a:lnSpc>
            </a:pPr>
            <a:r>
              <a:rPr lang="es-ES" sz="1200" dirty="0">
                <a:solidFill>
                  <a:schemeClr val="bg1"/>
                </a:solidFill>
              </a:rPr>
              <a:t>3.1.2	FORMAS DE CREAR Y MANEJAR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CARACTERISCAS DE LOS HILOS</a:t>
            </a:r>
          </a:p>
          <a:p>
            <a:pPr lvl="2">
              <a:lnSpc>
                <a:spcPct val="90000"/>
              </a:lnSpc>
            </a:pPr>
            <a:r>
              <a:rPr lang="es-ES" sz="1200" dirty="0">
                <a:solidFill>
                  <a:schemeClr val="bg1"/>
                </a:solidFill>
              </a:rPr>
              <a:t>3.2.2	TIPOS DE HILOS</a:t>
            </a:r>
          </a:p>
          <a:p>
            <a:pPr lvl="2">
              <a:lnSpc>
                <a:spcPct val="90000"/>
              </a:lnSpc>
            </a:pPr>
            <a:r>
              <a:rPr lang="es-ES" sz="1200" dirty="0">
                <a:solidFill>
                  <a:schemeClr val="bg1"/>
                </a:solidFill>
              </a:rPr>
              <a:t>3.2.3	GESTIÓN DE HILOS</a:t>
            </a:r>
          </a:p>
          <a:p>
            <a:pPr lvl="2">
              <a:lnSpc>
                <a:spcPct val="90000"/>
              </a:lnSpc>
            </a:pPr>
            <a:r>
              <a:rPr lang="es-ES" sz="1200" dirty="0">
                <a:solidFill>
                  <a:schemeClr val="bg1"/>
                </a:solidFill>
              </a:rPr>
              <a:t>3.2.4	INTERRUPCIONES</a:t>
            </a:r>
          </a:p>
          <a:p>
            <a:pPr lvl="2">
              <a:lnSpc>
                <a:spcPct val="90000"/>
              </a:lnSpc>
            </a:pPr>
            <a:r>
              <a:rPr lang="es-ES" sz="1200" dirty="0">
                <a:solidFill>
                  <a:schemeClr val="bg1"/>
                </a:solidFill>
              </a:rPr>
              <a:t>3.2.5	HILOS CON C#</a:t>
            </a:r>
          </a:p>
          <a:p>
            <a:pPr>
              <a:lnSpc>
                <a:spcPct val="90000"/>
              </a:lnSpc>
            </a:pPr>
            <a:r>
              <a:rPr lang="es-ES" sz="1200" dirty="0">
                <a:solidFill>
                  <a:schemeClr val="bg1"/>
                </a:solidFill>
              </a:rPr>
              <a:t>4	PARTE PRÁCTICA</a:t>
            </a:r>
          </a:p>
        </p:txBody>
      </p:sp>
      <p:sp>
        <p:nvSpPr>
          <p:cNvPr id="11" name="CuadroTexto 9">
            <a:extLst>
              <a:ext uri="{FF2B5EF4-FFF2-40B4-BE49-F238E27FC236}">
                <a16:creationId xmlns:a16="http://schemas.microsoft.com/office/drawing/2014/main" id="{A8AB3150-D720-0AE9-B183-B3B65140E572}"/>
              </a:ext>
            </a:extLst>
          </p:cNvPr>
          <p:cNvSpPr txBox="1"/>
          <p:nvPr/>
        </p:nvSpPr>
        <p:spPr>
          <a:xfrm>
            <a:off x="11826380" y="6457890"/>
            <a:ext cx="374325" cy="400110"/>
          </a:xfrm>
          <a:prstGeom prst="rect">
            <a:avLst/>
          </a:prstGeom>
          <a:noFill/>
        </p:spPr>
        <p:txBody>
          <a:bodyPr wrap="square" rtlCol="0">
            <a:spAutoFit/>
          </a:bodyPr>
          <a:lstStyle/>
          <a:p>
            <a:r>
              <a:rPr lang="es-EC" sz="2000" dirty="0">
                <a:solidFill>
                  <a:schemeClr val="bg1"/>
                </a:solidFill>
              </a:rPr>
              <a:t>8</a:t>
            </a:r>
          </a:p>
        </p:txBody>
      </p:sp>
    </p:spTree>
    <p:extLst>
      <p:ext uri="{BB962C8B-B14F-4D97-AF65-F5344CB8AC3E}">
        <p14:creationId xmlns:p14="http://schemas.microsoft.com/office/powerpoint/2010/main" val="132389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3.1.1	ESTADOS Y OPERACIONES DE UN PROCESO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
        <p:nvSpPr>
          <p:cNvPr id="5" name="CuadroTexto 9">
            <a:extLst>
              <a:ext uri="{FF2B5EF4-FFF2-40B4-BE49-F238E27FC236}">
                <a16:creationId xmlns:a16="http://schemas.microsoft.com/office/drawing/2014/main" id="{A9C2A125-D94E-D820-6651-80E7850878CE}"/>
              </a:ext>
            </a:extLst>
          </p:cNvPr>
          <p:cNvSpPr txBox="1"/>
          <p:nvPr/>
        </p:nvSpPr>
        <p:spPr>
          <a:xfrm>
            <a:off x="11817672" y="6457890"/>
            <a:ext cx="374325" cy="400110"/>
          </a:xfrm>
          <a:prstGeom prst="rect">
            <a:avLst/>
          </a:prstGeom>
          <a:noFill/>
        </p:spPr>
        <p:txBody>
          <a:bodyPr wrap="square" rtlCol="0">
            <a:spAutoFit/>
          </a:bodyPr>
          <a:lstStyle/>
          <a:p>
            <a:r>
              <a:rPr lang="es-EC" sz="2000" dirty="0">
                <a:solidFill>
                  <a:schemeClr val="bg1"/>
                </a:solidFill>
              </a:rPr>
              <a:t>9</a:t>
            </a:r>
          </a:p>
        </p:txBody>
      </p:sp>
      <p:pic>
        <p:nvPicPr>
          <p:cNvPr id="11" name="Picture 10">
            <a:extLst>
              <a:ext uri="{FF2B5EF4-FFF2-40B4-BE49-F238E27FC236}">
                <a16:creationId xmlns:a16="http://schemas.microsoft.com/office/drawing/2014/main" id="{CC4D0AB3-96CD-0B8E-8B37-8897344F1A5B}"/>
              </a:ext>
            </a:extLst>
          </p:cNvPr>
          <p:cNvPicPr>
            <a:picLocks noChangeAspect="1"/>
          </p:cNvPicPr>
          <p:nvPr/>
        </p:nvPicPr>
        <p:blipFill>
          <a:blip r:embed="rId2"/>
          <a:stretch>
            <a:fillRect/>
          </a:stretch>
        </p:blipFill>
        <p:spPr>
          <a:xfrm>
            <a:off x="1093861" y="2345770"/>
            <a:ext cx="6996973" cy="3448279"/>
          </a:xfrm>
          <a:prstGeom prst="rect">
            <a:avLst/>
          </a:prstGeom>
        </p:spPr>
      </p:pic>
      <p:sp>
        <p:nvSpPr>
          <p:cNvPr id="12" name="Marcador de contenido 2">
            <a:extLst>
              <a:ext uri="{FF2B5EF4-FFF2-40B4-BE49-F238E27FC236}">
                <a16:creationId xmlns:a16="http://schemas.microsoft.com/office/drawing/2014/main" id="{E2C72E50-72FC-0A9E-87E4-759BE0BBD81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b="1" dirty="0">
                <a:solidFill>
                  <a:srgbClr val="FFFF00"/>
                </a:solidFill>
              </a:rPr>
              <a:t>3.1	PROCESOS Y MODELOS DE CONCURRENCIA</a:t>
            </a:r>
          </a:p>
          <a:p>
            <a:pPr lvl="2">
              <a:lnSpc>
                <a:spcPct val="90000"/>
              </a:lnSpc>
            </a:pPr>
            <a:r>
              <a:rPr lang="es-ES" sz="1200" b="1" dirty="0">
                <a:solidFill>
                  <a:srgbClr val="FFFF00"/>
                </a:solidFill>
              </a:rPr>
              <a:t>3.1.1	ESTADOS Y OPERACIONES DE UN PROCESO</a:t>
            </a:r>
          </a:p>
          <a:p>
            <a:pPr lvl="2">
              <a:lnSpc>
                <a:spcPct val="90000"/>
              </a:lnSpc>
            </a:pPr>
            <a:r>
              <a:rPr lang="es-ES" sz="1200" dirty="0">
                <a:solidFill>
                  <a:schemeClr val="bg1"/>
                </a:solidFill>
              </a:rPr>
              <a:t>3.1.2	FORMAS DE CREAR Y MANEJAR PROCESOS</a:t>
            </a:r>
          </a:p>
          <a:p>
            <a:pPr lvl="1">
              <a:lnSpc>
                <a:spcPct val="90000"/>
              </a:lnSpc>
            </a:pPr>
            <a:r>
              <a:rPr lang="es-ES" sz="1200" dirty="0">
                <a:solidFill>
                  <a:schemeClr val="bg1"/>
                </a:solidFill>
              </a:rPr>
              <a:t>3.2	HILOS</a:t>
            </a:r>
          </a:p>
          <a:p>
            <a:pPr lvl="2">
              <a:lnSpc>
                <a:spcPct val="90000"/>
              </a:lnSpc>
            </a:pPr>
            <a:r>
              <a:rPr lang="es-ES" sz="1200" dirty="0">
                <a:solidFill>
                  <a:schemeClr val="bg1"/>
                </a:solidFill>
              </a:rPr>
              <a:t>3.2.1	CARACTERISCAS DE LOS HILOS</a:t>
            </a:r>
          </a:p>
          <a:p>
            <a:pPr lvl="2">
              <a:lnSpc>
                <a:spcPct val="90000"/>
              </a:lnSpc>
            </a:pPr>
            <a:r>
              <a:rPr lang="es-ES" sz="1200" dirty="0">
                <a:solidFill>
                  <a:schemeClr val="bg1"/>
                </a:solidFill>
              </a:rPr>
              <a:t>3.2.2	TIPOS DE HILOS</a:t>
            </a:r>
          </a:p>
          <a:p>
            <a:pPr lvl="2">
              <a:lnSpc>
                <a:spcPct val="90000"/>
              </a:lnSpc>
            </a:pPr>
            <a:r>
              <a:rPr lang="es-ES" sz="1200" dirty="0">
                <a:solidFill>
                  <a:schemeClr val="bg1"/>
                </a:solidFill>
              </a:rPr>
              <a:t>3.2.3	GESTIÓN DE HILOS</a:t>
            </a:r>
          </a:p>
          <a:p>
            <a:pPr lvl="2">
              <a:lnSpc>
                <a:spcPct val="90000"/>
              </a:lnSpc>
            </a:pPr>
            <a:r>
              <a:rPr lang="es-ES" sz="1200" dirty="0">
                <a:solidFill>
                  <a:schemeClr val="bg1"/>
                </a:solidFill>
              </a:rPr>
              <a:t>3.2.4	INTERRUPCIONES</a:t>
            </a:r>
          </a:p>
          <a:p>
            <a:pPr lvl="2">
              <a:lnSpc>
                <a:spcPct val="90000"/>
              </a:lnSpc>
            </a:pPr>
            <a:r>
              <a:rPr lang="es-ES" sz="1200" dirty="0">
                <a:solidFill>
                  <a:schemeClr val="bg1"/>
                </a:solidFill>
              </a:rPr>
              <a:t>3.2.5	HILOS CON C#</a:t>
            </a:r>
          </a:p>
          <a:p>
            <a:pPr>
              <a:lnSpc>
                <a:spcPct val="90000"/>
              </a:lnSpc>
            </a:pPr>
            <a:r>
              <a:rPr lang="es-ES" sz="1200" dirty="0">
                <a:solidFill>
                  <a:schemeClr val="bg1"/>
                </a:solidFill>
              </a:rPr>
              <a:t>4	PARTE PRÁCTICA</a:t>
            </a:r>
          </a:p>
        </p:txBody>
      </p:sp>
      <p:sp>
        <p:nvSpPr>
          <p:cNvPr id="13" name="CuadroTexto 9">
            <a:extLst>
              <a:ext uri="{FF2B5EF4-FFF2-40B4-BE49-F238E27FC236}">
                <a16:creationId xmlns:a16="http://schemas.microsoft.com/office/drawing/2014/main" id="{5FCF38E0-D82D-8169-465C-0BD225CEA536}"/>
              </a:ext>
            </a:extLst>
          </p:cNvPr>
          <p:cNvSpPr txBox="1"/>
          <p:nvPr/>
        </p:nvSpPr>
        <p:spPr>
          <a:xfrm>
            <a:off x="11826380" y="6457890"/>
            <a:ext cx="374325" cy="400110"/>
          </a:xfrm>
          <a:prstGeom prst="rect">
            <a:avLst/>
          </a:prstGeom>
          <a:noFill/>
        </p:spPr>
        <p:txBody>
          <a:bodyPr wrap="square" rtlCol="0">
            <a:spAutoFit/>
          </a:bodyPr>
          <a:lstStyle/>
          <a:p>
            <a:r>
              <a:rPr lang="es-EC" sz="2000" dirty="0">
                <a:solidFill>
                  <a:schemeClr val="bg1"/>
                </a:solidFill>
              </a:rPr>
              <a:t>9</a:t>
            </a:r>
          </a:p>
        </p:txBody>
      </p:sp>
    </p:spTree>
    <p:extLst>
      <p:ext uri="{BB962C8B-B14F-4D97-AF65-F5344CB8AC3E}">
        <p14:creationId xmlns:p14="http://schemas.microsoft.com/office/powerpoint/2010/main" val="1457347784"/>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1016</TotalTime>
  <Words>6470</Words>
  <Application>Microsoft Office PowerPoint</Application>
  <PresentationFormat>Widescreen</PresentationFormat>
  <Paragraphs>931</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Calibri</vt:lpstr>
      <vt:lpstr>Gill Sans MT</vt:lpstr>
      <vt:lpstr>Wingdings</vt:lpstr>
      <vt:lpstr>Wingdings 2</vt:lpstr>
      <vt:lpstr>Dividendo</vt:lpstr>
      <vt:lpstr>TALLER HILOS INTERRUPCIONES CON MVC DOTNET</vt:lpstr>
      <vt:lpstr>PowerPoint Presentation</vt:lpstr>
      <vt:lpstr>PowerPoint Presentation</vt:lpstr>
      <vt:lpstr>1 Introducción</vt:lpstr>
      <vt:lpstr>2.1 OBJETIVO GENERAL</vt:lpstr>
      <vt:lpstr>2.2 OBJETIVOS ESPECÍFICOS</vt:lpstr>
      <vt:lpstr>3.1 PROCESOS Y MODELOS DE CONCURRENCIA</vt:lpstr>
      <vt:lpstr>3.1.1 ESTADOS Y OPERACIONES DE UN PROCESO</vt:lpstr>
      <vt:lpstr>3.1.1 ESTADOS Y OPERACIONES DE UN PROCESO</vt:lpstr>
      <vt:lpstr>3.1.2 FORMAS DE CREAR Y MANEJAR PROCESOS</vt:lpstr>
      <vt:lpstr>3.1.2 FORMAS DE CREAR Y MANEJAR PROCESOS</vt:lpstr>
      <vt:lpstr>3.2 HILOS</vt:lpstr>
      <vt:lpstr>3.2.1 CARACTERISCAS DE LOS HILOS</vt:lpstr>
      <vt:lpstr>3.2.2 TIPOS DE HILOS HILOS DEL PROCESADOR</vt:lpstr>
      <vt:lpstr>3.2.2 TIPOS DE HILOS HILOS PRINCIPALES</vt:lpstr>
      <vt:lpstr>3.2.2 TIPOS DE HILOS HILOS SECUNDARIOS O DE TRABAJO</vt:lpstr>
      <vt:lpstr>3.2.1 GESTIÓN DE HILOS</vt:lpstr>
      <vt:lpstr>3.1.1 GESTIÓN DE HILOS</vt:lpstr>
      <vt:lpstr>3.1.2 INTERRUPCIONES</vt:lpstr>
      <vt:lpstr>3.2.2 HILOS CON C#</vt:lpstr>
      <vt:lpstr>3.2.2 HILOS CON C# MÉTODO JOIN Y START</vt:lpstr>
      <vt:lpstr>4. PARTE PRÁCTICA</vt:lpstr>
      <vt:lpstr>4.1 CREACIÓN DEL PROYECTO 1. Para comenzar con la creación del proyecto, abrir visual studio, seleccionar y dar clic en la opción Create a new project.</vt:lpstr>
      <vt:lpstr>2. En la siguiente ventana, seleccionar la plantilla del proyecto Console App y clic en Next.</vt:lpstr>
      <vt:lpstr>3. A continuación, ingresar el nombre del proyecto, la ubicación para almacenar los archivos generados y clic en Next.</vt:lpstr>
      <vt:lpstr>4. Luego seleccionar la version del Framework .NET y clic en Create.</vt:lpstr>
      <vt:lpstr>5. Una vez la herramienta Visual Studio finalice con la configuración y creación del proyecto, se muestra la clase principal Program.cs y una lista de archivos adicionales necesarios para el programa.</vt:lpstr>
      <vt:lpstr>4.2 ARQUITECTURA MVC PARA EL PROYECTO 1. Para crear una carpeta, dirigirse a la sección Solution Explorer y dar clic derecho en el segundo item de la lista, después dirigirse a la opción Add y dar clic en New Folder. Como se requieren tres carpetas, repetir estre proceso tres veces.</vt:lpstr>
      <vt:lpstr>PowerPoint Presentation</vt:lpstr>
      <vt:lpstr>4.3 PRÁCTICA VIDEO 171</vt:lpstr>
      <vt:lpstr>4.3.1 CODIFICACIÓN CONTROLADOR 1. Para añadir una nueva clase, dirigirse a la sección Solution Explorer, dar clic derecho sobre la carpeta modelo, luego Add y clic en la opción Class.</vt:lpstr>
      <vt:lpstr>2. En la siguiente ventana, ingresar el nombre de la clase como HiloControlador y clic en Add.</vt:lpstr>
      <vt:lpstr>3. La clase HiloControlador tendrá una propiedad hilo, este objeto tendrá el método que imprimirá el mensaje cinco veces con el nombre del hilo que se está ejecutando.</vt:lpstr>
      <vt:lpstr>4. Para gestionar los dos hilos se crea una nueva clase en el controlador, en el campo nombre se ingresará GestionHilo y clic en Add.</vt:lpstr>
      <vt:lpstr>5. La clase GestionHilo tendrá una función, esta será la encargada de instanciar los dos hilos con el método que imprime el mensaje cinco veces. El método Start() inicia la ejecución del hilo 1 y con el método Join() obligara a que este termine su ejecucion para que el hilo 2 se ejecute.</vt:lpstr>
      <vt:lpstr>6. Por último, hay que llamar el método gestionarHilos() de la clase GestionHilo.cs para que el programa se ejecute en la clase Program.cs.</vt:lpstr>
      <vt:lpstr>4.4 PRÁCTICA VIDEO 172</vt:lpstr>
      <vt:lpstr>4.4.1 CODIFICACIÓN CONTROLADOR 1. En el controlador se creará una nueva clase con el nombre Hilo2Controlador y luego clic en Add, este será el hilo externo que contendrá el hilo interno al cual se le encadenara el método Join() para que este finalice su proceso de ejecución.</vt:lpstr>
      <vt:lpstr>PowerPoint Presentation</vt:lpstr>
      <vt:lpstr>3. En el método gestionarHilos() de la clase GestionHilo se debe pasar como parámetro el objeto de la clase HiloControlador al objeto de la clase Hilo2Controlador, luego ejecutar el método Start() en el hilo2Controlador (externo) y luego al hiloControlador (interno).</vt:lpstr>
      <vt:lpstr>PowerPoint Presentation</vt:lpstr>
      <vt:lpstr>4.6 EJECUCIÓN DEL PROYECTO Para ejecutar el proyecto dirigirse a la barra de herramientas superior y dar clic en Start Without Debugging o también pulsando las teclas Ctrl+F5.</vt:lpstr>
      <vt:lpstr>Una vez se ejecute el proyecto, el hilo 1 será el primero que ejecute y termine su proceso de impresiones por consola, esto debido a que tiene encadenado el método Join() y que el hilo 2 tiene encadenado el método Start() y Join() después del hilo 1. Lo último que se mostrará por consola, será un mensaje para mostrar que los procesos de los hilos terminaron.</vt:lpstr>
      <vt:lpstr>La salida será la misma, pero ahora el método Join() hará que el hilo interno detenga la ejecución del hilo externo hasta que este finalice la ejecución de su proceso. Por último, se imprime el mensaje que la ejecución de los procesos de los hilos termino.</vt:lpstr>
      <vt:lpstr>5 CONCLUSIONES</vt:lpstr>
      <vt:lpstr>6 RECOMENDACIONES</vt:lpstr>
      <vt:lpstr>7  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kevin chuquimarca</cp:lastModifiedBy>
  <cp:revision>98</cp:revision>
  <dcterms:created xsi:type="dcterms:W3CDTF">2020-07-10T23:33:49Z</dcterms:created>
  <dcterms:modified xsi:type="dcterms:W3CDTF">2023-01-18T13:59:40Z</dcterms:modified>
</cp:coreProperties>
</file>