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8" r:id="rId2"/>
    <p:sldId id="259" r:id="rId3"/>
    <p:sldId id="301" r:id="rId4"/>
    <p:sldId id="602" r:id="rId5"/>
    <p:sldId id="302" r:id="rId6"/>
    <p:sldId id="401" r:id="rId7"/>
    <p:sldId id="603"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264" r:id="rId30"/>
    <p:sldId id="407" r:id="rId31"/>
    <p:sldId id="604" r:id="rId32"/>
    <p:sldId id="605" r:id="rId33"/>
    <p:sldId id="606" r:id="rId34"/>
    <p:sldId id="607" r:id="rId35"/>
    <p:sldId id="608" r:id="rId36"/>
    <p:sldId id="609" r:id="rId37"/>
    <p:sldId id="610" r:id="rId38"/>
    <p:sldId id="611" r:id="rId39"/>
    <p:sldId id="612" r:id="rId40"/>
    <p:sldId id="613" r:id="rId41"/>
    <p:sldId id="614" r:id="rId42"/>
    <p:sldId id="615" r:id="rId43"/>
    <p:sldId id="616" r:id="rId44"/>
    <p:sldId id="617" r:id="rId45"/>
    <p:sldId id="618" r:id="rId46"/>
    <p:sldId id="619" r:id="rId47"/>
    <p:sldId id="620" r:id="rId48"/>
    <p:sldId id="621" r:id="rId49"/>
    <p:sldId id="622" r:id="rId50"/>
    <p:sldId id="623" r:id="rId51"/>
    <p:sldId id="624" r:id="rId52"/>
    <p:sldId id="625" r:id="rId53"/>
    <p:sldId id="626" r:id="rId54"/>
    <p:sldId id="627" r:id="rId55"/>
    <p:sldId id="628" r:id="rId56"/>
    <p:sldId id="629" r:id="rId57"/>
    <p:sldId id="560" r:id="rId58"/>
    <p:sldId id="630" r:id="rId59"/>
    <p:sldId id="631" r:id="rId60"/>
    <p:sldId id="632" r:id="rId61"/>
    <p:sldId id="633" r:id="rId62"/>
    <p:sldId id="634" r:id="rId63"/>
    <p:sldId id="635" r:id="rId64"/>
    <p:sldId id="636" r:id="rId65"/>
    <p:sldId id="637" r:id="rId66"/>
    <p:sldId id="391" r:id="rId67"/>
    <p:sldId id="280" r:id="rId68"/>
    <p:sldId id="522" r:id="rId69"/>
    <p:sldId id="523" r:id="rId7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117" d="100"/>
          <a:sy n="117" d="100"/>
        </p:scale>
        <p:origin x="2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Investigar sobre los patrones en la Ingeniería y desarrollo de Software, los tipos y categorías.</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Realizar una práctica para la búsqueda y filtrado de datos en el que se use la arquitectura tradicional en capas.</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la parte práctica para usarlo como manual y guía en futuros proyectos.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Investigar sobre los patrones en la Ingeniería y desarrollo de Software, los tipos y categorías.</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Realizar una práctica para la búsqueda y filtrado de datos en el que se use la arquitectura tradicional en capas.</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la parte práctica para usarlo como manual y guía en futuros proyectos.</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11/03/2023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29</a:t>
            </a:fld>
            <a:endParaRPr lang="es-ES"/>
          </a:p>
        </p:txBody>
      </p:sp>
    </p:spTree>
    <p:extLst>
      <p:ext uri="{BB962C8B-B14F-4D97-AF65-F5344CB8AC3E}">
        <p14:creationId xmlns:p14="http://schemas.microsoft.com/office/powerpoint/2010/main" val="15700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11DF40A-DBC2-4751-936F-A1EF4526BFE1}" type="datetime1">
              <a:rPr lang="en-US" smtClean="0"/>
              <a:t>3/11/2023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CF0D52-C4DA-4547-B502-6E2B3C3D9569}"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598004A-6992-4E8D-8D59-E84C69AD9FE8}" type="datetime1">
              <a:rPr lang="en-US" smtClean="0"/>
              <a:t>3/11/2023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788315-ECC5-4540-816F-79662EA1992C}"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FA981D6-EE0C-4D82-9AE9-63C2BF07073C}" type="datetime1">
              <a:rPr lang="en-US" smtClean="0"/>
              <a:t>3/11/2023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3F7E64-9F43-48D9-AF6A-6AD278CC4329}"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5196F4-4299-4C53-9C83-288623B013A6}"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35465D-E752-4C24-99D2-D8631C490D65}"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D470-ABE2-40BF-A5DD-8FD2B48C6EAA}"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EB9BB4C-4D56-4B8D-A688-EBAE1D038B8B}" type="datetime1">
              <a:rPr lang="en-US" smtClean="0"/>
              <a:t>3/11/2023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FE777C-C2EF-45EC-9B13-20EBC58A808B}"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336DE6A-4B57-4799-8A5E-7781517CAB94}" type="datetime1">
              <a:rPr lang="en-US" smtClean="0"/>
              <a:t>3/11/2023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fontScale="90000"/>
          </a:bodyPr>
          <a:lstStyle/>
          <a:p>
            <a:pPr algn="ctr"/>
            <a:r>
              <a:rPr lang="es-ES" dirty="0">
                <a:solidFill>
                  <a:schemeClr val="bg1"/>
                </a:solidFill>
              </a:rPr>
              <a:t>TALLER C7 CRUD CON ARQUITECTURA TRADICIONAL EN CAPAS, VISUAL BASIC Y SQL SERVER</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12/03/2023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4" name="Marcador de número de diapositiva 3">
            <a:extLst>
              <a:ext uri="{FF2B5EF4-FFF2-40B4-BE49-F238E27FC236}">
                <a16:creationId xmlns:a16="http://schemas.microsoft.com/office/drawing/2014/main" id="{A1A8B6E0-9B14-0DB0-52A8-24D6831A349F}"/>
              </a:ext>
            </a:extLst>
          </p:cNvPr>
          <p:cNvSpPr>
            <a:spLocks noGrp="1"/>
          </p:cNvSpPr>
          <p:nvPr>
            <p:ph type="sldNum" sz="quarter" idx="12"/>
          </p:nvPr>
        </p:nvSpPr>
        <p:spPr>
          <a:xfrm>
            <a:off x="10950659" y="6386645"/>
            <a:ext cx="1016440" cy="365125"/>
          </a:xfrm>
        </p:spPr>
        <p:txBody>
          <a:bodyPr/>
          <a:lstStyle/>
          <a:p>
            <a:fld id="{D57F1E4F-1CFF-5643-939E-217C01CDF565}" type="slidenum">
              <a:rPr lang="en-US" sz="2800" smtClean="0">
                <a:solidFill>
                  <a:schemeClr val="tx1"/>
                </a:solidFill>
              </a:rPr>
              <a:pPr/>
              <a:t>1</a:t>
            </a:fld>
            <a:endParaRPr lang="en-US" sz="2800" dirty="0">
              <a:solidFill>
                <a:schemeClr val="tx1"/>
              </a:solidFill>
            </a:endParaRP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DEFINICIÓN DE ARQUITECTURA EN CAPAS</a:t>
            </a:r>
          </a:p>
          <a:p>
            <a:pPr marL="0" marR="0" indent="0">
              <a:lnSpc>
                <a:spcPct val="115000"/>
              </a:lnSpc>
              <a:spcBef>
                <a:spcPts val="0"/>
              </a:spcBef>
              <a:spcAft>
                <a:spcPts val="1000"/>
              </a:spcAft>
              <a:buNone/>
            </a:pPr>
            <a:r>
              <a:rPr lang="es-ES" dirty="0">
                <a:solidFill>
                  <a:schemeClr val="tx1"/>
                </a:solidFill>
              </a:rPr>
              <a:t>La arquitectura en capas es un modelo de diseño de software en el que las diferentes funcionalidades de una aplicación se organizan en capas separadas y se comunican entre sí a través de interfaces definidas. Cada capa se centra en una función específica y puede ser desarrollada, probada y mantenido de manera independiente [3].</a:t>
            </a:r>
          </a:p>
          <a:p>
            <a:pPr marL="0" marR="0" indent="0">
              <a:lnSpc>
                <a:spcPct val="115000"/>
              </a:lnSpc>
              <a:spcBef>
                <a:spcPts val="0"/>
              </a:spcBef>
              <a:spcAft>
                <a:spcPts val="1000"/>
              </a:spcAft>
              <a:buNone/>
            </a:pPr>
            <a:r>
              <a:rPr lang="es-ES" dirty="0">
                <a:solidFill>
                  <a:schemeClr val="tx1"/>
                </a:solidFill>
              </a:rPr>
              <a:t>La arquitectura en capas generalmente se divide en tres capas principales:</a:t>
            </a:r>
          </a:p>
          <a:p>
            <a:pPr marL="0" marR="0" indent="0">
              <a:lnSpc>
                <a:spcPct val="115000"/>
              </a:lnSpc>
              <a:spcBef>
                <a:spcPts val="0"/>
              </a:spcBef>
              <a:spcAft>
                <a:spcPts val="1000"/>
              </a:spcAft>
              <a:buNone/>
            </a:pPr>
            <a:r>
              <a:rPr lang="es-ES" dirty="0">
                <a:solidFill>
                  <a:schemeClr val="tx1"/>
                </a:solidFill>
              </a:rPr>
              <a:t>•	Capa de presentación: esta capa es responsable de la interfaz de usuario y la interacción con el usuario final. Aquí se encuentran las páginas web, aplicaciones móviles o cualquier otra interfaz de usuario que interactúa con la aplicación.</a:t>
            </a:r>
          </a:p>
          <a:p>
            <a:pPr marL="0" marR="0" indent="0">
              <a:lnSpc>
                <a:spcPct val="115000"/>
              </a:lnSpc>
              <a:spcBef>
                <a:spcPts val="0"/>
              </a:spcBef>
              <a:spcAft>
                <a:spcPts val="1000"/>
              </a:spcAft>
              <a:buNone/>
            </a:pPr>
            <a:r>
              <a:rPr lang="es-ES" dirty="0">
                <a:solidFill>
                  <a:schemeClr val="tx1"/>
                </a:solidFill>
              </a:rPr>
              <a:t>•	Capa de lógica de negocio: esta capa contiene la lógica de negocio de la aplicación. Aquí se encuentra el código que se encarga de realizar las operaciones y cálculos necesarios para que la aplicación funcione.</a:t>
            </a:r>
          </a:p>
          <a:p>
            <a:pPr marL="0" marR="0" indent="0">
              <a:lnSpc>
                <a:spcPct val="115000"/>
              </a:lnSpc>
              <a:spcBef>
                <a:spcPts val="0"/>
              </a:spcBef>
              <a:spcAft>
                <a:spcPts val="1000"/>
              </a:spcAft>
              <a:buNone/>
            </a:pPr>
            <a:r>
              <a:rPr lang="es-ES" dirty="0">
                <a:solidFill>
                  <a:schemeClr val="tx1"/>
                </a:solidFill>
              </a:rPr>
              <a:t>•	Capa de acceso a datos: esta capa se encarga de acceder a los datos necesarios para que la aplicación funcione. Aquí se encuentran los servidores de bases de datos y otros sistemas de almacenamiento de datos.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10</a:t>
            </a:fld>
            <a:endParaRPr lang="en-US" sz="2800" dirty="0">
              <a:solidFill>
                <a:schemeClr val="bg1"/>
              </a:solidFill>
            </a:endParaRPr>
          </a:p>
        </p:txBody>
      </p:sp>
    </p:spTree>
    <p:extLst>
      <p:ext uri="{BB962C8B-B14F-4D97-AF65-F5344CB8AC3E}">
        <p14:creationId xmlns:p14="http://schemas.microsoft.com/office/powerpoint/2010/main" val="377331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PRINCIPIOS DE LA ARQUITECTURA EN CAPAS</a:t>
            </a:r>
          </a:p>
          <a:p>
            <a:pPr marL="0" marR="0" indent="0">
              <a:lnSpc>
                <a:spcPct val="115000"/>
              </a:lnSpc>
              <a:spcBef>
                <a:spcPts val="0"/>
              </a:spcBef>
              <a:spcAft>
                <a:spcPts val="1000"/>
              </a:spcAft>
              <a:buNone/>
            </a:pPr>
            <a:r>
              <a:rPr lang="es-ES" dirty="0">
                <a:solidFill>
                  <a:schemeClr val="tx1"/>
                </a:solidFill>
              </a:rPr>
              <a:t>Los principios fundamentales que rigen la arquitectura en capas de software son:</a:t>
            </a:r>
          </a:p>
          <a:p>
            <a:pPr marL="0" marR="0" indent="0">
              <a:lnSpc>
                <a:spcPct val="115000"/>
              </a:lnSpc>
              <a:spcBef>
                <a:spcPts val="0"/>
              </a:spcBef>
              <a:spcAft>
                <a:spcPts val="1000"/>
              </a:spcAft>
              <a:buNone/>
            </a:pPr>
            <a:r>
              <a:rPr lang="es-ES" dirty="0">
                <a:solidFill>
                  <a:schemeClr val="tx1"/>
                </a:solidFill>
              </a:rPr>
              <a:t>•	Separación de responsabilidades: cada capa tiene una responsabilidad específica y no se entromete en las funciones de otras capas. Esto permite una mayor modularidad y reutilización de código.</a:t>
            </a:r>
          </a:p>
          <a:p>
            <a:pPr marL="0" marR="0" indent="0">
              <a:lnSpc>
                <a:spcPct val="115000"/>
              </a:lnSpc>
              <a:spcBef>
                <a:spcPts val="0"/>
              </a:spcBef>
              <a:spcAft>
                <a:spcPts val="1000"/>
              </a:spcAft>
              <a:buNone/>
            </a:pPr>
            <a:r>
              <a:rPr lang="es-ES" dirty="0">
                <a:solidFill>
                  <a:schemeClr val="tx1"/>
                </a:solidFill>
              </a:rPr>
              <a:t>•	Independencia de tecnología: cada capa debe poder utilizar diferentes tecnologías sin afectar el resto del sistema. Esto permite una mayor flexibilidad en la elección de tecnologías y una mayor adaptabilidad a cambios tecnológicos.</a:t>
            </a:r>
          </a:p>
          <a:p>
            <a:pPr marL="0" marR="0" indent="0">
              <a:lnSpc>
                <a:spcPct val="115000"/>
              </a:lnSpc>
              <a:spcBef>
                <a:spcPts val="0"/>
              </a:spcBef>
              <a:spcAft>
                <a:spcPts val="1000"/>
              </a:spcAft>
              <a:buNone/>
            </a:pPr>
            <a:r>
              <a:rPr lang="es-ES" dirty="0">
                <a:solidFill>
                  <a:schemeClr val="tx1"/>
                </a:solidFill>
              </a:rPr>
              <a:t>•	Comunicación por interfaces: la comunicación entre capas se realiza a través de interfaces bien definidas, lo que permite una mayor interoperabilidad y facilita la integración de nuevas capas.</a:t>
            </a:r>
          </a:p>
          <a:p>
            <a:pPr marL="0" marR="0" indent="0">
              <a:lnSpc>
                <a:spcPct val="115000"/>
              </a:lnSpc>
              <a:spcBef>
                <a:spcPts val="0"/>
              </a:spcBef>
              <a:spcAft>
                <a:spcPts val="1000"/>
              </a:spcAft>
              <a:buNone/>
            </a:pPr>
            <a:r>
              <a:rPr lang="es-ES" dirty="0">
                <a:solidFill>
                  <a:schemeClr val="tx1"/>
                </a:solidFill>
              </a:rPr>
              <a:t>•	Jerarquía de dependencias: cada capa depende únicamente de la capa inmediatamente inferior, lo que reduce la complejidad y facilita el mantenimiento del sistema.</a:t>
            </a:r>
          </a:p>
          <a:p>
            <a:pPr marL="0" marR="0" indent="0">
              <a:lnSpc>
                <a:spcPct val="115000"/>
              </a:lnSpc>
              <a:spcBef>
                <a:spcPts val="0"/>
              </a:spcBef>
              <a:spcAft>
                <a:spcPts val="1000"/>
              </a:spcAft>
              <a:buNone/>
            </a:pPr>
            <a:r>
              <a:rPr lang="es-ES" dirty="0">
                <a:solidFill>
                  <a:schemeClr val="tx1"/>
                </a:solidFill>
              </a:rPr>
              <a:t>•	Centralización del control: la lógica de control se encuentra en las capas superiores del sistema, lo que permite una mayor coherencia y consistencia en el comportamiento del sistema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11</a:t>
            </a:fld>
            <a:endParaRPr lang="en-US" sz="2800" dirty="0">
              <a:solidFill>
                <a:schemeClr val="bg1"/>
              </a:solidFill>
            </a:endParaRPr>
          </a:p>
        </p:txBody>
      </p:sp>
    </p:spTree>
    <p:extLst>
      <p:ext uri="{BB962C8B-B14F-4D97-AF65-F5344CB8AC3E}">
        <p14:creationId xmlns:p14="http://schemas.microsoft.com/office/powerpoint/2010/main" val="16217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MODELOS DE ARQUITECTURA EN CAPAS</a:t>
            </a:r>
          </a:p>
          <a:p>
            <a:pPr marL="0" marR="0" indent="0">
              <a:lnSpc>
                <a:spcPct val="115000"/>
              </a:lnSpc>
              <a:spcBef>
                <a:spcPts val="0"/>
              </a:spcBef>
              <a:spcAft>
                <a:spcPts val="1000"/>
              </a:spcAft>
              <a:buNone/>
            </a:pPr>
            <a:r>
              <a:rPr lang="es-ES" dirty="0">
                <a:solidFill>
                  <a:schemeClr val="tx1"/>
                </a:solidFill>
              </a:rPr>
              <a:t>Existen varios modelos para representar la arquitectura en capas de software, entre los que destacan los siguientes:</a:t>
            </a:r>
          </a:p>
          <a:p>
            <a:pPr marL="0" marR="0" indent="0">
              <a:lnSpc>
                <a:spcPct val="115000"/>
              </a:lnSpc>
              <a:spcBef>
                <a:spcPts val="0"/>
              </a:spcBef>
              <a:spcAft>
                <a:spcPts val="1000"/>
              </a:spcAft>
              <a:buNone/>
            </a:pPr>
            <a:r>
              <a:rPr lang="es-ES" dirty="0">
                <a:solidFill>
                  <a:schemeClr val="tx1"/>
                </a:solidFill>
              </a:rPr>
              <a:t>•	Modelo en capas: este modelo representa la arquitectura en capas como una serie de capas apiladas verticalmente, donde cada capa tiene una responsabilidad específica y se comunica con la capa inmediatamente superior e inferior a través de interfaces bien definidas.</a:t>
            </a:r>
          </a:p>
          <a:p>
            <a:pPr marL="0" marR="0" indent="0">
              <a:lnSpc>
                <a:spcPct val="115000"/>
              </a:lnSpc>
              <a:spcBef>
                <a:spcPts val="0"/>
              </a:spcBef>
              <a:spcAft>
                <a:spcPts val="1000"/>
              </a:spcAft>
              <a:buNone/>
            </a:pPr>
            <a:r>
              <a:rPr lang="es-ES" dirty="0">
                <a:solidFill>
                  <a:schemeClr val="tx1"/>
                </a:solidFill>
              </a:rPr>
              <a:t>•	Modelo en tuberías (pipes and </a:t>
            </a:r>
            <a:r>
              <a:rPr lang="es-ES" dirty="0" err="1">
                <a:solidFill>
                  <a:schemeClr val="tx1"/>
                </a:solidFill>
              </a:rPr>
              <a:t>filters</a:t>
            </a:r>
            <a:r>
              <a:rPr lang="es-ES" dirty="0">
                <a:solidFill>
                  <a:schemeClr val="tx1"/>
                </a:solidFill>
              </a:rPr>
              <a:t>): este modelo representa la arquitectura en capas como una serie de filtros que procesan datos que fluyen a través de una tubería. Cada filtro tiene una responsabilidad específica y se comunica con los filtros adyacentes a través de interfaces bien definidas.</a:t>
            </a:r>
          </a:p>
          <a:p>
            <a:pPr marL="0" marR="0" indent="0">
              <a:lnSpc>
                <a:spcPct val="115000"/>
              </a:lnSpc>
              <a:spcBef>
                <a:spcPts val="0"/>
              </a:spcBef>
              <a:spcAft>
                <a:spcPts val="1000"/>
              </a:spcAft>
              <a:buNone/>
            </a:pPr>
            <a:r>
              <a:rPr lang="es-ES" dirty="0">
                <a:solidFill>
                  <a:schemeClr val="tx1"/>
                </a:solidFill>
              </a:rPr>
              <a:t>•	Modelo en niveles (</a:t>
            </a:r>
            <a:r>
              <a:rPr lang="es-ES" dirty="0" err="1">
                <a:solidFill>
                  <a:schemeClr val="tx1"/>
                </a:solidFill>
              </a:rPr>
              <a:t>tiered</a:t>
            </a:r>
            <a:r>
              <a:rPr lang="es-ES" dirty="0">
                <a:solidFill>
                  <a:schemeClr val="tx1"/>
                </a:solidFill>
              </a:rPr>
              <a:t> </a:t>
            </a:r>
            <a:r>
              <a:rPr lang="es-ES" dirty="0" err="1">
                <a:solidFill>
                  <a:schemeClr val="tx1"/>
                </a:solidFill>
              </a:rPr>
              <a:t>architecture</a:t>
            </a:r>
            <a:r>
              <a:rPr lang="es-ES" dirty="0">
                <a:solidFill>
                  <a:schemeClr val="tx1"/>
                </a:solidFill>
              </a:rPr>
              <a:t>): este modelo representa la arquitectura en capas como una serie de niveles horizontales, donde cada nivel tiene una responsabilidad específica y se comunica con los niveles adyacentes a través de interfaces bien definidas.</a:t>
            </a:r>
          </a:p>
          <a:p>
            <a:pPr marL="0" marR="0" indent="0">
              <a:lnSpc>
                <a:spcPct val="115000"/>
              </a:lnSpc>
              <a:spcBef>
                <a:spcPts val="0"/>
              </a:spcBef>
              <a:spcAft>
                <a:spcPts val="1000"/>
              </a:spcAft>
              <a:buNone/>
            </a:pPr>
            <a:r>
              <a:rPr lang="es-ES" dirty="0">
                <a:solidFill>
                  <a:schemeClr val="tx1"/>
                </a:solidFill>
              </a:rPr>
              <a:t>•	Modelo cliente-servidor: este modelo representa la arquitectura en capas como una separación clara entre el cliente y el servidor, donde el cliente realiza solicitudes al servidor y el servidor procesa las solicitudes y envía respuestas al cliente.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12</a:t>
            </a:fld>
            <a:endParaRPr lang="en-US" sz="2800" dirty="0">
              <a:solidFill>
                <a:schemeClr val="bg1"/>
              </a:solidFill>
            </a:endParaRPr>
          </a:p>
        </p:txBody>
      </p:sp>
    </p:spTree>
    <p:extLst>
      <p:ext uri="{BB962C8B-B14F-4D97-AF65-F5344CB8AC3E}">
        <p14:creationId xmlns:p14="http://schemas.microsoft.com/office/powerpoint/2010/main" val="152539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MODELOS DE ARQUITECTURA EN CAPAS</a:t>
            </a:r>
          </a:p>
          <a:p>
            <a:pPr marL="0" marR="0" indent="0">
              <a:lnSpc>
                <a:spcPct val="115000"/>
              </a:lnSpc>
              <a:spcBef>
                <a:spcPts val="0"/>
              </a:spcBef>
              <a:spcAft>
                <a:spcPts val="1000"/>
              </a:spcAft>
              <a:buNone/>
            </a:pPr>
            <a:r>
              <a:rPr lang="es-ES" dirty="0">
                <a:solidFill>
                  <a:schemeClr val="tx1"/>
                </a:solidFill>
              </a:rPr>
              <a:t>Para documentar y comunicar la arquitectura en capas, se pueden utilizar diferentes técnicas y herramientas, entre las que destacan las siguientes:</a:t>
            </a:r>
          </a:p>
          <a:p>
            <a:pPr marL="0" marR="0" indent="0">
              <a:lnSpc>
                <a:spcPct val="115000"/>
              </a:lnSpc>
              <a:spcBef>
                <a:spcPts val="0"/>
              </a:spcBef>
              <a:spcAft>
                <a:spcPts val="1000"/>
              </a:spcAft>
              <a:buNone/>
            </a:pPr>
            <a:r>
              <a:rPr lang="es-ES" dirty="0">
                <a:solidFill>
                  <a:schemeClr val="tx1"/>
                </a:solidFill>
              </a:rPr>
              <a:t>•	Diagramas de capas: se utilizan para representar la arquitectura en capas como un conjunto de capas apiladas verticalmente, donde cada capa tiene una responsabilidad específica y se comunica con las capas adyacentes a través de interfaces bien definidas.</a:t>
            </a:r>
          </a:p>
          <a:p>
            <a:pPr marL="0" marR="0" indent="0">
              <a:lnSpc>
                <a:spcPct val="115000"/>
              </a:lnSpc>
              <a:spcBef>
                <a:spcPts val="0"/>
              </a:spcBef>
              <a:spcAft>
                <a:spcPts val="1000"/>
              </a:spcAft>
              <a:buNone/>
            </a:pPr>
            <a:r>
              <a:rPr lang="es-ES" dirty="0">
                <a:solidFill>
                  <a:schemeClr val="tx1"/>
                </a:solidFill>
              </a:rPr>
              <a:t>•	Diagramas de tuberías: se utilizan para representar la arquitectura en capas como una serie de filtros que procesan datos que fluyen a través de una tubería. Cada filtro tiene una responsabilidad específica y se comunica con los filtros adyacentes a través de interfaces bien definidas.</a:t>
            </a:r>
          </a:p>
          <a:p>
            <a:pPr marL="0" marR="0" indent="0">
              <a:lnSpc>
                <a:spcPct val="115000"/>
              </a:lnSpc>
              <a:spcBef>
                <a:spcPts val="0"/>
              </a:spcBef>
              <a:spcAft>
                <a:spcPts val="1000"/>
              </a:spcAft>
              <a:buNone/>
            </a:pPr>
            <a:r>
              <a:rPr lang="es-ES" dirty="0">
                <a:solidFill>
                  <a:schemeClr val="tx1"/>
                </a:solidFill>
              </a:rPr>
              <a:t>•	Diagramas de niveles: se utilizan para representar la arquitectura en capas como una serie de niveles horizontales, donde cada nivel tiene una responsabilidad específica y se comunica con los niveles adyacentes a través de interfaces bien definidas.</a:t>
            </a:r>
          </a:p>
          <a:p>
            <a:pPr marL="0" marR="0" indent="0">
              <a:lnSpc>
                <a:spcPct val="115000"/>
              </a:lnSpc>
              <a:spcBef>
                <a:spcPts val="0"/>
              </a:spcBef>
              <a:spcAft>
                <a:spcPts val="1000"/>
              </a:spcAft>
              <a:buNone/>
            </a:pPr>
            <a:r>
              <a:rPr lang="es-ES" dirty="0">
                <a:solidFill>
                  <a:schemeClr val="tx1"/>
                </a:solidFill>
              </a:rPr>
              <a:t>•	Diagramas de cliente-servidor: se utilizan para representar la arquitectura en capas como una separación clara entre el cliente y el servidor, donde el cliente realiza solicitudes al servidor y el servidor procesa las solicitudes y envía respuestas al cliente.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13</a:t>
            </a:fld>
            <a:endParaRPr lang="en-US" sz="2800" dirty="0">
              <a:solidFill>
                <a:schemeClr val="bg1"/>
              </a:solidFill>
            </a:endParaRPr>
          </a:p>
        </p:txBody>
      </p:sp>
    </p:spTree>
    <p:extLst>
      <p:ext uri="{BB962C8B-B14F-4D97-AF65-F5344CB8AC3E}">
        <p14:creationId xmlns:p14="http://schemas.microsoft.com/office/powerpoint/2010/main" val="417242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ESTRATIFICACIÓN ESTRICTA – CAPAS TRADICIONAL</a:t>
            </a:r>
          </a:p>
          <a:p>
            <a:pPr marL="0" marR="0" indent="0">
              <a:lnSpc>
                <a:spcPct val="115000"/>
              </a:lnSpc>
              <a:spcBef>
                <a:spcPts val="0"/>
              </a:spcBef>
              <a:spcAft>
                <a:spcPts val="1000"/>
              </a:spcAft>
              <a:buNone/>
            </a:pPr>
            <a:r>
              <a:rPr lang="es-ES" dirty="0">
                <a:solidFill>
                  <a:schemeClr val="tx1"/>
                </a:solidFill>
              </a:rPr>
              <a:t>La estratificación estricta o capas tradicional es una de las formas más simples de arquitectura de capas. En este modelo, se divide el sistema en tres capas principales: la capa de presentación, la capa de aplicación y la capa de datos.</a:t>
            </a:r>
          </a:p>
          <a:p>
            <a:pPr marL="0" marR="0" indent="0">
              <a:lnSpc>
                <a:spcPct val="115000"/>
              </a:lnSpc>
              <a:spcBef>
                <a:spcPts val="0"/>
              </a:spcBef>
              <a:spcAft>
                <a:spcPts val="1000"/>
              </a:spcAft>
              <a:buNone/>
            </a:pPr>
            <a:r>
              <a:rPr lang="es-ES" dirty="0">
                <a:solidFill>
                  <a:schemeClr val="tx1"/>
                </a:solidFill>
              </a:rPr>
              <a:t>La capa de presentación es la capa más externa y se encarga de la interacción con el usuario final. Esta capa se enfoca en la presentación de la información y en la interacción con el usuario. En esta capa, se definen elementos como la interfaz de usuario, la lógica de navegación y la presentación de datos [5].</a:t>
            </a:r>
          </a:p>
          <a:p>
            <a:pPr marL="0" marR="0" indent="0">
              <a:lnSpc>
                <a:spcPct val="115000"/>
              </a:lnSpc>
              <a:spcBef>
                <a:spcPts val="0"/>
              </a:spcBef>
              <a:spcAft>
                <a:spcPts val="1000"/>
              </a:spcAft>
              <a:buNone/>
            </a:pPr>
            <a:r>
              <a:rPr lang="es-ES" dirty="0">
                <a:solidFill>
                  <a:schemeClr val="tx1"/>
                </a:solidFill>
              </a:rPr>
              <a:t>La capa de aplicación es la capa intermedia, que se encarga de la lógica de negocio. En esta capa se procesan las solicitudes del usuario y se realizan las operaciones necesarias para satisfacerlas. Aquí se definen elementos como la lógica de aplicación, el acceso a servicios externos y la coordinación de las operaciones.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14</a:t>
            </a:fld>
            <a:endParaRPr lang="en-US" sz="2800" dirty="0">
              <a:solidFill>
                <a:schemeClr val="bg1"/>
              </a:solidFill>
            </a:endParaRPr>
          </a:p>
        </p:txBody>
      </p:sp>
    </p:spTree>
    <p:extLst>
      <p:ext uri="{BB962C8B-B14F-4D97-AF65-F5344CB8AC3E}">
        <p14:creationId xmlns:p14="http://schemas.microsoft.com/office/powerpoint/2010/main" val="24834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ESTRATIFICACIÓN ESTRICTA – CAPAS TRADICIONAL</a:t>
            </a:r>
          </a:p>
          <a:p>
            <a:pPr marL="0" marR="0" indent="0">
              <a:lnSpc>
                <a:spcPct val="115000"/>
              </a:lnSpc>
              <a:spcBef>
                <a:spcPts val="0"/>
              </a:spcBef>
              <a:spcAft>
                <a:spcPts val="1000"/>
              </a:spcAft>
              <a:buNone/>
            </a:pPr>
            <a:r>
              <a:rPr lang="es-ES" dirty="0">
                <a:solidFill>
                  <a:schemeClr val="tx1"/>
                </a:solidFill>
              </a:rPr>
              <a:t>La capa de datos es la capa más interna, que se encarga del almacenamiento y acceso a los datos. En esta capa se definen elementos como la base de datos, el modelo de datos y el acceso a los datos.</a:t>
            </a:r>
          </a:p>
          <a:p>
            <a:pPr marL="0" marR="0" indent="0">
              <a:lnSpc>
                <a:spcPct val="115000"/>
              </a:lnSpc>
              <a:spcBef>
                <a:spcPts val="0"/>
              </a:spcBef>
              <a:spcAft>
                <a:spcPts val="1000"/>
              </a:spcAft>
              <a:buNone/>
            </a:pPr>
            <a:r>
              <a:rPr lang="es-ES" dirty="0">
                <a:solidFill>
                  <a:schemeClr val="tx1"/>
                </a:solidFill>
              </a:rPr>
              <a:t>Este modelo tiene una ventaja clara en la claridad de responsabilidades de cada capa, lo que facilita el mantenimiento y evolución de un sistema. Sin embargo, también tiene una limitación en la flexibilidad para adaptarse a nuevos requerimientos o cambios en el negocio, ya que puede requerir modificaciones en todas las capas.</a:t>
            </a:r>
          </a:p>
          <a:p>
            <a:pPr marL="0" marR="0" indent="0">
              <a:lnSpc>
                <a:spcPct val="115000"/>
              </a:lnSpc>
              <a:spcBef>
                <a:spcPts val="0"/>
              </a:spcBef>
              <a:spcAft>
                <a:spcPts val="1000"/>
              </a:spcAft>
              <a:buNone/>
            </a:pPr>
            <a:r>
              <a:rPr lang="es-ES" dirty="0">
                <a:solidFill>
                  <a:schemeClr val="tx1"/>
                </a:solidFill>
              </a:rPr>
              <a:t>Es importante tener en cuenta que este modelo es solo una de las muchas posibles formas de arquitectura de capas y que se pueden definir diferentes variantes y subcapas dentro de cada capa. La elección del modelo adecuado dependerá del contexto y los requerimientos del sistema en cuestión.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15</a:t>
            </a:fld>
            <a:endParaRPr lang="en-US" sz="2800" dirty="0">
              <a:solidFill>
                <a:schemeClr val="bg1"/>
              </a:solidFill>
            </a:endParaRPr>
          </a:p>
        </p:txBody>
      </p:sp>
    </p:spTree>
    <p:extLst>
      <p:ext uri="{BB962C8B-B14F-4D97-AF65-F5344CB8AC3E}">
        <p14:creationId xmlns:p14="http://schemas.microsoft.com/office/powerpoint/2010/main" val="196445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10000"/>
          </a:bodyPr>
          <a:lstStyle/>
          <a:p>
            <a:pPr marL="0" marR="0" indent="0">
              <a:lnSpc>
                <a:spcPct val="115000"/>
              </a:lnSpc>
              <a:spcBef>
                <a:spcPts val="0"/>
              </a:spcBef>
              <a:spcAft>
                <a:spcPts val="1000"/>
              </a:spcAft>
              <a:buNone/>
            </a:pPr>
            <a:r>
              <a:rPr lang="es-ES" dirty="0">
                <a:solidFill>
                  <a:schemeClr val="tx1"/>
                </a:solidFill>
              </a:rPr>
              <a:t>ESTRATIFICACIÓN FLEXIBLE</a:t>
            </a:r>
          </a:p>
          <a:p>
            <a:pPr marL="0" marR="0" indent="0">
              <a:lnSpc>
                <a:spcPct val="115000"/>
              </a:lnSpc>
              <a:spcBef>
                <a:spcPts val="0"/>
              </a:spcBef>
              <a:spcAft>
                <a:spcPts val="1000"/>
              </a:spcAft>
              <a:buNone/>
            </a:pPr>
            <a:r>
              <a:rPr lang="es-ES" dirty="0">
                <a:solidFill>
                  <a:schemeClr val="tx1"/>
                </a:solidFill>
              </a:rPr>
              <a:t>La estratificación flexible es una variante de la arquitectura de capas que busca ofrecer una mayor flexibilidad en el diseño de sistemas. En esta arquitectura, en lugar de tener una división fija en tres capas (presentación, aplicación y datos), se define un conjunto de componentes funcionales que se organizan en capas de forma flexible según los requerimientos y necesidades del sistema.</a:t>
            </a:r>
          </a:p>
          <a:p>
            <a:pPr marL="0" marR="0" indent="0">
              <a:lnSpc>
                <a:spcPct val="115000"/>
              </a:lnSpc>
              <a:spcBef>
                <a:spcPts val="0"/>
              </a:spcBef>
              <a:spcAft>
                <a:spcPts val="1000"/>
              </a:spcAft>
              <a:buNone/>
            </a:pPr>
            <a:r>
              <a:rPr lang="es-ES" dirty="0">
                <a:solidFill>
                  <a:schemeClr val="tx1"/>
                </a:solidFill>
              </a:rPr>
              <a:t>En esta arquitectura, los componentes funcionales pueden agruparse en diferentes capas, según la funcionalidad que desempeñen. Por ejemplo, en un sistema de comercio electrónico, se puede tener una capa de gestión de usuarios, una capa de gestión de pedidos y una capa de pagos. La estructura exacta de estas capas puede variar según el diseño del sistema y las necesidades específicas [6].</a:t>
            </a:r>
          </a:p>
          <a:p>
            <a:pPr marL="0" marR="0" indent="0">
              <a:lnSpc>
                <a:spcPct val="115000"/>
              </a:lnSpc>
              <a:spcBef>
                <a:spcPts val="0"/>
              </a:spcBef>
              <a:spcAft>
                <a:spcPts val="1000"/>
              </a:spcAft>
              <a:buNone/>
            </a:pPr>
            <a:r>
              <a:rPr lang="es-ES" dirty="0">
                <a:solidFill>
                  <a:schemeClr val="tx1"/>
                </a:solidFill>
              </a:rPr>
              <a:t>La estratificación flexible ofrece una mayor flexibilidad para el diseño de sistemas, ya que permite que las capas y componentes se adapten a las necesidades específicas de cada caso. Además, esta arquitectura puede ser más fácil de mantener y actualizar, ya que los cambios se pueden realizar en componentes específicos, sin afectar a todo el sistema.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16</a:t>
            </a:fld>
            <a:endParaRPr lang="en-US" sz="2800" dirty="0">
              <a:solidFill>
                <a:schemeClr val="bg1"/>
              </a:solidFill>
            </a:endParaRPr>
          </a:p>
        </p:txBody>
      </p:sp>
    </p:spTree>
    <p:extLst>
      <p:ext uri="{BB962C8B-B14F-4D97-AF65-F5344CB8AC3E}">
        <p14:creationId xmlns:p14="http://schemas.microsoft.com/office/powerpoint/2010/main" val="142165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17</a:t>
            </a:fld>
            <a:endParaRPr lang="en-US" sz="2800" dirty="0">
              <a:solidFill>
                <a:schemeClr val="bg1"/>
              </a:solidFill>
            </a:endParaRPr>
          </a:p>
        </p:txBody>
      </p:sp>
      <p:pic>
        <p:nvPicPr>
          <p:cNvPr id="8" name="Imagen 7" descr="Diagrama&#10;&#10;Descripción generada automáticamente">
            <a:extLst>
              <a:ext uri="{FF2B5EF4-FFF2-40B4-BE49-F238E27FC236}">
                <a16:creationId xmlns:a16="http://schemas.microsoft.com/office/drawing/2014/main" id="{CFFD3164-0EFD-D8CF-6A10-0502518171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8188" y="2423160"/>
            <a:ext cx="6697579" cy="3455126"/>
          </a:xfrm>
          <a:prstGeom prst="rect">
            <a:avLst/>
          </a:prstGeom>
          <a:ln w="88900" cap="sq" cmpd="thickThin" algn="ctr">
            <a:solidFill>
              <a:srgbClr val="000000"/>
            </a:solidFill>
            <a:prstDash val="solid"/>
            <a:miter lim="800000"/>
            <a:headEnd type="none" w="med" len="med"/>
            <a:tailEnd type="none" w="med" len="med"/>
          </a:ln>
          <a:effectLst>
            <a:innerShdw blurRad="76200">
              <a:srgbClr val="000000"/>
            </a:innerShdw>
          </a:effectLst>
        </p:spPr>
      </p:pic>
    </p:spTree>
    <p:extLst>
      <p:ext uri="{BB962C8B-B14F-4D97-AF65-F5344CB8AC3E}">
        <p14:creationId xmlns:p14="http://schemas.microsoft.com/office/powerpoint/2010/main" val="298437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CAPA DE PRESENTACIÓN</a:t>
            </a:r>
          </a:p>
          <a:p>
            <a:pPr marL="0" marR="0" indent="0">
              <a:lnSpc>
                <a:spcPct val="115000"/>
              </a:lnSpc>
              <a:spcBef>
                <a:spcPts val="0"/>
              </a:spcBef>
              <a:spcAft>
                <a:spcPts val="1000"/>
              </a:spcAft>
              <a:buNone/>
            </a:pPr>
            <a:r>
              <a:rPr lang="es-ES" dirty="0">
                <a:solidFill>
                  <a:schemeClr val="tx1"/>
                </a:solidFill>
              </a:rPr>
              <a:t>La capa de presentación es una de las capas de la arquitectura en capas de software. Esta capa es la que se encarga de interactuar con los usuarios del sistema y de proporcionar una interfaz gráfica o de línea de comandos para acceder a las funcionalidades del sistema.</a:t>
            </a:r>
          </a:p>
          <a:p>
            <a:pPr marL="0" marR="0" indent="0">
              <a:lnSpc>
                <a:spcPct val="115000"/>
              </a:lnSpc>
              <a:spcBef>
                <a:spcPts val="0"/>
              </a:spcBef>
              <a:spcAft>
                <a:spcPts val="1000"/>
              </a:spcAft>
              <a:buNone/>
            </a:pPr>
            <a:r>
              <a:rPr lang="es-ES" dirty="0">
                <a:solidFill>
                  <a:schemeClr val="tx1"/>
                </a:solidFill>
              </a:rPr>
              <a:t>La capa de presentación también es responsable de validar y verificar los datos de entrada proporcionados por el usuario, y de enviarlos a la capa de negocio o de servicio para su procesamiento. Una vez que la capa de negocio o de servicio procesa los datos, la capa de presentación se encarga de mostrar los resultados al usuario [7].</a:t>
            </a:r>
          </a:p>
          <a:p>
            <a:pPr marL="0" marR="0" indent="0">
              <a:lnSpc>
                <a:spcPct val="115000"/>
              </a:lnSpc>
              <a:spcBef>
                <a:spcPts val="0"/>
              </a:spcBef>
              <a:spcAft>
                <a:spcPts val="1000"/>
              </a:spcAft>
              <a:buNone/>
            </a:pPr>
            <a:r>
              <a:rPr lang="es-ES" dirty="0">
                <a:solidFill>
                  <a:schemeClr val="tx1"/>
                </a:solidFill>
              </a:rPr>
              <a:t>Existen varios tipos de capas de presentación, incluyendo la capa de presentación web, la capa de presentación de escritorio y la capa de presentación móvil. La elección de la capa de presentación dependerá del tipo de sistema que se esté desarrollando y del público objetivo.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18</a:t>
            </a:fld>
            <a:endParaRPr lang="en-US" sz="2800" dirty="0">
              <a:solidFill>
                <a:schemeClr val="bg1"/>
              </a:solidFill>
            </a:endParaRPr>
          </a:p>
        </p:txBody>
      </p:sp>
    </p:spTree>
    <p:extLst>
      <p:ext uri="{BB962C8B-B14F-4D97-AF65-F5344CB8AC3E}">
        <p14:creationId xmlns:p14="http://schemas.microsoft.com/office/powerpoint/2010/main" val="35141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CAPA DE APLICACIÓN</a:t>
            </a:r>
          </a:p>
          <a:p>
            <a:pPr marL="0" marR="0" indent="0">
              <a:lnSpc>
                <a:spcPct val="115000"/>
              </a:lnSpc>
              <a:spcBef>
                <a:spcPts val="0"/>
              </a:spcBef>
              <a:spcAft>
                <a:spcPts val="1000"/>
              </a:spcAft>
              <a:buNone/>
            </a:pPr>
            <a:r>
              <a:rPr lang="es-ES" dirty="0">
                <a:solidFill>
                  <a:schemeClr val="tx1"/>
                </a:solidFill>
              </a:rPr>
              <a:t>La capa de aplicación es una de las capas de la arquitectura en capas de software. Esta capa se encuentra en el medio de la arquitectura en capas y se encarga de coordinar y gestionar las funcionalidades del sistema.</a:t>
            </a:r>
          </a:p>
          <a:p>
            <a:pPr marL="0" marR="0" indent="0">
              <a:lnSpc>
                <a:spcPct val="115000"/>
              </a:lnSpc>
              <a:spcBef>
                <a:spcPts val="0"/>
              </a:spcBef>
              <a:spcAft>
                <a:spcPts val="1000"/>
              </a:spcAft>
              <a:buNone/>
            </a:pPr>
            <a:r>
              <a:rPr lang="es-ES" dirty="0">
                <a:solidFill>
                  <a:schemeClr val="tx1"/>
                </a:solidFill>
              </a:rPr>
              <a:t>La capa de aplicación es la encargada de procesar la lógica de negocio y de comunicarse con otras capas, como la capa de presentación y la capa de acceso a datos. Además, la capa de aplicación es responsable de gestionar los servicios de la aplicación y de proporcionar una interfaz para su consumo por parte de los clientes [6].</a:t>
            </a:r>
          </a:p>
          <a:p>
            <a:pPr marL="0" marR="0" indent="0">
              <a:lnSpc>
                <a:spcPct val="115000"/>
              </a:lnSpc>
              <a:spcBef>
                <a:spcPts val="0"/>
              </a:spcBef>
              <a:spcAft>
                <a:spcPts val="1000"/>
              </a:spcAft>
              <a:buNone/>
            </a:pPr>
            <a:r>
              <a:rPr lang="es-ES" dirty="0">
                <a:solidFill>
                  <a:schemeClr val="tx1"/>
                </a:solidFill>
              </a:rPr>
              <a:t>En general, la capa de aplicación se compone de varios componentes o módulos, cada uno de los cuales se encarga de una tarea específica en la aplicación. Algunas de las funcionalidades que pueden incluirse en la capa de aplicación son la gestión de usuarios, la validación de datos, la gestión de transacciones, la gestión de errores y el control de acceso.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19</a:t>
            </a:fld>
            <a:endParaRPr lang="en-US" sz="2800" dirty="0">
              <a:solidFill>
                <a:schemeClr val="bg1"/>
              </a:solidFill>
            </a:endParaRPr>
          </a:p>
        </p:txBody>
      </p:sp>
    </p:spTree>
    <p:extLst>
      <p:ext uri="{BB962C8B-B14F-4D97-AF65-F5344CB8AC3E}">
        <p14:creationId xmlns:p14="http://schemas.microsoft.com/office/powerpoint/2010/main" val="240472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VISUAL BASIC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B2B18D2E-2C21-F0CD-4FF5-BE549DEE575E}"/>
              </a:ext>
            </a:extLst>
          </p:cNvPr>
          <p:cNvSpPr>
            <a:spLocks noGrp="1"/>
          </p:cNvSpPr>
          <p:nvPr>
            <p:ph type="sldNum" sz="quarter" idx="12"/>
          </p:nvPr>
        </p:nvSpPr>
        <p:spPr>
          <a:xfrm>
            <a:off x="11089445" y="6443244"/>
            <a:ext cx="1052508" cy="365125"/>
          </a:xfrm>
        </p:spPr>
        <p:txBody>
          <a:bodyPr vert="horz" lIns="91440" tIns="45720" rIns="91440" bIns="45720" rtlCol="0" anchor="ctr"/>
          <a:lstStyle/>
          <a:p>
            <a:fld id="{D57F1E4F-1CFF-5643-939E-217C01CDF565}" type="slidenum">
              <a:rPr lang="en-US" sz="2800" smtClean="0">
                <a:solidFill>
                  <a:schemeClr val="tx1"/>
                </a:solidFill>
              </a:rPr>
              <a:pPr/>
              <a:t>2</a:t>
            </a:fld>
            <a:endParaRPr lang="en-US" sz="2800" dirty="0">
              <a:solidFill>
                <a:schemeClr val="tx1"/>
              </a:solidFill>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a:bodyPr>
          <a:lstStyle/>
          <a:p>
            <a:pPr marL="0" marR="0" indent="0">
              <a:lnSpc>
                <a:spcPct val="115000"/>
              </a:lnSpc>
              <a:spcBef>
                <a:spcPts val="0"/>
              </a:spcBef>
              <a:spcAft>
                <a:spcPts val="1000"/>
              </a:spcAft>
              <a:buNone/>
            </a:pPr>
            <a:r>
              <a:rPr lang="es-ES" dirty="0">
                <a:solidFill>
                  <a:schemeClr val="tx1"/>
                </a:solidFill>
              </a:rPr>
              <a:t>CAPA DE DATOS</a:t>
            </a:r>
          </a:p>
          <a:p>
            <a:pPr marL="0" marR="0" indent="0">
              <a:lnSpc>
                <a:spcPct val="115000"/>
              </a:lnSpc>
              <a:spcBef>
                <a:spcPts val="0"/>
              </a:spcBef>
              <a:spcAft>
                <a:spcPts val="1000"/>
              </a:spcAft>
              <a:buNone/>
            </a:pPr>
            <a:r>
              <a:rPr lang="es-ES" dirty="0">
                <a:solidFill>
                  <a:schemeClr val="tx1"/>
                </a:solidFill>
              </a:rPr>
              <a:t>La capa de datos es una de las capas de la arquitectura en capas de software. Esta capa se encarga de gestionar los datos de la aplicación y proporcionar acceso a ellos a través de la capa de aplicación.</a:t>
            </a:r>
          </a:p>
          <a:p>
            <a:pPr marL="0" marR="0" indent="0">
              <a:lnSpc>
                <a:spcPct val="115000"/>
              </a:lnSpc>
              <a:spcBef>
                <a:spcPts val="0"/>
              </a:spcBef>
              <a:spcAft>
                <a:spcPts val="1000"/>
              </a:spcAft>
              <a:buNone/>
            </a:pPr>
            <a:r>
              <a:rPr lang="es-ES" dirty="0">
                <a:solidFill>
                  <a:schemeClr val="tx1"/>
                </a:solidFill>
              </a:rPr>
              <a:t>La capa de datos se divide en dos partes principales: la capa de acceso a datos y la capa de almacenamiento de datos. La capa de acceso a datos se encarga de proporcionar una interfaz para acceder y manipular los datos, mientras que la capa de almacenamiento de datos se encarga de gestionar la persistencia de los datos en el sistema de almacenamiento.</a:t>
            </a:r>
          </a:p>
          <a:p>
            <a:pPr marL="0" marR="0" indent="0">
              <a:lnSpc>
                <a:spcPct val="115000"/>
              </a:lnSpc>
              <a:spcBef>
                <a:spcPts val="0"/>
              </a:spcBef>
              <a:spcAft>
                <a:spcPts val="1000"/>
              </a:spcAft>
              <a:buNone/>
            </a:pPr>
            <a:r>
              <a:rPr lang="es-ES" dirty="0">
                <a:solidFill>
                  <a:schemeClr val="tx1"/>
                </a:solidFill>
              </a:rPr>
              <a:t>La capa de acceso a datos puede estar compuesta por diferentes componentes o módulos, como los controladores JDBC (Java </a:t>
            </a:r>
            <a:r>
              <a:rPr lang="es-ES" dirty="0" err="1">
                <a:solidFill>
                  <a:schemeClr val="tx1"/>
                </a:solidFill>
              </a:rPr>
              <a:t>Database</a:t>
            </a:r>
            <a:r>
              <a:rPr lang="es-ES" dirty="0">
                <a:solidFill>
                  <a:schemeClr val="tx1"/>
                </a:solidFill>
              </a:rPr>
              <a:t> </a:t>
            </a:r>
            <a:r>
              <a:rPr lang="es-ES" dirty="0" err="1">
                <a:solidFill>
                  <a:schemeClr val="tx1"/>
                </a:solidFill>
              </a:rPr>
              <a:t>Connectivity</a:t>
            </a:r>
            <a:r>
              <a:rPr lang="es-ES" dirty="0">
                <a:solidFill>
                  <a:schemeClr val="tx1"/>
                </a:solidFill>
              </a:rPr>
              <a:t>), los ORM (</a:t>
            </a:r>
            <a:r>
              <a:rPr lang="es-ES" dirty="0" err="1">
                <a:solidFill>
                  <a:schemeClr val="tx1"/>
                </a:solidFill>
              </a:rPr>
              <a:t>Object-Relational</a:t>
            </a:r>
            <a:r>
              <a:rPr lang="es-ES" dirty="0">
                <a:solidFill>
                  <a:schemeClr val="tx1"/>
                </a:solidFill>
              </a:rPr>
              <a:t> </a:t>
            </a:r>
            <a:r>
              <a:rPr lang="es-ES" dirty="0" err="1">
                <a:solidFill>
                  <a:schemeClr val="tx1"/>
                </a:solidFill>
              </a:rPr>
              <a:t>Mapping</a:t>
            </a:r>
            <a:r>
              <a:rPr lang="es-ES" dirty="0">
                <a:solidFill>
                  <a:schemeClr val="tx1"/>
                </a:solidFill>
              </a:rPr>
              <a:t>) o los servicios web de datos. Estos componentes pueden proporcionar diferentes niveles de abstracción para el acceso a los datos, lo que permite a la capa de aplicación interactuar con la capa de datos de una forma más sencilla y eficiente.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20</a:t>
            </a:fld>
            <a:endParaRPr lang="en-US" sz="2800" dirty="0">
              <a:solidFill>
                <a:schemeClr val="bg1"/>
              </a:solidFill>
            </a:endParaRPr>
          </a:p>
        </p:txBody>
      </p:sp>
    </p:spTree>
    <p:extLst>
      <p:ext uri="{BB962C8B-B14F-4D97-AF65-F5344CB8AC3E}">
        <p14:creationId xmlns:p14="http://schemas.microsoft.com/office/powerpoint/2010/main" val="341317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CAPA DE NEGOCIO O DOMINIO</a:t>
            </a:r>
          </a:p>
          <a:p>
            <a:pPr marL="0" marR="0" indent="0">
              <a:lnSpc>
                <a:spcPct val="115000"/>
              </a:lnSpc>
              <a:spcBef>
                <a:spcPts val="0"/>
              </a:spcBef>
              <a:spcAft>
                <a:spcPts val="1000"/>
              </a:spcAft>
              <a:buNone/>
            </a:pPr>
            <a:r>
              <a:rPr lang="es-ES" dirty="0">
                <a:solidFill>
                  <a:schemeClr val="tx1"/>
                </a:solidFill>
              </a:rPr>
              <a:t>La capa de negocio o dominio es una de las capas de la arquitectura en capas de software. Esta capa se encarga de implementar la lógica de negocio de la aplicación y es responsable de la manipulación y gestión de los datos de la aplicación.</a:t>
            </a:r>
          </a:p>
          <a:p>
            <a:pPr marL="0" marR="0" indent="0">
              <a:lnSpc>
                <a:spcPct val="115000"/>
              </a:lnSpc>
              <a:spcBef>
                <a:spcPts val="0"/>
              </a:spcBef>
              <a:spcAft>
                <a:spcPts val="1000"/>
              </a:spcAft>
              <a:buNone/>
            </a:pPr>
            <a:r>
              <a:rPr lang="es-ES" dirty="0">
                <a:solidFill>
                  <a:schemeClr val="tx1"/>
                </a:solidFill>
              </a:rPr>
              <a:t>La capa de negocio es el núcleo de la aplicación y se encarga de procesar los datos recibidos de la capa de presentación o de la capa de servicios y proporcionar una respuesta adecuada a la capa que los solicitó. Además, la capa de negocio también es responsable de mantener la consistencia y la integridad de los datos de la aplicación y de aplicar reglas de negocio específicas.</a:t>
            </a:r>
          </a:p>
          <a:p>
            <a:pPr marL="0" marR="0" indent="0">
              <a:lnSpc>
                <a:spcPct val="115000"/>
              </a:lnSpc>
              <a:spcBef>
                <a:spcPts val="0"/>
              </a:spcBef>
              <a:spcAft>
                <a:spcPts val="1000"/>
              </a:spcAft>
              <a:buNone/>
            </a:pPr>
            <a:r>
              <a:rPr lang="es-ES" dirty="0">
                <a:solidFill>
                  <a:schemeClr val="tx1"/>
                </a:solidFill>
              </a:rPr>
              <a:t>La capa de negocio se divide en diferentes módulos o componentes que se encargan de implementar la lógica de negocio específica de cada proceso o función de la aplicación. Estos componentes pueden incluir controladores de flujo, componentes de validación, componentes de procesamiento y componentes de almacenamiento.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21</a:t>
            </a:fld>
            <a:endParaRPr lang="en-US" sz="2800" dirty="0">
              <a:solidFill>
                <a:schemeClr val="bg1"/>
              </a:solidFill>
            </a:endParaRPr>
          </a:p>
        </p:txBody>
      </p:sp>
    </p:spTree>
    <p:extLst>
      <p:ext uri="{BB962C8B-B14F-4D97-AF65-F5344CB8AC3E}">
        <p14:creationId xmlns:p14="http://schemas.microsoft.com/office/powerpoint/2010/main" val="82839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CAPA COMÚN DE SOPORTE O CORTE TRANSVERSAL</a:t>
            </a:r>
          </a:p>
          <a:p>
            <a:pPr marL="0" marR="0" indent="0">
              <a:lnSpc>
                <a:spcPct val="115000"/>
              </a:lnSpc>
              <a:spcBef>
                <a:spcPts val="0"/>
              </a:spcBef>
              <a:spcAft>
                <a:spcPts val="1000"/>
              </a:spcAft>
              <a:buNone/>
            </a:pPr>
            <a:r>
              <a:rPr lang="es-ES" dirty="0">
                <a:solidFill>
                  <a:schemeClr val="tx1"/>
                </a:solidFill>
              </a:rPr>
              <a:t>La capa común de soporte, también conocida como capa transversal o capa compartida, es una capa en la arquitectura en capas de software que proporciona servicios comunes a todas las demás capas. Esta capa puede incluir componentes y servicios que se utilizan en toda la aplicación, como, por ejemplo, la autenticación, la autorización, la gestión de errores y el registro de eventos [9].</a:t>
            </a:r>
          </a:p>
          <a:p>
            <a:pPr marL="0" marR="0" indent="0">
              <a:lnSpc>
                <a:spcPct val="115000"/>
              </a:lnSpc>
              <a:spcBef>
                <a:spcPts val="0"/>
              </a:spcBef>
              <a:spcAft>
                <a:spcPts val="1000"/>
              </a:spcAft>
              <a:buNone/>
            </a:pPr>
            <a:r>
              <a:rPr lang="es-ES" dirty="0">
                <a:solidFill>
                  <a:schemeClr val="tx1"/>
                </a:solidFill>
              </a:rPr>
              <a:t>La capa común de soporte se encarga de proporcionar una funcionalidad centralizada que puede ser utilizada por todas las capas de la aplicación. Esta capa se utiliza para reducir la duplicación de código y para garantizar la coherencia y la consistencia en toda la aplicación.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22</a:t>
            </a:fld>
            <a:endParaRPr lang="en-US" sz="2800" dirty="0">
              <a:solidFill>
                <a:schemeClr val="bg1"/>
              </a:solidFill>
            </a:endParaRPr>
          </a:p>
        </p:txBody>
      </p:sp>
    </p:spTree>
    <p:extLst>
      <p:ext uri="{BB962C8B-B14F-4D97-AF65-F5344CB8AC3E}">
        <p14:creationId xmlns:p14="http://schemas.microsoft.com/office/powerpoint/2010/main" val="393824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62500" lnSpcReduction="20000"/>
          </a:bodyPr>
          <a:lstStyle/>
          <a:p>
            <a:pPr marL="0" marR="0" indent="0">
              <a:lnSpc>
                <a:spcPct val="115000"/>
              </a:lnSpc>
              <a:spcBef>
                <a:spcPts val="0"/>
              </a:spcBef>
              <a:spcAft>
                <a:spcPts val="1000"/>
              </a:spcAft>
              <a:buNone/>
            </a:pPr>
            <a:r>
              <a:rPr lang="es-ES" dirty="0">
                <a:solidFill>
                  <a:schemeClr val="tx1"/>
                </a:solidFill>
              </a:rPr>
              <a:t>SEGURIDAD EN UNA ARQUITECTURA EN CAPAS</a:t>
            </a:r>
          </a:p>
          <a:p>
            <a:pPr marL="0" marR="0" indent="0">
              <a:lnSpc>
                <a:spcPct val="115000"/>
              </a:lnSpc>
              <a:spcBef>
                <a:spcPts val="0"/>
              </a:spcBef>
              <a:spcAft>
                <a:spcPts val="1000"/>
              </a:spcAft>
              <a:buNone/>
            </a:pPr>
            <a:r>
              <a:rPr lang="es-ES" dirty="0">
                <a:solidFill>
                  <a:schemeClr val="tx1"/>
                </a:solidFill>
              </a:rPr>
              <a:t>La seguridad es un aspecto crítico en cualquier sistema de software y en una arquitectura en capas, cada capa debe ser protegida adecuadamente para evitar posibles vulnerabilidades. A continuación, se describen algunas mejores prácticas para asegurar la seguridad en una arquitectura en capas de software [9]:</a:t>
            </a:r>
          </a:p>
          <a:p>
            <a:pPr marL="0" marR="0" indent="0">
              <a:lnSpc>
                <a:spcPct val="115000"/>
              </a:lnSpc>
              <a:spcBef>
                <a:spcPts val="0"/>
              </a:spcBef>
              <a:spcAft>
                <a:spcPts val="1000"/>
              </a:spcAft>
              <a:buNone/>
            </a:pPr>
            <a:r>
              <a:rPr lang="es-ES" dirty="0">
                <a:solidFill>
                  <a:schemeClr val="tx1"/>
                </a:solidFill>
              </a:rPr>
              <a:t>•	Autenticación y autorización: Cada capa debe contar con un mecanismo de autenticación y autorización para asegurar que solo los usuarios autorizados puedan acceder a la capa correspondiente.</a:t>
            </a:r>
          </a:p>
          <a:p>
            <a:pPr marL="0" marR="0" indent="0">
              <a:lnSpc>
                <a:spcPct val="115000"/>
              </a:lnSpc>
              <a:spcBef>
                <a:spcPts val="0"/>
              </a:spcBef>
              <a:spcAft>
                <a:spcPts val="1000"/>
              </a:spcAft>
              <a:buNone/>
            </a:pPr>
            <a:r>
              <a:rPr lang="es-ES" dirty="0">
                <a:solidFill>
                  <a:schemeClr val="tx1"/>
                </a:solidFill>
              </a:rPr>
              <a:t>•	Encriptación: Es importante que los datos que se transmiten entre las diferentes capas estén encriptados para evitar que sean interceptados por terceros.</a:t>
            </a:r>
          </a:p>
          <a:p>
            <a:pPr marL="0" marR="0" indent="0">
              <a:lnSpc>
                <a:spcPct val="115000"/>
              </a:lnSpc>
              <a:spcBef>
                <a:spcPts val="0"/>
              </a:spcBef>
              <a:spcAft>
                <a:spcPts val="1000"/>
              </a:spcAft>
              <a:buNone/>
            </a:pPr>
            <a:r>
              <a:rPr lang="es-ES" dirty="0">
                <a:solidFill>
                  <a:schemeClr val="tx1"/>
                </a:solidFill>
              </a:rPr>
              <a:t>•	Validación de entrada: Cada capa debe validar cuidadosamente los datos de entrada para evitar ataques de inyección de código malicioso. Esto es especialmente importante en la capa de presentación y la capa de lógica de negocio.</a:t>
            </a:r>
          </a:p>
          <a:p>
            <a:pPr marL="0" marR="0" indent="0">
              <a:lnSpc>
                <a:spcPct val="115000"/>
              </a:lnSpc>
              <a:spcBef>
                <a:spcPts val="0"/>
              </a:spcBef>
              <a:spcAft>
                <a:spcPts val="1000"/>
              </a:spcAft>
              <a:buNone/>
            </a:pPr>
            <a:r>
              <a:rPr lang="es-ES" dirty="0">
                <a:solidFill>
                  <a:schemeClr val="tx1"/>
                </a:solidFill>
              </a:rPr>
              <a:t>•	Seguridad en la capa de presentación: Es importante asegurarse de que la capa de presentación no permita la  de código malicioso. Para ello, se deben limitar las opciones del usuario y deshabilitar la  de scripts maliciosos.</a:t>
            </a:r>
          </a:p>
          <a:p>
            <a:pPr marL="0" marR="0" indent="0">
              <a:lnSpc>
                <a:spcPct val="115000"/>
              </a:lnSpc>
              <a:spcBef>
                <a:spcPts val="0"/>
              </a:spcBef>
              <a:spcAft>
                <a:spcPts val="1000"/>
              </a:spcAft>
              <a:buNone/>
            </a:pPr>
            <a:r>
              <a:rPr lang="es-ES" dirty="0">
                <a:solidFill>
                  <a:schemeClr val="tx1"/>
                </a:solidFill>
              </a:rPr>
              <a:t>•	Seguridad en la capa de lógica de negocio: La capa de lógica de negocio debe ser protegida para evitar que se realicen operaciones no autorizadas o se acceda a datos confidenciales. Es importante asegurarse de que esta capa tenga un acceso seguro a la capa de persistencia de datos.</a:t>
            </a:r>
          </a:p>
          <a:p>
            <a:pPr marL="0" marR="0" indent="0">
              <a:lnSpc>
                <a:spcPct val="115000"/>
              </a:lnSpc>
              <a:spcBef>
                <a:spcPts val="0"/>
              </a:spcBef>
              <a:spcAft>
                <a:spcPts val="1000"/>
              </a:spcAft>
              <a:buNone/>
            </a:pPr>
            <a:r>
              <a:rPr lang="es-ES" dirty="0">
                <a:solidFill>
                  <a:schemeClr val="tx1"/>
                </a:solidFill>
              </a:rPr>
              <a:t>•	Seguridad en la capa de persistencia de datos: La capa de persistencia de datos debe ser protegida para evitar la exposición de datos confidenciales y el acceso no autorizado. Se deben implementar mecanismos de seguridad adecuados para proteger la base de datos, como la encriptación y el control de acceso.</a:t>
            </a:r>
          </a:p>
          <a:p>
            <a:pPr marL="0" marR="0" indent="0">
              <a:lnSpc>
                <a:spcPct val="115000"/>
              </a:lnSpc>
              <a:spcBef>
                <a:spcPts val="0"/>
              </a:spcBef>
              <a:spcAft>
                <a:spcPts val="1000"/>
              </a:spcAft>
              <a:buNone/>
            </a:pPr>
            <a:r>
              <a:rPr lang="es-ES" dirty="0">
                <a:solidFill>
                  <a:schemeClr val="tx1"/>
                </a:solidFill>
              </a:rPr>
              <a:t>•	Monitoreo y registro de actividad: Es importante llevar un registro de la actividad del sistema y monitorear regularmente las diferentes capas para detectar posibles vulnerabilidades y tomar medidas preventivas.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23</a:t>
            </a:fld>
            <a:endParaRPr lang="en-US" sz="2800" dirty="0">
              <a:solidFill>
                <a:schemeClr val="bg1"/>
              </a:solidFill>
            </a:endParaRPr>
          </a:p>
        </p:txBody>
      </p:sp>
    </p:spTree>
    <p:extLst>
      <p:ext uri="{BB962C8B-B14F-4D97-AF65-F5344CB8AC3E}">
        <p14:creationId xmlns:p14="http://schemas.microsoft.com/office/powerpoint/2010/main" val="206577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24</a:t>
            </a:fld>
            <a:endParaRPr lang="en-US" sz="2800" dirty="0">
              <a:solidFill>
                <a:schemeClr val="bg1"/>
              </a:solidFill>
            </a:endParaRPr>
          </a:p>
        </p:txBody>
      </p:sp>
      <p:graphicFrame>
        <p:nvGraphicFramePr>
          <p:cNvPr id="8" name="Tabla 7">
            <a:extLst>
              <a:ext uri="{FF2B5EF4-FFF2-40B4-BE49-F238E27FC236}">
                <a16:creationId xmlns:a16="http://schemas.microsoft.com/office/drawing/2014/main" id="{E5EAAFFF-7E33-F24B-BECE-86FABB127A1B}"/>
              </a:ext>
            </a:extLst>
          </p:cNvPr>
          <p:cNvGraphicFramePr>
            <a:graphicFrameLocks noGrp="1"/>
          </p:cNvGraphicFramePr>
          <p:nvPr>
            <p:extLst>
              <p:ext uri="{D42A27DB-BD31-4B8C-83A1-F6EECF244321}">
                <p14:modId xmlns:p14="http://schemas.microsoft.com/office/powerpoint/2010/main" val="3528286210"/>
              </p:ext>
            </p:extLst>
          </p:nvPr>
        </p:nvGraphicFramePr>
        <p:xfrm>
          <a:off x="1995055" y="2067274"/>
          <a:ext cx="5803692" cy="4591841"/>
        </p:xfrm>
        <a:graphic>
          <a:graphicData uri="http://schemas.openxmlformats.org/drawingml/2006/table">
            <a:tbl>
              <a:tblPr firstRow="1" firstCol="1" bandRow="1">
                <a:tableStyleId>{5C22544A-7EE6-4342-B048-85BDC9FD1C3A}</a:tableStyleId>
              </a:tblPr>
              <a:tblGrid>
                <a:gridCol w="2901846">
                  <a:extLst>
                    <a:ext uri="{9D8B030D-6E8A-4147-A177-3AD203B41FA5}">
                      <a16:colId xmlns:a16="http://schemas.microsoft.com/office/drawing/2014/main" val="4050996310"/>
                    </a:ext>
                  </a:extLst>
                </a:gridCol>
                <a:gridCol w="2901846">
                  <a:extLst>
                    <a:ext uri="{9D8B030D-6E8A-4147-A177-3AD203B41FA5}">
                      <a16:colId xmlns:a16="http://schemas.microsoft.com/office/drawing/2014/main" val="2436002138"/>
                    </a:ext>
                  </a:extLst>
                </a:gridCol>
              </a:tblGrid>
              <a:tr h="140894">
                <a:tc>
                  <a:txBody>
                    <a:bodyPr/>
                    <a:lstStyle/>
                    <a:p>
                      <a:pPr algn="ctr">
                        <a:lnSpc>
                          <a:spcPct val="115000"/>
                        </a:lnSpc>
                        <a:spcBef>
                          <a:spcPts val="600"/>
                        </a:spcBef>
                        <a:spcAft>
                          <a:spcPts val="1600"/>
                        </a:spcAft>
                      </a:pPr>
                      <a:r>
                        <a:rPr lang="es-EC" sz="700">
                          <a:effectLst/>
                        </a:rPr>
                        <a:t>VENTAJAS</a:t>
                      </a:r>
                      <a:endParaRPr lang="es-EC" sz="7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tc>
                  <a:txBody>
                    <a:bodyPr/>
                    <a:lstStyle/>
                    <a:p>
                      <a:pPr algn="ctr">
                        <a:lnSpc>
                          <a:spcPct val="115000"/>
                        </a:lnSpc>
                        <a:spcBef>
                          <a:spcPts val="600"/>
                        </a:spcBef>
                        <a:spcAft>
                          <a:spcPts val="1600"/>
                        </a:spcAft>
                      </a:pPr>
                      <a:r>
                        <a:rPr lang="es-EC" sz="700">
                          <a:effectLst/>
                        </a:rPr>
                        <a:t>DESVENTAJAS</a:t>
                      </a:r>
                      <a:endParaRPr lang="es-EC" sz="7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extLst>
                  <a:ext uri="{0D108BD9-81ED-4DB2-BD59-A6C34878D82A}">
                    <a16:rowId xmlns:a16="http://schemas.microsoft.com/office/drawing/2014/main" val="3557580929"/>
                  </a:ext>
                </a:extLst>
              </a:tr>
              <a:tr h="1102175">
                <a:tc>
                  <a:txBody>
                    <a:bodyPr/>
                    <a:lstStyle/>
                    <a:p>
                      <a:pPr algn="just">
                        <a:lnSpc>
                          <a:spcPct val="115000"/>
                        </a:lnSpc>
                        <a:spcBef>
                          <a:spcPts val="600"/>
                        </a:spcBef>
                        <a:spcAft>
                          <a:spcPts val="1600"/>
                        </a:spcAft>
                      </a:pPr>
                      <a:r>
                        <a:rPr lang="es-EC" sz="900">
                          <a:effectLst/>
                        </a:rPr>
                        <a:t>Modularidad: </a:t>
                      </a:r>
                    </a:p>
                    <a:p>
                      <a:pPr algn="just">
                        <a:lnSpc>
                          <a:spcPct val="115000"/>
                        </a:lnSpc>
                        <a:spcBef>
                          <a:spcPts val="600"/>
                        </a:spcBef>
                        <a:spcAft>
                          <a:spcPts val="1600"/>
                        </a:spcAft>
                      </a:pPr>
                      <a:r>
                        <a:rPr lang="es-EC" sz="900">
                          <a:effectLst/>
                        </a:rPr>
                        <a:t>La arquitectura en capas permite separar el sistema en módulos más pequeños y manejables, lo que facilita la comprensión y la mantenibilidad del código.</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tc>
                  <a:txBody>
                    <a:bodyPr/>
                    <a:lstStyle/>
                    <a:p>
                      <a:pPr algn="just">
                        <a:lnSpc>
                          <a:spcPct val="115000"/>
                        </a:lnSpc>
                        <a:spcBef>
                          <a:spcPts val="600"/>
                        </a:spcBef>
                        <a:spcAft>
                          <a:spcPts val="1600"/>
                        </a:spcAft>
                      </a:pPr>
                      <a:r>
                        <a:rPr lang="es-EC" sz="900">
                          <a:effectLst/>
                        </a:rPr>
                        <a:t>Dificultad para probar: </a:t>
                      </a:r>
                    </a:p>
                    <a:p>
                      <a:pPr algn="just">
                        <a:lnSpc>
                          <a:spcPct val="115000"/>
                        </a:lnSpc>
                        <a:spcBef>
                          <a:spcPts val="600"/>
                        </a:spcBef>
                        <a:spcAft>
                          <a:spcPts val="1600"/>
                        </a:spcAft>
                      </a:pPr>
                      <a:r>
                        <a:rPr lang="es-EC" sz="900">
                          <a:effectLst/>
                        </a:rPr>
                        <a:t>La arquitectura por capas puede dificultar la realización de pruebas completas en el sistema debido a la complejidad y la cantidad de componentes interdependientes.</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extLst>
                  <a:ext uri="{0D108BD9-81ED-4DB2-BD59-A6C34878D82A}">
                    <a16:rowId xmlns:a16="http://schemas.microsoft.com/office/drawing/2014/main" val="3686368546"/>
                  </a:ext>
                </a:extLst>
              </a:tr>
              <a:tr h="1276444">
                <a:tc>
                  <a:txBody>
                    <a:bodyPr/>
                    <a:lstStyle/>
                    <a:p>
                      <a:pPr algn="just">
                        <a:lnSpc>
                          <a:spcPct val="115000"/>
                        </a:lnSpc>
                        <a:spcBef>
                          <a:spcPts val="600"/>
                        </a:spcBef>
                        <a:spcAft>
                          <a:spcPts val="1600"/>
                        </a:spcAft>
                      </a:pPr>
                      <a:r>
                        <a:rPr lang="es-EC" sz="900">
                          <a:effectLst/>
                        </a:rPr>
                        <a:t>Escalabilidad: </a:t>
                      </a:r>
                    </a:p>
                    <a:p>
                      <a:pPr algn="just">
                        <a:lnSpc>
                          <a:spcPct val="115000"/>
                        </a:lnSpc>
                        <a:spcBef>
                          <a:spcPts val="600"/>
                        </a:spcBef>
                        <a:spcAft>
                          <a:spcPts val="1600"/>
                        </a:spcAft>
                      </a:pPr>
                      <a:r>
                        <a:rPr lang="es-EC" sz="900">
                          <a:effectLst/>
                        </a:rPr>
                        <a:t>Al separar el sistema en capas, se puede escalar cada capa de forma independiente según las necesidades del sistema.</a:t>
                      </a:r>
                    </a:p>
                    <a:p>
                      <a:pPr algn="just">
                        <a:lnSpc>
                          <a:spcPct val="115000"/>
                        </a:lnSpc>
                        <a:spcBef>
                          <a:spcPts val="600"/>
                        </a:spcBef>
                        <a:spcAft>
                          <a:spcPts val="1600"/>
                        </a:spcAft>
                      </a:pPr>
                      <a:r>
                        <a:rPr lang="es-EC" sz="900">
                          <a:effectLst/>
                        </a:rPr>
                        <a:t> </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tc>
                  <a:txBody>
                    <a:bodyPr/>
                    <a:lstStyle/>
                    <a:p>
                      <a:pPr algn="just">
                        <a:lnSpc>
                          <a:spcPct val="115000"/>
                        </a:lnSpc>
                        <a:spcBef>
                          <a:spcPts val="600"/>
                        </a:spcBef>
                        <a:spcAft>
                          <a:spcPts val="1600"/>
                        </a:spcAft>
                      </a:pPr>
                      <a:r>
                        <a:rPr lang="es-EC" sz="900">
                          <a:effectLst/>
                        </a:rPr>
                        <a:t>Complejidad: </a:t>
                      </a:r>
                    </a:p>
                    <a:p>
                      <a:pPr algn="just">
                        <a:lnSpc>
                          <a:spcPct val="115000"/>
                        </a:lnSpc>
                        <a:spcBef>
                          <a:spcPts val="600"/>
                        </a:spcBef>
                        <a:spcAft>
                          <a:spcPts val="1600"/>
                        </a:spcAft>
                      </a:pPr>
                      <a:r>
                        <a:rPr lang="es-EC" sz="900">
                          <a:effectLst/>
                        </a:rPr>
                        <a:t>La arquitectura en capas puede introducir una complejidad adicional en el diseño del sistema, lo que puede dificultar la comprensión del código.</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extLst>
                  <a:ext uri="{0D108BD9-81ED-4DB2-BD59-A6C34878D82A}">
                    <a16:rowId xmlns:a16="http://schemas.microsoft.com/office/drawing/2014/main" val="1406154139"/>
                  </a:ext>
                </a:extLst>
              </a:tr>
              <a:tr h="953044">
                <a:tc>
                  <a:txBody>
                    <a:bodyPr/>
                    <a:lstStyle/>
                    <a:p>
                      <a:pPr algn="just">
                        <a:lnSpc>
                          <a:spcPct val="115000"/>
                        </a:lnSpc>
                        <a:spcBef>
                          <a:spcPts val="600"/>
                        </a:spcBef>
                        <a:spcAft>
                          <a:spcPts val="1600"/>
                        </a:spcAft>
                      </a:pPr>
                      <a:r>
                        <a:rPr lang="es-EC" sz="900">
                          <a:effectLst/>
                        </a:rPr>
                        <a:t>Flexibilidad: </a:t>
                      </a:r>
                    </a:p>
                    <a:p>
                      <a:pPr algn="just">
                        <a:lnSpc>
                          <a:spcPct val="115000"/>
                        </a:lnSpc>
                        <a:spcBef>
                          <a:spcPts val="600"/>
                        </a:spcBef>
                        <a:spcAft>
                          <a:spcPts val="1600"/>
                        </a:spcAft>
                      </a:pPr>
                      <a:r>
                        <a:rPr lang="es-EC" sz="900">
                          <a:effectLst/>
                        </a:rPr>
                        <a:t>La arquitectura en capas permite cambiar la implementación de una capa sin afectar las otras capas, lo que permite una mayor flexibilidad y adaptabilidad del sistema.</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tc>
                  <a:txBody>
                    <a:bodyPr/>
                    <a:lstStyle/>
                    <a:p>
                      <a:pPr algn="just">
                        <a:lnSpc>
                          <a:spcPct val="115000"/>
                        </a:lnSpc>
                        <a:spcBef>
                          <a:spcPts val="600"/>
                        </a:spcBef>
                        <a:spcAft>
                          <a:spcPts val="1600"/>
                        </a:spcAft>
                      </a:pPr>
                      <a:r>
                        <a:rPr lang="es-EC" sz="900">
                          <a:effectLst/>
                        </a:rPr>
                        <a:t>Overhead de comunicación: </a:t>
                      </a:r>
                    </a:p>
                    <a:p>
                      <a:pPr algn="just">
                        <a:lnSpc>
                          <a:spcPct val="115000"/>
                        </a:lnSpc>
                        <a:spcBef>
                          <a:spcPts val="600"/>
                        </a:spcBef>
                        <a:spcAft>
                          <a:spcPts val="1600"/>
                        </a:spcAft>
                      </a:pPr>
                      <a:r>
                        <a:rPr lang="es-EC" sz="900">
                          <a:effectLst/>
                        </a:rPr>
                        <a:t>La comunicación entre capas puede ser costosa en términos de rendimiento, lo que puede limitar la escalabilidad del sistema.</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extLst>
                  <a:ext uri="{0D108BD9-81ED-4DB2-BD59-A6C34878D82A}">
                    <a16:rowId xmlns:a16="http://schemas.microsoft.com/office/drawing/2014/main" val="1452374236"/>
                  </a:ext>
                </a:extLst>
              </a:tr>
              <a:tr h="953044">
                <a:tc>
                  <a:txBody>
                    <a:bodyPr/>
                    <a:lstStyle/>
                    <a:p>
                      <a:pPr algn="just">
                        <a:lnSpc>
                          <a:spcPct val="115000"/>
                        </a:lnSpc>
                        <a:spcBef>
                          <a:spcPts val="600"/>
                        </a:spcBef>
                        <a:spcAft>
                          <a:spcPts val="1600"/>
                        </a:spcAft>
                      </a:pPr>
                      <a:r>
                        <a:rPr lang="es-EC" sz="900">
                          <a:effectLst/>
                        </a:rPr>
                        <a:t>Separación de responsabilidades: </a:t>
                      </a:r>
                    </a:p>
                    <a:p>
                      <a:pPr algn="just">
                        <a:lnSpc>
                          <a:spcPct val="115000"/>
                        </a:lnSpc>
                        <a:spcBef>
                          <a:spcPts val="600"/>
                        </a:spcBef>
                        <a:spcAft>
                          <a:spcPts val="1600"/>
                        </a:spcAft>
                      </a:pPr>
                      <a:r>
                        <a:rPr lang="es-EC" sz="900">
                          <a:effectLst/>
                        </a:rPr>
                        <a:t>La arquitectura en capas permite separar las responsabilidades de cada capa, lo que facilita la comprensión y la organización del código.</a:t>
                      </a:r>
                      <a:endParaRPr lang="es-EC" sz="9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tc>
                  <a:txBody>
                    <a:bodyPr/>
                    <a:lstStyle/>
                    <a:p>
                      <a:pPr algn="just">
                        <a:lnSpc>
                          <a:spcPct val="115000"/>
                        </a:lnSpc>
                        <a:spcBef>
                          <a:spcPts val="600"/>
                        </a:spcBef>
                        <a:spcAft>
                          <a:spcPts val="1600"/>
                        </a:spcAft>
                      </a:pPr>
                      <a:r>
                        <a:rPr lang="es-EC" sz="900" dirty="0">
                          <a:effectLst/>
                        </a:rPr>
                        <a:t>Rigidez: </a:t>
                      </a:r>
                    </a:p>
                    <a:p>
                      <a:pPr algn="just">
                        <a:lnSpc>
                          <a:spcPct val="115000"/>
                        </a:lnSpc>
                        <a:spcBef>
                          <a:spcPts val="600"/>
                        </a:spcBef>
                        <a:spcAft>
                          <a:spcPts val="1600"/>
                        </a:spcAft>
                      </a:pPr>
                      <a:r>
                        <a:rPr lang="es-EC" sz="900" dirty="0">
                          <a:effectLst/>
                        </a:rPr>
                        <a:t>La arquitectura en capas puede ser demasiado rígida en algunos casos, lo que puede limitar la flexibilidad y adaptabilidad del sistema.</a:t>
                      </a:r>
                      <a:endPar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43300" marR="43300" marT="0" marB="0"/>
                </a:tc>
                <a:extLst>
                  <a:ext uri="{0D108BD9-81ED-4DB2-BD59-A6C34878D82A}">
                    <a16:rowId xmlns:a16="http://schemas.microsoft.com/office/drawing/2014/main" val="1735802760"/>
                  </a:ext>
                </a:extLst>
              </a:tr>
            </a:tbl>
          </a:graphicData>
        </a:graphic>
      </p:graphicFrame>
    </p:spTree>
    <p:extLst>
      <p:ext uri="{BB962C8B-B14F-4D97-AF65-F5344CB8AC3E}">
        <p14:creationId xmlns:p14="http://schemas.microsoft.com/office/powerpoint/2010/main" val="6238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ARQUITECTURA EN CAPAS + DIP</a:t>
            </a:r>
          </a:p>
          <a:p>
            <a:pPr marL="0" marR="0" indent="0">
              <a:lnSpc>
                <a:spcPct val="115000"/>
              </a:lnSpc>
              <a:spcBef>
                <a:spcPts val="0"/>
              </a:spcBef>
              <a:spcAft>
                <a:spcPts val="1000"/>
              </a:spcAft>
              <a:buNone/>
            </a:pPr>
            <a:r>
              <a:rPr lang="es-ES" dirty="0">
                <a:solidFill>
                  <a:schemeClr val="tx1"/>
                </a:solidFill>
              </a:rPr>
              <a:t>La arquitectura en capas y el principio de inversión de dependencias (DIP) son dos conceptos importantes en el desarrollo de software. La arquitectura en capas se enfoca en dividir un sistema en capas lógicas, mientras que el principio de DIP se enfoca en establecer una separación entre los componentes del sistema y sus dependencias [10].</a:t>
            </a:r>
          </a:p>
          <a:p>
            <a:pPr marL="0" marR="0" indent="0">
              <a:lnSpc>
                <a:spcPct val="115000"/>
              </a:lnSpc>
              <a:spcBef>
                <a:spcPts val="0"/>
              </a:spcBef>
              <a:spcAft>
                <a:spcPts val="1000"/>
              </a:spcAft>
              <a:buNone/>
            </a:pPr>
            <a:r>
              <a:rPr lang="es-ES" dirty="0">
                <a:solidFill>
                  <a:schemeClr val="tx1"/>
                </a:solidFill>
              </a:rPr>
              <a:t>La arquitectura en capas puede ser compatible con el principio de DIP, ya que permite establecer una separación clara entre las diferentes capas del sistema. Por ejemplo, en una arquitectura en capas típica, la capa de presentación depende de la capa de aplicación y la capa de aplicación depende de la capa de datos. Sin embargo, al aplicar el principio de DIP, se busca que la capa de presentación no dependa directamente de la capa de aplicación, sino de una interfaz o abstracción que representa a la capa de aplicación.</a:t>
            </a:r>
          </a:p>
          <a:p>
            <a:pPr marL="0" marR="0" indent="0">
              <a:lnSpc>
                <a:spcPct val="115000"/>
              </a:lnSpc>
              <a:spcBef>
                <a:spcPts val="0"/>
              </a:spcBef>
              <a:spcAft>
                <a:spcPts val="1000"/>
              </a:spcAft>
              <a:buNone/>
            </a:pPr>
            <a:r>
              <a:rPr lang="es-ES" dirty="0">
                <a:solidFill>
                  <a:schemeClr val="tx1"/>
                </a:solidFill>
              </a:rPr>
              <a:t>La aplicación del principio de DIP en una arquitectura en capas puede ofrecer varios beneficios, como una mayor modularidad y facilidad de mantenimiento. Al separar los componentes del sistema de sus dependencias, se pueden realizar cambios y actualizaciones sin afectar al resto del sistema. Además, al utilizar abstracciones en lugar de implementaciones concretas, se pueden intercambiar componentes fácilmente sin modificar el resto del sistema.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25</a:t>
            </a:fld>
            <a:endParaRPr lang="en-US" sz="2800" dirty="0">
              <a:solidFill>
                <a:schemeClr val="bg1"/>
              </a:solidFill>
            </a:endParaRPr>
          </a:p>
        </p:txBody>
      </p:sp>
    </p:spTree>
    <p:extLst>
      <p:ext uri="{BB962C8B-B14F-4D97-AF65-F5344CB8AC3E}">
        <p14:creationId xmlns:p14="http://schemas.microsoft.com/office/powerpoint/2010/main" val="84720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ARQUITECTURA HEXAGONAL</a:t>
            </a:r>
          </a:p>
          <a:p>
            <a:pPr marL="0" marR="0" indent="0">
              <a:lnSpc>
                <a:spcPct val="115000"/>
              </a:lnSpc>
              <a:spcBef>
                <a:spcPts val="0"/>
              </a:spcBef>
              <a:spcAft>
                <a:spcPts val="1000"/>
              </a:spcAft>
              <a:buNone/>
            </a:pPr>
            <a:r>
              <a:rPr lang="es-ES" dirty="0">
                <a:solidFill>
                  <a:schemeClr val="tx1"/>
                </a:solidFill>
              </a:rPr>
              <a:t>La arquitectura hexagonal, también conocida como arquitectura de puertos y adaptadores, es una arquitectura de software que busca separar el núcleo de la aplicación de su entorno externo y de sus adaptaciones a diferentes tecnologías. La idea principal es separar la lógica de negocio y las reglas de negocio del código específico de la tecnología y las implementaciones de entrada y salida.</a:t>
            </a:r>
          </a:p>
          <a:p>
            <a:pPr marL="0" marR="0" indent="0">
              <a:lnSpc>
                <a:spcPct val="115000"/>
              </a:lnSpc>
              <a:spcBef>
                <a:spcPts val="0"/>
              </a:spcBef>
              <a:spcAft>
                <a:spcPts val="1000"/>
              </a:spcAft>
              <a:buNone/>
            </a:pPr>
            <a:r>
              <a:rPr lang="es-ES" dirty="0">
                <a:solidFill>
                  <a:schemeClr val="tx1"/>
                </a:solidFill>
              </a:rPr>
              <a:t>En la arquitectura hexagonal, el núcleo de la aplicación se encuentra en el centro y se comunica con el exterior a través de puertos. Un puerto es una interfaz que define cómo el núcleo de la aplicación se comunica con el exterior. Por ejemplo, un puerto podría definir cómo se realiza la lectura y escritura de datos en una base de datos o cómo se recibe y envía información por una interfaz de usuario [8].</a:t>
            </a:r>
          </a:p>
          <a:p>
            <a:pPr marL="0" marR="0" indent="0">
              <a:lnSpc>
                <a:spcPct val="115000"/>
              </a:lnSpc>
              <a:spcBef>
                <a:spcPts val="0"/>
              </a:spcBef>
              <a:spcAft>
                <a:spcPts val="1000"/>
              </a:spcAft>
              <a:buNone/>
            </a:pPr>
            <a:r>
              <a:rPr lang="es-ES" dirty="0">
                <a:solidFill>
                  <a:schemeClr val="tx1"/>
                </a:solidFill>
              </a:rPr>
              <a:t>En la arquitectura hexagonal, los adaptadores se encargan de conectar el núcleo de la aplicación con el exterior. Los adaptadores pueden ser de diferentes tipos, como adaptadores de base de datos, adaptadores de servicios web o adaptadores de interfaces de usuario. Los adaptadores implementan los puertos definidos por la aplicación y se encargan de transformar los datos en un formato que pueda ser utilizado por el núcleo de la aplicación.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26</a:t>
            </a:fld>
            <a:endParaRPr lang="en-US" sz="2800" dirty="0">
              <a:solidFill>
                <a:schemeClr val="bg1"/>
              </a:solidFill>
            </a:endParaRPr>
          </a:p>
        </p:txBody>
      </p:sp>
    </p:spTree>
    <p:extLst>
      <p:ext uri="{BB962C8B-B14F-4D97-AF65-F5344CB8AC3E}">
        <p14:creationId xmlns:p14="http://schemas.microsoft.com/office/powerpoint/2010/main" val="139882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a:bodyPr>
          <a:lstStyle/>
          <a:p>
            <a:pPr marL="0" marR="0" indent="0">
              <a:lnSpc>
                <a:spcPct val="115000"/>
              </a:lnSpc>
              <a:spcBef>
                <a:spcPts val="0"/>
              </a:spcBef>
              <a:spcAft>
                <a:spcPts val="1000"/>
              </a:spcAft>
              <a:buNone/>
            </a:pPr>
            <a:r>
              <a:rPr lang="es-ES" dirty="0">
                <a:solidFill>
                  <a:schemeClr val="tx1"/>
                </a:solidFill>
              </a:rPr>
              <a:t>ARQUITECTURA ONION</a:t>
            </a:r>
          </a:p>
          <a:p>
            <a:pPr marL="0" marR="0" indent="0">
              <a:lnSpc>
                <a:spcPct val="115000"/>
              </a:lnSpc>
              <a:spcBef>
                <a:spcPts val="0"/>
              </a:spcBef>
              <a:spcAft>
                <a:spcPts val="1000"/>
              </a:spcAft>
              <a:buNone/>
            </a:pPr>
            <a:r>
              <a:rPr lang="es-ES" dirty="0">
                <a:solidFill>
                  <a:schemeClr val="tx1"/>
                </a:solidFill>
              </a:rPr>
              <a:t>La arquitectura </a:t>
            </a:r>
            <a:r>
              <a:rPr lang="es-ES" dirty="0" err="1">
                <a:solidFill>
                  <a:schemeClr val="tx1"/>
                </a:solidFill>
              </a:rPr>
              <a:t>Onion</a:t>
            </a:r>
            <a:r>
              <a:rPr lang="es-ES" dirty="0">
                <a:solidFill>
                  <a:schemeClr val="tx1"/>
                </a:solidFill>
              </a:rPr>
              <a:t> (también conocida como arquitectura de cebolla) es una arquitectura de software que se basa en la idea de que una aplicación se divide en capas, pero en lugar de tener capas fijas y rígidas como en otras arquitecturas, estas capas están organizadas en torno al núcleo de la aplicación y se construyen de forma progresiva, en capas concéntricas que rodean el núcleo.</a:t>
            </a:r>
          </a:p>
          <a:p>
            <a:pPr marL="0" marR="0" indent="0">
              <a:lnSpc>
                <a:spcPct val="115000"/>
              </a:lnSpc>
              <a:spcBef>
                <a:spcPts val="0"/>
              </a:spcBef>
              <a:spcAft>
                <a:spcPts val="1000"/>
              </a:spcAft>
              <a:buNone/>
            </a:pPr>
            <a:r>
              <a:rPr lang="es-ES" dirty="0">
                <a:solidFill>
                  <a:schemeClr val="tx1"/>
                </a:solidFill>
              </a:rPr>
              <a:t>El núcleo de la aplicación contiene la lógica de negocio y es independiente de cualquier tecnología externa. Las capas exteriores de la aplicación proporcionan servicios que interactúan con el exterior y que dependen de la tecnología específica utilizada en la aplicación [11].</a:t>
            </a:r>
          </a:p>
          <a:p>
            <a:pPr marL="0" marR="0" indent="0">
              <a:lnSpc>
                <a:spcPct val="115000"/>
              </a:lnSpc>
              <a:spcBef>
                <a:spcPts val="0"/>
              </a:spcBef>
              <a:spcAft>
                <a:spcPts val="1000"/>
              </a:spcAft>
              <a:buNone/>
            </a:pPr>
            <a:r>
              <a:rPr lang="es-ES" dirty="0">
                <a:solidFill>
                  <a:schemeClr val="tx1"/>
                </a:solidFill>
              </a:rPr>
              <a:t>En la arquitectura </a:t>
            </a:r>
            <a:r>
              <a:rPr lang="es-ES" dirty="0" err="1">
                <a:solidFill>
                  <a:schemeClr val="tx1"/>
                </a:solidFill>
              </a:rPr>
              <a:t>Onion</a:t>
            </a:r>
            <a:r>
              <a:rPr lang="es-ES" dirty="0">
                <a:solidFill>
                  <a:schemeClr val="tx1"/>
                </a:solidFill>
              </a:rPr>
              <a:t>, cada capa se comunica con la capa anterior a través de interfaces bien definidas. Cada capa es responsable de proporcionar un conjunto de servicios a la capa siguiente y consume los servicios de la capa anterior. Las capas superiores dependen de las capas inferiores, pero las capas inferiores no saben nada acerca de las capas superiores.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27</a:t>
            </a:fld>
            <a:endParaRPr lang="en-US" sz="2800" dirty="0">
              <a:solidFill>
                <a:schemeClr val="bg1"/>
              </a:solidFill>
            </a:endParaRPr>
          </a:p>
        </p:txBody>
      </p:sp>
    </p:spTree>
    <p:extLst>
      <p:ext uri="{BB962C8B-B14F-4D97-AF65-F5344CB8AC3E}">
        <p14:creationId xmlns:p14="http://schemas.microsoft.com/office/powerpoint/2010/main" val="326629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fontScale="92500" lnSpcReduction="20000"/>
          </a:bodyPr>
          <a:lstStyle/>
          <a:p>
            <a:pPr marL="0" marR="0" indent="0">
              <a:lnSpc>
                <a:spcPct val="115000"/>
              </a:lnSpc>
              <a:spcBef>
                <a:spcPts val="0"/>
              </a:spcBef>
              <a:spcAft>
                <a:spcPts val="1000"/>
              </a:spcAft>
              <a:buNone/>
            </a:pPr>
            <a:r>
              <a:rPr lang="es-ES" dirty="0">
                <a:solidFill>
                  <a:schemeClr val="tx1"/>
                </a:solidFill>
              </a:rPr>
              <a:t>ARQUITECTURA CLEAN</a:t>
            </a:r>
          </a:p>
          <a:p>
            <a:pPr marL="0" marR="0" indent="0">
              <a:lnSpc>
                <a:spcPct val="115000"/>
              </a:lnSpc>
              <a:spcBef>
                <a:spcPts val="0"/>
              </a:spcBef>
              <a:spcAft>
                <a:spcPts val="1000"/>
              </a:spcAft>
              <a:buNone/>
            </a:pPr>
            <a:r>
              <a:rPr lang="es-ES" dirty="0">
                <a:solidFill>
                  <a:schemeClr val="tx1"/>
                </a:solidFill>
              </a:rPr>
              <a:t>La arquitectura </a:t>
            </a:r>
            <a:r>
              <a:rPr lang="es-ES" dirty="0" err="1">
                <a:solidFill>
                  <a:schemeClr val="tx1"/>
                </a:solidFill>
              </a:rPr>
              <a:t>Clean</a:t>
            </a:r>
            <a:r>
              <a:rPr lang="es-ES" dirty="0">
                <a:solidFill>
                  <a:schemeClr val="tx1"/>
                </a:solidFill>
              </a:rPr>
              <a:t> (también conocida como arquitectura Hexagonal o Puertos y Adaptadores) es una arquitectura de software que se centra en separar las diferentes capas de una aplicación y hacer que cada capa sea independiente de las demás [10].</a:t>
            </a:r>
          </a:p>
          <a:p>
            <a:pPr marL="0" marR="0" indent="0">
              <a:lnSpc>
                <a:spcPct val="115000"/>
              </a:lnSpc>
              <a:spcBef>
                <a:spcPts val="0"/>
              </a:spcBef>
              <a:spcAft>
                <a:spcPts val="1000"/>
              </a:spcAft>
              <a:buNone/>
            </a:pPr>
            <a:r>
              <a:rPr lang="es-ES" dirty="0">
                <a:solidFill>
                  <a:schemeClr val="tx1"/>
                </a:solidFill>
              </a:rPr>
              <a:t>La arquitectura </a:t>
            </a:r>
            <a:r>
              <a:rPr lang="es-ES" dirty="0" err="1">
                <a:solidFill>
                  <a:schemeClr val="tx1"/>
                </a:solidFill>
              </a:rPr>
              <a:t>Clean</a:t>
            </a:r>
            <a:r>
              <a:rPr lang="es-ES" dirty="0">
                <a:solidFill>
                  <a:schemeClr val="tx1"/>
                </a:solidFill>
              </a:rPr>
              <a:t> se basa en la idea de que una aplicación se divide en tres capas principales:</a:t>
            </a:r>
          </a:p>
          <a:p>
            <a:pPr marL="0" marR="0" indent="0">
              <a:lnSpc>
                <a:spcPct val="115000"/>
              </a:lnSpc>
              <a:spcBef>
                <a:spcPts val="0"/>
              </a:spcBef>
              <a:spcAft>
                <a:spcPts val="1000"/>
              </a:spcAft>
              <a:buNone/>
            </a:pPr>
            <a:r>
              <a:rPr lang="es-ES" dirty="0">
                <a:solidFill>
                  <a:schemeClr val="tx1"/>
                </a:solidFill>
              </a:rPr>
              <a:t>•	Capa de presentación: Esta capa es responsable de la interfaz de usuario de la aplicación. En esta capa se encuentran los componentes que interactúan con el usuario, como las pantallas, los formularios y los botones.</a:t>
            </a:r>
          </a:p>
          <a:p>
            <a:pPr marL="0" marR="0" indent="0">
              <a:lnSpc>
                <a:spcPct val="115000"/>
              </a:lnSpc>
              <a:spcBef>
                <a:spcPts val="0"/>
              </a:spcBef>
              <a:spcAft>
                <a:spcPts val="1000"/>
              </a:spcAft>
              <a:buNone/>
            </a:pPr>
            <a:r>
              <a:rPr lang="es-ES" dirty="0">
                <a:solidFill>
                  <a:schemeClr val="tx1"/>
                </a:solidFill>
              </a:rPr>
              <a:t>•	Capa de dominio: Esta capa contiene la lógica de negocio de la aplicación. Aquí se definen las entidades y los casos de uso que representan la lógica central de la aplicación. Esta capa es independiente de la tecnología utilizada para implementar la aplicación.</a:t>
            </a:r>
          </a:p>
          <a:p>
            <a:pPr marL="0" marR="0" indent="0">
              <a:lnSpc>
                <a:spcPct val="115000"/>
              </a:lnSpc>
              <a:spcBef>
                <a:spcPts val="0"/>
              </a:spcBef>
              <a:spcAft>
                <a:spcPts val="1000"/>
              </a:spcAft>
              <a:buNone/>
            </a:pPr>
            <a:r>
              <a:rPr lang="es-ES" dirty="0">
                <a:solidFill>
                  <a:schemeClr val="tx1"/>
                </a:solidFill>
              </a:rPr>
              <a:t>•	Capa de infraestructura: Esta capa es responsable de la integración de la aplicación con el entorno externo, como bases de datos, servicios web, sistemas de correo electrónico, etc. En esta capa se encuentran los adaptadores que permiten a la aplicación comunicarse con el exterior.</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28</a:t>
            </a:fld>
            <a:endParaRPr lang="en-US" sz="2800" dirty="0">
              <a:solidFill>
                <a:schemeClr val="bg1"/>
              </a:solidFill>
            </a:endParaRPr>
          </a:p>
        </p:txBody>
      </p:sp>
    </p:spTree>
    <p:extLst>
      <p:ext uri="{BB962C8B-B14F-4D97-AF65-F5344CB8AC3E}">
        <p14:creationId xmlns:p14="http://schemas.microsoft.com/office/powerpoint/2010/main" val="27423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436544" y="1763012"/>
            <a:ext cx="6583680" cy="4539113"/>
          </a:xfrm>
        </p:spPr>
        <p:style>
          <a:lnRef idx="3">
            <a:schemeClr val="lt1"/>
          </a:lnRef>
          <a:fillRef idx="1">
            <a:schemeClr val="accent1"/>
          </a:fillRef>
          <a:effectRef idx="1">
            <a:schemeClr val="accent1"/>
          </a:effectRef>
          <a:fontRef idx="minor">
            <a:schemeClr val="lt1"/>
          </a:fontRef>
        </p:style>
        <p:txBody>
          <a:bodyPr anchor="ctr">
            <a:normAutofit/>
          </a:bodyPr>
          <a:lstStyle/>
          <a:p>
            <a:r>
              <a:rPr lang="es-ES" sz="5400" dirty="0">
                <a:solidFill>
                  <a:srgbClr val="FFFFFF"/>
                </a:solidFill>
              </a:rPr>
              <a:t>4	Parte p</a:t>
            </a:r>
            <a:r>
              <a:rPr lang="es-EC" sz="5400" dirty="0" err="1">
                <a:solidFill>
                  <a:srgbClr val="FFFFFF"/>
                </a:solidFill>
              </a:rPr>
              <a:t>ráctIca</a:t>
            </a:r>
            <a:endParaRPr lang="es-ES" sz="5400" dirty="0">
              <a:solidFill>
                <a:srgbClr val="FFFFFF"/>
              </a:solidFill>
            </a:endParaRP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7333129" y="1763012"/>
            <a:ext cx="4277678" cy="3929040"/>
          </a:xfrm>
        </p:spPr>
        <p:txBody>
          <a:bodyPr anchor="ctr">
            <a:normAutofit/>
          </a:bodyPr>
          <a:lstStyle/>
          <a:p>
            <a:r>
              <a:rPr lang="es-ES" dirty="0"/>
              <a:t>Para esta práctica se crea un proyecto desde cero.</a:t>
            </a:r>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405936" y="6292794"/>
            <a:ext cx="786064" cy="523220"/>
          </a:xfrm>
          <a:prstGeom prst="rect">
            <a:avLst/>
          </a:prstGeom>
          <a:noFill/>
        </p:spPr>
        <p:txBody>
          <a:bodyPr wrap="square" rtlCol="0">
            <a:spAutoFit/>
          </a:bodyPr>
          <a:lstStyle/>
          <a:p>
            <a:r>
              <a:rPr lang="es-EC" sz="2800" dirty="0"/>
              <a:t>18</a:t>
            </a:r>
            <a:endParaRPr lang="es-EC" sz="2000" dirty="0"/>
          </a:p>
        </p:txBody>
      </p:sp>
    </p:spTree>
    <p:extLst>
      <p:ext uri="{BB962C8B-B14F-4D97-AF65-F5344CB8AC3E}">
        <p14:creationId xmlns:p14="http://schemas.microsoft.com/office/powerpoint/2010/main" val="309270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7"/>
            <a:ext cx="8413952" cy="4187646"/>
          </a:xfrm>
        </p:spPr>
        <p:txBody>
          <a:bodyPr>
            <a:normAutofit/>
          </a:bodyPr>
          <a:lstStyle/>
          <a:p>
            <a:pPr marL="0" marR="0" indent="0" algn="just">
              <a:lnSpc>
                <a:spcPct val="115000"/>
              </a:lnSpc>
              <a:spcBef>
                <a:spcPts val="0"/>
              </a:spcBef>
              <a:spcAft>
                <a:spcPts val="1000"/>
              </a:spcAft>
              <a:buNone/>
            </a:pPr>
            <a:r>
              <a:rPr lang="es-ES" dirty="0">
                <a:solidFill>
                  <a:schemeClr val="tx1"/>
                </a:solidFill>
              </a:rPr>
              <a:t>Hoy en día, los patrones de arquitectura son ampliamente utilizados en la industria del software y son una parte importante de la educación y la formación en ciencias de la computación y en ingeniería de software.</a:t>
            </a:r>
          </a:p>
          <a:p>
            <a:pPr marL="0" marR="0" indent="0" algn="just">
              <a:lnSpc>
                <a:spcPct val="115000"/>
              </a:lnSpc>
              <a:spcBef>
                <a:spcPts val="0"/>
              </a:spcBef>
              <a:spcAft>
                <a:spcPts val="1000"/>
              </a:spcAft>
              <a:buNone/>
            </a:pPr>
            <a:r>
              <a:rPr lang="es-ES" dirty="0">
                <a:solidFill>
                  <a:schemeClr val="tx1"/>
                </a:solidFill>
              </a:rPr>
              <a:t>Los patrones de arquitectura son soluciones probadas y comprobadas para problemas comunes de diseño de software y arquitectura de sistemas. Estos patrones son una forma efectiva de comunicar soluciones de diseño entre arquitectos de software y desarrolladores, ya que permiten que los equipos de desarrollo construyan sistemas con estructuras confiables y escalables.</a:t>
            </a:r>
          </a:p>
          <a:p>
            <a:pPr marL="0" marR="0" indent="0" algn="just">
              <a:lnSpc>
                <a:spcPct val="115000"/>
              </a:lnSpc>
              <a:spcBef>
                <a:spcPts val="0"/>
              </a:spcBef>
              <a:spcAft>
                <a:spcPts val="1000"/>
              </a:spcAft>
              <a:buNone/>
            </a:pPr>
            <a:r>
              <a:rPr lang="es-ES" dirty="0">
                <a:solidFill>
                  <a:schemeClr val="tx1"/>
                </a:solidFill>
              </a:rPr>
              <a:t>Los patrones de arquitectura se centran en la organización de los componentes de un sistema, en lugar de en el detalle de su implementación. Por lo tanto, pueden aplicarse a sistemas de cualquier lenguaje o plataforma.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a:t>
            </a:fld>
            <a:endParaRPr lang="en-US" sz="2800" dirty="0">
              <a:solidFill>
                <a:schemeClr val="bg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Script para la creación de la base de datos e inserción de registros en SQL Server.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30</a:t>
            </a:fld>
            <a:endParaRPr lang="en-US" sz="2800" dirty="0">
              <a:solidFill>
                <a:schemeClr val="bg1"/>
              </a:solidFill>
            </a:endParaRPr>
          </a:p>
        </p:txBody>
      </p:sp>
      <p:pic>
        <p:nvPicPr>
          <p:cNvPr id="3" name="Picture 2">
            <a:extLst>
              <a:ext uri="{FF2B5EF4-FFF2-40B4-BE49-F238E27FC236}">
                <a16:creationId xmlns:a16="http://schemas.microsoft.com/office/drawing/2014/main" id="{F49F690A-162F-3B11-DEBF-C1FA3EC7ADCB}"/>
              </a:ext>
            </a:extLst>
          </p:cNvPr>
          <p:cNvPicPr>
            <a:picLocks noChangeAspect="1"/>
          </p:cNvPicPr>
          <p:nvPr/>
        </p:nvPicPr>
        <p:blipFill>
          <a:blip r:embed="rId2"/>
          <a:stretch>
            <a:fillRect/>
          </a:stretch>
        </p:blipFill>
        <p:spPr>
          <a:xfrm>
            <a:off x="2351190" y="2829378"/>
            <a:ext cx="4996180" cy="2717800"/>
          </a:xfrm>
          <a:prstGeom prst="rect">
            <a:avLst/>
          </a:prstGeom>
        </p:spPr>
      </p:pic>
    </p:spTree>
    <p:extLst>
      <p:ext uri="{BB962C8B-B14F-4D97-AF65-F5344CB8AC3E}">
        <p14:creationId xmlns:p14="http://schemas.microsoft.com/office/powerpoint/2010/main" val="2022333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Creación e inserción de registros en la herramienta de gestión de Base de Datos SQL Server Management Studio.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31</a:t>
            </a:fld>
            <a:endParaRPr lang="en-US" sz="2800" dirty="0">
              <a:solidFill>
                <a:schemeClr val="bg1"/>
              </a:solidFill>
            </a:endParaRPr>
          </a:p>
        </p:txBody>
      </p:sp>
      <p:pic>
        <p:nvPicPr>
          <p:cNvPr id="4" name="Picture 3">
            <a:extLst>
              <a:ext uri="{FF2B5EF4-FFF2-40B4-BE49-F238E27FC236}">
                <a16:creationId xmlns:a16="http://schemas.microsoft.com/office/drawing/2014/main" id="{017F2896-4EED-E32C-C677-572444EA9DC5}"/>
              </a:ext>
            </a:extLst>
          </p:cNvPr>
          <p:cNvPicPr>
            <a:picLocks noChangeAspect="1"/>
          </p:cNvPicPr>
          <p:nvPr/>
        </p:nvPicPr>
        <p:blipFill>
          <a:blip r:embed="rId2"/>
          <a:stretch>
            <a:fillRect/>
          </a:stretch>
        </p:blipFill>
        <p:spPr>
          <a:xfrm>
            <a:off x="2595030" y="3089464"/>
            <a:ext cx="4508500" cy="3291205"/>
          </a:xfrm>
          <a:prstGeom prst="rect">
            <a:avLst/>
          </a:prstGeom>
        </p:spPr>
      </p:pic>
    </p:spTree>
    <p:extLst>
      <p:ext uri="{BB962C8B-B14F-4D97-AF65-F5344CB8AC3E}">
        <p14:creationId xmlns:p14="http://schemas.microsoft.com/office/powerpoint/2010/main" val="3502024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crear un nuevo proyecto en Visual Studio seleccionando la platilla Solución en Blanco.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32</a:t>
            </a:fld>
            <a:endParaRPr lang="en-US" sz="2800" dirty="0">
              <a:solidFill>
                <a:schemeClr val="bg1"/>
              </a:solidFill>
            </a:endParaRPr>
          </a:p>
        </p:txBody>
      </p:sp>
      <p:pic>
        <p:nvPicPr>
          <p:cNvPr id="3" name="Picture 2">
            <a:extLst>
              <a:ext uri="{FF2B5EF4-FFF2-40B4-BE49-F238E27FC236}">
                <a16:creationId xmlns:a16="http://schemas.microsoft.com/office/drawing/2014/main" id="{52F752D8-C483-394F-6170-BF0D8B3C532D}"/>
              </a:ext>
            </a:extLst>
          </p:cNvPr>
          <p:cNvPicPr>
            <a:picLocks noChangeAspect="1"/>
          </p:cNvPicPr>
          <p:nvPr/>
        </p:nvPicPr>
        <p:blipFill>
          <a:blip r:embed="rId2"/>
          <a:stretch>
            <a:fillRect/>
          </a:stretch>
        </p:blipFill>
        <p:spPr>
          <a:xfrm>
            <a:off x="2281975" y="2986036"/>
            <a:ext cx="5134610" cy="3376930"/>
          </a:xfrm>
          <a:prstGeom prst="rect">
            <a:avLst/>
          </a:prstGeom>
        </p:spPr>
      </p:pic>
    </p:spTree>
    <p:extLst>
      <p:ext uri="{BB962C8B-B14F-4D97-AF65-F5344CB8AC3E}">
        <p14:creationId xmlns:p14="http://schemas.microsoft.com/office/powerpoint/2010/main" val="412836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Asignar un nombre y ubicación para el proyecto.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33</a:t>
            </a:fld>
            <a:endParaRPr lang="en-US" sz="2800" dirty="0">
              <a:solidFill>
                <a:schemeClr val="bg1"/>
              </a:solidFill>
            </a:endParaRPr>
          </a:p>
        </p:txBody>
      </p:sp>
      <p:pic>
        <p:nvPicPr>
          <p:cNvPr id="4" name="Picture 3">
            <a:extLst>
              <a:ext uri="{FF2B5EF4-FFF2-40B4-BE49-F238E27FC236}">
                <a16:creationId xmlns:a16="http://schemas.microsoft.com/office/drawing/2014/main" id="{3587AA71-4040-C9A1-CC96-968601FC6C2F}"/>
              </a:ext>
            </a:extLst>
          </p:cNvPr>
          <p:cNvPicPr>
            <a:picLocks noChangeAspect="1"/>
          </p:cNvPicPr>
          <p:nvPr/>
        </p:nvPicPr>
        <p:blipFill>
          <a:blip r:embed="rId2"/>
          <a:stretch>
            <a:fillRect/>
          </a:stretch>
        </p:blipFill>
        <p:spPr>
          <a:xfrm>
            <a:off x="2274672" y="2986036"/>
            <a:ext cx="5149215" cy="3375025"/>
          </a:xfrm>
          <a:prstGeom prst="rect">
            <a:avLst/>
          </a:prstGeom>
        </p:spPr>
      </p:pic>
    </p:spTree>
    <p:extLst>
      <p:ext uri="{BB962C8B-B14F-4D97-AF65-F5344CB8AC3E}">
        <p14:creationId xmlns:p14="http://schemas.microsoft.com/office/powerpoint/2010/main" val="59524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Agregar un nuevo proyecto del tipo Windows Form a la solución.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34</a:t>
            </a:fld>
            <a:endParaRPr lang="en-US" sz="2800" dirty="0">
              <a:solidFill>
                <a:schemeClr val="bg1"/>
              </a:solidFill>
            </a:endParaRPr>
          </a:p>
        </p:txBody>
      </p:sp>
      <p:pic>
        <p:nvPicPr>
          <p:cNvPr id="3" name="Picture 2" descr="Captura de pantalla de computadora&#10;&#10;Descripción generada automáticamente">
            <a:extLst>
              <a:ext uri="{FF2B5EF4-FFF2-40B4-BE49-F238E27FC236}">
                <a16:creationId xmlns:a16="http://schemas.microsoft.com/office/drawing/2014/main" id="{F31B0F58-D2B7-C1E6-E81A-2FB38D063AE6}"/>
              </a:ext>
            </a:extLst>
          </p:cNvPr>
          <p:cNvPicPr>
            <a:picLocks noChangeAspect="1"/>
          </p:cNvPicPr>
          <p:nvPr/>
        </p:nvPicPr>
        <p:blipFill>
          <a:blip r:embed="rId2"/>
          <a:stretch>
            <a:fillRect/>
          </a:stretch>
        </p:blipFill>
        <p:spPr>
          <a:xfrm>
            <a:off x="2227047" y="2986036"/>
            <a:ext cx="5244465" cy="2786380"/>
          </a:xfrm>
          <a:prstGeom prst="rect">
            <a:avLst/>
          </a:prstGeom>
        </p:spPr>
      </p:pic>
    </p:spTree>
    <p:extLst>
      <p:ext uri="{BB962C8B-B14F-4D97-AF65-F5344CB8AC3E}">
        <p14:creationId xmlns:p14="http://schemas.microsoft.com/office/powerpoint/2010/main" val="748195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la siguiente ventana, seleccionar el tipo de archivo Aplicación de Windows Forms.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35</a:t>
            </a:fld>
            <a:endParaRPr lang="en-US" sz="2800" dirty="0">
              <a:solidFill>
                <a:schemeClr val="bg1"/>
              </a:solidFill>
            </a:endParaRPr>
          </a:p>
        </p:txBody>
      </p:sp>
      <p:pic>
        <p:nvPicPr>
          <p:cNvPr id="4" name="Imagen 6" descr="Texto&#10;&#10;Descripción generada automáticamente">
            <a:extLst>
              <a:ext uri="{FF2B5EF4-FFF2-40B4-BE49-F238E27FC236}">
                <a16:creationId xmlns:a16="http://schemas.microsoft.com/office/drawing/2014/main" id="{E316AD7D-DA3B-D4F8-6965-B2A4333873C5}"/>
              </a:ext>
            </a:extLst>
          </p:cNvPr>
          <p:cNvPicPr>
            <a:picLocks noChangeAspect="1"/>
          </p:cNvPicPr>
          <p:nvPr/>
        </p:nvPicPr>
        <p:blipFill>
          <a:blip r:embed="rId2"/>
          <a:stretch>
            <a:fillRect/>
          </a:stretch>
        </p:blipFill>
        <p:spPr>
          <a:xfrm>
            <a:off x="2223237" y="2986036"/>
            <a:ext cx="5252085" cy="3417570"/>
          </a:xfrm>
          <a:prstGeom prst="rect">
            <a:avLst/>
          </a:prstGeom>
        </p:spPr>
      </p:pic>
    </p:spTree>
    <p:extLst>
      <p:ext uri="{BB962C8B-B14F-4D97-AF65-F5344CB8AC3E}">
        <p14:creationId xmlns:p14="http://schemas.microsoft.com/office/powerpoint/2010/main" val="3822999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Asignar un nombre a la Aplicación de Windows Forms.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36</a:t>
            </a:fld>
            <a:endParaRPr lang="en-US" sz="2800" dirty="0">
              <a:solidFill>
                <a:schemeClr val="bg1"/>
              </a:solidFill>
            </a:endParaRPr>
          </a:p>
        </p:txBody>
      </p:sp>
      <p:pic>
        <p:nvPicPr>
          <p:cNvPr id="3" name="Picture 2" descr="Texto&#10;&#10;Descripción generada automáticamente">
            <a:extLst>
              <a:ext uri="{FF2B5EF4-FFF2-40B4-BE49-F238E27FC236}">
                <a16:creationId xmlns:a16="http://schemas.microsoft.com/office/drawing/2014/main" id="{684B4844-EFE0-4984-ACE5-9F19FB91EB7B}"/>
              </a:ext>
            </a:extLst>
          </p:cNvPr>
          <p:cNvPicPr>
            <a:picLocks noChangeAspect="1"/>
          </p:cNvPicPr>
          <p:nvPr/>
        </p:nvPicPr>
        <p:blipFill>
          <a:blip r:embed="rId2"/>
          <a:stretch>
            <a:fillRect/>
          </a:stretch>
        </p:blipFill>
        <p:spPr>
          <a:xfrm>
            <a:off x="2254987" y="3074670"/>
            <a:ext cx="5188585" cy="3418205"/>
          </a:xfrm>
          <a:prstGeom prst="rect">
            <a:avLst/>
          </a:prstGeom>
        </p:spPr>
      </p:pic>
    </p:spTree>
    <p:extLst>
      <p:ext uri="{BB962C8B-B14F-4D97-AF65-F5344CB8AC3E}">
        <p14:creationId xmlns:p14="http://schemas.microsoft.com/office/powerpoint/2010/main" val="121802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Agregar un nuevo proyecto del tipo Biblioteca de Clases a la solución.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37</a:t>
            </a:fld>
            <a:endParaRPr lang="en-US" sz="2800" dirty="0">
              <a:solidFill>
                <a:schemeClr val="bg1"/>
              </a:solidFill>
            </a:endParaRPr>
          </a:p>
        </p:txBody>
      </p:sp>
      <p:pic>
        <p:nvPicPr>
          <p:cNvPr id="4" name="Picture 3">
            <a:extLst>
              <a:ext uri="{FF2B5EF4-FFF2-40B4-BE49-F238E27FC236}">
                <a16:creationId xmlns:a16="http://schemas.microsoft.com/office/drawing/2014/main" id="{0091B95C-E879-C127-021F-FFA06188C8F7}"/>
              </a:ext>
            </a:extLst>
          </p:cNvPr>
          <p:cNvPicPr>
            <a:picLocks noChangeAspect="1"/>
          </p:cNvPicPr>
          <p:nvPr/>
        </p:nvPicPr>
        <p:blipFill>
          <a:blip r:embed="rId2"/>
          <a:stretch>
            <a:fillRect/>
          </a:stretch>
        </p:blipFill>
        <p:spPr>
          <a:xfrm>
            <a:off x="2249272" y="2855912"/>
            <a:ext cx="5200015" cy="3432175"/>
          </a:xfrm>
          <a:prstGeom prst="rect">
            <a:avLst/>
          </a:prstGeom>
        </p:spPr>
      </p:pic>
    </p:spTree>
    <p:extLst>
      <p:ext uri="{BB962C8B-B14F-4D97-AF65-F5344CB8AC3E}">
        <p14:creationId xmlns:p14="http://schemas.microsoft.com/office/powerpoint/2010/main" val="1000382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Asignar el nombre para la Biblioteca de clases.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38</a:t>
            </a:fld>
            <a:endParaRPr lang="en-US" sz="2800" dirty="0">
              <a:solidFill>
                <a:schemeClr val="bg1"/>
              </a:solidFill>
            </a:endParaRPr>
          </a:p>
        </p:txBody>
      </p:sp>
      <p:pic>
        <p:nvPicPr>
          <p:cNvPr id="3" name="Imagen 29" descr="Interfaz de usuario gráfica, Texto&#10;&#10;Descripción generada automáticamente">
            <a:extLst>
              <a:ext uri="{FF2B5EF4-FFF2-40B4-BE49-F238E27FC236}">
                <a16:creationId xmlns:a16="http://schemas.microsoft.com/office/drawing/2014/main" id="{9EF51FD4-65B1-D46A-C2E4-D7921A32A3E1}"/>
              </a:ext>
            </a:extLst>
          </p:cNvPr>
          <p:cNvPicPr>
            <a:picLocks noChangeAspect="1"/>
          </p:cNvPicPr>
          <p:nvPr/>
        </p:nvPicPr>
        <p:blipFill>
          <a:blip r:embed="rId2"/>
          <a:stretch>
            <a:fillRect/>
          </a:stretch>
        </p:blipFill>
        <p:spPr>
          <a:xfrm>
            <a:off x="2287372" y="2986036"/>
            <a:ext cx="5123815" cy="3397250"/>
          </a:xfrm>
          <a:prstGeom prst="rect">
            <a:avLst/>
          </a:prstGeom>
        </p:spPr>
      </p:pic>
    </p:spTree>
    <p:extLst>
      <p:ext uri="{BB962C8B-B14F-4D97-AF65-F5344CB8AC3E}">
        <p14:creationId xmlns:p14="http://schemas.microsoft.com/office/powerpoint/2010/main" val="74378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Agregar otro proyecto nuevo de tipo Biblioteca de clases a la solución.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39</a:t>
            </a:fld>
            <a:endParaRPr lang="en-US" sz="2800" dirty="0">
              <a:solidFill>
                <a:schemeClr val="bg1"/>
              </a:solidFill>
            </a:endParaRPr>
          </a:p>
        </p:txBody>
      </p:sp>
      <p:pic>
        <p:nvPicPr>
          <p:cNvPr id="4" name="Imagen 30" descr="Texto&#10;&#10;Descripción generada automáticamente">
            <a:extLst>
              <a:ext uri="{FF2B5EF4-FFF2-40B4-BE49-F238E27FC236}">
                <a16:creationId xmlns:a16="http://schemas.microsoft.com/office/drawing/2014/main" id="{55A26C27-BD08-70E8-F6B8-E54A4FDB2CE7}"/>
              </a:ext>
            </a:extLst>
          </p:cNvPr>
          <p:cNvPicPr>
            <a:picLocks noChangeAspect="1"/>
          </p:cNvPicPr>
          <p:nvPr/>
        </p:nvPicPr>
        <p:blipFill>
          <a:blip r:embed="rId2"/>
          <a:stretch>
            <a:fillRect/>
          </a:stretch>
        </p:blipFill>
        <p:spPr>
          <a:xfrm>
            <a:off x="2271180" y="2986036"/>
            <a:ext cx="5156200" cy="3402965"/>
          </a:xfrm>
          <a:prstGeom prst="rect">
            <a:avLst/>
          </a:prstGeom>
        </p:spPr>
      </p:pic>
    </p:spTree>
    <p:extLst>
      <p:ext uri="{BB962C8B-B14F-4D97-AF65-F5344CB8AC3E}">
        <p14:creationId xmlns:p14="http://schemas.microsoft.com/office/powerpoint/2010/main" val="255081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	OBJETIVOS</a:t>
            </a:r>
            <a:br>
              <a:rPr lang="es-ES" dirty="0"/>
            </a:br>
            <a:r>
              <a:rPr lang="es-ES" dirty="0"/>
              <a:t>2.1 OBJETIVO GENERAL</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rgbClr val="FFFF00"/>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7"/>
            <a:ext cx="8413952" cy="1387296"/>
          </a:xfrm>
        </p:spPr>
        <p:txBody>
          <a:bodyPr>
            <a:normAutofit/>
          </a:bodyPr>
          <a:lstStyle/>
          <a:p>
            <a:pPr marL="0" marR="0" indent="0" algn="just">
              <a:lnSpc>
                <a:spcPct val="115000"/>
              </a:lnSpc>
              <a:spcBef>
                <a:spcPts val="0"/>
              </a:spcBef>
              <a:spcAft>
                <a:spcPts val="1000"/>
              </a:spcAft>
              <a:buNone/>
            </a:pPr>
            <a:r>
              <a:rPr lang="es-ES" dirty="0">
                <a:solidFill>
                  <a:schemeClr val="tx1"/>
                </a:solidFill>
              </a:rPr>
              <a:t>Investigar sobre los patrones de arquitectura y el patrón MVC en la ingeniera de software para resolver problemas en el desarrollo de sistemas y aplicaciones, para esto realizar una práctica con el lenguaje de programación Visual Basic.</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a:t>
            </a:fld>
            <a:endParaRPr lang="en-US" sz="2800" dirty="0">
              <a:solidFill>
                <a:schemeClr val="bg1"/>
              </a:solidFill>
            </a:endParaRPr>
          </a:p>
        </p:txBody>
      </p:sp>
    </p:spTree>
    <p:extLst>
      <p:ext uri="{BB962C8B-B14F-4D97-AF65-F5344CB8AC3E}">
        <p14:creationId xmlns:p14="http://schemas.microsoft.com/office/powerpoint/2010/main" val="3290430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 asigna un nombre para la Biblioteca de clases.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40</a:t>
            </a:fld>
            <a:endParaRPr lang="en-US" sz="2800" dirty="0">
              <a:solidFill>
                <a:schemeClr val="bg1"/>
              </a:solidFill>
            </a:endParaRPr>
          </a:p>
        </p:txBody>
      </p:sp>
      <p:pic>
        <p:nvPicPr>
          <p:cNvPr id="3" name="Imagen 31" descr="Interfaz de usuario gráfica, Texto, Aplicación&#10;&#10;Descripción generada automáticamente">
            <a:extLst>
              <a:ext uri="{FF2B5EF4-FFF2-40B4-BE49-F238E27FC236}">
                <a16:creationId xmlns:a16="http://schemas.microsoft.com/office/drawing/2014/main" id="{6A34E300-C945-B1BD-5BE9-0DFBB310E129}"/>
              </a:ext>
            </a:extLst>
          </p:cNvPr>
          <p:cNvPicPr>
            <a:picLocks noChangeAspect="1"/>
          </p:cNvPicPr>
          <p:nvPr/>
        </p:nvPicPr>
        <p:blipFill>
          <a:blip r:embed="rId2"/>
          <a:stretch>
            <a:fillRect/>
          </a:stretch>
        </p:blipFill>
        <p:spPr>
          <a:xfrm>
            <a:off x="2149260" y="2945130"/>
            <a:ext cx="5400040" cy="3547745"/>
          </a:xfrm>
          <a:prstGeom prst="rect">
            <a:avLst/>
          </a:prstGeom>
        </p:spPr>
      </p:pic>
    </p:spTree>
    <p:extLst>
      <p:ext uri="{BB962C8B-B14F-4D97-AF65-F5344CB8AC3E}">
        <p14:creationId xmlns:p14="http://schemas.microsoft.com/office/powerpoint/2010/main" val="3726388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muestra la estructura inicial del proyecto.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41</a:t>
            </a:fld>
            <a:endParaRPr lang="en-US" sz="2800" dirty="0">
              <a:solidFill>
                <a:schemeClr val="bg1"/>
              </a:solidFill>
            </a:endParaRPr>
          </a:p>
        </p:txBody>
      </p:sp>
      <p:pic>
        <p:nvPicPr>
          <p:cNvPr id="4" name="Imagen 14" descr="Captura de pantalla de computadora&#10;&#10;Descripción generada automáticamente">
            <a:extLst>
              <a:ext uri="{FF2B5EF4-FFF2-40B4-BE49-F238E27FC236}">
                <a16:creationId xmlns:a16="http://schemas.microsoft.com/office/drawing/2014/main" id="{03502C3A-832A-1FE1-D634-9ECFBE72F613}"/>
              </a:ext>
            </a:extLst>
          </p:cNvPr>
          <p:cNvPicPr>
            <a:picLocks noChangeAspect="1"/>
          </p:cNvPicPr>
          <p:nvPr/>
        </p:nvPicPr>
        <p:blipFill>
          <a:blip r:embed="rId2"/>
          <a:stretch>
            <a:fillRect/>
          </a:stretch>
        </p:blipFill>
        <p:spPr>
          <a:xfrm>
            <a:off x="3074634" y="2986036"/>
            <a:ext cx="3124200" cy="3048000"/>
          </a:xfrm>
          <a:prstGeom prst="rect">
            <a:avLst/>
          </a:prstGeom>
        </p:spPr>
      </p:pic>
    </p:spTree>
    <p:extLst>
      <p:ext uri="{BB962C8B-B14F-4D97-AF65-F5344CB8AC3E}">
        <p14:creationId xmlns:p14="http://schemas.microsoft.com/office/powerpoint/2010/main" val="587046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definida la estructura para el proyecto, se agrega las referencias entre las capas.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42</a:t>
            </a:fld>
            <a:endParaRPr lang="en-US" sz="2800" dirty="0">
              <a:solidFill>
                <a:schemeClr val="bg1"/>
              </a:solidFill>
            </a:endParaRPr>
          </a:p>
        </p:txBody>
      </p:sp>
      <p:pic>
        <p:nvPicPr>
          <p:cNvPr id="3" name="Imagen 15">
            <a:extLst>
              <a:ext uri="{FF2B5EF4-FFF2-40B4-BE49-F238E27FC236}">
                <a16:creationId xmlns:a16="http://schemas.microsoft.com/office/drawing/2014/main" id="{9B94E41A-B847-2EED-02CC-4DCC050D9B45}"/>
              </a:ext>
            </a:extLst>
          </p:cNvPr>
          <p:cNvPicPr>
            <a:picLocks noChangeAspect="1"/>
          </p:cNvPicPr>
          <p:nvPr/>
        </p:nvPicPr>
        <p:blipFill>
          <a:blip r:embed="rId2"/>
          <a:stretch>
            <a:fillRect/>
          </a:stretch>
        </p:blipFill>
        <p:spPr>
          <a:xfrm>
            <a:off x="2367065" y="3171669"/>
            <a:ext cx="4964430" cy="1917065"/>
          </a:xfrm>
          <a:prstGeom prst="rect">
            <a:avLst/>
          </a:prstGeom>
        </p:spPr>
      </p:pic>
    </p:spTree>
    <p:extLst>
      <p:ext uri="{BB962C8B-B14F-4D97-AF65-F5344CB8AC3E}">
        <p14:creationId xmlns:p14="http://schemas.microsoft.com/office/powerpoint/2010/main" val="2666614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Seleccionar las capas que se referenciaran para la solución y clic en Aceptar.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43</a:t>
            </a:fld>
            <a:endParaRPr lang="en-US" sz="2800" dirty="0">
              <a:solidFill>
                <a:schemeClr val="bg1"/>
              </a:solidFill>
            </a:endParaRPr>
          </a:p>
        </p:txBody>
      </p:sp>
      <p:pic>
        <p:nvPicPr>
          <p:cNvPr id="4" name="Picture 3" descr="Captura de pantalla de un celular&#10;&#10;Descripción generada automáticamente">
            <a:extLst>
              <a:ext uri="{FF2B5EF4-FFF2-40B4-BE49-F238E27FC236}">
                <a16:creationId xmlns:a16="http://schemas.microsoft.com/office/drawing/2014/main" id="{7D639E22-94AC-8314-87F4-697B385FA3EC}"/>
              </a:ext>
            </a:extLst>
          </p:cNvPr>
          <p:cNvPicPr>
            <a:picLocks noChangeAspect="1"/>
          </p:cNvPicPr>
          <p:nvPr/>
        </p:nvPicPr>
        <p:blipFill>
          <a:blip r:embed="rId2"/>
          <a:stretch>
            <a:fillRect/>
          </a:stretch>
        </p:blipFill>
        <p:spPr>
          <a:xfrm>
            <a:off x="2369605" y="2986036"/>
            <a:ext cx="4959350" cy="3444240"/>
          </a:xfrm>
          <a:prstGeom prst="rect">
            <a:avLst/>
          </a:prstGeom>
        </p:spPr>
      </p:pic>
    </p:spTree>
    <p:extLst>
      <p:ext uri="{BB962C8B-B14F-4D97-AF65-F5344CB8AC3E}">
        <p14:creationId xmlns:p14="http://schemas.microsoft.com/office/powerpoint/2010/main" val="2906815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 repite el mismo proceso para la capa de </a:t>
            </a:r>
            <a:r>
              <a:rPr lang="es-ES" dirty="0" err="1">
                <a:latin typeface="Calibri" panose="020F0502020204030204" pitchFamily="34" charset="0"/>
                <a:ea typeface="Calibri" panose="020F0502020204030204" pitchFamily="34" charset="0"/>
                <a:cs typeface="Times New Roman" panose="02020603050405020304" pitchFamily="18" charset="0"/>
              </a:rPr>
              <a:t>DataAccess</a:t>
            </a:r>
            <a:r>
              <a:rPr lang="es-ES" dirty="0">
                <a:latin typeface="Calibri" panose="020F0502020204030204" pitchFamily="34" charset="0"/>
                <a:ea typeface="Calibri" panose="020F0502020204030204" pitchFamily="34" charset="0"/>
                <a:cs typeface="Times New Roman" panose="02020603050405020304" pitchFamily="18" charset="0"/>
              </a:rPr>
              <a:t> y clic en Aceptar.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44</a:t>
            </a:fld>
            <a:endParaRPr lang="en-US" sz="2800" dirty="0">
              <a:solidFill>
                <a:schemeClr val="bg1"/>
              </a:solidFill>
            </a:endParaRPr>
          </a:p>
        </p:txBody>
      </p:sp>
      <p:pic>
        <p:nvPicPr>
          <p:cNvPr id="10" name="Imagen 17" descr="Interfaz de usuario gráfica, Texto&#10;&#10;Descripción generada automáticamente">
            <a:extLst>
              <a:ext uri="{FF2B5EF4-FFF2-40B4-BE49-F238E27FC236}">
                <a16:creationId xmlns:a16="http://schemas.microsoft.com/office/drawing/2014/main" id="{1EDAD65D-162F-12D0-97FF-5BD4B8ADB3CC}"/>
              </a:ext>
            </a:extLst>
          </p:cNvPr>
          <p:cNvPicPr>
            <a:picLocks noChangeAspect="1"/>
          </p:cNvPicPr>
          <p:nvPr/>
        </p:nvPicPr>
        <p:blipFill>
          <a:blip r:embed="rId2"/>
          <a:stretch>
            <a:fillRect/>
          </a:stretch>
        </p:blipFill>
        <p:spPr>
          <a:xfrm>
            <a:off x="2394687" y="2854693"/>
            <a:ext cx="4909185" cy="3436620"/>
          </a:xfrm>
          <a:prstGeom prst="rect">
            <a:avLst/>
          </a:prstGeom>
        </p:spPr>
      </p:pic>
    </p:spTree>
    <p:extLst>
      <p:ext uri="{BB962C8B-B14F-4D97-AF65-F5344CB8AC3E}">
        <p14:creationId xmlns:p14="http://schemas.microsoft.com/office/powerpoint/2010/main" val="155405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reestructuramos el proyecto con las subcarpetas para cada capa.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45</a:t>
            </a:fld>
            <a:endParaRPr lang="en-US" sz="2800" dirty="0">
              <a:solidFill>
                <a:schemeClr val="bg1"/>
              </a:solidFill>
            </a:endParaRPr>
          </a:p>
        </p:txBody>
      </p:sp>
      <p:pic>
        <p:nvPicPr>
          <p:cNvPr id="8" name="Imagen 18">
            <a:extLst>
              <a:ext uri="{FF2B5EF4-FFF2-40B4-BE49-F238E27FC236}">
                <a16:creationId xmlns:a16="http://schemas.microsoft.com/office/drawing/2014/main" id="{F0825478-A425-5A42-6AAD-6DD566FFC36A}"/>
              </a:ext>
            </a:extLst>
          </p:cNvPr>
          <p:cNvPicPr>
            <a:picLocks noChangeAspect="1"/>
          </p:cNvPicPr>
          <p:nvPr/>
        </p:nvPicPr>
        <p:blipFill>
          <a:blip r:embed="rId2"/>
          <a:stretch>
            <a:fillRect/>
          </a:stretch>
        </p:blipFill>
        <p:spPr>
          <a:xfrm>
            <a:off x="3700247" y="2986036"/>
            <a:ext cx="2298065" cy="3479165"/>
          </a:xfrm>
          <a:prstGeom prst="rect">
            <a:avLst/>
          </a:prstGeom>
        </p:spPr>
      </p:pic>
    </p:spTree>
    <p:extLst>
      <p:ext uri="{BB962C8B-B14F-4D97-AF65-F5344CB8AC3E}">
        <p14:creationId xmlns:p14="http://schemas.microsoft.com/office/powerpoint/2010/main" val="486396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Para la capa </a:t>
            </a:r>
            <a:r>
              <a:rPr lang="es-ES" dirty="0" err="1">
                <a:latin typeface="Calibri" panose="020F0502020204030204" pitchFamily="34" charset="0"/>
                <a:ea typeface="Calibri" panose="020F0502020204030204" pitchFamily="34" charset="0"/>
                <a:cs typeface="Times New Roman" panose="02020603050405020304" pitchFamily="18" charset="0"/>
              </a:rPr>
              <a:t>DataAccess</a:t>
            </a:r>
            <a:r>
              <a:rPr lang="es-ES" dirty="0">
                <a:latin typeface="Calibri" panose="020F0502020204030204" pitchFamily="34" charset="0"/>
                <a:ea typeface="Calibri" panose="020F0502020204030204" pitchFamily="34" charset="0"/>
                <a:cs typeface="Times New Roman" panose="02020603050405020304" pitchFamily="18" charset="0"/>
              </a:rPr>
              <a:t> se define una clase </a:t>
            </a:r>
            <a:r>
              <a:rPr lang="es-ES" dirty="0" err="1">
                <a:latin typeface="Calibri" panose="020F0502020204030204" pitchFamily="34" charset="0"/>
                <a:ea typeface="Calibri" panose="020F0502020204030204" pitchFamily="34" charset="0"/>
                <a:cs typeface="Times New Roman" panose="02020603050405020304" pitchFamily="18" charset="0"/>
              </a:rPr>
              <a:t>Employee</a:t>
            </a:r>
            <a:r>
              <a:rPr lang="es-ES" dirty="0">
                <a:latin typeface="Calibri" panose="020F0502020204030204" pitchFamily="34" charset="0"/>
                <a:ea typeface="Calibri" panose="020F0502020204030204" pitchFamily="34" charset="0"/>
                <a:cs typeface="Times New Roman" panose="02020603050405020304" pitchFamily="18" charset="0"/>
              </a:rPr>
              <a:t> con la siguiente codificación: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46</a:t>
            </a:fld>
            <a:endParaRPr lang="en-US" sz="2800" dirty="0">
              <a:solidFill>
                <a:schemeClr val="bg1"/>
              </a:solidFill>
            </a:endParaRPr>
          </a:p>
        </p:txBody>
      </p:sp>
      <p:pic>
        <p:nvPicPr>
          <p:cNvPr id="9" name="Imagen 19">
            <a:extLst>
              <a:ext uri="{FF2B5EF4-FFF2-40B4-BE49-F238E27FC236}">
                <a16:creationId xmlns:a16="http://schemas.microsoft.com/office/drawing/2014/main" id="{6F712868-29C2-04C4-7314-3A45963807A9}"/>
              </a:ext>
            </a:extLst>
          </p:cNvPr>
          <p:cNvPicPr>
            <a:picLocks noChangeAspect="1"/>
          </p:cNvPicPr>
          <p:nvPr/>
        </p:nvPicPr>
        <p:blipFill>
          <a:blip r:embed="rId2"/>
          <a:stretch>
            <a:fillRect/>
          </a:stretch>
        </p:blipFill>
        <p:spPr>
          <a:xfrm>
            <a:off x="2863317" y="3260245"/>
            <a:ext cx="3971925" cy="2362200"/>
          </a:xfrm>
          <a:prstGeom prst="rect">
            <a:avLst/>
          </a:prstGeom>
        </p:spPr>
      </p:pic>
    </p:spTree>
    <p:extLst>
      <p:ext uri="{BB962C8B-B14F-4D97-AF65-F5344CB8AC3E}">
        <p14:creationId xmlns:p14="http://schemas.microsoft.com/office/powerpoint/2010/main" val="3832485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410018"/>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la interfaz creada se </a:t>
            </a:r>
            <a:r>
              <a:rPr lang="es-ES" dirty="0" err="1">
                <a:latin typeface="Calibri" panose="020F0502020204030204" pitchFamily="34" charset="0"/>
                <a:ea typeface="Calibri" panose="020F0502020204030204" pitchFamily="34" charset="0"/>
                <a:cs typeface="Times New Roman" panose="02020603050405020304" pitchFamily="18" charset="0"/>
              </a:rPr>
              <a:t>defninen</a:t>
            </a:r>
            <a:r>
              <a:rPr lang="es-ES" dirty="0">
                <a:latin typeface="Calibri" panose="020F0502020204030204" pitchFamily="34" charset="0"/>
                <a:ea typeface="Calibri" panose="020F0502020204030204" pitchFamily="34" charset="0"/>
                <a:cs typeface="Times New Roman" panose="02020603050405020304" pitchFamily="18" charset="0"/>
              </a:rPr>
              <a:t> los siguientes </a:t>
            </a:r>
            <a:r>
              <a:rPr lang="es-ES" dirty="0" err="1">
                <a:latin typeface="Calibri" panose="020F0502020204030204" pitchFamily="34" charset="0"/>
                <a:ea typeface="Calibri" panose="020F0502020204030204" pitchFamily="34" charset="0"/>
                <a:cs typeface="Times New Roman" panose="02020603050405020304" pitchFamily="18" charset="0"/>
              </a:rPr>
              <a:t>metodos</a:t>
            </a:r>
            <a:r>
              <a:rPr lang="es-ES" dirty="0">
                <a:latin typeface="Calibri" panose="020F0502020204030204" pitchFamily="34" charset="0"/>
                <a:ea typeface="Calibri" panose="020F0502020204030204" pitchFamily="34"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47</a:t>
            </a:fld>
            <a:endParaRPr lang="en-US" sz="2800" dirty="0">
              <a:solidFill>
                <a:schemeClr val="bg1"/>
              </a:solidFill>
            </a:endParaRPr>
          </a:p>
        </p:txBody>
      </p:sp>
      <p:pic>
        <p:nvPicPr>
          <p:cNvPr id="4" name="Imagen 21">
            <a:extLst>
              <a:ext uri="{FF2B5EF4-FFF2-40B4-BE49-F238E27FC236}">
                <a16:creationId xmlns:a16="http://schemas.microsoft.com/office/drawing/2014/main" id="{EA648FB0-A207-C94B-1FBA-615B0CE911BB}"/>
              </a:ext>
            </a:extLst>
          </p:cNvPr>
          <p:cNvPicPr>
            <a:picLocks noChangeAspect="1"/>
          </p:cNvPicPr>
          <p:nvPr/>
        </p:nvPicPr>
        <p:blipFill>
          <a:blip r:embed="rId2"/>
          <a:stretch>
            <a:fillRect/>
          </a:stretch>
        </p:blipFill>
        <p:spPr>
          <a:xfrm>
            <a:off x="2892845" y="2561925"/>
            <a:ext cx="3912870" cy="1533525"/>
          </a:xfrm>
          <a:prstGeom prst="rect">
            <a:avLst/>
          </a:prstGeom>
        </p:spPr>
      </p:pic>
      <p:sp>
        <p:nvSpPr>
          <p:cNvPr id="11" name="Marcador de contenido 2">
            <a:extLst>
              <a:ext uri="{FF2B5EF4-FFF2-40B4-BE49-F238E27FC236}">
                <a16:creationId xmlns:a16="http://schemas.microsoft.com/office/drawing/2014/main" id="{19C202EC-C766-FDCF-D2B6-166F5CA5C85E}"/>
              </a:ext>
            </a:extLst>
          </p:cNvPr>
          <p:cNvSpPr txBox="1">
            <a:spLocks/>
          </p:cNvSpPr>
          <p:nvPr/>
        </p:nvSpPr>
        <p:spPr>
          <a:xfrm>
            <a:off x="577893" y="4210109"/>
            <a:ext cx="8536174" cy="410018"/>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5000"/>
              </a:lnSpc>
              <a:spcAft>
                <a:spcPts val="1000"/>
              </a:spcAft>
              <a:buFont typeface="Wingdings 2" panose="05020102010507070707" pitchFamily="18" charset="2"/>
              <a:buNone/>
            </a:pPr>
            <a:r>
              <a:rPr lang="es-ES" dirty="0">
                <a:latin typeface="Calibri" panose="020F0502020204030204" pitchFamily="34" charset="0"/>
                <a:ea typeface="Calibri" panose="020F0502020204030204" pitchFamily="34" charset="0"/>
                <a:cs typeface="Times New Roman" panose="02020603050405020304" pitchFamily="18" charset="0"/>
              </a:rPr>
              <a:t>En la misma carpeta </a:t>
            </a:r>
            <a:r>
              <a:rPr lang="es-ES" dirty="0" err="1">
                <a:latin typeface="Calibri" panose="020F0502020204030204" pitchFamily="34" charset="0"/>
                <a:ea typeface="Calibri" panose="020F0502020204030204" pitchFamily="34" charset="0"/>
                <a:cs typeface="Times New Roman" panose="02020603050405020304" pitchFamily="18" charset="0"/>
              </a:rPr>
              <a:t>Contracts</a:t>
            </a:r>
            <a:r>
              <a:rPr lang="es-ES" dirty="0">
                <a:latin typeface="Calibri" panose="020F0502020204030204" pitchFamily="34" charset="0"/>
                <a:ea typeface="Calibri" panose="020F0502020204030204" pitchFamily="34" charset="0"/>
                <a:cs typeface="Times New Roman" panose="02020603050405020304" pitchFamily="18" charset="0"/>
              </a:rPr>
              <a:t> se crea otra interfaz llamada </a:t>
            </a:r>
            <a:r>
              <a:rPr lang="es-ES" dirty="0" err="1">
                <a:latin typeface="Calibri" panose="020F0502020204030204" pitchFamily="34" charset="0"/>
                <a:ea typeface="Calibri" panose="020F0502020204030204" pitchFamily="34" charset="0"/>
                <a:cs typeface="Times New Roman" panose="02020603050405020304" pitchFamily="18" charset="0"/>
              </a:rPr>
              <a:t>IEmployeeRepository</a:t>
            </a:r>
            <a:r>
              <a:rPr lang="es-ES" dirty="0">
                <a:latin typeface="Calibri" panose="020F0502020204030204" pitchFamily="34" charset="0"/>
                <a:ea typeface="Calibri" panose="020F0502020204030204" pitchFamily="34" charset="0"/>
                <a:cs typeface="Times New Roman" panose="02020603050405020304" pitchFamily="18" charset="0"/>
              </a:rPr>
              <a:t> con la siguiente codificación:</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89B8E415-7F0C-9CBC-B5BE-C3790A4BA40E}"/>
              </a:ext>
            </a:extLst>
          </p:cNvPr>
          <p:cNvPicPr>
            <a:picLocks noChangeAspect="1"/>
          </p:cNvPicPr>
          <p:nvPr/>
        </p:nvPicPr>
        <p:blipFill>
          <a:blip r:embed="rId3"/>
          <a:stretch>
            <a:fillRect/>
          </a:stretch>
        </p:blipFill>
        <p:spPr>
          <a:xfrm>
            <a:off x="2450442" y="4957309"/>
            <a:ext cx="4791075" cy="1033145"/>
          </a:xfrm>
          <a:prstGeom prst="rect">
            <a:avLst/>
          </a:prstGeom>
        </p:spPr>
      </p:pic>
    </p:spTree>
    <p:extLst>
      <p:ext uri="{BB962C8B-B14F-4D97-AF65-F5344CB8AC3E}">
        <p14:creationId xmlns:p14="http://schemas.microsoft.com/office/powerpoint/2010/main" val="851401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configura la conexión a la base de datos, para ello se tiene que configurar la cadena de conexión.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48</a:t>
            </a:fld>
            <a:endParaRPr lang="en-US" sz="2800" dirty="0">
              <a:solidFill>
                <a:schemeClr val="bg1"/>
              </a:solidFill>
            </a:endParaRPr>
          </a:p>
        </p:txBody>
      </p:sp>
      <p:pic>
        <p:nvPicPr>
          <p:cNvPr id="8" name="Imagen 23">
            <a:extLst>
              <a:ext uri="{FF2B5EF4-FFF2-40B4-BE49-F238E27FC236}">
                <a16:creationId xmlns:a16="http://schemas.microsoft.com/office/drawing/2014/main" id="{22BE710E-83F7-209A-516F-0B40FCFAB32E}"/>
              </a:ext>
            </a:extLst>
          </p:cNvPr>
          <p:cNvPicPr>
            <a:picLocks noChangeAspect="1"/>
          </p:cNvPicPr>
          <p:nvPr/>
        </p:nvPicPr>
        <p:blipFill>
          <a:blip r:embed="rId2"/>
          <a:stretch>
            <a:fillRect/>
          </a:stretch>
        </p:blipFill>
        <p:spPr>
          <a:xfrm>
            <a:off x="2797595" y="3260245"/>
            <a:ext cx="4103370" cy="2842260"/>
          </a:xfrm>
          <a:prstGeom prst="rect">
            <a:avLst/>
          </a:prstGeom>
        </p:spPr>
      </p:pic>
    </p:spTree>
    <p:extLst>
      <p:ext uri="{BB962C8B-B14F-4D97-AF65-F5344CB8AC3E}">
        <p14:creationId xmlns:p14="http://schemas.microsoft.com/office/powerpoint/2010/main" val="3503819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1013800"/>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 elige el origen de los datos, en este caso Microsoft SQL Server.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49</a:t>
            </a:fld>
            <a:endParaRPr lang="en-US" sz="2800" dirty="0">
              <a:solidFill>
                <a:schemeClr val="bg1"/>
              </a:solidFill>
            </a:endParaRPr>
          </a:p>
        </p:txBody>
      </p:sp>
      <p:pic>
        <p:nvPicPr>
          <p:cNvPr id="3" name="Imagen 24" descr="Interfaz de usuario gráfica, Texto, Aplicación, Correo electrónico&#10;&#10;Descripción generada automáticamente">
            <a:extLst>
              <a:ext uri="{FF2B5EF4-FFF2-40B4-BE49-F238E27FC236}">
                <a16:creationId xmlns:a16="http://schemas.microsoft.com/office/drawing/2014/main" id="{487B2DA7-6ABD-C2FD-C187-72EC59FF80AF}"/>
              </a:ext>
            </a:extLst>
          </p:cNvPr>
          <p:cNvPicPr>
            <a:picLocks noChangeAspect="1"/>
          </p:cNvPicPr>
          <p:nvPr/>
        </p:nvPicPr>
        <p:blipFill>
          <a:blip r:embed="rId2"/>
          <a:stretch>
            <a:fillRect/>
          </a:stretch>
        </p:blipFill>
        <p:spPr>
          <a:xfrm>
            <a:off x="2618525" y="2986036"/>
            <a:ext cx="4461510" cy="2926080"/>
          </a:xfrm>
          <a:prstGeom prst="rect">
            <a:avLst/>
          </a:prstGeom>
        </p:spPr>
      </p:pic>
    </p:spTree>
    <p:extLst>
      <p:ext uri="{BB962C8B-B14F-4D97-AF65-F5344CB8AC3E}">
        <p14:creationId xmlns:p14="http://schemas.microsoft.com/office/powerpoint/2010/main" val="285914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	OBJETIVOS</a:t>
            </a:r>
            <a:br>
              <a:rPr lang="es-ES" dirty="0"/>
            </a:br>
            <a:r>
              <a:rPr lang="es-ES" dirty="0"/>
              <a:t>2.1 OBJETIVOS ESPECIFICOS</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B7492013-7DFA-20D7-A5E5-B8B8017196D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rgbClr val="FFFF00"/>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número de diapositiva 5">
            <a:extLst>
              <a:ext uri="{FF2B5EF4-FFF2-40B4-BE49-F238E27FC236}">
                <a16:creationId xmlns:a16="http://schemas.microsoft.com/office/drawing/2014/main" id="{12712949-44FF-3756-5B80-7A5844D537B2}"/>
              </a:ext>
            </a:extLst>
          </p:cNvPr>
          <p:cNvSpPr>
            <a:spLocks noGrp="1"/>
          </p:cNvSpPr>
          <p:nvPr>
            <p:ph type="sldNum" sz="quarter" idx="12"/>
          </p:nvPr>
        </p:nvSpPr>
        <p:spPr>
          <a:xfrm>
            <a:off x="11139492" y="6457890"/>
            <a:ext cx="1052508" cy="365125"/>
          </a:xfrm>
        </p:spPr>
        <p:txBody>
          <a:bodyPr vert="horz" lIns="91440" tIns="45720" rIns="91440" bIns="45720" rtlCol="0" anchor="ctr"/>
          <a:lstStyle/>
          <a:p>
            <a:fld id="{D57F1E4F-1CFF-5643-939E-217C01CDF565}" type="slidenum">
              <a:rPr lang="en-US" sz="2800" smtClean="0">
                <a:solidFill>
                  <a:schemeClr val="bg1"/>
                </a:solidFill>
              </a:rPr>
              <a:pPr/>
              <a:t>5</a:t>
            </a:fld>
            <a:endParaRPr lang="en-US" sz="2800" dirty="0">
              <a:solidFill>
                <a:schemeClr val="bg1"/>
              </a:solidFill>
            </a:endParaRPr>
          </a:p>
        </p:txBody>
      </p:sp>
      <p:sp>
        <p:nvSpPr>
          <p:cNvPr id="12" name="Rectangle: Rounded Corners 11">
            <a:extLst>
              <a:ext uri="{FF2B5EF4-FFF2-40B4-BE49-F238E27FC236}">
                <a16:creationId xmlns:a16="http://schemas.microsoft.com/office/drawing/2014/main" id="{13F6FFFA-1BD8-EA0A-5FB1-44A79C96B619}"/>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aphicFrame>
        <p:nvGraphicFramePr>
          <p:cNvPr id="13" name="Marcador de contenido 2">
            <a:extLst>
              <a:ext uri="{FF2B5EF4-FFF2-40B4-BE49-F238E27FC236}">
                <a16:creationId xmlns:a16="http://schemas.microsoft.com/office/drawing/2014/main" id="{21EA58A0-756F-A436-BA71-9DC0791BE550}"/>
              </a:ext>
            </a:extLst>
          </p:cNvPr>
          <p:cNvGraphicFramePr>
            <a:graphicFrameLocks noGrp="1"/>
          </p:cNvGraphicFramePr>
          <p:nvPr>
            <p:ph idx="1"/>
            <p:extLst>
              <p:ext uri="{D42A27DB-BD31-4B8C-83A1-F6EECF244321}">
                <p14:modId xmlns:p14="http://schemas.microsoft.com/office/powerpoint/2010/main" val="2841070459"/>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473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410018"/>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seleccionado el origen de los datos, configurar las propiedades de conexión.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50</a:t>
            </a:fld>
            <a:endParaRPr lang="en-US" sz="2800" dirty="0">
              <a:solidFill>
                <a:schemeClr val="bg1"/>
              </a:solidFill>
            </a:endParaRPr>
          </a:p>
        </p:txBody>
      </p:sp>
      <p:pic>
        <p:nvPicPr>
          <p:cNvPr id="4" name="Picture 3">
            <a:extLst>
              <a:ext uri="{FF2B5EF4-FFF2-40B4-BE49-F238E27FC236}">
                <a16:creationId xmlns:a16="http://schemas.microsoft.com/office/drawing/2014/main" id="{3766A1E2-0B3F-9277-12BA-AEBA7FC7D320}"/>
              </a:ext>
            </a:extLst>
          </p:cNvPr>
          <p:cNvPicPr>
            <a:picLocks noChangeAspect="1"/>
          </p:cNvPicPr>
          <p:nvPr/>
        </p:nvPicPr>
        <p:blipFill>
          <a:blip r:embed="rId2"/>
          <a:stretch>
            <a:fillRect/>
          </a:stretch>
        </p:blipFill>
        <p:spPr>
          <a:xfrm>
            <a:off x="3074634" y="2602097"/>
            <a:ext cx="3673475" cy="4036060"/>
          </a:xfrm>
          <a:prstGeom prst="rect">
            <a:avLst/>
          </a:prstGeom>
        </p:spPr>
      </p:pic>
    </p:spTree>
    <p:extLst>
      <p:ext uri="{BB962C8B-B14F-4D97-AF65-F5344CB8AC3E}">
        <p14:creationId xmlns:p14="http://schemas.microsoft.com/office/powerpoint/2010/main" val="2500159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07649"/>
            <a:ext cx="8536174" cy="410018"/>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el archivo </a:t>
            </a:r>
            <a:r>
              <a:rPr lang="es-ES" dirty="0" err="1">
                <a:latin typeface="Calibri" panose="020F0502020204030204" pitchFamily="34" charset="0"/>
                <a:ea typeface="Calibri" panose="020F0502020204030204" pitchFamily="34" charset="0"/>
                <a:cs typeface="Times New Roman" panose="02020603050405020304" pitchFamily="18" charset="0"/>
              </a:rPr>
              <a:t>App.config</a:t>
            </a:r>
            <a:r>
              <a:rPr lang="es-ES" dirty="0">
                <a:latin typeface="Calibri" panose="020F0502020204030204" pitchFamily="34" charset="0"/>
                <a:ea typeface="Calibri" panose="020F0502020204030204" pitchFamily="34" charset="0"/>
                <a:cs typeface="Times New Roman" panose="02020603050405020304" pitchFamily="18" charset="0"/>
              </a:rPr>
              <a:t> se define la configuración como se muestra a continuación: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51</a:t>
            </a:fld>
            <a:endParaRPr lang="en-US" sz="2800" dirty="0">
              <a:solidFill>
                <a:schemeClr val="bg1"/>
              </a:solidFill>
            </a:endParaRPr>
          </a:p>
        </p:txBody>
      </p:sp>
      <p:pic>
        <p:nvPicPr>
          <p:cNvPr id="3" name="Picture 2" descr="Interfaz de usuario gráfica, Texto&#10;&#10;Descripción generada automáticamente">
            <a:extLst>
              <a:ext uri="{FF2B5EF4-FFF2-40B4-BE49-F238E27FC236}">
                <a16:creationId xmlns:a16="http://schemas.microsoft.com/office/drawing/2014/main" id="{0ED97685-FBD7-A662-1441-D69C7245A633}"/>
              </a:ext>
            </a:extLst>
          </p:cNvPr>
          <p:cNvPicPr>
            <a:picLocks noChangeAspect="1"/>
          </p:cNvPicPr>
          <p:nvPr/>
        </p:nvPicPr>
        <p:blipFill>
          <a:blip r:embed="rId2"/>
          <a:stretch>
            <a:fillRect/>
          </a:stretch>
        </p:blipFill>
        <p:spPr>
          <a:xfrm>
            <a:off x="2324520" y="2281178"/>
            <a:ext cx="5049520" cy="934085"/>
          </a:xfrm>
          <a:prstGeom prst="rect">
            <a:avLst/>
          </a:prstGeom>
        </p:spPr>
      </p:pic>
      <p:sp>
        <p:nvSpPr>
          <p:cNvPr id="8" name="Marcador de contenido 2">
            <a:extLst>
              <a:ext uri="{FF2B5EF4-FFF2-40B4-BE49-F238E27FC236}">
                <a16:creationId xmlns:a16="http://schemas.microsoft.com/office/drawing/2014/main" id="{9D3E6372-14F2-1F02-1580-54521F706786}"/>
              </a:ext>
            </a:extLst>
          </p:cNvPr>
          <p:cNvSpPr txBox="1">
            <a:spLocks/>
          </p:cNvSpPr>
          <p:nvPr/>
        </p:nvSpPr>
        <p:spPr>
          <a:xfrm>
            <a:off x="581192" y="3347843"/>
            <a:ext cx="8536174" cy="41001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5000"/>
              </a:lnSpc>
              <a:spcAft>
                <a:spcPts val="1000"/>
              </a:spcAft>
              <a:buFont typeface="Wingdings 2" panose="05020102010507070707" pitchFamily="18" charset="2"/>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agrega una referencia a </a:t>
            </a:r>
            <a:r>
              <a:rPr lang="es-ES" dirty="0" err="1">
                <a:latin typeface="Calibri" panose="020F0502020204030204" pitchFamily="34" charset="0"/>
                <a:ea typeface="Calibri" panose="020F0502020204030204" pitchFamily="34" charset="0"/>
                <a:cs typeface="Times New Roman" panose="02020603050405020304" pitchFamily="18" charset="0"/>
              </a:rPr>
              <a:t>System.Configuration</a:t>
            </a:r>
            <a:r>
              <a:rPr lang="es-ES" dirty="0">
                <a:latin typeface="Calibri" panose="020F0502020204030204" pitchFamily="34" charset="0"/>
                <a:ea typeface="Calibri" panose="020F0502020204030204" pitchFamily="34" charset="0"/>
                <a:cs typeface="Times New Roman" panose="02020603050405020304" pitchFamily="18" charset="0"/>
              </a:rPr>
              <a:t>.</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85B2F009-A235-357B-AD4D-A1AF94D35D80}"/>
              </a:ext>
            </a:extLst>
          </p:cNvPr>
          <p:cNvPicPr>
            <a:picLocks noChangeAspect="1"/>
          </p:cNvPicPr>
          <p:nvPr/>
        </p:nvPicPr>
        <p:blipFill>
          <a:blip r:embed="rId3"/>
          <a:stretch>
            <a:fillRect/>
          </a:stretch>
        </p:blipFill>
        <p:spPr>
          <a:xfrm>
            <a:off x="2728997" y="3757861"/>
            <a:ext cx="4240563" cy="2955708"/>
          </a:xfrm>
          <a:prstGeom prst="rect">
            <a:avLst/>
          </a:prstGeom>
        </p:spPr>
      </p:pic>
    </p:spTree>
    <p:extLst>
      <p:ext uri="{BB962C8B-B14F-4D97-AF65-F5344CB8AC3E}">
        <p14:creationId xmlns:p14="http://schemas.microsoft.com/office/powerpoint/2010/main" val="2611295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410018"/>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la capa </a:t>
            </a:r>
            <a:r>
              <a:rPr lang="es-ES" dirty="0" err="1">
                <a:latin typeface="Calibri" panose="020F0502020204030204" pitchFamily="34" charset="0"/>
                <a:ea typeface="Calibri" panose="020F0502020204030204" pitchFamily="34" charset="0"/>
                <a:cs typeface="Times New Roman" panose="02020603050405020304" pitchFamily="18" charset="0"/>
              </a:rPr>
              <a:t>DataAccess</a:t>
            </a:r>
            <a:r>
              <a:rPr lang="es-ES" dirty="0">
                <a:latin typeface="Calibri" panose="020F0502020204030204" pitchFamily="34" charset="0"/>
                <a:ea typeface="Calibri" panose="020F0502020204030204" pitchFamily="34" charset="0"/>
                <a:cs typeface="Times New Roman" panose="02020603050405020304" pitchFamily="18" charset="0"/>
              </a:rPr>
              <a:t> se crea una nueva clase </a:t>
            </a:r>
            <a:r>
              <a:rPr lang="es-ES" dirty="0" err="1">
                <a:latin typeface="Calibri" panose="020F0502020204030204" pitchFamily="34" charset="0"/>
                <a:ea typeface="Calibri" panose="020F0502020204030204" pitchFamily="34" charset="0"/>
                <a:cs typeface="Times New Roman" panose="02020603050405020304" pitchFamily="18" charset="0"/>
              </a:rPr>
              <a:t>Repository</a:t>
            </a:r>
            <a:r>
              <a:rPr lang="es-ES" dirty="0">
                <a:latin typeface="Calibri" panose="020F0502020204030204" pitchFamily="34" charset="0"/>
                <a:ea typeface="Calibri" panose="020F0502020204030204" pitchFamily="34" charset="0"/>
                <a:cs typeface="Times New Roman" panose="02020603050405020304" pitchFamily="18" charset="0"/>
              </a:rPr>
              <a:t> con la siguiente codificación: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52</a:t>
            </a:fld>
            <a:endParaRPr lang="en-US" sz="2800" dirty="0">
              <a:solidFill>
                <a:schemeClr val="bg1"/>
              </a:solidFill>
            </a:endParaRPr>
          </a:p>
        </p:txBody>
      </p:sp>
      <p:pic>
        <p:nvPicPr>
          <p:cNvPr id="3" name="Picture 2">
            <a:extLst>
              <a:ext uri="{FF2B5EF4-FFF2-40B4-BE49-F238E27FC236}">
                <a16:creationId xmlns:a16="http://schemas.microsoft.com/office/drawing/2014/main" id="{C60F9C1C-9C3C-F11F-DC67-662F92EC97C6}"/>
              </a:ext>
            </a:extLst>
          </p:cNvPr>
          <p:cNvPicPr>
            <a:picLocks noChangeAspect="1"/>
          </p:cNvPicPr>
          <p:nvPr/>
        </p:nvPicPr>
        <p:blipFill>
          <a:blip r:embed="rId2"/>
          <a:stretch>
            <a:fillRect/>
          </a:stretch>
        </p:blipFill>
        <p:spPr>
          <a:xfrm>
            <a:off x="1011903" y="2872955"/>
            <a:ext cx="7674753" cy="2125889"/>
          </a:xfrm>
          <a:prstGeom prst="rect">
            <a:avLst/>
          </a:prstGeom>
        </p:spPr>
      </p:pic>
    </p:spTree>
    <p:extLst>
      <p:ext uri="{BB962C8B-B14F-4D97-AF65-F5344CB8AC3E}">
        <p14:creationId xmlns:p14="http://schemas.microsoft.com/office/powerpoint/2010/main" val="2814437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536174" cy="410018"/>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la capa </a:t>
            </a:r>
            <a:r>
              <a:rPr lang="es-ES" dirty="0" err="1">
                <a:latin typeface="Calibri" panose="020F0502020204030204" pitchFamily="34" charset="0"/>
                <a:ea typeface="Calibri" panose="020F0502020204030204" pitchFamily="34" charset="0"/>
                <a:cs typeface="Times New Roman" panose="02020603050405020304" pitchFamily="18" charset="0"/>
              </a:rPr>
              <a:t>DataAccess</a:t>
            </a:r>
            <a:r>
              <a:rPr lang="es-ES" dirty="0">
                <a:latin typeface="Calibri" panose="020F0502020204030204" pitchFamily="34" charset="0"/>
                <a:ea typeface="Calibri" panose="020F0502020204030204" pitchFamily="34" charset="0"/>
                <a:cs typeface="Times New Roman" panose="02020603050405020304" pitchFamily="18" charset="0"/>
              </a:rPr>
              <a:t> se crea otra clase </a:t>
            </a:r>
            <a:r>
              <a:rPr lang="es-ES" dirty="0" err="1">
                <a:latin typeface="Calibri" panose="020F0502020204030204" pitchFamily="34" charset="0"/>
                <a:ea typeface="Calibri" panose="020F0502020204030204" pitchFamily="34" charset="0"/>
                <a:cs typeface="Times New Roman" panose="02020603050405020304" pitchFamily="18" charset="0"/>
              </a:rPr>
              <a:t>MasterRepository</a:t>
            </a:r>
            <a:r>
              <a:rPr lang="es-ES" dirty="0">
                <a:latin typeface="Calibri" panose="020F0502020204030204" pitchFamily="34" charset="0"/>
                <a:ea typeface="Calibri" panose="020F0502020204030204" pitchFamily="34" charset="0"/>
                <a:cs typeface="Times New Roman" panose="02020603050405020304" pitchFamily="18" charset="0"/>
              </a:rPr>
              <a:t> con la </a:t>
            </a:r>
            <a:r>
              <a:rPr lang="es-ES" dirty="0" err="1">
                <a:latin typeface="Calibri" panose="020F0502020204030204" pitchFamily="34" charset="0"/>
                <a:ea typeface="Calibri" panose="020F0502020204030204" pitchFamily="34" charset="0"/>
                <a:cs typeface="Times New Roman" panose="02020603050405020304" pitchFamily="18" charset="0"/>
              </a:rPr>
              <a:t>la</a:t>
            </a:r>
            <a:r>
              <a:rPr lang="es-ES" dirty="0">
                <a:latin typeface="Calibri" panose="020F0502020204030204" pitchFamily="34" charset="0"/>
                <a:ea typeface="Calibri" panose="020F0502020204030204" pitchFamily="34" charset="0"/>
                <a:cs typeface="Times New Roman" panose="02020603050405020304" pitchFamily="18" charset="0"/>
              </a:rPr>
              <a:t> siguiente codificación: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53</a:t>
            </a:fld>
            <a:endParaRPr lang="en-US" sz="2800" dirty="0">
              <a:solidFill>
                <a:schemeClr val="bg1"/>
              </a:solidFill>
            </a:endParaRPr>
          </a:p>
        </p:txBody>
      </p:sp>
      <p:pic>
        <p:nvPicPr>
          <p:cNvPr id="4" name="Picture 3">
            <a:extLst>
              <a:ext uri="{FF2B5EF4-FFF2-40B4-BE49-F238E27FC236}">
                <a16:creationId xmlns:a16="http://schemas.microsoft.com/office/drawing/2014/main" id="{3AC96F8C-B6F7-82EB-96B4-8BAEB0BC2630}"/>
              </a:ext>
            </a:extLst>
          </p:cNvPr>
          <p:cNvPicPr>
            <a:picLocks noChangeAspect="1"/>
          </p:cNvPicPr>
          <p:nvPr/>
        </p:nvPicPr>
        <p:blipFill>
          <a:blip r:embed="rId2"/>
          <a:stretch>
            <a:fillRect/>
          </a:stretch>
        </p:blipFill>
        <p:spPr>
          <a:xfrm>
            <a:off x="3018280" y="2591337"/>
            <a:ext cx="3662000" cy="4057579"/>
          </a:xfrm>
          <a:prstGeom prst="rect">
            <a:avLst/>
          </a:prstGeom>
        </p:spPr>
      </p:pic>
    </p:spTree>
    <p:extLst>
      <p:ext uri="{BB962C8B-B14F-4D97-AF65-F5344CB8AC3E}">
        <p14:creationId xmlns:p14="http://schemas.microsoft.com/office/powerpoint/2010/main" val="2596155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45129"/>
            <a:ext cx="8536174" cy="702128"/>
          </a:xfrm>
        </p:spPr>
        <p:txBody>
          <a:bodyPr>
            <a:normAutofit lnSpcReduction="10000"/>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 define otra clase en la capa </a:t>
            </a:r>
            <a:r>
              <a:rPr lang="es-ES" dirty="0" err="1">
                <a:latin typeface="Calibri" panose="020F0502020204030204" pitchFamily="34" charset="0"/>
                <a:ea typeface="Calibri" panose="020F0502020204030204" pitchFamily="34" charset="0"/>
                <a:cs typeface="Times New Roman" panose="02020603050405020304" pitchFamily="18" charset="0"/>
              </a:rPr>
              <a:t>DataAccess</a:t>
            </a:r>
            <a:r>
              <a:rPr lang="es-ES" dirty="0">
                <a:latin typeface="Calibri" panose="020F0502020204030204" pitchFamily="34" charset="0"/>
                <a:ea typeface="Calibri" panose="020F0502020204030204" pitchFamily="34" charset="0"/>
                <a:cs typeface="Times New Roman" panose="02020603050405020304" pitchFamily="18" charset="0"/>
              </a:rPr>
              <a:t> con el nombre </a:t>
            </a:r>
            <a:r>
              <a:rPr lang="es-ES" dirty="0" err="1">
                <a:latin typeface="Calibri" panose="020F0502020204030204" pitchFamily="34" charset="0"/>
                <a:ea typeface="Calibri" panose="020F0502020204030204" pitchFamily="34" charset="0"/>
                <a:cs typeface="Times New Roman" panose="02020603050405020304" pitchFamily="18" charset="0"/>
              </a:rPr>
              <a:t>EmployeeRepository</a:t>
            </a:r>
            <a:r>
              <a:rPr lang="es-ES" dirty="0">
                <a:latin typeface="Calibri" panose="020F0502020204030204" pitchFamily="34" charset="0"/>
                <a:ea typeface="Calibri" panose="020F0502020204030204" pitchFamily="34" charset="0"/>
                <a:cs typeface="Times New Roman" panose="02020603050405020304" pitchFamily="18" charset="0"/>
              </a:rPr>
              <a:t> con la siguiente codificación: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54</a:t>
            </a:fld>
            <a:endParaRPr lang="en-US" sz="2800" dirty="0">
              <a:solidFill>
                <a:schemeClr val="bg1"/>
              </a:solidFill>
            </a:endParaRPr>
          </a:p>
        </p:txBody>
      </p:sp>
      <p:pic>
        <p:nvPicPr>
          <p:cNvPr id="3" name="Picture 2">
            <a:extLst>
              <a:ext uri="{FF2B5EF4-FFF2-40B4-BE49-F238E27FC236}">
                <a16:creationId xmlns:a16="http://schemas.microsoft.com/office/drawing/2014/main" id="{ABDFBB04-912C-04FB-3A6D-7586EE25F4AF}"/>
              </a:ext>
            </a:extLst>
          </p:cNvPr>
          <p:cNvPicPr>
            <a:picLocks noChangeAspect="1"/>
          </p:cNvPicPr>
          <p:nvPr/>
        </p:nvPicPr>
        <p:blipFill>
          <a:blip r:embed="rId2"/>
          <a:stretch>
            <a:fillRect/>
          </a:stretch>
        </p:blipFill>
        <p:spPr>
          <a:xfrm>
            <a:off x="2244510" y="2656463"/>
            <a:ext cx="5209540" cy="3743325"/>
          </a:xfrm>
          <a:prstGeom prst="rect">
            <a:avLst/>
          </a:prstGeom>
        </p:spPr>
      </p:pic>
    </p:spTree>
    <p:extLst>
      <p:ext uri="{BB962C8B-B14F-4D97-AF65-F5344CB8AC3E}">
        <p14:creationId xmlns:p14="http://schemas.microsoft.com/office/powerpoint/2010/main" val="1119861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76287"/>
            <a:ext cx="2834199" cy="1101950"/>
          </a:xfrm>
        </p:spPr>
        <p:txBody>
          <a:bodyPr>
            <a:normAutofit fontScale="92500" lnSpcReduction="20000"/>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Se define un tipo de dato </a:t>
            </a:r>
            <a:r>
              <a:rPr lang="es-ES" dirty="0" err="1">
                <a:latin typeface="Calibri" panose="020F0502020204030204" pitchFamily="34" charset="0"/>
                <a:ea typeface="Calibri" panose="020F0502020204030204" pitchFamily="34" charset="0"/>
                <a:cs typeface="Times New Roman" panose="02020603050405020304" pitchFamily="18" charset="0"/>
              </a:rPr>
              <a:t>Enum</a:t>
            </a:r>
            <a:r>
              <a:rPr lang="es-ES" dirty="0">
                <a:latin typeface="Calibri" panose="020F0502020204030204" pitchFamily="34" charset="0"/>
                <a:ea typeface="Calibri" panose="020F0502020204030204" pitchFamily="34" charset="0"/>
                <a:cs typeface="Times New Roman" panose="02020603050405020304" pitchFamily="18" charset="0"/>
              </a:rPr>
              <a:t> con el nombre </a:t>
            </a:r>
            <a:r>
              <a:rPr lang="es-ES" dirty="0" err="1">
                <a:latin typeface="Calibri" panose="020F0502020204030204" pitchFamily="34" charset="0"/>
                <a:ea typeface="Calibri" panose="020F0502020204030204" pitchFamily="34" charset="0"/>
                <a:cs typeface="Times New Roman" panose="02020603050405020304" pitchFamily="18" charset="0"/>
              </a:rPr>
              <a:t>EntityState</a:t>
            </a:r>
            <a:r>
              <a:rPr lang="es-ES" dirty="0">
                <a:latin typeface="Calibri" panose="020F0502020204030204" pitchFamily="34" charset="0"/>
                <a:ea typeface="Calibri" panose="020F0502020204030204" pitchFamily="34" charset="0"/>
                <a:cs typeface="Times New Roman" panose="02020603050405020304" pitchFamily="18" charset="0"/>
              </a:rPr>
              <a:t> en la capa Domain.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55</a:t>
            </a:fld>
            <a:endParaRPr lang="en-US" sz="2800" dirty="0">
              <a:solidFill>
                <a:schemeClr val="bg1"/>
              </a:solidFill>
            </a:endParaRPr>
          </a:p>
        </p:txBody>
      </p:sp>
      <p:pic>
        <p:nvPicPr>
          <p:cNvPr id="4" name="Picture 3" descr="Interfaz de usuario gráfica, Texto, Aplicación&#10;&#10;Descripción generada automáticamente">
            <a:extLst>
              <a:ext uri="{FF2B5EF4-FFF2-40B4-BE49-F238E27FC236}">
                <a16:creationId xmlns:a16="http://schemas.microsoft.com/office/drawing/2014/main" id="{45DBECF9-134A-D887-5C37-78556B26655F}"/>
              </a:ext>
            </a:extLst>
          </p:cNvPr>
          <p:cNvPicPr>
            <a:picLocks noChangeAspect="1"/>
          </p:cNvPicPr>
          <p:nvPr/>
        </p:nvPicPr>
        <p:blipFill>
          <a:blip r:embed="rId2"/>
          <a:stretch>
            <a:fillRect/>
          </a:stretch>
        </p:blipFill>
        <p:spPr>
          <a:xfrm>
            <a:off x="5119169" y="2122943"/>
            <a:ext cx="2741159" cy="1208638"/>
          </a:xfrm>
          <a:prstGeom prst="rect">
            <a:avLst/>
          </a:prstGeom>
        </p:spPr>
      </p:pic>
      <p:sp>
        <p:nvSpPr>
          <p:cNvPr id="9" name="Marcador de contenido 2">
            <a:extLst>
              <a:ext uri="{FF2B5EF4-FFF2-40B4-BE49-F238E27FC236}">
                <a16:creationId xmlns:a16="http://schemas.microsoft.com/office/drawing/2014/main" id="{8DBE4476-E943-FD6C-37FD-A3B9DDE714F1}"/>
              </a:ext>
            </a:extLst>
          </p:cNvPr>
          <p:cNvSpPr txBox="1">
            <a:spLocks/>
          </p:cNvSpPr>
          <p:nvPr/>
        </p:nvSpPr>
        <p:spPr>
          <a:xfrm>
            <a:off x="581192" y="4475747"/>
            <a:ext cx="2834200" cy="159587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5000"/>
              </a:lnSpc>
              <a:spcAft>
                <a:spcPts val="1000"/>
              </a:spcAft>
              <a:buFont typeface="Wingdings 2" panose="05020102010507070707" pitchFamily="18" charset="2"/>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agrega una nueva referencia a </a:t>
            </a:r>
            <a:r>
              <a:rPr lang="es-ES" dirty="0" err="1">
                <a:latin typeface="Calibri" panose="020F0502020204030204" pitchFamily="34" charset="0"/>
                <a:ea typeface="Calibri" panose="020F0502020204030204" pitchFamily="34" charset="0"/>
                <a:cs typeface="Times New Roman" panose="02020603050405020304" pitchFamily="18" charset="0"/>
              </a:rPr>
              <a:t>System.ComponentModel.DataAnnotations</a:t>
            </a:r>
            <a:r>
              <a:rPr lang="es-ES" dirty="0">
                <a:latin typeface="Calibri" panose="020F0502020204030204" pitchFamily="34" charset="0"/>
                <a:ea typeface="Calibri" panose="020F0502020204030204" pitchFamily="34" charset="0"/>
                <a:cs typeface="Times New Roman" panose="02020603050405020304" pitchFamily="18" charset="0"/>
              </a:rPr>
              <a:t>.</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02636B1F-1376-0D53-B8EE-96635EF49544}"/>
              </a:ext>
            </a:extLst>
          </p:cNvPr>
          <p:cNvPicPr>
            <a:picLocks noChangeAspect="1"/>
          </p:cNvPicPr>
          <p:nvPr/>
        </p:nvPicPr>
        <p:blipFill>
          <a:blip r:embed="rId3"/>
          <a:stretch>
            <a:fillRect/>
          </a:stretch>
        </p:blipFill>
        <p:spPr>
          <a:xfrm>
            <a:off x="4202889" y="3616607"/>
            <a:ext cx="4573721" cy="3165510"/>
          </a:xfrm>
          <a:prstGeom prst="rect">
            <a:avLst/>
          </a:prstGeom>
        </p:spPr>
      </p:pic>
    </p:spTree>
    <p:extLst>
      <p:ext uri="{BB962C8B-B14F-4D97-AF65-F5344CB8AC3E}">
        <p14:creationId xmlns:p14="http://schemas.microsoft.com/office/powerpoint/2010/main" val="2703336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rgbClr val="FFFF00"/>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69621"/>
            <a:ext cx="8536174" cy="726621"/>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configurada la referencia, se crea la vista agregando un nuevo elemento en la capa de presentación Formulario (Windows Forms).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56</a:t>
            </a:fld>
            <a:endParaRPr lang="en-US" sz="2800" dirty="0">
              <a:solidFill>
                <a:schemeClr val="bg1"/>
              </a:solidFill>
            </a:endParaRPr>
          </a:p>
        </p:txBody>
      </p:sp>
      <p:pic>
        <p:nvPicPr>
          <p:cNvPr id="4" name="Imagen 8">
            <a:extLst>
              <a:ext uri="{FF2B5EF4-FFF2-40B4-BE49-F238E27FC236}">
                <a16:creationId xmlns:a16="http://schemas.microsoft.com/office/drawing/2014/main" id="{3B8D4D2A-C92C-1324-4BC6-A7D3AD1A6434}"/>
              </a:ext>
            </a:extLst>
          </p:cNvPr>
          <p:cNvPicPr>
            <a:picLocks noChangeAspect="1"/>
          </p:cNvPicPr>
          <p:nvPr/>
        </p:nvPicPr>
        <p:blipFill>
          <a:blip r:embed="rId2"/>
          <a:stretch>
            <a:fillRect/>
          </a:stretch>
        </p:blipFill>
        <p:spPr>
          <a:xfrm>
            <a:off x="2402307" y="2767836"/>
            <a:ext cx="4893945" cy="3405505"/>
          </a:xfrm>
          <a:prstGeom prst="rect">
            <a:avLst/>
          </a:prstGeom>
        </p:spPr>
      </p:pic>
    </p:spTree>
    <p:extLst>
      <p:ext uri="{BB962C8B-B14F-4D97-AF65-F5344CB8AC3E}">
        <p14:creationId xmlns:p14="http://schemas.microsoft.com/office/powerpoint/2010/main" val="2312311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Al ejecutar el proyecto, se verifica la visualización de los datos en la tabla de la vista </a:t>
            </a:r>
            <a:r>
              <a:rPr lang="es-ES" dirty="0" err="1">
                <a:latin typeface="Calibri" panose="020F0502020204030204" pitchFamily="34" charset="0"/>
                <a:ea typeface="Calibri" panose="020F0502020204030204" pitchFamily="34" charset="0"/>
                <a:cs typeface="Times New Roman" panose="02020603050405020304" pitchFamily="18" charset="0"/>
              </a:rPr>
              <a:t>FormEmployee</a:t>
            </a:r>
            <a:r>
              <a:rPr lang="es-ES" dirty="0">
                <a:latin typeface="Calibri" panose="020F0502020204030204" pitchFamily="34" charset="0"/>
                <a:ea typeface="Calibri" panose="020F0502020204030204" pitchFamily="34"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57</a:t>
            </a:fld>
            <a:endParaRPr lang="en-US" sz="2800" dirty="0">
              <a:solidFill>
                <a:schemeClr val="bg1"/>
              </a:solidFill>
            </a:endParaRPr>
          </a:p>
        </p:txBody>
      </p:sp>
      <p:pic>
        <p:nvPicPr>
          <p:cNvPr id="4" name="Imagen 9">
            <a:extLst>
              <a:ext uri="{FF2B5EF4-FFF2-40B4-BE49-F238E27FC236}">
                <a16:creationId xmlns:a16="http://schemas.microsoft.com/office/drawing/2014/main" id="{85471E89-468D-AEDF-75FD-95C7E9FF55E5}"/>
              </a:ext>
            </a:extLst>
          </p:cNvPr>
          <p:cNvPicPr>
            <a:picLocks noChangeAspect="1"/>
          </p:cNvPicPr>
          <p:nvPr/>
        </p:nvPicPr>
        <p:blipFill>
          <a:blip r:embed="rId2"/>
          <a:stretch>
            <a:fillRect/>
          </a:stretch>
        </p:blipFill>
        <p:spPr>
          <a:xfrm>
            <a:off x="2144706" y="3074559"/>
            <a:ext cx="4994910" cy="2769870"/>
          </a:xfrm>
          <a:prstGeom prst="rect">
            <a:avLst/>
          </a:prstGeom>
        </p:spPr>
      </p:pic>
    </p:spTree>
    <p:extLst>
      <p:ext uri="{BB962C8B-B14F-4D97-AF65-F5344CB8AC3E}">
        <p14:creationId xmlns:p14="http://schemas.microsoft.com/office/powerpoint/2010/main" val="3208365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En la entrada de texto, se ingresa el valor por el que se van a filtrar los datos que se muestran en la tabla.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58</a:t>
            </a:fld>
            <a:endParaRPr lang="en-US" sz="2800" dirty="0">
              <a:solidFill>
                <a:schemeClr val="bg1"/>
              </a:solidFill>
            </a:endParaRPr>
          </a:p>
        </p:txBody>
      </p:sp>
      <p:pic>
        <p:nvPicPr>
          <p:cNvPr id="3" name="Imagen 10" descr="Interfaz de usuario gráfica, Texto&#10;&#10;Descripción generada automáticamente">
            <a:extLst>
              <a:ext uri="{FF2B5EF4-FFF2-40B4-BE49-F238E27FC236}">
                <a16:creationId xmlns:a16="http://schemas.microsoft.com/office/drawing/2014/main" id="{0563B1ED-2744-A90D-4D24-5F9BB5CC4E13}"/>
              </a:ext>
            </a:extLst>
          </p:cNvPr>
          <p:cNvPicPr>
            <a:picLocks noChangeAspect="1"/>
          </p:cNvPicPr>
          <p:nvPr/>
        </p:nvPicPr>
        <p:blipFill>
          <a:blip r:embed="rId2"/>
          <a:stretch>
            <a:fillRect/>
          </a:stretch>
        </p:blipFill>
        <p:spPr>
          <a:xfrm>
            <a:off x="2344840" y="3074559"/>
            <a:ext cx="5008880" cy="2787015"/>
          </a:xfrm>
          <a:prstGeom prst="rect">
            <a:avLst/>
          </a:prstGeom>
        </p:spPr>
      </p:pic>
    </p:spTree>
    <p:extLst>
      <p:ext uri="{BB962C8B-B14F-4D97-AF65-F5344CB8AC3E}">
        <p14:creationId xmlns:p14="http://schemas.microsoft.com/office/powerpoint/2010/main" val="404290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A continuación, se verifica la validación de los datos ingresados en el formulario.</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59</a:t>
            </a:fld>
            <a:endParaRPr lang="en-US" sz="2800" dirty="0">
              <a:solidFill>
                <a:schemeClr val="bg1"/>
              </a:solidFill>
            </a:endParaRPr>
          </a:p>
        </p:txBody>
      </p:sp>
      <p:pic>
        <p:nvPicPr>
          <p:cNvPr id="4" name="Imagen 11" descr="Interfaz de usuario gráfica, Aplicación, Tabla&#10;&#10;Descripción generada automáticamente">
            <a:extLst>
              <a:ext uri="{FF2B5EF4-FFF2-40B4-BE49-F238E27FC236}">
                <a16:creationId xmlns:a16="http://schemas.microsoft.com/office/drawing/2014/main" id="{B77BAD66-38CD-A48B-860C-D7098607DE9B}"/>
              </a:ext>
            </a:extLst>
          </p:cNvPr>
          <p:cNvPicPr>
            <a:picLocks noChangeAspect="1"/>
          </p:cNvPicPr>
          <p:nvPr/>
        </p:nvPicPr>
        <p:blipFill>
          <a:blip r:embed="rId2"/>
          <a:stretch>
            <a:fillRect/>
          </a:stretch>
        </p:blipFill>
        <p:spPr>
          <a:xfrm>
            <a:off x="2152961" y="3074559"/>
            <a:ext cx="4978400" cy="2763520"/>
          </a:xfrm>
          <a:prstGeom prst="rect">
            <a:avLst/>
          </a:prstGeom>
        </p:spPr>
      </p:pic>
    </p:spTree>
    <p:extLst>
      <p:ext uri="{BB962C8B-B14F-4D97-AF65-F5344CB8AC3E}">
        <p14:creationId xmlns:p14="http://schemas.microsoft.com/office/powerpoint/2010/main" val="400056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3	MARCO TE</a:t>
            </a:r>
            <a:r>
              <a:rPr lang="es-EC" dirty="0"/>
              <a:t>ÓRICO</a:t>
            </a:r>
            <a:br>
              <a:rPr lang="es-EC" dirty="0"/>
            </a:br>
            <a:r>
              <a:rPr lang="en-US" dirty="0"/>
              <a:t>3.1	VISUAL BASIC - SQL SERVER</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rgbClr val="FFFF00"/>
                </a:solidFill>
              </a:rPr>
              <a:t>3.1	VISUAL BASIC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413952" cy="3514165"/>
          </a:xfrm>
        </p:spPr>
        <p:txBody>
          <a:bodyPr>
            <a:normAutofit lnSpcReduction="10000"/>
          </a:bodyPr>
          <a:lstStyle/>
          <a:p>
            <a:pPr marL="0" marR="0" indent="0">
              <a:lnSpc>
                <a:spcPct val="115000"/>
              </a:lnSpc>
              <a:spcBef>
                <a:spcPts val="0"/>
              </a:spcBef>
              <a:spcAft>
                <a:spcPts val="1000"/>
              </a:spcAft>
              <a:buNone/>
            </a:pPr>
            <a:r>
              <a:rPr lang="es-ES" dirty="0">
                <a:solidFill>
                  <a:schemeClr val="tx1"/>
                </a:solidFill>
              </a:rPr>
              <a:t>Visual Basic es un lenguaje de programación de alto nivel que se utiliza principalmente para el desarrollo de aplicaciones de software para Windows. Fue desarrollado originalmente por Microsoft en la década de 1990 y ha sido una herramienta de programación popular desde entonces. Es un lenguaje de programación orientado a objetos, lo que significa que utiliza conceptos como clases y objetos para modelar el comportamiento de las aplicaciones.</a:t>
            </a:r>
          </a:p>
          <a:p>
            <a:pPr marL="0" marR="0" indent="0">
              <a:lnSpc>
                <a:spcPct val="115000"/>
              </a:lnSpc>
              <a:spcBef>
                <a:spcPts val="0"/>
              </a:spcBef>
              <a:spcAft>
                <a:spcPts val="1000"/>
              </a:spcAft>
              <a:buNone/>
            </a:pPr>
            <a:r>
              <a:rPr lang="es-ES" dirty="0">
                <a:solidFill>
                  <a:schemeClr val="tx1"/>
                </a:solidFill>
              </a:rPr>
              <a:t>Visual Basic se basa en el modelo de programación de eventos, lo que significa que los programas se ejecutan en respuesta a eventos como clics de botón o entradas de teclado. Los programadores de Visual Basic utilizan una interfaz gráfica de usuario (GUI) para diseñar las interfaces de usuario de sus aplicaciones, lo que facilita la creación de aplicaciones fáciles de usar y atractivas visualmente.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a:t>
            </a:fld>
            <a:endParaRPr lang="en-US" sz="2800" dirty="0">
              <a:solidFill>
                <a:schemeClr val="bg1"/>
              </a:solidFill>
            </a:endParaRPr>
          </a:p>
        </p:txBody>
      </p:sp>
    </p:spTree>
    <p:extLst>
      <p:ext uri="{BB962C8B-B14F-4D97-AF65-F5344CB8AC3E}">
        <p14:creationId xmlns:p14="http://schemas.microsoft.com/office/powerpoint/2010/main" val="1508480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validados las entradas de texto en el formulario, se registra un nuevo empleado como se muestra en la figura: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60</a:t>
            </a:fld>
            <a:endParaRPr lang="en-US" sz="2800" dirty="0">
              <a:solidFill>
                <a:schemeClr val="bg1"/>
              </a:solidFill>
            </a:endParaRPr>
          </a:p>
        </p:txBody>
      </p:sp>
      <p:pic>
        <p:nvPicPr>
          <p:cNvPr id="3" name="Imagen 12" descr="Interfaz de usuario gráfica, Aplicación&#10;&#10;Descripción generada automáticamente">
            <a:extLst>
              <a:ext uri="{FF2B5EF4-FFF2-40B4-BE49-F238E27FC236}">
                <a16:creationId xmlns:a16="http://schemas.microsoft.com/office/drawing/2014/main" id="{3BC2894F-F7DE-EC6F-F4B8-78DD2A28ACA4}"/>
              </a:ext>
            </a:extLst>
          </p:cNvPr>
          <p:cNvPicPr>
            <a:picLocks noChangeAspect="1"/>
          </p:cNvPicPr>
          <p:nvPr/>
        </p:nvPicPr>
        <p:blipFill>
          <a:blip r:embed="rId2"/>
          <a:stretch>
            <a:fillRect/>
          </a:stretch>
        </p:blipFill>
        <p:spPr>
          <a:xfrm>
            <a:off x="2163121" y="3074559"/>
            <a:ext cx="4958080" cy="2750185"/>
          </a:xfrm>
          <a:prstGeom prst="rect">
            <a:avLst/>
          </a:prstGeom>
        </p:spPr>
      </p:pic>
    </p:spTree>
    <p:extLst>
      <p:ext uri="{BB962C8B-B14F-4D97-AF65-F5344CB8AC3E}">
        <p14:creationId xmlns:p14="http://schemas.microsoft.com/office/powerpoint/2010/main" val="164913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guardado el nuevo empleado, este se muestra en la tabla de empleados.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61</a:t>
            </a:fld>
            <a:endParaRPr lang="en-US" sz="2800" dirty="0">
              <a:solidFill>
                <a:schemeClr val="bg1"/>
              </a:solidFill>
            </a:endParaRPr>
          </a:p>
        </p:txBody>
      </p:sp>
      <p:pic>
        <p:nvPicPr>
          <p:cNvPr id="4" name="Imagen 13" descr="Interfaz de usuario gráfica&#10;&#10;Descripción generada automáticamente">
            <a:extLst>
              <a:ext uri="{FF2B5EF4-FFF2-40B4-BE49-F238E27FC236}">
                <a16:creationId xmlns:a16="http://schemas.microsoft.com/office/drawing/2014/main" id="{4C5E111A-EA97-626A-1E6E-7D57912B2F62}"/>
              </a:ext>
            </a:extLst>
          </p:cNvPr>
          <p:cNvPicPr>
            <a:picLocks noChangeAspect="1"/>
          </p:cNvPicPr>
          <p:nvPr/>
        </p:nvPicPr>
        <p:blipFill>
          <a:blip r:embed="rId2"/>
          <a:stretch>
            <a:fillRect/>
          </a:stretch>
        </p:blipFill>
        <p:spPr>
          <a:xfrm>
            <a:off x="2461045" y="2800350"/>
            <a:ext cx="4776470" cy="2661920"/>
          </a:xfrm>
          <a:prstGeom prst="rect">
            <a:avLst/>
          </a:prstGeom>
        </p:spPr>
      </p:pic>
    </p:spTree>
    <p:extLst>
      <p:ext uri="{BB962C8B-B14F-4D97-AF65-F5344CB8AC3E}">
        <p14:creationId xmlns:p14="http://schemas.microsoft.com/office/powerpoint/2010/main" val="3485873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Para editar un registro de empleado se selecciona la fila en la tabla.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62</a:t>
            </a:fld>
            <a:endParaRPr lang="en-US" sz="2800" dirty="0">
              <a:solidFill>
                <a:schemeClr val="bg1"/>
              </a:solidFill>
            </a:endParaRPr>
          </a:p>
        </p:txBody>
      </p:sp>
      <p:pic>
        <p:nvPicPr>
          <p:cNvPr id="3" name="Picture 2" descr="Interfaz de usuario gráfica, Aplicación&#10;&#10;Descripción generada automáticamente">
            <a:extLst>
              <a:ext uri="{FF2B5EF4-FFF2-40B4-BE49-F238E27FC236}">
                <a16:creationId xmlns:a16="http://schemas.microsoft.com/office/drawing/2014/main" id="{6082D230-496F-3974-21B1-D8105C229716}"/>
              </a:ext>
            </a:extLst>
          </p:cNvPr>
          <p:cNvPicPr>
            <a:picLocks noChangeAspect="1"/>
          </p:cNvPicPr>
          <p:nvPr/>
        </p:nvPicPr>
        <p:blipFill>
          <a:blip r:embed="rId2"/>
          <a:stretch>
            <a:fillRect/>
          </a:stretch>
        </p:blipFill>
        <p:spPr>
          <a:xfrm>
            <a:off x="2431654" y="3074559"/>
            <a:ext cx="4715510" cy="2637790"/>
          </a:xfrm>
          <a:prstGeom prst="rect">
            <a:avLst/>
          </a:prstGeom>
        </p:spPr>
      </p:pic>
    </p:spTree>
    <p:extLst>
      <p:ext uri="{BB962C8B-B14F-4D97-AF65-F5344CB8AC3E}">
        <p14:creationId xmlns:p14="http://schemas.microsoft.com/office/powerpoint/2010/main" val="765637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cambiado los datos del registro en el formulario, se da clic en Guardar.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63</a:t>
            </a:fld>
            <a:endParaRPr lang="en-US" sz="2800" dirty="0">
              <a:solidFill>
                <a:schemeClr val="bg1"/>
              </a:solidFill>
            </a:endParaRPr>
          </a:p>
        </p:txBody>
      </p:sp>
      <p:pic>
        <p:nvPicPr>
          <p:cNvPr id="4" name="Picture 3" descr="Interfaz de usuario gráfica, Aplicación&#10;&#10;Descripción generada automáticamente">
            <a:extLst>
              <a:ext uri="{FF2B5EF4-FFF2-40B4-BE49-F238E27FC236}">
                <a16:creationId xmlns:a16="http://schemas.microsoft.com/office/drawing/2014/main" id="{A7991185-BAD6-3E68-E5B0-0EF1D5AC46E5}"/>
              </a:ext>
            </a:extLst>
          </p:cNvPr>
          <p:cNvPicPr>
            <a:picLocks noChangeAspect="1"/>
          </p:cNvPicPr>
          <p:nvPr/>
        </p:nvPicPr>
        <p:blipFill>
          <a:blip r:embed="rId2"/>
          <a:stretch>
            <a:fillRect/>
          </a:stretch>
        </p:blipFill>
        <p:spPr>
          <a:xfrm>
            <a:off x="2148198" y="2901016"/>
            <a:ext cx="4987925" cy="2753995"/>
          </a:xfrm>
          <a:prstGeom prst="rect">
            <a:avLst/>
          </a:prstGeom>
        </p:spPr>
      </p:pic>
    </p:spTree>
    <p:extLst>
      <p:ext uri="{BB962C8B-B14F-4D97-AF65-F5344CB8AC3E}">
        <p14:creationId xmlns:p14="http://schemas.microsoft.com/office/powerpoint/2010/main" val="3774516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vez editado el registro, este se muestra actualizado en la tabla de empleados.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64</a:t>
            </a:fld>
            <a:endParaRPr lang="en-US" sz="2800" dirty="0">
              <a:solidFill>
                <a:schemeClr val="bg1"/>
              </a:solidFill>
            </a:endParaRPr>
          </a:p>
        </p:txBody>
      </p:sp>
      <p:pic>
        <p:nvPicPr>
          <p:cNvPr id="3" name="Picture 2" descr="Interfaz de usuario gráfica&#10;&#10;Descripción generada automáticamente">
            <a:extLst>
              <a:ext uri="{FF2B5EF4-FFF2-40B4-BE49-F238E27FC236}">
                <a16:creationId xmlns:a16="http://schemas.microsoft.com/office/drawing/2014/main" id="{081FED2D-F119-8601-A610-FD79CC83C957}"/>
              </a:ext>
            </a:extLst>
          </p:cNvPr>
          <p:cNvPicPr>
            <a:picLocks noChangeAspect="1"/>
          </p:cNvPicPr>
          <p:nvPr/>
        </p:nvPicPr>
        <p:blipFill>
          <a:blip r:embed="rId2"/>
          <a:stretch>
            <a:fillRect/>
          </a:stretch>
        </p:blipFill>
        <p:spPr>
          <a:xfrm>
            <a:off x="2355317" y="3074559"/>
            <a:ext cx="4987925" cy="2774315"/>
          </a:xfrm>
          <a:prstGeom prst="rect">
            <a:avLst/>
          </a:prstGeom>
        </p:spPr>
      </p:pic>
    </p:spTree>
    <p:extLst>
      <p:ext uri="{BB962C8B-B14F-4D97-AF65-F5344CB8AC3E}">
        <p14:creationId xmlns:p14="http://schemas.microsoft.com/office/powerpoint/2010/main" val="4000652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Autofit/>
          </a:bodyPr>
          <a:lstStyle/>
          <a:p>
            <a:r>
              <a:rPr lang="es-ES" sz="2400" dirty="0"/>
              <a:t>4	Parte pr</a:t>
            </a:r>
            <a:r>
              <a:rPr lang="es-EC" sz="2400" dirty="0"/>
              <a:t>áctica</a:t>
            </a:r>
            <a:br>
              <a:rPr lang="es-EC" sz="2400" dirty="0"/>
            </a:br>
            <a:r>
              <a:rPr lang="es-EC" sz="2400" dirty="0"/>
              <a:t>4.2	EJECUCIÓN</a:t>
            </a:r>
            <a:endParaRPr lang="es-ES" sz="2400"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rgbClr val="FFFF00"/>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rgbClr val="FFFF00"/>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6"/>
            <a:ext cx="8121936" cy="828114"/>
          </a:xfrm>
        </p:spPr>
        <p:txBody>
          <a:bodyPr>
            <a:normAutofit/>
          </a:bodyPr>
          <a:lstStyle/>
          <a:p>
            <a:pPr marL="0" lvl="0" indent="0" algn="just">
              <a:lnSpc>
                <a:spcPct val="115000"/>
              </a:lnSpc>
              <a:spcAft>
                <a:spcPts val="1000"/>
              </a:spcAft>
              <a:buNone/>
            </a:pPr>
            <a:r>
              <a:rPr lang="es-ES" dirty="0">
                <a:latin typeface="Calibri" panose="020F0502020204030204" pitchFamily="34" charset="0"/>
                <a:ea typeface="Calibri" panose="020F0502020204030204" pitchFamily="34" charset="0"/>
                <a:cs typeface="Times New Roman" panose="02020603050405020304" pitchFamily="18" charset="0"/>
              </a:rPr>
              <a:t>Una vea eliminado el registro, se muestra un mensaje de confirmación.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65</a:t>
            </a:fld>
            <a:endParaRPr lang="en-US" sz="2800" dirty="0">
              <a:solidFill>
                <a:schemeClr val="bg1"/>
              </a:solidFill>
            </a:endParaRPr>
          </a:p>
        </p:txBody>
      </p:sp>
      <p:pic>
        <p:nvPicPr>
          <p:cNvPr id="8" name="Picture 7" descr="Interfaz de usuario gráfica, Aplicación&#10;&#10;Descripción generada automáticamente">
            <a:extLst>
              <a:ext uri="{FF2B5EF4-FFF2-40B4-BE49-F238E27FC236}">
                <a16:creationId xmlns:a16="http://schemas.microsoft.com/office/drawing/2014/main" id="{09CDEF15-FB5E-EBE6-672B-0E71BD4EE506}"/>
              </a:ext>
            </a:extLst>
          </p:cNvPr>
          <p:cNvPicPr>
            <a:picLocks noChangeAspect="1"/>
          </p:cNvPicPr>
          <p:nvPr/>
        </p:nvPicPr>
        <p:blipFill>
          <a:blip r:embed="rId2"/>
          <a:stretch>
            <a:fillRect/>
          </a:stretch>
        </p:blipFill>
        <p:spPr>
          <a:xfrm>
            <a:off x="2185663" y="2800350"/>
            <a:ext cx="4912995" cy="2739390"/>
          </a:xfrm>
          <a:prstGeom prst="rect">
            <a:avLst/>
          </a:prstGeom>
        </p:spPr>
      </p:pic>
    </p:spTree>
    <p:extLst>
      <p:ext uri="{BB962C8B-B14F-4D97-AF65-F5344CB8AC3E}">
        <p14:creationId xmlns:p14="http://schemas.microsoft.com/office/powerpoint/2010/main" val="1631048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894114"/>
            <a:ext cx="8176728" cy="4867941"/>
          </a:xfrm>
        </p:spPr>
        <p:txBody>
          <a:bodyPr>
            <a:normAutofit lnSpcReduction="10000"/>
          </a:bodyPr>
          <a:lstStyle/>
          <a:p>
            <a:r>
              <a:rPr lang="es-ES" dirty="0">
                <a:solidFill>
                  <a:schemeClr val="tx1"/>
                </a:solidFill>
              </a:rPr>
              <a:t>La arquitectura en capas puede presentar desafíos, como la necesidad de coordinar la comunicación entre las distintas capas y mantener la consistencia de los datos en toda la aplicación. En aplicaciones complejas, también puede resultar difícil definir las responsabilidades de cada capa y mantener la separación adecuada entre ellas.</a:t>
            </a:r>
          </a:p>
          <a:p>
            <a:r>
              <a:rPr lang="es-ES" dirty="0">
                <a:solidFill>
                  <a:schemeClr val="tx1"/>
                </a:solidFill>
              </a:rPr>
              <a:t>Aunque la arquitectura en capas es una herramienta poderosa en el diseño de software, su implementación exitosa requiere un enfoque cuidadoso y un buen conocimiento de las necesidades y objetivos específicos de la aplicación en cuestión.</a:t>
            </a:r>
          </a:p>
          <a:p>
            <a:r>
              <a:rPr lang="es-ES" dirty="0">
                <a:solidFill>
                  <a:schemeClr val="tx1"/>
                </a:solidFill>
              </a:rPr>
              <a:t>La arquitectura en capas es un enfoque popular en el diseño de software debido a su habilidad de separar las diferentes funciones de una aplicación en capas independientes y comunicarlas mediante interfaces definidas.</a:t>
            </a:r>
          </a:p>
          <a:p>
            <a:r>
              <a:rPr lang="es-ES" dirty="0">
                <a:solidFill>
                  <a:schemeClr val="tx1"/>
                </a:solidFill>
              </a:rPr>
              <a:t>Al dividir la aplicación en capas, cada capa puede ser desarrollada, probada y mantenida independientemente, lo que facilita la escalabilidad y modularidad del software. Además, esta arquitectura ofrece una mayor flexibilidad y capacidad de prueba, permitiendo a los equipos de desarrollo identificar y resolver problemas de manera más rápida y eficiente.</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5" name="Marcador de contenido 2">
            <a:extLst>
              <a:ext uri="{FF2B5EF4-FFF2-40B4-BE49-F238E27FC236}">
                <a16:creationId xmlns:a16="http://schemas.microsoft.com/office/drawing/2014/main" id="{EF0627AA-F8F5-1C21-C27C-2AC8ED23063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rgbClr val="FFFF00"/>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4" name="Marcador de número de diapositiva 3">
            <a:extLst>
              <a:ext uri="{FF2B5EF4-FFF2-40B4-BE49-F238E27FC236}">
                <a16:creationId xmlns:a16="http://schemas.microsoft.com/office/drawing/2014/main" id="{8436CCB8-2E3B-C8A9-FD87-8E1F87554E87}"/>
              </a:ext>
            </a:extLst>
          </p:cNvPr>
          <p:cNvSpPr>
            <a:spLocks noGrp="1"/>
          </p:cNvSpPr>
          <p:nvPr>
            <p:ph type="sldNum" sz="quarter" idx="12"/>
          </p:nvPr>
        </p:nvSpPr>
        <p:spPr>
          <a:xfrm>
            <a:off x="11130782" y="6396930"/>
            <a:ext cx="1052508" cy="365125"/>
          </a:xfrm>
        </p:spPr>
        <p:txBody>
          <a:bodyPr vert="horz" lIns="91440" tIns="45720" rIns="91440" bIns="45720" rtlCol="0" anchor="ctr"/>
          <a:lstStyle/>
          <a:p>
            <a:fld id="{D57F1E4F-1CFF-5643-939E-217C01CDF565}" type="slidenum">
              <a:rPr lang="en-US" sz="2800" smtClean="0">
                <a:solidFill>
                  <a:schemeClr val="bg1"/>
                </a:solidFill>
              </a:rPr>
              <a:pPr/>
              <a:t>66</a:t>
            </a:fld>
            <a:endParaRPr lang="en-US" sz="2800" dirty="0">
              <a:solidFill>
                <a:schemeClr val="bg1"/>
              </a:solidFill>
            </a:endParaRPr>
          </a:p>
        </p:txBody>
      </p:sp>
    </p:spTree>
    <p:extLst>
      <p:ext uri="{BB962C8B-B14F-4D97-AF65-F5344CB8AC3E}">
        <p14:creationId xmlns:p14="http://schemas.microsoft.com/office/powerpoint/2010/main" val="575540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975757"/>
            <a:ext cx="8176728" cy="4798445"/>
          </a:xfrm>
        </p:spPr>
        <p:txBody>
          <a:bodyPr>
            <a:normAutofit fontScale="85000" lnSpcReduction="10000"/>
          </a:bodyPr>
          <a:lstStyle/>
          <a:p>
            <a:pPr algn="just"/>
            <a:r>
              <a:rPr lang="es-ES" dirty="0">
                <a:solidFill>
                  <a:schemeClr val="tx1"/>
                </a:solidFill>
              </a:rPr>
              <a:t>La arquitectura en capas puede ser una buena opción para aplicaciones complejas, pero puede ser excesiva para aplicaciones más simples. Es importante evaluar la complejidad de la aplicación y determinar si la arquitectura en capas es la mejor opción para el diseño de la aplicación.</a:t>
            </a:r>
          </a:p>
          <a:p>
            <a:pPr algn="just"/>
            <a:r>
              <a:rPr lang="es-ES" dirty="0">
                <a:solidFill>
                  <a:schemeClr val="tx1"/>
                </a:solidFill>
              </a:rPr>
              <a:t>Mantener la coherencia de los datos en toda la aplicación es crucial para evitar problemas de integridad de datos. Para ello, se deben implementar técnicas específicas, como la validación de datos en la capa de acceso a datos y la coordinación adecuada entre las diferentes capas.</a:t>
            </a:r>
          </a:p>
          <a:p>
            <a:pPr algn="just"/>
            <a:r>
              <a:rPr lang="es-ES" dirty="0">
                <a:solidFill>
                  <a:schemeClr val="tx1"/>
                </a:solidFill>
              </a:rPr>
              <a:t>Como en cualquier arquitectura de software, es fundamental realizar pruebas exhaustivas para garantizar que la aplicación funcione correctamente y cumpla con los requisitos del usuario. Las pruebas deben incluir pruebas unitarias y pruebas de integración entre las diferentes capas de la aplicación.</a:t>
            </a:r>
          </a:p>
          <a:p>
            <a:pPr algn="just"/>
            <a:r>
              <a:rPr lang="es-ES" dirty="0">
                <a:solidFill>
                  <a:schemeClr val="tx1"/>
                </a:solidFill>
              </a:rPr>
              <a:t>Para evitar problemas de dependencia y lograr mayor modularidad y flexibilidad, es fundamental definir con claridad las responsabilidades de cada capa y mantener su separación adecuada.</a:t>
            </a:r>
          </a:p>
          <a:p>
            <a:pPr algn="just"/>
            <a:r>
              <a:rPr lang="es-ES" dirty="0">
                <a:solidFill>
                  <a:schemeClr val="tx1"/>
                </a:solidFill>
              </a:rPr>
              <a:t>Las interfaces entre las capas deben ser bien definidas y claras para evitar confusiones y problemas de comunicación. Asimismo, deben ser lo suficientemente flexibles para permitir cambios y actualizaciones sin afectar el funcionamiento de la aplicación.</a:t>
            </a:r>
          </a:p>
          <a:p>
            <a:pPr algn="just"/>
            <a:r>
              <a:rPr lang="es-ES" dirty="0">
                <a:solidFill>
                  <a:schemeClr val="tx1"/>
                </a:solidFill>
              </a:rPr>
              <a:t>Si bien la arquitectura en capas puede mejorar la escalabilidad y la capacidad de prueba de la aplicación, también puede afectar su rendimiento. Por ello, es importante tener en cuenta tanto la escalabilidad como el rendimiento desde el principio y diseñar la arquitectura en consecuencia.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5" name="Marcador de contenido 2">
            <a:extLst>
              <a:ext uri="{FF2B5EF4-FFF2-40B4-BE49-F238E27FC236}">
                <a16:creationId xmlns:a16="http://schemas.microsoft.com/office/drawing/2014/main" id="{AC081280-BB6D-DAFA-4230-F3B3429259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rgbClr val="FFFF00"/>
                </a:solidFill>
              </a:rPr>
              <a:t>6	RECOMENDACIONES</a:t>
            </a:r>
          </a:p>
          <a:p>
            <a:pPr>
              <a:lnSpc>
                <a:spcPct val="90000"/>
              </a:lnSpc>
            </a:pPr>
            <a:r>
              <a:rPr lang="es-ES" sz="1100" dirty="0">
                <a:solidFill>
                  <a:schemeClr val="bg1"/>
                </a:solidFill>
              </a:rPr>
              <a:t>7	BIBLIOGRAFIA</a:t>
            </a:r>
          </a:p>
        </p:txBody>
      </p:sp>
      <p:sp>
        <p:nvSpPr>
          <p:cNvPr id="4" name="Marcador de número de diapositiva 3">
            <a:extLst>
              <a:ext uri="{FF2B5EF4-FFF2-40B4-BE49-F238E27FC236}">
                <a16:creationId xmlns:a16="http://schemas.microsoft.com/office/drawing/2014/main" id="{753DAC78-439B-B1D0-9DC3-EB373E498791}"/>
              </a:ext>
            </a:extLst>
          </p:cNvPr>
          <p:cNvSpPr>
            <a:spLocks noGrp="1"/>
          </p:cNvSpPr>
          <p:nvPr>
            <p:ph type="sldNum" sz="quarter" idx="12"/>
          </p:nvPr>
        </p:nvSpPr>
        <p:spPr>
          <a:xfrm>
            <a:off x="11084554" y="6409077"/>
            <a:ext cx="1052508" cy="365125"/>
          </a:xfrm>
        </p:spPr>
        <p:txBody>
          <a:bodyPr vert="horz" lIns="91440" tIns="45720" rIns="91440" bIns="45720" rtlCol="0" anchor="ctr"/>
          <a:lstStyle/>
          <a:p>
            <a:fld id="{D57F1E4F-1CFF-5643-939E-217C01CDF565}" type="slidenum">
              <a:rPr lang="en-US" sz="2800" smtClean="0">
                <a:solidFill>
                  <a:schemeClr val="bg1"/>
                </a:solidFill>
              </a:rPr>
              <a:pPr/>
              <a:t>67</a:t>
            </a:fld>
            <a:endParaRPr lang="en-US" sz="2800" dirty="0">
              <a:solidFill>
                <a:schemeClr val="bg1"/>
              </a:solidFill>
            </a:endParaRPr>
          </a:p>
        </p:txBody>
      </p:sp>
    </p:spTree>
    <p:extLst>
      <p:ext uri="{BB962C8B-B14F-4D97-AF65-F5344CB8AC3E}">
        <p14:creationId xmlns:p14="http://schemas.microsoft.com/office/powerpoint/2010/main" val="644582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BIBLIOGRAFIA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975757"/>
            <a:ext cx="8176728" cy="4798445"/>
          </a:xfrm>
        </p:spPr>
        <p:txBody>
          <a:bodyPr>
            <a:normAutofit fontScale="92500" lnSpcReduction="20000"/>
          </a:bodyPr>
          <a:lstStyle/>
          <a:p>
            <a:pPr algn="just"/>
            <a:r>
              <a:rPr lang="en-US" dirty="0">
                <a:solidFill>
                  <a:schemeClr val="tx1"/>
                </a:solidFill>
              </a:rPr>
              <a:t>[1].	Ramírez, J. (2023). </a:t>
            </a:r>
            <a:r>
              <a:rPr lang="en-US" dirty="0" err="1">
                <a:solidFill>
                  <a:schemeClr val="tx1"/>
                </a:solidFill>
              </a:rPr>
              <a:t>Modelo</a:t>
            </a:r>
            <a:r>
              <a:rPr lang="en-US" dirty="0">
                <a:solidFill>
                  <a:schemeClr val="tx1"/>
                </a:solidFill>
              </a:rPr>
              <a:t> de </a:t>
            </a:r>
            <a:r>
              <a:rPr lang="en-US" dirty="0" err="1">
                <a:solidFill>
                  <a:schemeClr val="tx1"/>
                </a:solidFill>
              </a:rPr>
              <a:t>Arquitectura</a:t>
            </a:r>
            <a:r>
              <a:rPr lang="en-US" dirty="0">
                <a:solidFill>
                  <a:schemeClr val="tx1"/>
                </a:solidFill>
              </a:rPr>
              <a:t> de Software. 46</a:t>
            </a:r>
          </a:p>
          <a:p>
            <a:pPr algn="just"/>
            <a:r>
              <a:rPr lang="en-US" dirty="0">
                <a:solidFill>
                  <a:schemeClr val="tx1"/>
                </a:solidFill>
              </a:rPr>
              <a:t>[2].	Al-</a:t>
            </a:r>
            <a:r>
              <a:rPr lang="en-US" dirty="0" err="1">
                <a:solidFill>
                  <a:schemeClr val="tx1"/>
                </a:solidFill>
              </a:rPr>
              <a:t>Fagih</a:t>
            </a:r>
            <a:r>
              <a:rPr lang="en-US" dirty="0">
                <a:solidFill>
                  <a:schemeClr val="tx1"/>
                </a:solidFill>
              </a:rPr>
              <a:t>, Z., &amp; </a:t>
            </a:r>
            <a:r>
              <a:rPr lang="en-US" dirty="0" err="1">
                <a:solidFill>
                  <a:schemeClr val="tx1"/>
                </a:solidFill>
              </a:rPr>
              <a:t>Aldabbagh</a:t>
            </a:r>
            <a:r>
              <a:rPr lang="en-US" dirty="0">
                <a:solidFill>
                  <a:schemeClr val="tx1"/>
                </a:solidFill>
              </a:rPr>
              <a:t>, A. (2018). A layered architecture model for smart city applications. IEEE Access, 6, 18646-18654.</a:t>
            </a:r>
          </a:p>
          <a:p>
            <a:pPr algn="just"/>
            <a:r>
              <a:rPr lang="en-US" dirty="0">
                <a:solidFill>
                  <a:schemeClr val="tx1"/>
                </a:solidFill>
              </a:rPr>
              <a:t>[3].	</a:t>
            </a:r>
            <a:r>
              <a:rPr lang="en-US" dirty="0" err="1">
                <a:solidFill>
                  <a:schemeClr val="tx1"/>
                </a:solidFill>
              </a:rPr>
              <a:t>Ayoubi</a:t>
            </a:r>
            <a:r>
              <a:rPr lang="en-US" dirty="0">
                <a:solidFill>
                  <a:schemeClr val="tx1"/>
                </a:solidFill>
              </a:rPr>
              <a:t>, R., Ghosh, S., &amp; Pathak, A. (2019). A layered architecture for the internet of things. In 2019 IEEE 5th World Forum on Internet of Things (WF-IoT) (pp. 395-400). IEEE.</a:t>
            </a:r>
          </a:p>
          <a:p>
            <a:pPr algn="just"/>
            <a:r>
              <a:rPr lang="en-US" dirty="0">
                <a:solidFill>
                  <a:schemeClr val="tx1"/>
                </a:solidFill>
              </a:rPr>
              <a:t>[4].	Azim, T., &amp; Kowalczyk, R. (2018). A layered architecture for context-aware computing systems. In Proceedings of the 2018 4th International Conference on Frontiers of Educational Technologies (ICFET 2018) (pp. 283-289). Atlantis Press.</a:t>
            </a:r>
          </a:p>
          <a:p>
            <a:pPr algn="just"/>
            <a:r>
              <a:rPr lang="en-US" dirty="0">
                <a:solidFill>
                  <a:schemeClr val="tx1"/>
                </a:solidFill>
              </a:rPr>
              <a:t>[5].	Bari, M. F., Sharma, R. K., &amp; Riaz, M. (2018). A review of layered architecture and protocol stacks for internet of things (IoT). Journal of Network and Computer Applications, 116, 39-55.</a:t>
            </a:r>
          </a:p>
          <a:p>
            <a:pPr algn="just"/>
            <a:r>
              <a:rPr lang="en-US" dirty="0">
                <a:solidFill>
                  <a:schemeClr val="tx1"/>
                </a:solidFill>
              </a:rPr>
              <a:t>[6].	Gheorghe, L. A., &amp; Gheorghe, C. M. (2020). A layered architecture for distributed systems. In Proceedings of the 2020 8th International Conference on Computers Communications and Control (ICCCC) (pp. 581-586). IEEE.</a:t>
            </a:r>
          </a:p>
          <a:p>
            <a:pPr algn="just"/>
            <a:r>
              <a:rPr lang="en-US" dirty="0">
                <a:solidFill>
                  <a:schemeClr val="tx1"/>
                </a:solidFill>
              </a:rPr>
              <a:t>[7].	Kavi, K. M., &amp; Bhatia, A. K. (2019). A layered architecture for cloud computing: A survey. Journal of Network and Computer Applications, 128, 37-55.</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5" name="Marcador de contenido 2">
            <a:extLst>
              <a:ext uri="{FF2B5EF4-FFF2-40B4-BE49-F238E27FC236}">
                <a16:creationId xmlns:a16="http://schemas.microsoft.com/office/drawing/2014/main" id="{AC081280-BB6D-DAFA-4230-F3B3429259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rgbClr val="FFFF00"/>
                </a:solidFill>
              </a:rPr>
              <a:t>7	BIBLIOGRAFIA</a:t>
            </a:r>
          </a:p>
        </p:txBody>
      </p:sp>
      <p:sp>
        <p:nvSpPr>
          <p:cNvPr id="4" name="Marcador de número de diapositiva 3">
            <a:extLst>
              <a:ext uri="{FF2B5EF4-FFF2-40B4-BE49-F238E27FC236}">
                <a16:creationId xmlns:a16="http://schemas.microsoft.com/office/drawing/2014/main" id="{753DAC78-439B-B1D0-9DC3-EB373E498791}"/>
              </a:ext>
            </a:extLst>
          </p:cNvPr>
          <p:cNvSpPr>
            <a:spLocks noGrp="1"/>
          </p:cNvSpPr>
          <p:nvPr>
            <p:ph type="sldNum" sz="quarter" idx="12"/>
          </p:nvPr>
        </p:nvSpPr>
        <p:spPr>
          <a:xfrm>
            <a:off x="11084554" y="6409077"/>
            <a:ext cx="1052508" cy="365125"/>
          </a:xfrm>
        </p:spPr>
        <p:txBody>
          <a:bodyPr vert="horz" lIns="91440" tIns="45720" rIns="91440" bIns="45720" rtlCol="0" anchor="ctr"/>
          <a:lstStyle/>
          <a:p>
            <a:fld id="{D57F1E4F-1CFF-5643-939E-217C01CDF565}" type="slidenum">
              <a:rPr lang="en-US" sz="2800" smtClean="0">
                <a:solidFill>
                  <a:schemeClr val="bg1"/>
                </a:solidFill>
              </a:rPr>
              <a:pPr/>
              <a:t>68</a:t>
            </a:fld>
            <a:endParaRPr lang="en-US" sz="2800" dirty="0">
              <a:solidFill>
                <a:schemeClr val="bg1"/>
              </a:solidFill>
            </a:endParaRPr>
          </a:p>
        </p:txBody>
      </p:sp>
    </p:spTree>
    <p:extLst>
      <p:ext uri="{BB962C8B-B14F-4D97-AF65-F5344CB8AC3E}">
        <p14:creationId xmlns:p14="http://schemas.microsoft.com/office/powerpoint/2010/main" val="3851383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BIBLIOGRAFIA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975757"/>
            <a:ext cx="8176728" cy="4798445"/>
          </a:xfrm>
        </p:spPr>
        <p:txBody>
          <a:bodyPr>
            <a:normAutofit/>
          </a:bodyPr>
          <a:lstStyle/>
          <a:p>
            <a:pPr algn="just"/>
            <a:r>
              <a:rPr lang="en-US" dirty="0">
                <a:solidFill>
                  <a:schemeClr val="tx1"/>
                </a:solidFill>
              </a:rPr>
              <a:t>[8].	Khanna, S., Singh, G., &amp; Singh, P. (2021). A layered architecture for edge computing: A review. Journal of Network and Computer Applications, 183, 103042.</a:t>
            </a:r>
          </a:p>
          <a:p>
            <a:pPr algn="just"/>
            <a:r>
              <a:rPr lang="en-US" dirty="0">
                <a:solidFill>
                  <a:schemeClr val="tx1"/>
                </a:solidFill>
              </a:rPr>
              <a:t>[9].	Li, C., Guo, X., &amp; Zhang, Y. (2019). A three-layered architecture for industrial internet of things. IEEE Access, 7, 133366-133375.</a:t>
            </a:r>
          </a:p>
          <a:p>
            <a:pPr algn="just"/>
            <a:r>
              <a:rPr lang="en-US" dirty="0">
                <a:solidFill>
                  <a:schemeClr val="tx1"/>
                </a:solidFill>
              </a:rPr>
              <a:t>[10].	Nguyen, P. T., Nguyen, Q. T., &amp; Nguyen, T. N. (2019). A four-layered architecture for blockchain-based applications. In 2019 IEEE 4th International Conference on Computer and Communication Systems (ICCCS) (pp. 628-633). IEEE.</a:t>
            </a:r>
          </a:p>
          <a:p>
            <a:pPr algn="just"/>
            <a:r>
              <a:rPr lang="en-US" dirty="0">
                <a:solidFill>
                  <a:schemeClr val="tx1"/>
                </a:solidFill>
              </a:rPr>
              <a:t>[11].	Zhang, Q., Li, Y., &amp; Liu, Z. (2019). A layered architecture for blockchain-based supply chain management systems. IEEE Access, 7, 114584-114595.</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5" name="Marcador de contenido 2">
            <a:extLst>
              <a:ext uri="{FF2B5EF4-FFF2-40B4-BE49-F238E27FC236}">
                <a16:creationId xmlns:a16="http://schemas.microsoft.com/office/drawing/2014/main" id="{AC081280-BB6D-DAFA-4230-F3B3429259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rgbClr val="FFFF00"/>
                </a:solidFill>
              </a:rPr>
              <a:t>7	BIBLIOGRAFIA</a:t>
            </a:r>
          </a:p>
        </p:txBody>
      </p:sp>
      <p:sp>
        <p:nvSpPr>
          <p:cNvPr id="4" name="Marcador de número de diapositiva 3">
            <a:extLst>
              <a:ext uri="{FF2B5EF4-FFF2-40B4-BE49-F238E27FC236}">
                <a16:creationId xmlns:a16="http://schemas.microsoft.com/office/drawing/2014/main" id="{753DAC78-439B-B1D0-9DC3-EB373E498791}"/>
              </a:ext>
            </a:extLst>
          </p:cNvPr>
          <p:cNvSpPr>
            <a:spLocks noGrp="1"/>
          </p:cNvSpPr>
          <p:nvPr>
            <p:ph type="sldNum" sz="quarter" idx="12"/>
          </p:nvPr>
        </p:nvSpPr>
        <p:spPr>
          <a:xfrm>
            <a:off x="11084554" y="6409077"/>
            <a:ext cx="1052508" cy="365125"/>
          </a:xfrm>
        </p:spPr>
        <p:txBody>
          <a:bodyPr vert="horz" lIns="91440" tIns="45720" rIns="91440" bIns="45720" rtlCol="0" anchor="ctr"/>
          <a:lstStyle/>
          <a:p>
            <a:fld id="{D57F1E4F-1CFF-5643-939E-217C01CDF565}" type="slidenum">
              <a:rPr lang="en-US" sz="2800" smtClean="0">
                <a:solidFill>
                  <a:schemeClr val="bg1"/>
                </a:solidFill>
              </a:rPr>
              <a:pPr/>
              <a:t>69</a:t>
            </a:fld>
            <a:endParaRPr lang="en-US" sz="2800" dirty="0">
              <a:solidFill>
                <a:schemeClr val="bg1"/>
              </a:solidFill>
            </a:endParaRPr>
          </a:p>
        </p:txBody>
      </p:sp>
    </p:spTree>
    <p:extLst>
      <p:ext uri="{BB962C8B-B14F-4D97-AF65-F5344CB8AC3E}">
        <p14:creationId xmlns:p14="http://schemas.microsoft.com/office/powerpoint/2010/main" val="36706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3	MARCO TE</a:t>
            </a:r>
            <a:r>
              <a:rPr lang="es-EC" dirty="0"/>
              <a:t>ÓRICO</a:t>
            </a:r>
            <a:br>
              <a:rPr lang="es-EC" dirty="0"/>
            </a:br>
            <a:r>
              <a:rPr lang="en-US" dirty="0"/>
              <a:t>3.1	VISUAL BASIC - SQL SERVER</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rgbClr val="FFFF00"/>
                </a:solidFill>
              </a:rPr>
              <a:t>3.1	VISUAL BASIC - SQL SERVER</a:t>
            </a:r>
          </a:p>
          <a:p>
            <a:pPr lvl="1">
              <a:lnSpc>
                <a:spcPct val="90000"/>
              </a:lnSpc>
            </a:pPr>
            <a:r>
              <a:rPr lang="es-ES" sz="1100" dirty="0">
                <a:solidFill>
                  <a:schemeClr val="bg1"/>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413952" cy="4520640"/>
          </a:xfrm>
        </p:spPr>
        <p:txBody>
          <a:bodyPr>
            <a:normAutofit fontScale="85000" lnSpcReduction="10000"/>
          </a:bodyPr>
          <a:lstStyle/>
          <a:p>
            <a:pPr marL="0" marR="0" indent="0">
              <a:lnSpc>
                <a:spcPct val="115000"/>
              </a:lnSpc>
              <a:spcBef>
                <a:spcPts val="0"/>
              </a:spcBef>
              <a:spcAft>
                <a:spcPts val="1000"/>
              </a:spcAft>
              <a:buNone/>
            </a:pPr>
            <a:r>
              <a:rPr lang="es-ES" dirty="0">
                <a:solidFill>
                  <a:schemeClr val="tx1"/>
                </a:solidFill>
              </a:rPr>
              <a:t>SQL Server es un sistema de gestión de bases de datos relacionales desarrollado por Microsoft. Aquí hay algunos aspectos clave sobre SQL Server:</a:t>
            </a:r>
          </a:p>
          <a:p>
            <a:pPr marL="0" marR="0" indent="0">
              <a:lnSpc>
                <a:spcPct val="115000"/>
              </a:lnSpc>
              <a:spcBef>
                <a:spcPts val="0"/>
              </a:spcBef>
              <a:spcAft>
                <a:spcPts val="1000"/>
              </a:spcAft>
              <a:buNone/>
            </a:pPr>
            <a:r>
              <a:rPr lang="es-ES" dirty="0">
                <a:solidFill>
                  <a:schemeClr val="tx1"/>
                </a:solidFill>
              </a:rPr>
              <a:t>•	Estructura: SQL Server utiliza un modelo de datos relacional, lo que significa que los datos se organizan en tablas, cada una de las cuales tiene una clave principal única. Las relaciones entre las tablas se definen mediante claves foráneas.</a:t>
            </a:r>
          </a:p>
          <a:p>
            <a:pPr marL="0" marR="0" indent="0">
              <a:lnSpc>
                <a:spcPct val="115000"/>
              </a:lnSpc>
              <a:spcBef>
                <a:spcPts val="0"/>
              </a:spcBef>
              <a:spcAft>
                <a:spcPts val="1000"/>
              </a:spcAft>
              <a:buNone/>
            </a:pPr>
            <a:r>
              <a:rPr lang="es-ES" dirty="0">
                <a:solidFill>
                  <a:schemeClr val="tx1"/>
                </a:solidFill>
              </a:rPr>
              <a:t>•	Lenguaje: SQL (</a:t>
            </a:r>
            <a:r>
              <a:rPr lang="es-ES" dirty="0" err="1">
                <a:solidFill>
                  <a:schemeClr val="tx1"/>
                </a:solidFill>
              </a:rPr>
              <a:t>Structured</a:t>
            </a:r>
            <a:r>
              <a:rPr lang="es-ES" dirty="0">
                <a:solidFill>
                  <a:schemeClr val="tx1"/>
                </a:solidFill>
              </a:rPr>
              <a:t> Query </a:t>
            </a:r>
            <a:r>
              <a:rPr lang="es-ES" dirty="0" err="1">
                <a:solidFill>
                  <a:schemeClr val="tx1"/>
                </a:solidFill>
              </a:rPr>
              <a:t>Language</a:t>
            </a:r>
            <a:r>
              <a:rPr lang="es-ES" dirty="0">
                <a:solidFill>
                  <a:schemeClr val="tx1"/>
                </a:solidFill>
              </a:rPr>
              <a:t>) es el lenguaje utilizado para interactuar con SQL Server. SQL se utiliza para crear, modificar y consultar bases de datos, así como para definir las relaciones entre las tablas.</a:t>
            </a:r>
          </a:p>
          <a:p>
            <a:pPr marL="0" marR="0" indent="0">
              <a:lnSpc>
                <a:spcPct val="115000"/>
              </a:lnSpc>
              <a:spcBef>
                <a:spcPts val="0"/>
              </a:spcBef>
              <a:spcAft>
                <a:spcPts val="1000"/>
              </a:spcAft>
              <a:buNone/>
            </a:pPr>
            <a:r>
              <a:rPr lang="es-ES" dirty="0">
                <a:solidFill>
                  <a:schemeClr val="tx1"/>
                </a:solidFill>
              </a:rPr>
              <a:t>•	Características: SQL Server ofrece una amplia gama de características, incluyendo transacciones ACID, replicación de datos, copias de seguridad y recuperación, y herramientas de gestión y monitorización. SQL Server también incluye un motor de almacenamiento de objetos grandes (LOB), que permite el almacenamiento y recuperación de datos binarios grandes, como imágenes o archivos de audio.</a:t>
            </a:r>
          </a:p>
          <a:p>
            <a:pPr marL="0" marR="0" indent="0">
              <a:lnSpc>
                <a:spcPct val="115000"/>
              </a:lnSpc>
              <a:spcBef>
                <a:spcPts val="0"/>
              </a:spcBef>
              <a:spcAft>
                <a:spcPts val="1000"/>
              </a:spcAft>
              <a:buNone/>
            </a:pPr>
            <a:r>
              <a:rPr lang="es-ES" dirty="0">
                <a:solidFill>
                  <a:schemeClr val="tx1"/>
                </a:solidFill>
              </a:rPr>
              <a:t>•	Ediciones: SQL Server viene en varias ediciones, incluyendo la edición gratuita Express, la edición estándar y la edición empresarial. Cada edición tiene diferentes características y limitaciones de capacidad.</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7</a:t>
            </a:fld>
            <a:endParaRPr lang="en-US" sz="2800" dirty="0">
              <a:solidFill>
                <a:schemeClr val="bg1"/>
              </a:solidFill>
            </a:endParaRPr>
          </a:p>
        </p:txBody>
      </p:sp>
    </p:spTree>
    <p:extLst>
      <p:ext uri="{BB962C8B-B14F-4D97-AF65-F5344CB8AC3E}">
        <p14:creationId xmlns:p14="http://schemas.microsoft.com/office/powerpoint/2010/main" val="413974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HISTORIA Y EVOLUCIÓN DE ARQUITECTURA EN CAPAS</a:t>
            </a:r>
          </a:p>
          <a:p>
            <a:pPr marL="0" marR="0" indent="0">
              <a:lnSpc>
                <a:spcPct val="115000"/>
              </a:lnSpc>
              <a:spcBef>
                <a:spcPts val="0"/>
              </a:spcBef>
              <a:spcAft>
                <a:spcPts val="1000"/>
              </a:spcAft>
              <a:buNone/>
            </a:pPr>
            <a:r>
              <a:rPr lang="es-ES" dirty="0">
                <a:solidFill>
                  <a:schemeClr val="tx1"/>
                </a:solidFill>
              </a:rPr>
              <a:t>La arquitectura de capas es un enfoque de diseño de software que se utiliza para crear sistemas complejos y estructurados. Esta arquitectura se basa en la idea de que un sistema puede descomponerse en capas, donde cada capa es responsable de un conjunto específico de tareas y se comunica con las capas adyacentes a través de interfaces bien definidas.</a:t>
            </a:r>
          </a:p>
          <a:p>
            <a:pPr marL="0" marR="0" indent="0">
              <a:lnSpc>
                <a:spcPct val="115000"/>
              </a:lnSpc>
              <a:spcBef>
                <a:spcPts val="0"/>
              </a:spcBef>
              <a:spcAft>
                <a:spcPts val="1000"/>
              </a:spcAft>
              <a:buNone/>
            </a:pPr>
            <a:r>
              <a:rPr lang="es-ES" dirty="0">
                <a:solidFill>
                  <a:schemeClr val="tx1"/>
                </a:solidFill>
              </a:rPr>
              <a:t>La arquitectura de capas ha evolucionado con el tiempo y ha sido aplicada en diferentes contextos. Una de las primeras aplicaciones de esta arquitectura se dio en el diseño de sistemas operativos en los años 60 y 70. En estos sistemas, la arquitectura de capas se utilizaba para separar el </a:t>
            </a:r>
            <a:r>
              <a:rPr lang="es-ES" dirty="0" err="1">
                <a:solidFill>
                  <a:schemeClr val="tx1"/>
                </a:solidFill>
              </a:rPr>
              <a:t>kernel</a:t>
            </a:r>
            <a:r>
              <a:rPr lang="es-ES" dirty="0">
                <a:solidFill>
                  <a:schemeClr val="tx1"/>
                </a:solidFill>
              </a:rPr>
              <a:t> del sistema operativo de las aplicaciones de usuario y de los controladores de dispositivos. De esta forma, se lograba una mayor estabilidad y seguridad del sistema, ya que los fallos en las aplicaciones de usuario o los controladores de dispositivos no afectaban núcleo del sistema operativo [2].</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8</a:t>
            </a:fld>
            <a:endParaRPr lang="en-US" sz="2800" dirty="0">
              <a:solidFill>
                <a:schemeClr val="bg1"/>
              </a:solidFill>
            </a:endParaRPr>
          </a:p>
        </p:txBody>
      </p:sp>
    </p:spTree>
    <p:extLst>
      <p:ext uri="{BB962C8B-B14F-4D97-AF65-F5344CB8AC3E}">
        <p14:creationId xmlns:p14="http://schemas.microsoft.com/office/powerpoint/2010/main" val="147400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lstStyle/>
          <a:p>
            <a:r>
              <a:rPr lang="es-ES" dirty="0"/>
              <a:t>3	MARCO TE</a:t>
            </a:r>
            <a:r>
              <a:rPr lang="es-EC" dirty="0"/>
              <a:t>ÓRICO</a:t>
            </a:r>
            <a:br>
              <a:rPr lang="es-EC" dirty="0"/>
            </a:br>
            <a:r>
              <a:rPr lang="es-EC" dirty="0"/>
              <a:t>3.2	ARQUITECTURA EN CAPAS</a:t>
            </a:r>
            <a:endParaRPr lang="es-ES" dirty="0"/>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a:lnSpc>
                <a:spcPct val="90000"/>
              </a:lnSpc>
            </a:pPr>
            <a:r>
              <a:rPr lang="es-ES" sz="1100" dirty="0">
                <a:solidFill>
                  <a:srgbClr val="FFFF00"/>
                </a:solidFill>
              </a:rPr>
              <a:t>3	MARCO TEÓRICO</a:t>
            </a:r>
          </a:p>
          <a:p>
            <a:pPr lvl="1">
              <a:lnSpc>
                <a:spcPct val="90000"/>
              </a:lnSpc>
            </a:pPr>
            <a:r>
              <a:rPr lang="es-ES" sz="1100" dirty="0">
                <a:solidFill>
                  <a:schemeClr val="bg1"/>
                </a:solidFill>
              </a:rPr>
              <a:t>3.1	C# - SQL SERVER</a:t>
            </a:r>
          </a:p>
          <a:p>
            <a:pPr lvl="1">
              <a:lnSpc>
                <a:spcPct val="90000"/>
              </a:lnSpc>
            </a:pPr>
            <a:r>
              <a:rPr lang="es-ES" sz="1100" dirty="0">
                <a:solidFill>
                  <a:srgbClr val="FFFF00"/>
                </a:solidFill>
              </a:rPr>
              <a:t>3.2	ARQUITECTURA EN CAPAS</a:t>
            </a:r>
          </a:p>
          <a:p>
            <a:pPr>
              <a:lnSpc>
                <a:spcPct val="90000"/>
              </a:lnSpc>
            </a:pPr>
            <a:r>
              <a:rPr lang="es-ES" sz="1100" dirty="0">
                <a:solidFill>
                  <a:schemeClr val="bg1"/>
                </a:solidFill>
              </a:rPr>
              <a:t>4	PARTE PRACTICA</a:t>
            </a:r>
          </a:p>
          <a:p>
            <a:pPr lvl="1">
              <a:lnSpc>
                <a:spcPct val="90000"/>
              </a:lnSpc>
            </a:pPr>
            <a:r>
              <a:rPr lang="es-ES" sz="1100" dirty="0">
                <a:solidFill>
                  <a:schemeClr val="bg1"/>
                </a:solidFill>
              </a:rPr>
              <a:t>4.1	DESARROLLO DEL PROYECTO</a:t>
            </a:r>
          </a:p>
          <a:p>
            <a:pPr lvl="1">
              <a:lnSpc>
                <a:spcPct val="90000"/>
              </a:lnSpc>
            </a:pPr>
            <a:r>
              <a:rPr lang="es-ES" sz="1100" dirty="0">
                <a:solidFill>
                  <a:schemeClr val="bg1"/>
                </a:solidFill>
              </a:rPr>
              <a:t>4.2	EJECUCIÓN</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BIBLIOGRAFIA</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972235"/>
            <a:ext cx="8536174" cy="4689822"/>
          </a:xfrm>
        </p:spPr>
        <p:txBody>
          <a:bodyPr>
            <a:normAutofit/>
          </a:bodyPr>
          <a:lstStyle/>
          <a:p>
            <a:pPr marL="0" marR="0" indent="0">
              <a:lnSpc>
                <a:spcPct val="115000"/>
              </a:lnSpc>
              <a:spcBef>
                <a:spcPts val="0"/>
              </a:spcBef>
              <a:spcAft>
                <a:spcPts val="1000"/>
              </a:spcAft>
              <a:buNone/>
            </a:pPr>
            <a:r>
              <a:rPr lang="es-ES" dirty="0">
                <a:solidFill>
                  <a:schemeClr val="tx1"/>
                </a:solidFill>
              </a:rPr>
              <a:t>HISTORIA Y EVOLUCIÓN DE ARQUITECTURA EN CAPAS</a:t>
            </a:r>
          </a:p>
          <a:p>
            <a:pPr marL="0" marR="0" indent="0">
              <a:lnSpc>
                <a:spcPct val="115000"/>
              </a:lnSpc>
              <a:spcBef>
                <a:spcPts val="0"/>
              </a:spcBef>
              <a:spcAft>
                <a:spcPts val="1000"/>
              </a:spcAft>
              <a:buNone/>
            </a:pPr>
            <a:r>
              <a:rPr lang="es-ES" dirty="0">
                <a:solidFill>
                  <a:schemeClr val="tx1"/>
                </a:solidFill>
              </a:rPr>
              <a:t>Posteriormente, la arquitectura de capas se utilizó en el diseño de sistemas de bases de datos. En este caso, la capa más baja de la arquitectura correspondía al motor de almacenamiento de la base de datos, mientras que las capas superiores se encargaban de la gestión de consultas y la presentación de resultados.</a:t>
            </a:r>
          </a:p>
          <a:p>
            <a:pPr marL="0" marR="0" indent="0">
              <a:lnSpc>
                <a:spcPct val="115000"/>
              </a:lnSpc>
              <a:spcBef>
                <a:spcPts val="0"/>
              </a:spcBef>
              <a:spcAft>
                <a:spcPts val="1000"/>
              </a:spcAft>
              <a:buNone/>
            </a:pPr>
            <a:r>
              <a:rPr lang="es-ES" dirty="0">
                <a:solidFill>
                  <a:schemeClr val="tx1"/>
                </a:solidFill>
              </a:rPr>
              <a:t>Con el desarrollo de los sistemas distribuidos, la arquitectura de capas ha sido aplicada en el diseño de sistemas cliente-servidor y en la web. En estos casos, la capa de presentación corresponde al cliente, mientras que la capa de aplicación y la capa de datos se encuentran en el servidor. Esta arquitectura ha permitido la separación de las tareas de presentación y lógica de negocio, lo que facilita la evolución y el mantenimiento del sistema.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9</a:t>
            </a:fld>
            <a:endParaRPr lang="en-US" sz="2800" dirty="0">
              <a:solidFill>
                <a:schemeClr val="bg1"/>
              </a:solidFill>
            </a:endParaRPr>
          </a:p>
        </p:txBody>
      </p:sp>
    </p:spTree>
    <p:extLst>
      <p:ext uri="{BB962C8B-B14F-4D97-AF65-F5344CB8AC3E}">
        <p14:creationId xmlns:p14="http://schemas.microsoft.com/office/powerpoint/2010/main" val="45170068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9492</Words>
  <Application>Microsoft Office PowerPoint</Application>
  <PresentationFormat>Widescreen</PresentationFormat>
  <Paragraphs>1075</Paragraphs>
  <Slides>69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Calibri</vt:lpstr>
      <vt:lpstr>Gill Sans MT</vt:lpstr>
      <vt:lpstr>Wingdings 2</vt:lpstr>
      <vt:lpstr>Dividendo</vt:lpstr>
      <vt:lpstr>TALLER C7 CRUD CON ARQUITECTURA TRADICIONAL EN CAPAS, VISUAL BASIC Y SQL SERVER</vt:lpstr>
      <vt:lpstr>PowerPoint Presentation</vt:lpstr>
      <vt:lpstr>1 Introducción</vt:lpstr>
      <vt:lpstr>2 OBJETIVOS 2.1 OBJETIVO GENERAL</vt:lpstr>
      <vt:lpstr>2 OBJETIVOS 2.1 OBJETIVOS ESPECIFICOS</vt:lpstr>
      <vt:lpstr>3 MARCO TEÓRICO 3.1 VISUAL BASIC - SQL SERVER</vt:lpstr>
      <vt:lpstr>3 MARCO TEÓRICO 3.1 VISUAL BASIC - SQL SERVER</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3 MARCO TEÓRICO 3.2 ARQUITECTURA EN CAPAS</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vt:lpstr>
      <vt:lpstr>4 Parte práctica 4.2 EJECUCIÓN</vt:lpstr>
      <vt:lpstr>4 Parte práctica 4.2 EJECUCIÓN</vt:lpstr>
      <vt:lpstr>4 Parte práctica 4.2 EJECUCIÓN</vt:lpstr>
      <vt:lpstr>4 Parte práctica 4.2 EJECUCIÓN</vt:lpstr>
      <vt:lpstr>4 Parte práctica 4.2 EJECUCIÓN</vt:lpstr>
      <vt:lpstr>4 Parte práctica 4.2 EJECUCIÓN</vt:lpstr>
      <vt:lpstr>4 Parte práctica 4.2 EJECUCIÓN</vt:lpstr>
      <vt:lpstr>4 Parte práctica 4.2 EJECUCIÓN</vt:lpstr>
      <vt:lpstr>4 Parte práctica 4.2 EJECUCIÓN</vt:lpstr>
      <vt:lpstr>5 CONCLUSIONES</vt:lpstr>
      <vt:lpstr>6 RECOMENDACIONES</vt:lpstr>
      <vt:lpstr>BIBLIOGRAFIA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422</cp:revision>
  <dcterms:created xsi:type="dcterms:W3CDTF">2020-07-10T23:33:49Z</dcterms:created>
  <dcterms:modified xsi:type="dcterms:W3CDTF">2023-03-12T03:30:34Z</dcterms:modified>
</cp:coreProperties>
</file>