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8" r:id="rId2"/>
    <p:sldId id="259" r:id="rId3"/>
    <p:sldId id="301" r:id="rId4"/>
    <p:sldId id="492" r:id="rId5"/>
    <p:sldId id="302" r:id="rId6"/>
    <p:sldId id="392" r:id="rId7"/>
    <p:sldId id="493" r:id="rId8"/>
    <p:sldId id="494" r:id="rId9"/>
    <p:sldId id="495" r:id="rId10"/>
    <p:sldId id="496" r:id="rId11"/>
    <p:sldId id="497" r:id="rId12"/>
    <p:sldId id="498" r:id="rId13"/>
    <p:sldId id="499" r:id="rId14"/>
    <p:sldId id="500" r:id="rId15"/>
    <p:sldId id="501" r:id="rId16"/>
    <p:sldId id="502" r:id="rId17"/>
    <p:sldId id="503" r:id="rId18"/>
    <p:sldId id="504" r:id="rId19"/>
    <p:sldId id="505" r:id="rId20"/>
    <p:sldId id="264" r:id="rId21"/>
    <p:sldId id="506" r:id="rId22"/>
    <p:sldId id="507" r:id="rId23"/>
    <p:sldId id="508" r:id="rId24"/>
    <p:sldId id="509" r:id="rId25"/>
    <p:sldId id="510" r:id="rId26"/>
    <p:sldId id="511" r:id="rId27"/>
    <p:sldId id="512" r:id="rId28"/>
    <p:sldId id="514" r:id="rId29"/>
    <p:sldId id="513" r:id="rId30"/>
    <p:sldId id="515" r:id="rId31"/>
    <p:sldId id="516" r:id="rId32"/>
    <p:sldId id="517" r:id="rId33"/>
    <p:sldId id="518" r:id="rId34"/>
    <p:sldId id="519" r:id="rId35"/>
    <p:sldId id="520" r:id="rId36"/>
    <p:sldId id="521" r:id="rId37"/>
    <p:sldId id="522" r:id="rId38"/>
    <p:sldId id="523" r:id="rId39"/>
    <p:sldId id="524" r:id="rId40"/>
    <p:sldId id="525" r:id="rId41"/>
    <p:sldId id="526" r:id="rId42"/>
    <p:sldId id="527" r:id="rId43"/>
    <p:sldId id="528" r:id="rId44"/>
    <p:sldId id="529" r:id="rId45"/>
    <p:sldId id="530" r:id="rId46"/>
    <p:sldId id="531" r:id="rId47"/>
    <p:sldId id="532" r:id="rId48"/>
    <p:sldId id="533" r:id="rId49"/>
    <p:sldId id="534" r:id="rId50"/>
    <p:sldId id="535" r:id="rId51"/>
    <p:sldId id="391" r:id="rId52"/>
    <p:sldId id="280" r:id="rId53"/>
    <p:sldId id="491" r:id="rId5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2" autoAdjust="0"/>
    <p:restoredTop sz="94660"/>
  </p:normalViewPr>
  <p:slideViewPr>
    <p:cSldViewPr snapToGrid="0">
      <p:cViewPr varScale="1">
        <p:scale>
          <a:sx n="77" d="100"/>
          <a:sy n="77" d="100"/>
        </p:scale>
        <p:origin x="60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custT="1"/>
      <dgm:spPr/>
      <dgm:t>
        <a:bodyPr/>
        <a:lstStyle/>
        <a:p>
          <a:pPr>
            <a:lnSpc>
              <a:spcPct val="100000"/>
            </a:lnSpc>
          </a:pPr>
          <a:r>
            <a:rPr lang="es-ES" sz="1800" kern="1200" dirty="0"/>
            <a:t>Investigar sobre los patrones en la Ingeniería y desarrollo de Software, los tipos y categorías.</a:t>
          </a:r>
          <a:endParaRPr lang="en-US" sz="1800" kern="1200" dirty="0">
            <a:solidFill>
              <a:schemeClr val="tx1"/>
            </a:solidFill>
            <a:latin typeface="+mn-lt"/>
            <a:ea typeface="+mn-ea"/>
            <a:cs typeface="+mn-cs"/>
          </a:endParaRPr>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641D0B15-1DA1-45A1-8DFE-F4EB02E891AF}">
      <dgm:prSet custT="1"/>
      <dgm:spPr/>
      <dgm:t>
        <a:bodyPr/>
        <a:lstStyle/>
        <a:p>
          <a:pPr>
            <a:lnSpc>
              <a:spcPct val="100000"/>
            </a:lnSpc>
          </a:pPr>
          <a:r>
            <a:rPr lang="es-ES" sz="1800" kern="1200" dirty="0"/>
            <a:t>Realizar una práctica para la búsqueda y filtrado de datos en el que se usen los patrones de diseño DTO, DAO, Singleton y MVC.</a:t>
          </a:r>
          <a:endParaRPr lang="en-US" sz="1800" kern="1200" dirty="0">
            <a:solidFill>
              <a:prstClr val="black"/>
            </a:solidFill>
            <a:latin typeface="Gill Sans MT" panose="020B0502020104020203"/>
            <a:ea typeface="+mn-ea"/>
            <a:cs typeface="+mn-cs"/>
          </a:endParaRPr>
        </a:p>
      </dgm:t>
    </dgm:pt>
    <dgm:pt modelId="{5C9C8D6E-0ECD-4C7A-AFE4-8D874E5132E1}" type="parTrans" cxnId="{270DFE8E-DE55-46CA-9D69-12A933EF722C}">
      <dgm:prSet/>
      <dgm:spPr/>
      <dgm:t>
        <a:bodyPr/>
        <a:lstStyle/>
        <a:p>
          <a:endParaRPr lang="en-US"/>
        </a:p>
      </dgm:t>
    </dgm:pt>
    <dgm:pt modelId="{C811C9DE-931D-4BF6-8CDA-C7C4EEE08703}" type="sibTrans" cxnId="{270DFE8E-DE55-46CA-9D69-12A933EF722C}">
      <dgm:prSet/>
      <dgm:spPr/>
      <dgm:t>
        <a:bodyPr/>
        <a:lstStyle/>
        <a:p>
          <a:endParaRPr lang="en-US"/>
        </a:p>
      </dgm:t>
    </dgm:pt>
    <dgm:pt modelId="{7F17F159-00E6-4DF3-9AE3-091EF15D75BD}">
      <dgm:prSet custT="1"/>
      <dgm:spPr/>
      <dgm:t>
        <a:bodyPr/>
        <a:lstStyle/>
        <a:p>
          <a:r>
            <a:rPr lang="es-ES" sz="1800" kern="1200" dirty="0"/>
            <a:t>Documentar todo el proceso de la parte práctica para usarlo como manual y guía en futuros proyectos.</a:t>
          </a:r>
          <a:endParaRPr lang="en-US" sz="1800" kern="1200" dirty="0">
            <a:solidFill>
              <a:prstClr val="black"/>
            </a:solidFill>
            <a:latin typeface="Gill Sans MT" panose="020B0502020104020203"/>
            <a:ea typeface="+mn-ea"/>
            <a:cs typeface="+mn-cs"/>
          </a:endParaRPr>
        </a:p>
      </dgm:t>
    </dgm:pt>
    <dgm:pt modelId="{29FA3941-ABA5-4B03-B2AA-C8CF625C9EC7}" type="parTrans" cxnId="{3A04D0BB-2C58-42B2-8973-477FA47C8F1B}">
      <dgm:prSet/>
      <dgm:spPr/>
      <dgm:t>
        <a:bodyPr/>
        <a:lstStyle/>
        <a:p>
          <a:endParaRPr lang="en-US"/>
        </a:p>
      </dgm:t>
    </dgm:pt>
    <dgm:pt modelId="{2A062E5D-9E4E-47B2-ABBB-A7B0CE411F0F}" type="sibTrans" cxnId="{3A04D0BB-2C58-42B2-8973-477FA47C8F1B}">
      <dgm:prSet/>
      <dgm:spPr/>
      <dgm:t>
        <a:bodyPr/>
        <a:lstStyle/>
        <a:p>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3" custLinFactNeighborX="0" custLinFactNeighborY="-70036"/>
      <dgm:spPr/>
    </dgm:pt>
    <dgm:pt modelId="{EF3EB306-BCA3-4296-A73B-A62F39E9DF48}" type="pres">
      <dgm:prSet presAssocID="{5ABBEA2F-05EC-411F-8218-4910F8943ECA}" presName="iconRect" presStyleLbl="node1" presStyleIdx="0" presStyleCnt="3" custLinFactNeighborY="1769"/>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3" custLinFactNeighborX="0" custLinFactNeighborY="-53712">
        <dgm:presLayoutVars>
          <dgm:chMax val="0"/>
          <dgm:chPref val="0"/>
        </dgm:presLayoutVars>
      </dgm:prSet>
      <dgm:spPr/>
    </dgm:pt>
    <dgm:pt modelId="{0BEC6EF7-DF04-4B9C-AF83-68CA5E84997C}" type="pres">
      <dgm:prSet presAssocID="{69FE15C4-FBCF-401D-AAC0-0131243B66CE}" presName="sibTrans" presStyleCnt="0"/>
      <dgm:spPr/>
    </dgm:pt>
    <dgm:pt modelId="{28835DDE-951C-45A6-98BD-F107DE2E4451}" type="pres">
      <dgm:prSet presAssocID="{641D0B15-1DA1-45A1-8DFE-F4EB02E891AF}" presName="compNode" presStyleCnt="0"/>
      <dgm:spPr/>
    </dgm:pt>
    <dgm:pt modelId="{C81997EB-978D-4304-B6DD-B5A7CA71AA95}" type="pres">
      <dgm:prSet presAssocID="{641D0B15-1DA1-45A1-8DFE-F4EB02E891AF}" presName="bgRect" presStyleLbl="bgShp" presStyleIdx="1" presStyleCnt="3" custLinFactNeighborX="0" custLinFactNeighborY="2963"/>
      <dgm:spPr/>
    </dgm:pt>
    <dgm:pt modelId="{36AB2EC3-1CDA-48AC-B302-ECAE9B4EFA69}" type="pres">
      <dgm:prSet presAssocID="{641D0B15-1DA1-45A1-8DFE-F4EB02E891AF}" presName="iconRect" presStyleLbl="node1" presStyleIdx="1" presStyleCnt="3" custLinFactNeighborY="481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8B5E54FF-A678-41C5-9715-4C56753F2584}" type="pres">
      <dgm:prSet presAssocID="{641D0B15-1DA1-45A1-8DFE-F4EB02E891AF}" presName="spaceRect" presStyleCnt="0"/>
      <dgm:spPr/>
    </dgm:pt>
    <dgm:pt modelId="{6F61B568-8502-4132-9503-C01ED4044776}" type="pres">
      <dgm:prSet presAssocID="{641D0B15-1DA1-45A1-8DFE-F4EB02E891AF}" presName="parTx" presStyleLbl="revTx" presStyleIdx="1" presStyleCnt="3" custLinFactNeighborX="0" custLinFactNeighborY="2963">
        <dgm:presLayoutVars>
          <dgm:chMax val="0"/>
          <dgm:chPref val="0"/>
        </dgm:presLayoutVars>
      </dgm:prSet>
      <dgm:spPr/>
    </dgm:pt>
    <dgm:pt modelId="{505E2A0D-CB75-4A13-A8A2-CC5CB91047AB}" type="pres">
      <dgm:prSet presAssocID="{C811C9DE-931D-4BF6-8CDA-C7C4EEE08703}" presName="sibTrans" presStyleCnt="0"/>
      <dgm:spPr/>
    </dgm:pt>
    <dgm:pt modelId="{B07A939C-DD50-429D-85CD-AD05513572DC}" type="pres">
      <dgm:prSet presAssocID="{7F17F159-00E6-4DF3-9AE3-091EF15D75BD}" presName="compNode" presStyleCnt="0"/>
      <dgm:spPr/>
    </dgm:pt>
    <dgm:pt modelId="{9273DA6A-EE3A-4DF2-97A9-7272CE0B498E}" type="pres">
      <dgm:prSet presAssocID="{7F17F159-00E6-4DF3-9AE3-091EF15D75BD}" presName="bgRect" presStyleLbl="bgShp" presStyleIdx="2" presStyleCnt="3"/>
      <dgm:spPr/>
    </dgm:pt>
    <dgm:pt modelId="{D5A9E942-949F-47DD-A5D9-8BDCEAF69BBE}" type="pres">
      <dgm:prSet presAssocID="{7F17F159-00E6-4DF3-9AE3-091EF15D75BD}"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s discográfico"/>
        </a:ext>
      </dgm:extLst>
    </dgm:pt>
    <dgm:pt modelId="{0FF02430-BC83-4050-A749-E34858EDA1B4}" type="pres">
      <dgm:prSet presAssocID="{7F17F159-00E6-4DF3-9AE3-091EF15D75BD}" presName="spaceRect" presStyleCnt="0"/>
      <dgm:spPr/>
    </dgm:pt>
    <dgm:pt modelId="{7BAB2A30-011A-4F41-8CC7-84B6A9E9F9B3}" type="pres">
      <dgm:prSet presAssocID="{7F17F159-00E6-4DF3-9AE3-091EF15D75BD}" presName="parTx" presStyleLbl="revTx" presStyleIdx="2" presStyleCnt="3" custLinFactNeighborX="0" custLinFactNeighborY="43">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270DFE8E-DE55-46CA-9D69-12A933EF722C}" srcId="{60549B07-45D9-44CF-B593-06585F5D7F85}" destId="{641D0B15-1DA1-45A1-8DFE-F4EB02E891AF}" srcOrd="1" destOrd="0" parTransId="{5C9C8D6E-0ECD-4C7A-AFE4-8D874E5132E1}" sibTransId="{C811C9DE-931D-4BF6-8CDA-C7C4EEE08703}"/>
    <dgm:cxn modelId="{826B97A5-F7D7-494C-8756-AAA28313A4F5}" type="presOf" srcId="{641D0B15-1DA1-45A1-8DFE-F4EB02E891AF}" destId="{6F61B568-8502-4132-9503-C01ED4044776}" srcOrd="0" destOrd="0" presId="urn:microsoft.com/office/officeart/2018/2/layout/IconVerticalSolidList"/>
    <dgm:cxn modelId="{0AB2E5B3-79C2-46C2-9C80-F4E02CB49ABF}" type="presOf" srcId="{7F17F159-00E6-4DF3-9AE3-091EF15D75BD}" destId="{7BAB2A30-011A-4F41-8CC7-84B6A9E9F9B3}"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3A04D0BB-2C58-42B2-8973-477FA47C8F1B}" srcId="{60549B07-45D9-44CF-B593-06585F5D7F85}" destId="{7F17F159-00E6-4DF3-9AE3-091EF15D75BD}" srcOrd="2" destOrd="0" parTransId="{29FA3941-ABA5-4B03-B2AA-C8CF625C9EC7}" sibTransId="{2A062E5D-9E4E-47B2-ABBB-A7B0CE411F0F}"/>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 modelId="{1EC15FC5-E5B3-4DA4-9AD8-732986F48059}" type="presParOf" srcId="{84449B42-71F2-4448-9F39-E6748BABBCA3}" destId="{0BEC6EF7-DF04-4B9C-AF83-68CA5E84997C}" srcOrd="1" destOrd="0" presId="urn:microsoft.com/office/officeart/2018/2/layout/IconVerticalSolidList"/>
    <dgm:cxn modelId="{32C37866-A439-4838-9F12-8C0AE23BEB05}" type="presParOf" srcId="{84449B42-71F2-4448-9F39-E6748BABBCA3}" destId="{28835DDE-951C-45A6-98BD-F107DE2E4451}" srcOrd="2" destOrd="0" presId="urn:microsoft.com/office/officeart/2018/2/layout/IconVerticalSolidList"/>
    <dgm:cxn modelId="{A17DBABF-1F2E-4CCD-861A-8C78E0AC8EA4}" type="presParOf" srcId="{28835DDE-951C-45A6-98BD-F107DE2E4451}" destId="{C81997EB-978D-4304-B6DD-B5A7CA71AA95}" srcOrd="0" destOrd="0" presId="urn:microsoft.com/office/officeart/2018/2/layout/IconVerticalSolidList"/>
    <dgm:cxn modelId="{68B7E5C7-D2F8-476B-A1CD-1322933644FF}" type="presParOf" srcId="{28835DDE-951C-45A6-98BD-F107DE2E4451}" destId="{36AB2EC3-1CDA-48AC-B302-ECAE9B4EFA69}" srcOrd="1" destOrd="0" presId="urn:microsoft.com/office/officeart/2018/2/layout/IconVerticalSolidList"/>
    <dgm:cxn modelId="{8D7BBD34-C96A-4258-833D-B9DF7A09747C}" type="presParOf" srcId="{28835DDE-951C-45A6-98BD-F107DE2E4451}" destId="{8B5E54FF-A678-41C5-9715-4C56753F2584}" srcOrd="2" destOrd="0" presId="urn:microsoft.com/office/officeart/2018/2/layout/IconVerticalSolidList"/>
    <dgm:cxn modelId="{2A780696-0ED6-446D-A343-EF183F1A90C1}" type="presParOf" srcId="{28835DDE-951C-45A6-98BD-F107DE2E4451}" destId="{6F61B568-8502-4132-9503-C01ED4044776}" srcOrd="3" destOrd="0" presId="urn:microsoft.com/office/officeart/2018/2/layout/IconVerticalSolidList"/>
    <dgm:cxn modelId="{9C45BB4F-15F6-485E-8B2E-EE3A78728431}" type="presParOf" srcId="{84449B42-71F2-4448-9F39-E6748BABBCA3}" destId="{505E2A0D-CB75-4A13-A8A2-CC5CB91047AB}" srcOrd="3" destOrd="0" presId="urn:microsoft.com/office/officeart/2018/2/layout/IconVerticalSolidList"/>
    <dgm:cxn modelId="{668DCCBC-87FA-47BB-A697-ECF8755F6F01}" type="presParOf" srcId="{84449B42-71F2-4448-9F39-E6748BABBCA3}" destId="{B07A939C-DD50-429D-85CD-AD05513572DC}" srcOrd="4" destOrd="0" presId="urn:microsoft.com/office/officeart/2018/2/layout/IconVerticalSolidList"/>
    <dgm:cxn modelId="{A8A39EAA-39CE-4FCF-9F7A-15D62097B0E0}" type="presParOf" srcId="{B07A939C-DD50-429D-85CD-AD05513572DC}" destId="{9273DA6A-EE3A-4DF2-97A9-7272CE0B498E}" srcOrd="0" destOrd="0" presId="urn:microsoft.com/office/officeart/2018/2/layout/IconVerticalSolidList"/>
    <dgm:cxn modelId="{8C3F893A-1500-4FC3-AF3B-1B3484DCAB47}" type="presParOf" srcId="{B07A939C-DD50-429D-85CD-AD05513572DC}" destId="{D5A9E942-949F-47DD-A5D9-8BDCEAF69BBE}" srcOrd="1" destOrd="0" presId="urn:microsoft.com/office/officeart/2018/2/layout/IconVerticalSolidList"/>
    <dgm:cxn modelId="{ED9E90AD-D549-4BB1-9582-521DB783E74A}" type="presParOf" srcId="{B07A939C-DD50-429D-85CD-AD05513572DC}" destId="{0FF02430-BC83-4050-A749-E34858EDA1B4}" srcOrd="2" destOrd="0" presId="urn:microsoft.com/office/officeart/2018/2/layout/IconVerticalSolidList"/>
    <dgm:cxn modelId="{82DBE577-7221-4994-A0BE-BA5B46009F66}" type="presParOf" srcId="{B07A939C-DD50-429D-85CD-AD05513572DC}" destId="{7BAB2A30-011A-4F41-8CC7-84B6A9E9F9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0"/>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57972" y="278280"/>
          <a:ext cx="650859" cy="65085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366804" y="0"/>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t>Investigar sobre los patrones en la Ingeniería y desarrollo de Software, los tipos y categorías.</a:t>
          </a:r>
          <a:endParaRPr lang="en-US" sz="1800" kern="1200" dirty="0">
            <a:solidFill>
              <a:schemeClr val="tx1"/>
            </a:solidFill>
            <a:latin typeface="+mn-lt"/>
            <a:ea typeface="+mn-ea"/>
            <a:cs typeface="+mn-cs"/>
          </a:endParaRPr>
        </a:p>
      </dsp:txBody>
      <dsp:txXfrm>
        <a:off x="1366804" y="0"/>
        <a:ext cx="6903040" cy="1183380"/>
      </dsp:txXfrm>
    </dsp:sp>
    <dsp:sp modelId="{C81997EB-978D-4304-B6DD-B5A7CA71AA95}">
      <dsp:nvSpPr>
        <dsp:cNvPr id="0" name=""/>
        <dsp:cNvSpPr/>
      </dsp:nvSpPr>
      <dsp:spPr>
        <a:xfrm>
          <a:off x="0" y="1514794"/>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2EC3-1CDA-48AC-B302-ECAE9B4EFA69}">
      <dsp:nvSpPr>
        <dsp:cNvPr id="0" name=""/>
        <dsp:cNvSpPr/>
      </dsp:nvSpPr>
      <dsp:spPr>
        <a:xfrm>
          <a:off x="357972" y="1777350"/>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61B568-8502-4132-9503-C01ED4044776}">
      <dsp:nvSpPr>
        <dsp:cNvPr id="0" name=""/>
        <dsp:cNvSpPr/>
      </dsp:nvSpPr>
      <dsp:spPr>
        <a:xfrm>
          <a:off x="1366804" y="1514794"/>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100000"/>
            </a:lnSpc>
            <a:spcBef>
              <a:spcPct val="0"/>
            </a:spcBef>
            <a:spcAft>
              <a:spcPct val="35000"/>
            </a:spcAft>
            <a:buNone/>
          </a:pPr>
          <a:r>
            <a:rPr lang="es-ES" sz="1800" kern="1200" dirty="0"/>
            <a:t>Realizar una práctica para la búsqueda y filtrado de datos en el que se usen los patrones de diseño DTO, DAO, Singleton y MVC.</a:t>
          </a:r>
          <a:endParaRPr lang="en-US" sz="1800" kern="1200" dirty="0">
            <a:solidFill>
              <a:prstClr val="black"/>
            </a:solidFill>
            <a:latin typeface="Gill Sans MT" panose="020B0502020104020203"/>
            <a:ea typeface="+mn-ea"/>
            <a:cs typeface="+mn-cs"/>
          </a:endParaRPr>
        </a:p>
      </dsp:txBody>
      <dsp:txXfrm>
        <a:off x="1366804" y="1514794"/>
        <a:ext cx="6903040" cy="1183380"/>
      </dsp:txXfrm>
    </dsp:sp>
    <dsp:sp modelId="{9273DA6A-EE3A-4DF2-97A9-7272CE0B498E}">
      <dsp:nvSpPr>
        <dsp:cNvPr id="0" name=""/>
        <dsp:cNvSpPr/>
      </dsp:nvSpPr>
      <dsp:spPr>
        <a:xfrm>
          <a:off x="0" y="2958956"/>
          <a:ext cx="8269845" cy="11833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9E942-949F-47DD-A5D9-8BDCEAF69BBE}">
      <dsp:nvSpPr>
        <dsp:cNvPr id="0" name=""/>
        <dsp:cNvSpPr/>
      </dsp:nvSpPr>
      <dsp:spPr>
        <a:xfrm>
          <a:off x="357972" y="3225217"/>
          <a:ext cx="650859" cy="650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B2A30-011A-4F41-8CC7-84B6A9E9F9B3}">
      <dsp:nvSpPr>
        <dsp:cNvPr id="0" name=""/>
        <dsp:cNvSpPr/>
      </dsp:nvSpPr>
      <dsp:spPr>
        <a:xfrm>
          <a:off x="1366804" y="2959462"/>
          <a:ext cx="6903040" cy="1183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241" tIns="125241" rIns="125241" bIns="125241" numCol="1" spcCol="1270" anchor="ctr" anchorCtr="0">
          <a:noAutofit/>
        </a:bodyPr>
        <a:lstStyle/>
        <a:p>
          <a:pPr marL="0" lvl="0" indent="0" algn="l" defTabSz="800100">
            <a:lnSpc>
              <a:spcPct val="90000"/>
            </a:lnSpc>
            <a:spcBef>
              <a:spcPct val="0"/>
            </a:spcBef>
            <a:spcAft>
              <a:spcPct val="35000"/>
            </a:spcAft>
            <a:buNone/>
          </a:pPr>
          <a:r>
            <a:rPr lang="es-ES" sz="1800" kern="1200" dirty="0"/>
            <a:t>Documentar todo el proceso de la parte práctica para usarlo como manual y guía en futuros proyectos.</a:t>
          </a:r>
          <a:endParaRPr lang="en-US" sz="1800" kern="1200" dirty="0">
            <a:solidFill>
              <a:prstClr val="black"/>
            </a:solidFill>
            <a:latin typeface="Gill Sans MT" panose="020B0502020104020203"/>
            <a:ea typeface="+mn-ea"/>
            <a:cs typeface="+mn-cs"/>
          </a:endParaRPr>
        </a:p>
      </dsp:txBody>
      <dsp:txXfrm>
        <a:off x="1366804" y="2959462"/>
        <a:ext cx="6903040" cy="11833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22/02/2023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20</a:t>
            </a:fld>
            <a:endParaRPr lang="es-ES"/>
          </a:p>
        </p:txBody>
      </p:sp>
    </p:spTree>
    <p:extLst>
      <p:ext uri="{BB962C8B-B14F-4D97-AF65-F5344CB8AC3E}">
        <p14:creationId xmlns:p14="http://schemas.microsoft.com/office/powerpoint/2010/main" val="157006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11DF40A-DBC2-4751-936F-A1EF4526BFE1}" type="datetime1">
              <a:rPr lang="en-US" smtClean="0"/>
              <a:t>2/22/2023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CF0D52-C4DA-4547-B502-6E2B3C3D9569}" type="datetime1">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598004A-6992-4E8D-8D59-E84C69AD9FE8}" type="datetime1">
              <a:rPr lang="en-US" smtClean="0"/>
              <a:t>2/22/2023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0788315-ECC5-4540-816F-79662EA1992C}" type="datetime1">
              <a:rPr lang="en-US" smtClean="0"/>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FA981D6-EE0C-4D82-9AE9-63C2BF07073C}" type="datetime1">
              <a:rPr lang="en-US" smtClean="0"/>
              <a:t>2/22/2023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F3F7E64-9F43-48D9-AF6A-6AD278CC4329}" type="datetime1">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E5196F4-4299-4C53-9C83-288623B013A6}" type="datetime1">
              <a:rPr lang="en-US" smtClean="0"/>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535465D-E752-4C24-99D2-D8631C490D65}" type="datetime1">
              <a:rPr lang="en-US" smtClean="0"/>
              <a:t>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FD470-ABE2-40BF-A5DD-8FD2B48C6EAA}" type="datetime1">
              <a:rPr lang="en-US" smtClean="0"/>
              <a:t>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EB9BB4C-4D56-4B8D-A688-EBAE1D038B8B}" type="datetime1">
              <a:rPr lang="en-US" smtClean="0"/>
              <a:t>2/22/2023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FE777C-C2EF-45EC-9B13-20EBC58A808B}" type="datetime1">
              <a:rPr lang="en-US" smtClean="0"/>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336DE6A-4B57-4799-8A5E-7781517CAB94}" type="datetime1">
              <a:rPr lang="en-US" smtClean="0"/>
              <a:t>2/22/2023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n-US" dirty="0">
                <a:solidFill>
                  <a:schemeClr val="bg1"/>
                </a:solidFill>
              </a:rPr>
              <a:t>PATRONES DE SOFTWARE</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STEVEN CHINLLE</a:t>
            </a:r>
          </a:p>
          <a:p>
            <a:r>
              <a:rPr lang="es-EC" dirty="0">
                <a:solidFill>
                  <a:schemeClr val="bg1"/>
                </a:solidFill>
              </a:rPr>
              <a:t>		             	KEVIN CHUQUIMARCA</a:t>
            </a:r>
          </a:p>
          <a:p>
            <a:r>
              <a:rPr lang="es-EC" dirty="0">
                <a:solidFill>
                  <a:schemeClr val="bg1"/>
                </a:solidFill>
              </a:rPr>
              <a:t>			      	MICHAEL COBACANGO</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a:t>
            </a:r>
            <a:r>
              <a:rPr lang="es-EC" dirty="0">
                <a:solidFill>
                  <a:schemeClr val="bg1"/>
                </a:solidFill>
              </a:rPr>
              <a:t>22/02/2023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4" name="Marcador de número de diapositiva 3">
            <a:extLst>
              <a:ext uri="{FF2B5EF4-FFF2-40B4-BE49-F238E27FC236}">
                <a16:creationId xmlns:a16="http://schemas.microsoft.com/office/drawing/2014/main" id="{A1A8B6E0-9B14-0DB0-52A8-24D6831A349F}"/>
              </a:ext>
            </a:extLst>
          </p:cNvPr>
          <p:cNvSpPr>
            <a:spLocks noGrp="1"/>
          </p:cNvSpPr>
          <p:nvPr>
            <p:ph type="sldNum" sz="quarter" idx="12"/>
          </p:nvPr>
        </p:nvSpPr>
        <p:spPr>
          <a:xfrm>
            <a:off x="10950659" y="6386645"/>
            <a:ext cx="1016440" cy="365125"/>
          </a:xfrm>
        </p:spPr>
        <p:txBody>
          <a:bodyPr/>
          <a:lstStyle/>
          <a:p>
            <a:fld id="{D57F1E4F-1CFF-5643-939E-217C01CDF565}" type="slidenum">
              <a:rPr lang="en-US" sz="2800" smtClean="0">
                <a:solidFill>
                  <a:schemeClr val="tx1"/>
                </a:solidFill>
              </a:rPr>
              <a:pPr/>
              <a:t>1</a:t>
            </a:fld>
            <a:endParaRPr lang="en-US" sz="2800" dirty="0">
              <a:solidFill>
                <a:schemeClr val="tx1"/>
              </a:solidFill>
            </a:endParaRP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es-ES" dirty="0"/>
              <a:t>CARACTERISTICAS</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828485"/>
            <a:ext cx="8413952" cy="4664390"/>
          </a:xfrm>
        </p:spPr>
        <p:txBody>
          <a:bodyPr>
            <a:normAutofit/>
          </a:bodyPr>
          <a:lstStyle/>
          <a:p>
            <a:pPr marL="0" marR="0" indent="0" algn="just">
              <a:lnSpc>
                <a:spcPct val="115000"/>
              </a:lnSpc>
              <a:spcBef>
                <a:spcPts val="0"/>
              </a:spcBef>
              <a:spcAft>
                <a:spcPts val="1000"/>
              </a:spcAft>
              <a:buNone/>
            </a:pPr>
            <a:r>
              <a:rPr lang="es-ES" dirty="0">
                <a:solidFill>
                  <a:schemeClr val="tx1"/>
                </a:solidFill>
              </a:rPr>
              <a:t>En cuanto a acelerar el proceso de construcción de software, se espera que un buen patrón de software tenga ciertas características. En primer lugar, debe resolver un problema específico y concreto. Es decir, los patrones capturan soluciones reales, en lugar de principios abstractos o estrategias teóricas. Además, para ser considerado un patrón, debe ser un concepto probado y tener al menos tres implementaciones reales. La solución proporcionada por el patrón no debe ser obvia, y debe surgir de un proceso de resolución de problemas efectivo y comprobado.</a:t>
            </a:r>
          </a:p>
          <a:p>
            <a:pPr marL="0" marR="0" indent="0" algn="just">
              <a:lnSpc>
                <a:spcPct val="115000"/>
              </a:lnSpc>
              <a:spcBef>
                <a:spcPts val="0"/>
              </a:spcBef>
              <a:spcAft>
                <a:spcPts val="1000"/>
              </a:spcAft>
              <a:buNone/>
            </a:pPr>
            <a:r>
              <a:rPr lang="es-ES" dirty="0">
                <a:solidFill>
                  <a:schemeClr val="tx1"/>
                </a:solidFill>
              </a:rPr>
              <a:t>En general, los patrones de software describen estructuras y mecanismos específicos que se han demostrado que funcionan bien en situaciones particulares. Si bien muchas técnicas de resolución de problemas, como los paradigmas y métodos de diseño de software, pueden derivar soluciones a problemas, los mejores patrones de software generan soluciones efectivas de manera indirecta, a través de la descripción de estructuras y mecanismos específicos.</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10</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rgbClr val="FFFF00"/>
                </a:solidFill>
              </a:rPr>
              <a:t>¿QUÉ ES UN PATRON DE SOFTWARE?</a:t>
            </a:r>
          </a:p>
          <a:p>
            <a:pPr lvl="2">
              <a:lnSpc>
                <a:spcPct val="90000"/>
              </a:lnSpc>
            </a:pPr>
            <a:r>
              <a:rPr lang="es-ES" sz="1200" dirty="0">
                <a:solidFill>
                  <a:srgbClr val="FFFF00"/>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5" name="Marcador de número de diapositiva 6">
            <a:extLst>
              <a:ext uri="{FF2B5EF4-FFF2-40B4-BE49-F238E27FC236}">
                <a16:creationId xmlns:a16="http://schemas.microsoft.com/office/drawing/2014/main" id="{7FCF7CFE-0C1A-02FE-FE56-E9B36084548B}"/>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10</a:t>
            </a:fld>
            <a:endParaRPr lang="en-US" sz="2800" dirty="0">
              <a:solidFill>
                <a:schemeClr val="bg1"/>
              </a:solidFill>
            </a:endParaRPr>
          </a:p>
        </p:txBody>
      </p:sp>
    </p:spTree>
    <p:extLst>
      <p:ext uri="{BB962C8B-B14F-4D97-AF65-F5344CB8AC3E}">
        <p14:creationId xmlns:p14="http://schemas.microsoft.com/office/powerpoint/2010/main" val="415602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es-ES" dirty="0"/>
              <a:t>CATEGORIAS</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828485"/>
            <a:ext cx="8413952" cy="4123279"/>
          </a:xfrm>
        </p:spPr>
        <p:txBody>
          <a:bodyPr>
            <a:normAutofit/>
          </a:bodyPr>
          <a:lstStyle/>
          <a:p>
            <a:pPr marL="0" marR="0" indent="0" algn="just">
              <a:lnSpc>
                <a:spcPct val="115000"/>
              </a:lnSpc>
              <a:spcBef>
                <a:spcPts val="0"/>
              </a:spcBef>
              <a:spcAft>
                <a:spcPts val="1000"/>
              </a:spcAft>
              <a:buNone/>
            </a:pPr>
            <a:r>
              <a:rPr lang="es-ES" dirty="0">
                <a:solidFill>
                  <a:schemeClr val="tx1"/>
                </a:solidFill>
              </a:rPr>
              <a:t>Los diferentes tipos de patrones de software que se utilizan en el desarrollo de sistemas de software se dividen en tres categorías principales: patrones de arquitectura, patrones de diseño y patrones de lenguaje. Los patrones de arquitectura son aquellos que afectan a la estructura global del sistema, mientras que los patrones de diseño definen microarquitecturas de subsistemas mediante clases y objetos. Los patrones de lenguaje son específicos de los lenguajes de programación y describen cómo implementar ciertos aspectos de un problema utilizando las características de un lenguaje de programación.</a:t>
            </a:r>
          </a:p>
          <a:p>
            <a:pPr marL="0" marR="0" indent="0" algn="just">
              <a:lnSpc>
                <a:spcPct val="115000"/>
              </a:lnSpc>
              <a:spcBef>
                <a:spcPts val="0"/>
              </a:spcBef>
              <a:spcAft>
                <a:spcPts val="1000"/>
              </a:spcAft>
              <a:buNone/>
            </a:pPr>
            <a:r>
              <a:rPr lang="es-ES" dirty="0">
                <a:solidFill>
                  <a:schemeClr val="tx1"/>
                </a:solidFill>
              </a:rPr>
              <a:t>Además, se utiliza una representación gráfica para ilustrar estos patrones de software, donde los cuadrados representan a los patrones de arquitectura, los círculos representan a los patrones de diseño y los triángulos representan a los patrones de lenguaje. Se destaca que un patrón de arquitectura puede tener varios patrones de diseño dentro de ella, así como también se pueden utilizar varios patrones de lenguaje.</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11</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rgbClr val="FFFF00"/>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rgbClr val="FFFF00"/>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6D9A2AAB-D080-99E9-7265-22276A0FC99A}"/>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11</a:t>
            </a:fld>
            <a:endParaRPr lang="en-US" sz="2800" dirty="0">
              <a:solidFill>
                <a:schemeClr val="bg1"/>
              </a:solidFill>
            </a:endParaRPr>
          </a:p>
        </p:txBody>
      </p:sp>
    </p:spTree>
    <p:extLst>
      <p:ext uri="{BB962C8B-B14F-4D97-AF65-F5344CB8AC3E}">
        <p14:creationId xmlns:p14="http://schemas.microsoft.com/office/powerpoint/2010/main" val="245270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es-ES" dirty="0"/>
              <a:t>PATRONES DE DISEÑO</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828485"/>
            <a:ext cx="8413952" cy="2465929"/>
          </a:xfrm>
        </p:spPr>
        <p:txBody>
          <a:bodyPr>
            <a:normAutofit/>
          </a:bodyPr>
          <a:lstStyle/>
          <a:p>
            <a:pPr marL="0" marR="0" indent="0" algn="just">
              <a:lnSpc>
                <a:spcPct val="115000"/>
              </a:lnSpc>
              <a:spcBef>
                <a:spcPts val="0"/>
              </a:spcBef>
              <a:spcAft>
                <a:spcPts val="1000"/>
              </a:spcAft>
              <a:buNone/>
            </a:pPr>
            <a:r>
              <a:rPr lang="es-ES" dirty="0">
                <a:solidFill>
                  <a:schemeClr val="tx1"/>
                </a:solidFill>
              </a:rPr>
              <a:t>Los patrones de diseño permiten definir estructuras de diseño o relaciones entre componentes a través de esquemas. De esta forma, se establecen microarquitecturas de subsistemas de componentes mediante clases y objetos, lo que permite describir una estructura recurrente de componentes que resuelven un problema general de diseño en un contexto determinado. Cabe destacar que un patrón de diseño se considera como un modelo o plantilla que ayuda a solucionar problemas comunes en el desarrollo de software.</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12</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rgbClr val="FFFF00"/>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12</a:t>
            </a:fld>
            <a:endParaRPr lang="en-US" sz="2800" dirty="0">
              <a:solidFill>
                <a:schemeClr val="bg1"/>
              </a:solidFill>
            </a:endParaRPr>
          </a:p>
        </p:txBody>
      </p:sp>
    </p:spTree>
    <p:extLst>
      <p:ext uri="{BB962C8B-B14F-4D97-AF65-F5344CB8AC3E}">
        <p14:creationId xmlns:p14="http://schemas.microsoft.com/office/powerpoint/2010/main" val="398296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es-ES" dirty="0"/>
              <a:t>PATRONES DE DISEÑO</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13</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rgbClr val="FFFF00"/>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13</a:t>
            </a:fld>
            <a:endParaRPr lang="en-US" sz="2800" dirty="0">
              <a:solidFill>
                <a:schemeClr val="bg1"/>
              </a:solidFill>
            </a:endParaRPr>
          </a:p>
        </p:txBody>
      </p:sp>
      <p:pic>
        <p:nvPicPr>
          <p:cNvPr id="5" name="Picture 4">
            <a:extLst>
              <a:ext uri="{FF2B5EF4-FFF2-40B4-BE49-F238E27FC236}">
                <a16:creationId xmlns:a16="http://schemas.microsoft.com/office/drawing/2014/main" id="{9D896F5B-A6A6-C0DF-E3AF-8E53070D20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3891" y="1902596"/>
            <a:ext cx="8132544" cy="4590279"/>
          </a:xfrm>
          <a:prstGeom prst="rect">
            <a:avLst/>
          </a:prstGeom>
          <a:noFill/>
          <a:ln>
            <a:noFill/>
          </a:ln>
        </p:spPr>
      </p:pic>
    </p:spTree>
    <p:extLst>
      <p:ext uri="{BB962C8B-B14F-4D97-AF65-F5344CB8AC3E}">
        <p14:creationId xmlns:p14="http://schemas.microsoft.com/office/powerpoint/2010/main" val="893771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pt-BR" dirty="0"/>
              <a:t>PATRÓN DAO (DATA ACCESS OBJECT)</a:t>
            </a:r>
            <a:endParaRPr lang="es-ES" dirty="0"/>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14</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rgbClr val="FFFF00"/>
                </a:solidFill>
              </a:rPr>
              <a:t>PATRONES DE DISEÑO</a:t>
            </a:r>
          </a:p>
          <a:p>
            <a:pPr lvl="2">
              <a:lnSpc>
                <a:spcPct val="90000"/>
              </a:lnSpc>
            </a:pPr>
            <a:r>
              <a:rPr lang="es-ES" sz="1200" dirty="0">
                <a:solidFill>
                  <a:srgbClr val="FFFF00"/>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14</a:t>
            </a:fld>
            <a:endParaRPr lang="en-US" sz="2800" dirty="0">
              <a:solidFill>
                <a:schemeClr val="bg1"/>
              </a:solidFill>
            </a:endParaRPr>
          </a:p>
        </p:txBody>
      </p:sp>
      <p:sp>
        <p:nvSpPr>
          <p:cNvPr id="6" name="Marcador de contenido 2">
            <a:extLst>
              <a:ext uri="{FF2B5EF4-FFF2-40B4-BE49-F238E27FC236}">
                <a16:creationId xmlns:a16="http://schemas.microsoft.com/office/drawing/2014/main" id="{A9363D59-C870-B8C5-C3E1-972A7038098C}"/>
              </a:ext>
            </a:extLst>
          </p:cNvPr>
          <p:cNvSpPr>
            <a:spLocks noGrp="1"/>
          </p:cNvSpPr>
          <p:nvPr>
            <p:ph idx="1"/>
          </p:nvPr>
        </p:nvSpPr>
        <p:spPr>
          <a:xfrm>
            <a:off x="581193" y="1828485"/>
            <a:ext cx="8413952" cy="1657665"/>
          </a:xfrm>
        </p:spPr>
        <p:txBody>
          <a:bodyPr>
            <a:normAutofit/>
          </a:bodyPr>
          <a:lstStyle/>
          <a:p>
            <a:pPr marL="0" marR="0" indent="0" algn="just">
              <a:lnSpc>
                <a:spcPct val="115000"/>
              </a:lnSpc>
              <a:spcBef>
                <a:spcPts val="0"/>
              </a:spcBef>
              <a:spcAft>
                <a:spcPts val="1000"/>
              </a:spcAft>
              <a:buNone/>
            </a:pPr>
            <a:r>
              <a:rPr lang="es-ES" dirty="0">
                <a:solidFill>
                  <a:schemeClr val="tx1"/>
                </a:solidFill>
              </a:rPr>
              <a:t>El patrón DAO es ampliamente utilizado y se enfoca en resolver problemas de diseño orientados a datos. El patrón DAO se describe como una clase que tiene definidos los métodos para insertar o eliminar datos de una base de datos, lo que lo convierte en una estructura muy común en la capa de datos. Sin embargo, muchos han utilizado este patrón sin saber que se trataba de un patrón de diseño específico.</a:t>
            </a:r>
          </a:p>
        </p:txBody>
      </p:sp>
      <p:pic>
        <p:nvPicPr>
          <p:cNvPr id="8" name="Picture 7">
            <a:extLst>
              <a:ext uri="{FF2B5EF4-FFF2-40B4-BE49-F238E27FC236}">
                <a16:creationId xmlns:a16="http://schemas.microsoft.com/office/drawing/2014/main" id="{F1E7D0A7-488B-5139-15BC-0C29F3F89A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8406" y="3616608"/>
            <a:ext cx="6800233" cy="2702549"/>
          </a:xfrm>
          <a:prstGeom prst="rect">
            <a:avLst/>
          </a:prstGeom>
          <a:noFill/>
          <a:ln>
            <a:noFill/>
          </a:ln>
        </p:spPr>
      </p:pic>
    </p:spTree>
    <p:extLst>
      <p:ext uri="{BB962C8B-B14F-4D97-AF65-F5344CB8AC3E}">
        <p14:creationId xmlns:p14="http://schemas.microsoft.com/office/powerpoint/2010/main" val="124213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es-ES" dirty="0"/>
              <a:t>TIPOS DE PATRONES DE DISEÑO</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15</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rgbClr val="FFFF00"/>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rgbClr val="FFFF00"/>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15</a:t>
            </a:fld>
            <a:endParaRPr lang="en-US" sz="2800" dirty="0">
              <a:solidFill>
                <a:schemeClr val="bg1"/>
              </a:solidFill>
            </a:endParaRPr>
          </a:p>
        </p:txBody>
      </p:sp>
      <p:pic>
        <p:nvPicPr>
          <p:cNvPr id="10" name="Picture 9">
            <a:extLst>
              <a:ext uri="{FF2B5EF4-FFF2-40B4-BE49-F238E27FC236}">
                <a16:creationId xmlns:a16="http://schemas.microsoft.com/office/drawing/2014/main" id="{1AF05E00-FBCE-7D48-2F22-086DDDF73AA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192" y="1918766"/>
            <a:ext cx="8110220" cy="4563429"/>
          </a:xfrm>
          <a:prstGeom prst="rect">
            <a:avLst/>
          </a:prstGeom>
          <a:noFill/>
          <a:ln>
            <a:noFill/>
          </a:ln>
        </p:spPr>
      </p:pic>
    </p:spTree>
    <p:extLst>
      <p:ext uri="{BB962C8B-B14F-4D97-AF65-F5344CB8AC3E}">
        <p14:creationId xmlns:p14="http://schemas.microsoft.com/office/powerpoint/2010/main" val="376841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es-ES" dirty="0"/>
              <a:t>ANTIPATRONES</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16</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rgbClr val="FFFF00"/>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rgbClr val="FFFF00"/>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16</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2408779"/>
          </a:xfrm>
        </p:spPr>
        <p:txBody>
          <a:bodyPr>
            <a:normAutofit/>
          </a:bodyPr>
          <a:lstStyle/>
          <a:p>
            <a:pPr marL="0" marR="0" indent="0" algn="just">
              <a:lnSpc>
                <a:spcPct val="115000"/>
              </a:lnSpc>
              <a:spcBef>
                <a:spcPts val="0"/>
              </a:spcBef>
              <a:spcAft>
                <a:spcPts val="1000"/>
              </a:spcAft>
              <a:buNone/>
            </a:pPr>
            <a:r>
              <a:rPr lang="es-ES" dirty="0">
                <a:solidFill>
                  <a:schemeClr val="tx1"/>
                </a:solidFill>
              </a:rPr>
              <a:t>Es importante tener en cuenta que no es obligatorio utilizar los patrones de diseño en la programación de software, ya que sólo se aconseja su uso en caso de presentarse un problema similar. Además, es esencial recordar que, aunque los patrones de diseño puedan solucionar un problema, en algunos casos particulares puede que no sean aplicables. Forzar el uso o abusar de los patrones puede llevar a la creación de antipatrones, lo que representa un grave error. Por esto que se debe tener mucho cuidado al utilizar los patrones de diseño en el desarrollo de software.</a:t>
            </a:r>
          </a:p>
        </p:txBody>
      </p:sp>
    </p:spTree>
    <p:extLst>
      <p:ext uri="{BB962C8B-B14F-4D97-AF65-F5344CB8AC3E}">
        <p14:creationId xmlns:p14="http://schemas.microsoft.com/office/powerpoint/2010/main" val="3164762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es-ES" dirty="0"/>
              <a:t>PATRÓN SINGLETON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17</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rgbClr val="FFFF00"/>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rgbClr val="FFFF00"/>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17</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6"/>
            <a:ext cx="8413952" cy="1224958"/>
          </a:xfrm>
        </p:spPr>
        <p:txBody>
          <a:bodyPr>
            <a:normAutofit/>
          </a:bodyPr>
          <a:lstStyle/>
          <a:p>
            <a:pPr marL="0" marR="0" indent="0" algn="just">
              <a:lnSpc>
                <a:spcPct val="115000"/>
              </a:lnSpc>
              <a:spcBef>
                <a:spcPts val="0"/>
              </a:spcBef>
              <a:spcAft>
                <a:spcPts val="1000"/>
              </a:spcAft>
              <a:buNone/>
            </a:pPr>
            <a:r>
              <a:rPr lang="es-ES" dirty="0">
                <a:solidFill>
                  <a:schemeClr val="tx1"/>
                </a:solidFill>
              </a:rPr>
              <a:t>El patrón Singleton restringe la instanciación de una clase o valor de un tipo a un solo objeto, este patrón se puede usar para solucionar el problema de instancias múltiples de un formulario. </a:t>
            </a:r>
          </a:p>
        </p:txBody>
      </p:sp>
    </p:spTree>
    <p:extLst>
      <p:ext uri="{BB962C8B-B14F-4D97-AF65-F5344CB8AC3E}">
        <p14:creationId xmlns:p14="http://schemas.microsoft.com/office/powerpoint/2010/main" val="2986006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pt-BR" dirty="0"/>
              <a:t>PATRÓN DTO (DATA TRANSFER OBJECT)</a:t>
            </a:r>
            <a:endParaRPr lang="es-ES" dirty="0"/>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18</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rgbClr val="FFFF00"/>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rgbClr val="FFFF00"/>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18</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6"/>
            <a:ext cx="8413952" cy="1763800"/>
          </a:xfrm>
        </p:spPr>
        <p:txBody>
          <a:bodyPr>
            <a:normAutofit/>
          </a:bodyPr>
          <a:lstStyle/>
          <a:p>
            <a:pPr marL="0" marR="0" indent="0" algn="just">
              <a:lnSpc>
                <a:spcPct val="115000"/>
              </a:lnSpc>
              <a:spcBef>
                <a:spcPts val="0"/>
              </a:spcBef>
              <a:spcAft>
                <a:spcPts val="1000"/>
              </a:spcAft>
              <a:buNone/>
            </a:pPr>
            <a:r>
              <a:rPr lang="es-ES" dirty="0">
                <a:solidFill>
                  <a:schemeClr val="tx1"/>
                </a:solidFill>
              </a:rPr>
              <a:t>El patrón de diseño DTO se trata de un objeto se realizable para la transferencia de datos, el patrón de diseño DTO consiste en utilizar un objeto de acceso a datos para abstraer y encapsular todos los accesos a la fuente de datos. DAO maneja la conexión con la fuente de datos para obtener y almacenar datos.</a:t>
            </a:r>
          </a:p>
        </p:txBody>
      </p:sp>
    </p:spTree>
    <p:extLst>
      <p:ext uri="{BB962C8B-B14F-4D97-AF65-F5344CB8AC3E}">
        <p14:creationId xmlns:p14="http://schemas.microsoft.com/office/powerpoint/2010/main" val="1297055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pt-BR" dirty="0"/>
              <a:t>RELACIÓN ENTRE PATRONES</a:t>
            </a:r>
            <a:endParaRPr lang="es-ES" dirty="0"/>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19</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rgbClr val="FFFF00"/>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rgbClr val="FFFF00"/>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19</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2090371"/>
          </a:xfrm>
        </p:spPr>
        <p:txBody>
          <a:bodyPr>
            <a:normAutofit/>
          </a:bodyPr>
          <a:lstStyle/>
          <a:p>
            <a:pPr marL="0" marR="0" indent="0" algn="just">
              <a:lnSpc>
                <a:spcPct val="115000"/>
              </a:lnSpc>
              <a:spcBef>
                <a:spcPts val="0"/>
              </a:spcBef>
              <a:spcAft>
                <a:spcPts val="1000"/>
              </a:spcAft>
              <a:buNone/>
            </a:pPr>
            <a:r>
              <a:rPr lang="es-ES" dirty="0">
                <a:solidFill>
                  <a:schemeClr val="tx1"/>
                </a:solidFill>
              </a:rPr>
              <a:t>El patrón DAO siempre va de la mano con el patrón de DTO, ya que necesita objetos de valor para extraer datos e insertar a la base de datos, o viceversa. Es decir, extrae datos de una fuente y necesita un objeto se realizable para almacenar dichos datos y así poder transportar los datos a su destino. El patrón DAO indica que debe ver una clase con métodos CRUD por cada tabla de la base de datos.</a:t>
            </a:r>
          </a:p>
        </p:txBody>
      </p:sp>
    </p:spTree>
    <p:extLst>
      <p:ext uri="{BB962C8B-B14F-4D97-AF65-F5344CB8AC3E}">
        <p14:creationId xmlns:p14="http://schemas.microsoft.com/office/powerpoint/2010/main" val="259856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8" y="614406"/>
            <a:ext cx="3707476" cy="5611772"/>
          </a:xfrm>
        </p:spPr>
        <p:txBody>
          <a:bodyPr>
            <a:noAutofit/>
          </a:bodyPr>
          <a:lstStyle/>
          <a:p>
            <a:pPr>
              <a:lnSpc>
                <a:spcPct val="90000"/>
              </a:lnSpc>
            </a:pPr>
            <a:r>
              <a:rPr lang="es-ES" sz="1050" dirty="0">
                <a:solidFill>
                  <a:schemeClr val="bg1"/>
                </a:solidFill>
              </a:rPr>
              <a:t>INTRODUCCIÓN</a:t>
            </a:r>
          </a:p>
          <a:p>
            <a:pPr>
              <a:lnSpc>
                <a:spcPct val="90000"/>
              </a:lnSpc>
            </a:pPr>
            <a:r>
              <a:rPr lang="es-ES" sz="1050" dirty="0">
                <a:solidFill>
                  <a:schemeClr val="bg1"/>
                </a:solidFill>
              </a:rPr>
              <a:t>OBJETIVOS</a:t>
            </a:r>
          </a:p>
          <a:p>
            <a:pPr lvl="1">
              <a:lnSpc>
                <a:spcPct val="90000"/>
              </a:lnSpc>
            </a:pPr>
            <a:r>
              <a:rPr lang="es-ES" sz="1050" dirty="0">
                <a:solidFill>
                  <a:schemeClr val="bg1"/>
                </a:solidFill>
              </a:rPr>
              <a:t>OBJETIVO GENERAL</a:t>
            </a:r>
          </a:p>
          <a:p>
            <a:pPr lvl="1">
              <a:lnSpc>
                <a:spcPct val="90000"/>
              </a:lnSpc>
            </a:pPr>
            <a:r>
              <a:rPr lang="es-ES" sz="1050" dirty="0">
                <a:solidFill>
                  <a:schemeClr val="bg1"/>
                </a:solidFill>
              </a:rPr>
              <a:t>OBJETIVOS ESPECIFICOS</a:t>
            </a:r>
          </a:p>
          <a:p>
            <a:pPr>
              <a:lnSpc>
                <a:spcPct val="90000"/>
              </a:lnSpc>
            </a:pPr>
            <a:r>
              <a:rPr lang="es-ES" sz="1050" dirty="0">
                <a:solidFill>
                  <a:schemeClr val="bg1"/>
                </a:solidFill>
              </a:rPr>
              <a:t>MARCO TEÓRICO</a:t>
            </a:r>
          </a:p>
          <a:p>
            <a:pPr lvl="1">
              <a:lnSpc>
                <a:spcPct val="90000"/>
              </a:lnSpc>
            </a:pPr>
            <a:r>
              <a:rPr lang="es-ES" sz="1050" dirty="0">
                <a:solidFill>
                  <a:schemeClr val="bg1"/>
                </a:solidFill>
              </a:rPr>
              <a:t>¿QUE ES UN PATRÓN?</a:t>
            </a:r>
          </a:p>
          <a:p>
            <a:pPr lvl="1">
              <a:lnSpc>
                <a:spcPct val="90000"/>
              </a:lnSpc>
            </a:pPr>
            <a:r>
              <a:rPr lang="es-ES" sz="1050" dirty="0">
                <a:solidFill>
                  <a:schemeClr val="bg1"/>
                </a:solidFill>
              </a:rPr>
              <a:t>¿QUÉ ES UN PATRON DE SOFTWARE?</a:t>
            </a:r>
          </a:p>
          <a:p>
            <a:pPr lvl="2">
              <a:lnSpc>
                <a:spcPct val="90000"/>
              </a:lnSpc>
            </a:pPr>
            <a:r>
              <a:rPr lang="es-ES" sz="1050" dirty="0">
                <a:solidFill>
                  <a:schemeClr val="bg1"/>
                </a:solidFill>
              </a:rPr>
              <a:t>CARACTERISTICAS</a:t>
            </a:r>
          </a:p>
          <a:p>
            <a:pPr lvl="2">
              <a:lnSpc>
                <a:spcPct val="90000"/>
              </a:lnSpc>
            </a:pPr>
            <a:r>
              <a:rPr lang="es-ES" sz="1050" dirty="0">
                <a:solidFill>
                  <a:schemeClr val="bg1"/>
                </a:solidFill>
              </a:rPr>
              <a:t>CATEGORIAS</a:t>
            </a:r>
          </a:p>
          <a:p>
            <a:pPr lvl="1">
              <a:lnSpc>
                <a:spcPct val="90000"/>
              </a:lnSpc>
            </a:pPr>
            <a:r>
              <a:rPr lang="es-ES" sz="1050" dirty="0">
                <a:solidFill>
                  <a:schemeClr val="bg1"/>
                </a:solidFill>
              </a:rPr>
              <a:t>PATRONES DE DISEÑO</a:t>
            </a:r>
          </a:p>
          <a:p>
            <a:pPr lvl="2">
              <a:lnSpc>
                <a:spcPct val="90000"/>
              </a:lnSpc>
            </a:pPr>
            <a:r>
              <a:rPr lang="es-ES" sz="1050" dirty="0">
                <a:solidFill>
                  <a:schemeClr val="bg1"/>
                </a:solidFill>
              </a:rPr>
              <a:t>PATRÓN DAO (DATA ACCESS OBJECT)</a:t>
            </a:r>
          </a:p>
          <a:p>
            <a:pPr lvl="2">
              <a:lnSpc>
                <a:spcPct val="90000"/>
              </a:lnSpc>
            </a:pPr>
            <a:r>
              <a:rPr lang="es-ES" sz="1050" dirty="0">
                <a:solidFill>
                  <a:schemeClr val="bg1"/>
                </a:solidFill>
              </a:rPr>
              <a:t>TIPOS DE PATRONES DE DISEÑO</a:t>
            </a:r>
          </a:p>
          <a:p>
            <a:pPr lvl="2">
              <a:lnSpc>
                <a:spcPct val="90000"/>
              </a:lnSpc>
            </a:pPr>
            <a:r>
              <a:rPr lang="es-ES" sz="1050" dirty="0">
                <a:solidFill>
                  <a:schemeClr val="bg1"/>
                </a:solidFill>
              </a:rPr>
              <a:t>ANTIPATRONES</a:t>
            </a:r>
          </a:p>
          <a:p>
            <a:pPr lvl="2">
              <a:lnSpc>
                <a:spcPct val="90000"/>
              </a:lnSpc>
            </a:pPr>
            <a:r>
              <a:rPr lang="es-ES" sz="1050" dirty="0">
                <a:solidFill>
                  <a:schemeClr val="bg1"/>
                </a:solidFill>
              </a:rPr>
              <a:t>PATRÓN SINGLETON</a:t>
            </a:r>
          </a:p>
          <a:p>
            <a:pPr lvl="2">
              <a:lnSpc>
                <a:spcPct val="90000"/>
              </a:lnSpc>
            </a:pPr>
            <a:r>
              <a:rPr lang="es-ES" sz="1050" dirty="0">
                <a:solidFill>
                  <a:schemeClr val="bg1"/>
                </a:solidFill>
              </a:rPr>
              <a:t>PATRÓN DTO (DATA TRANSFER OBJECT)</a:t>
            </a:r>
          </a:p>
          <a:p>
            <a:pPr lvl="2">
              <a:lnSpc>
                <a:spcPct val="90000"/>
              </a:lnSpc>
            </a:pPr>
            <a:r>
              <a:rPr lang="es-ES" sz="1050" dirty="0">
                <a:solidFill>
                  <a:schemeClr val="bg1"/>
                </a:solidFill>
              </a:rPr>
              <a:t>RELACIÓN ENTRE PATRONES</a:t>
            </a:r>
          </a:p>
          <a:p>
            <a:pPr>
              <a:lnSpc>
                <a:spcPct val="90000"/>
              </a:lnSpc>
            </a:pPr>
            <a:r>
              <a:rPr lang="es-ES" sz="1050" dirty="0">
                <a:solidFill>
                  <a:schemeClr val="bg1"/>
                </a:solidFill>
              </a:rPr>
              <a:t>PARTE PRÁCTICA</a:t>
            </a:r>
          </a:p>
          <a:p>
            <a:pPr lvl="1">
              <a:lnSpc>
                <a:spcPct val="90000"/>
              </a:lnSpc>
            </a:pPr>
            <a:r>
              <a:rPr lang="es-ES" sz="1050" dirty="0">
                <a:solidFill>
                  <a:schemeClr val="bg1"/>
                </a:solidFill>
              </a:rPr>
              <a:t>CREACIÓN DE LA SOLUCIÓN</a:t>
            </a:r>
          </a:p>
          <a:p>
            <a:pPr>
              <a:lnSpc>
                <a:spcPct val="90000"/>
              </a:lnSpc>
            </a:pPr>
            <a:r>
              <a:rPr lang="es-ES" sz="1050" dirty="0">
                <a:solidFill>
                  <a:schemeClr val="bg1"/>
                </a:solidFill>
              </a:rPr>
              <a:t>EJECUCIÓN DEL PROYECTO</a:t>
            </a:r>
          </a:p>
          <a:p>
            <a:pPr>
              <a:lnSpc>
                <a:spcPct val="90000"/>
              </a:lnSpc>
            </a:pPr>
            <a:r>
              <a:rPr lang="es-ES" sz="1050" dirty="0">
                <a:solidFill>
                  <a:schemeClr val="bg1"/>
                </a:solidFill>
              </a:rPr>
              <a:t>CONCLUSIONES</a:t>
            </a:r>
          </a:p>
          <a:p>
            <a:pPr>
              <a:lnSpc>
                <a:spcPct val="90000"/>
              </a:lnSpc>
            </a:pPr>
            <a:r>
              <a:rPr lang="es-ES" sz="1050" dirty="0">
                <a:solidFill>
                  <a:schemeClr val="bg1"/>
                </a:solidFill>
              </a:rPr>
              <a:t>RECOMENDACIONES</a:t>
            </a:r>
          </a:p>
          <a:p>
            <a:pPr>
              <a:lnSpc>
                <a:spcPct val="90000"/>
              </a:lnSpc>
            </a:pPr>
            <a:r>
              <a:rPr lang="es-ES" sz="1050" dirty="0">
                <a:solidFill>
                  <a:schemeClr val="bg1"/>
                </a:solidFill>
              </a:rPr>
              <a:t>BIBLIOGRAFÍA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a:extLst>
              <a:ext uri="{FF2B5EF4-FFF2-40B4-BE49-F238E27FC236}">
                <a16:creationId xmlns:a16="http://schemas.microsoft.com/office/drawing/2014/main" id="{B2B18D2E-2C21-F0CD-4FF5-BE549DEE575E}"/>
              </a:ext>
            </a:extLst>
          </p:cNvPr>
          <p:cNvSpPr>
            <a:spLocks noGrp="1"/>
          </p:cNvSpPr>
          <p:nvPr>
            <p:ph type="sldNum" sz="quarter" idx="12"/>
          </p:nvPr>
        </p:nvSpPr>
        <p:spPr>
          <a:xfrm>
            <a:off x="11089445" y="6443244"/>
            <a:ext cx="1052508" cy="365125"/>
          </a:xfrm>
        </p:spPr>
        <p:txBody>
          <a:bodyPr vert="horz" lIns="91440" tIns="45720" rIns="91440" bIns="45720" rtlCol="0" anchor="ctr"/>
          <a:lstStyle/>
          <a:p>
            <a:fld id="{D57F1E4F-1CFF-5643-939E-217C01CDF565}" type="slidenum">
              <a:rPr lang="en-US" sz="2800" smtClean="0">
                <a:solidFill>
                  <a:schemeClr val="tx1"/>
                </a:solidFill>
              </a:rPr>
              <a:pPr/>
              <a:t>2</a:t>
            </a:fld>
            <a:endParaRPr lang="en-US" sz="2800" dirty="0">
              <a:solidFill>
                <a:schemeClr val="tx1"/>
              </a:solidFill>
            </a:endParaRP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436544" y="1763012"/>
            <a:ext cx="6583680" cy="4539113"/>
          </a:xfrm>
        </p:spPr>
        <p:style>
          <a:lnRef idx="3">
            <a:schemeClr val="lt1"/>
          </a:lnRef>
          <a:fillRef idx="1">
            <a:schemeClr val="accent1"/>
          </a:fillRef>
          <a:effectRef idx="1">
            <a:schemeClr val="accent1"/>
          </a:effectRef>
          <a:fontRef idx="minor">
            <a:schemeClr val="lt1"/>
          </a:fontRef>
        </p:style>
        <p:txBody>
          <a:bodyPr anchor="ctr">
            <a:normAutofit/>
          </a:bodyPr>
          <a:lstStyle/>
          <a:p>
            <a:r>
              <a:rPr lang="es-ES" sz="5400" dirty="0">
                <a:solidFill>
                  <a:srgbClr val="FFFFFF"/>
                </a:solidFill>
              </a:rPr>
              <a:t>Parte </a:t>
            </a:r>
            <a:r>
              <a:rPr lang="es-EC" sz="5400" dirty="0">
                <a:solidFill>
                  <a:srgbClr val="FFFFFF"/>
                </a:solidFill>
              </a:rPr>
              <a:t>práctica</a:t>
            </a:r>
            <a:endParaRPr lang="es-ES" sz="5400" dirty="0">
              <a:solidFill>
                <a:srgbClr val="FFFFFF"/>
              </a:solidFill>
            </a:endParaRP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7333129" y="1763012"/>
            <a:ext cx="4277678" cy="3929040"/>
          </a:xfrm>
        </p:spPr>
        <p:txBody>
          <a:bodyPr anchor="ctr">
            <a:normAutofit/>
          </a:bodyPr>
          <a:lstStyle/>
          <a:p>
            <a:pPr marL="0" indent="0" algn="just">
              <a:buNone/>
            </a:pPr>
            <a:r>
              <a:rPr lang="es-ES" dirty="0"/>
              <a:t>Realizar una pequeña aplicación para mostrar búsqueda y filtro de datos. Se hará uso del lenguaje C#, SQL Server y programación orientada a objetos.</a:t>
            </a:r>
          </a:p>
        </p:txBody>
      </p:sp>
      <p:sp>
        <p:nvSpPr>
          <p:cNvPr id="4" name="Marcador de número de diapositiva 6">
            <a:extLst>
              <a:ext uri="{FF2B5EF4-FFF2-40B4-BE49-F238E27FC236}">
                <a16:creationId xmlns:a16="http://schemas.microsoft.com/office/drawing/2014/main" id="{4AB6D06C-48C5-5037-2A3C-4BB62AB18492}"/>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tx1"/>
                </a:solidFill>
              </a:rPr>
              <a:pPr/>
              <a:t>20</a:t>
            </a:fld>
            <a:endParaRPr lang="en-US" sz="2800" dirty="0">
              <a:solidFill>
                <a:schemeClr val="tx1"/>
              </a:solidFill>
            </a:endParaRPr>
          </a:p>
        </p:txBody>
      </p:sp>
    </p:spTree>
    <p:extLst>
      <p:ext uri="{BB962C8B-B14F-4D97-AF65-F5344CB8AC3E}">
        <p14:creationId xmlns:p14="http://schemas.microsoft.com/office/powerpoint/2010/main" val="3092708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21</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21</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1159644"/>
          </a:xfrm>
        </p:spPr>
        <p:txBody>
          <a:bodyPr>
            <a:normAutofit/>
          </a:bodyPr>
          <a:lstStyle/>
          <a:p>
            <a:pPr marL="0" marR="0" indent="0" algn="just">
              <a:lnSpc>
                <a:spcPct val="115000"/>
              </a:lnSpc>
              <a:spcBef>
                <a:spcPts val="0"/>
              </a:spcBef>
              <a:spcAft>
                <a:spcPts val="1000"/>
              </a:spcAft>
              <a:buNone/>
            </a:pPr>
            <a:r>
              <a:rPr lang="es-ES" dirty="0">
                <a:solidFill>
                  <a:schemeClr val="tx1"/>
                </a:solidFill>
              </a:rPr>
              <a:t>Para la parte práctica, se necesita crear una base de datos que guarde varios registros en una tabla Clientes. Para crear la base de datos abrir SQL Management Studio y crear una nueva base de datos con el nombre “</a:t>
            </a:r>
            <a:r>
              <a:rPr lang="es-ES" dirty="0" err="1">
                <a:solidFill>
                  <a:schemeClr val="tx1"/>
                </a:solidFill>
              </a:rPr>
              <a:t>Practica_Patrones</a:t>
            </a:r>
            <a:r>
              <a:rPr lang="es-ES" dirty="0">
                <a:solidFill>
                  <a:schemeClr val="tx1"/>
                </a:solidFill>
              </a:rPr>
              <a:t>”.</a:t>
            </a:r>
          </a:p>
        </p:txBody>
      </p:sp>
      <p:pic>
        <p:nvPicPr>
          <p:cNvPr id="6" name="Picture 5">
            <a:extLst>
              <a:ext uri="{FF2B5EF4-FFF2-40B4-BE49-F238E27FC236}">
                <a16:creationId xmlns:a16="http://schemas.microsoft.com/office/drawing/2014/main" id="{6994D57C-29F5-1D69-BBFE-E924860B0921}"/>
              </a:ext>
            </a:extLst>
          </p:cNvPr>
          <p:cNvPicPr>
            <a:picLocks noChangeAspect="1"/>
          </p:cNvPicPr>
          <p:nvPr/>
        </p:nvPicPr>
        <p:blipFill>
          <a:blip r:embed="rId2"/>
          <a:stretch>
            <a:fillRect/>
          </a:stretch>
        </p:blipFill>
        <p:spPr>
          <a:xfrm>
            <a:off x="1630193" y="3429000"/>
            <a:ext cx="5807700" cy="1843841"/>
          </a:xfrm>
          <a:prstGeom prst="rect">
            <a:avLst/>
          </a:prstGeom>
        </p:spPr>
      </p:pic>
    </p:spTree>
    <p:extLst>
      <p:ext uri="{BB962C8B-B14F-4D97-AF65-F5344CB8AC3E}">
        <p14:creationId xmlns:p14="http://schemas.microsoft.com/office/powerpoint/2010/main" val="1941374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22</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22</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82058"/>
          </a:xfrm>
        </p:spPr>
        <p:txBody>
          <a:bodyPr>
            <a:normAutofit/>
          </a:bodyPr>
          <a:lstStyle/>
          <a:p>
            <a:pPr marL="0" marR="0" indent="0" algn="just">
              <a:lnSpc>
                <a:spcPct val="115000"/>
              </a:lnSpc>
              <a:spcBef>
                <a:spcPts val="0"/>
              </a:spcBef>
              <a:spcAft>
                <a:spcPts val="1000"/>
              </a:spcAft>
              <a:buNone/>
            </a:pPr>
            <a:r>
              <a:rPr lang="es-ES" dirty="0">
                <a:solidFill>
                  <a:schemeClr val="tx1"/>
                </a:solidFill>
              </a:rPr>
              <a:t>Para cargar los registros se debe crear un nuevo query y pegar el código SQL que se encuentra en el archivo “10 MIL </a:t>
            </a:r>
            <a:r>
              <a:rPr lang="es-ES" dirty="0" err="1">
                <a:solidFill>
                  <a:schemeClr val="tx1"/>
                </a:solidFill>
              </a:rPr>
              <a:t>Registros.sql</a:t>
            </a:r>
            <a:r>
              <a:rPr lang="es-ES" dirty="0">
                <a:solidFill>
                  <a:schemeClr val="tx1"/>
                </a:solidFill>
              </a:rPr>
              <a:t>”.</a:t>
            </a:r>
          </a:p>
        </p:txBody>
      </p:sp>
      <p:pic>
        <p:nvPicPr>
          <p:cNvPr id="8" name="Picture 7">
            <a:extLst>
              <a:ext uri="{FF2B5EF4-FFF2-40B4-BE49-F238E27FC236}">
                <a16:creationId xmlns:a16="http://schemas.microsoft.com/office/drawing/2014/main" id="{2A8D8770-1F01-CB86-3BD5-845F7E3BFFDD}"/>
              </a:ext>
            </a:extLst>
          </p:cNvPr>
          <p:cNvPicPr>
            <a:picLocks noChangeAspect="1"/>
          </p:cNvPicPr>
          <p:nvPr/>
        </p:nvPicPr>
        <p:blipFill>
          <a:blip r:embed="rId2"/>
          <a:stretch>
            <a:fillRect/>
          </a:stretch>
        </p:blipFill>
        <p:spPr>
          <a:xfrm>
            <a:off x="1504451" y="2710543"/>
            <a:ext cx="6567436" cy="3694728"/>
          </a:xfrm>
          <a:prstGeom prst="rect">
            <a:avLst/>
          </a:prstGeom>
        </p:spPr>
      </p:pic>
    </p:spTree>
    <p:extLst>
      <p:ext uri="{BB962C8B-B14F-4D97-AF65-F5344CB8AC3E}">
        <p14:creationId xmlns:p14="http://schemas.microsoft.com/office/powerpoint/2010/main" val="2937925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23</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23</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375872"/>
          </a:xfrm>
        </p:spPr>
        <p:txBody>
          <a:bodyPr>
            <a:normAutofit lnSpcReduction="10000"/>
          </a:bodyPr>
          <a:lstStyle/>
          <a:p>
            <a:pPr marL="0" marR="0" indent="0" algn="just">
              <a:lnSpc>
                <a:spcPct val="115000"/>
              </a:lnSpc>
              <a:spcBef>
                <a:spcPts val="0"/>
              </a:spcBef>
              <a:spcAft>
                <a:spcPts val="1000"/>
              </a:spcAft>
              <a:buNone/>
            </a:pPr>
            <a:r>
              <a:rPr lang="es-ES" dirty="0">
                <a:solidFill>
                  <a:schemeClr val="tx1"/>
                </a:solidFill>
              </a:rPr>
              <a:t>Para ejecutar el query y guardar los registros se debe dar clic en el botón </a:t>
            </a:r>
            <a:r>
              <a:rPr lang="es-ES" dirty="0" err="1">
                <a:solidFill>
                  <a:schemeClr val="tx1"/>
                </a:solidFill>
              </a:rPr>
              <a:t>Execute</a:t>
            </a:r>
            <a:r>
              <a:rPr lang="es-ES" dirty="0">
                <a:solidFill>
                  <a:schemeClr val="tx1"/>
                </a:solidFill>
              </a:rPr>
              <a:t>.</a:t>
            </a:r>
          </a:p>
        </p:txBody>
      </p:sp>
      <p:pic>
        <p:nvPicPr>
          <p:cNvPr id="6" name="Picture 5" descr="Graphical user interface, application, Word&#10;&#10;Description automatically generated">
            <a:extLst>
              <a:ext uri="{FF2B5EF4-FFF2-40B4-BE49-F238E27FC236}">
                <a16:creationId xmlns:a16="http://schemas.microsoft.com/office/drawing/2014/main" id="{34841FA5-432B-495A-B171-82E927F1BBDD}"/>
              </a:ext>
            </a:extLst>
          </p:cNvPr>
          <p:cNvPicPr>
            <a:picLocks noChangeAspect="1"/>
          </p:cNvPicPr>
          <p:nvPr/>
        </p:nvPicPr>
        <p:blipFill>
          <a:blip r:embed="rId2"/>
          <a:stretch>
            <a:fillRect/>
          </a:stretch>
        </p:blipFill>
        <p:spPr>
          <a:xfrm>
            <a:off x="3058841" y="2223178"/>
            <a:ext cx="3458654" cy="1250195"/>
          </a:xfrm>
          <a:prstGeom prst="rect">
            <a:avLst/>
          </a:prstGeom>
        </p:spPr>
      </p:pic>
      <p:sp>
        <p:nvSpPr>
          <p:cNvPr id="9" name="Marcador de contenido 2">
            <a:extLst>
              <a:ext uri="{FF2B5EF4-FFF2-40B4-BE49-F238E27FC236}">
                <a16:creationId xmlns:a16="http://schemas.microsoft.com/office/drawing/2014/main" id="{A9C79EFC-A711-0C5C-DB05-823425C1243A}"/>
              </a:ext>
            </a:extLst>
          </p:cNvPr>
          <p:cNvSpPr txBox="1">
            <a:spLocks/>
          </p:cNvSpPr>
          <p:nvPr/>
        </p:nvSpPr>
        <p:spPr>
          <a:xfrm>
            <a:off x="581192" y="3578137"/>
            <a:ext cx="8413952" cy="34487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15000"/>
              </a:lnSpc>
              <a:spcBef>
                <a:spcPts val="0"/>
              </a:spcBef>
              <a:spcAft>
                <a:spcPts val="1000"/>
              </a:spcAft>
              <a:buFont typeface="Wingdings 2" panose="05020102010507070707" pitchFamily="18" charset="2"/>
              <a:buNone/>
            </a:pPr>
            <a:r>
              <a:rPr lang="es-ES" dirty="0">
                <a:solidFill>
                  <a:schemeClr val="tx1"/>
                </a:solidFill>
              </a:rPr>
              <a:t>Para ejecutar el query y guardar los registros se debe dar clic en el botón </a:t>
            </a:r>
            <a:r>
              <a:rPr lang="es-ES" dirty="0" err="1">
                <a:solidFill>
                  <a:schemeClr val="tx1"/>
                </a:solidFill>
              </a:rPr>
              <a:t>Execute</a:t>
            </a:r>
            <a:r>
              <a:rPr lang="es-ES" dirty="0">
                <a:solidFill>
                  <a:schemeClr val="tx1"/>
                </a:solidFill>
              </a:rPr>
              <a:t>.</a:t>
            </a:r>
          </a:p>
        </p:txBody>
      </p:sp>
      <p:pic>
        <p:nvPicPr>
          <p:cNvPr id="10" name="Picture 9" descr="Graphical user interface, text, application, chat or text message&#10;&#10;Description automatically generated">
            <a:extLst>
              <a:ext uri="{FF2B5EF4-FFF2-40B4-BE49-F238E27FC236}">
                <a16:creationId xmlns:a16="http://schemas.microsoft.com/office/drawing/2014/main" id="{8F6E5C1A-417C-4EF8-EE56-436B934695A8}"/>
              </a:ext>
            </a:extLst>
          </p:cNvPr>
          <p:cNvPicPr>
            <a:picLocks noChangeAspect="1"/>
          </p:cNvPicPr>
          <p:nvPr/>
        </p:nvPicPr>
        <p:blipFill>
          <a:blip r:embed="rId3"/>
          <a:stretch>
            <a:fillRect/>
          </a:stretch>
        </p:blipFill>
        <p:spPr>
          <a:xfrm>
            <a:off x="2742679" y="4026109"/>
            <a:ext cx="4090978" cy="717297"/>
          </a:xfrm>
          <a:prstGeom prst="rect">
            <a:avLst/>
          </a:prstGeom>
        </p:spPr>
      </p:pic>
      <p:sp>
        <p:nvSpPr>
          <p:cNvPr id="11" name="Marcador de contenido 2">
            <a:extLst>
              <a:ext uri="{FF2B5EF4-FFF2-40B4-BE49-F238E27FC236}">
                <a16:creationId xmlns:a16="http://schemas.microsoft.com/office/drawing/2014/main" id="{4E9EEE7D-F3A3-DD3B-09EA-119AE5BFE9FE}"/>
              </a:ext>
            </a:extLst>
          </p:cNvPr>
          <p:cNvSpPr txBox="1">
            <a:spLocks/>
          </p:cNvSpPr>
          <p:nvPr/>
        </p:nvSpPr>
        <p:spPr>
          <a:xfrm>
            <a:off x="581192" y="4846502"/>
            <a:ext cx="8413952" cy="34487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15000"/>
              </a:lnSpc>
              <a:spcBef>
                <a:spcPts val="0"/>
              </a:spcBef>
              <a:spcAft>
                <a:spcPts val="1000"/>
              </a:spcAft>
              <a:buFont typeface="Wingdings 2" panose="05020102010507070707" pitchFamily="18" charset="2"/>
              <a:buNone/>
            </a:pPr>
            <a:r>
              <a:rPr lang="es-ES" dirty="0">
                <a:solidFill>
                  <a:schemeClr val="tx1"/>
                </a:solidFill>
              </a:rPr>
              <a:t>Si se registraron con éxito los datos, la consulta anterior mostrará los siguientes resultados.</a:t>
            </a:r>
          </a:p>
        </p:txBody>
      </p:sp>
      <p:pic>
        <p:nvPicPr>
          <p:cNvPr id="12" name="Picture 11" descr="Graphical user interface, application, table&#10;&#10;Description automatically generated">
            <a:extLst>
              <a:ext uri="{FF2B5EF4-FFF2-40B4-BE49-F238E27FC236}">
                <a16:creationId xmlns:a16="http://schemas.microsoft.com/office/drawing/2014/main" id="{2D4E6513-3730-1855-C4F2-B573761B86EC}"/>
              </a:ext>
            </a:extLst>
          </p:cNvPr>
          <p:cNvPicPr>
            <a:picLocks noChangeAspect="1"/>
          </p:cNvPicPr>
          <p:nvPr/>
        </p:nvPicPr>
        <p:blipFill>
          <a:blip r:embed="rId4"/>
          <a:stretch>
            <a:fillRect/>
          </a:stretch>
        </p:blipFill>
        <p:spPr>
          <a:xfrm>
            <a:off x="1974361" y="5353483"/>
            <a:ext cx="5616889" cy="912221"/>
          </a:xfrm>
          <a:prstGeom prst="rect">
            <a:avLst/>
          </a:prstGeom>
        </p:spPr>
      </p:pic>
    </p:spTree>
    <p:extLst>
      <p:ext uri="{BB962C8B-B14F-4D97-AF65-F5344CB8AC3E}">
        <p14:creationId xmlns:p14="http://schemas.microsoft.com/office/powerpoint/2010/main" val="4163634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24</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24</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82058"/>
          </a:xfrm>
        </p:spPr>
        <p:txBody>
          <a:bodyPr>
            <a:normAutofit/>
          </a:bodyPr>
          <a:lstStyle/>
          <a:p>
            <a:pPr marL="0" marR="0" indent="0" algn="just">
              <a:lnSpc>
                <a:spcPct val="115000"/>
              </a:lnSpc>
              <a:spcBef>
                <a:spcPts val="0"/>
              </a:spcBef>
              <a:spcAft>
                <a:spcPts val="1000"/>
              </a:spcAft>
              <a:buNone/>
            </a:pPr>
            <a:r>
              <a:rPr lang="es-ES" dirty="0">
                <a:solidFill>
                  <a:schemeClr val="tx1"/>
                </a:solidFill>
              </a:rPr>
              <a:t>Luego de ingresar los registros de clientes, se debe ejecutar el siguiente procedimiento SQL marcado en azul.</a:t>
            </a:r>
          </a:p>
        </p:txBody>
      </p:sp>
      <p:pic>
        <p:nvPicPr>
          <p:cNvPr id="6" name="Picture 5" descr="Graphical user interface, application, Word&#10;&#10;Description automatically generated">
            <a:extLst>
              <a:ext uri="{FF2B5EF4-FFF2-40B4-BE49-F238E27FC236}">
                <a16:creationId xmlns:a16="http://schemas.microsoft.com/office/drawing/2014/main" id="{0486FA1B-CD24-9411-0454-D782A416013F}"/>
              </a:ext>
            </a:extLst>
          </p:cNvPr>
          <p:cNvPicPr>
            <a:picLocks noChangeAspect="1"/>
          </p:cNvPicPr>
          <p:nvPr/>
        </p:nvPicPr>
        <p:blipFill>
          <a:blip r:embed="rId2"/>
          <a:stretch>
            <a:fillRect/>
          </a:stretch>
        </p:blipFill>
        <p:spPr>
          <a:xfrm>
            <a:off x="836898" y="2729361"/>
            <a:ext cx="7902541" cy="3097304"/>
          </a:xfrm>
          <a:prstGeom prst="rect">
            <a:avLst/>
          </a:prstGeom>
        </p:spPr>
      </p:pic>
    </p:spTree>
    <p:extLst>
      <p:ext uri="{BB962C8B-B14F-4D97-AF65-F5344CB8AC3E}">
        <p14:creationId xmlns:p14="http://schemas.microsoft.com/office/powerpoint/2010/main" val="2327091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25</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25</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82058"/>
          </a:xfrm>
        </p:spPr>
        <p:txBody>
          <a:bodyPr>
            <a:normAutofit/>
          </a:bodyPr>
          <a:lstStyle/>
          <a:p>
            <a:pPr marL="0" marR="0" indent="0" algn="just">
              <a:lnSpc>
                <a:spcPct val="115000"/>
              </a:lnSpc>
              <a:spcBef>
                <a:spcPts val="0"/>
              </a:spcBef>
              <a:spcAft>
                <a:spcPts val="1000"/>
              </a:spcAft>
              <a:buNone/>
            </a:pPr>
            <a:r>
              <a:rPr lang="es-ES" dirty="0">
                <a:solidFill>
                  <a:schemeClr val="tx1"/>
                </a:solidFill>
              </a:rPr>
              <a:t>Una vez creada y configurada la base de datos, abrir Visual Studio y crear un nuevo proyecto.</a:t>
            </a:r>
          </a:p>
        </p:txBody>
      </p:sp>
      <p:pic>
        <p:nvPicPr>
          <p:cNvPr id="8" name="Picture 7" descr="Graphical user interface, text&#10;&#10;Description automatically generated">
            <a:extLst>
              <a:ext uri="{FF2B5EF4-FFF2-40B4-BE49-F238E27FC236}">
                <a16:creationId xmlns:a16="http://schemas.microsoft.com/office/drawing/2014/main" id="{EA2ABDC8-5675-BAA3-A85E-7C4004BC9DBB}"/>
              </a:ext>
            </a:extLst>
          </p:cNvPr>
          <p:cNvPicPr>
            <a:picLocks noChangeAspect="1"/>
          </p:cNvPicPr>
          <p:nvPr/>
        </p:nvPicPr>
        <p:blipFill>
          <a:blip r:embed="rId2"/>
          <a:stretch>
            <a:fillRect/>
          </a:stretch>
        </p:blipFill>
        <p:spPr>
          <a:xfrm>
            <a:off x="1419537" y="2710543"/>
            <a:ext cx="6737264" cy="3953919"/>
          </a:xfrm>
          <a:prstGeom prst="rect">
            <a:avLst/>
          </a:prstGeom>
        </p:spPr>
      </p:pic>
    </p:spTree>
    <p:extLst>
      <p:ext uri="{BB962C8B-B14F-4D97-AF65-F5344CB8AC3E}">
        <p14:creationId xmlns:p14="http://schemas.microsoft.com/office/powerpoint/2010/main" val="12937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26</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26</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82058"/>
          </a:xfrm>
        </p:spPr>
        <p:txBody>
          <a:bodyPr>
            <a:normAutofit/>
          </a:bodyPr>
          <a:lstStyle/>
          <a:p>
            <a:pPr marL="0" marR="0" indent="0" algn="just">
              <a:lnSpc>
                <a:spcPct val="115000"/>
              </a:lnSpc>
              <a:spcBef>
                <a:spcPts val="0"/>
              </a:spcBef>
              <a:spcAft>
                <a:spcPts val="1000"/>
              </a:spcAft>
              <a:buNone/>
            </a:pPr>
            <a:r>
              <a:rPr lang="es-ES" dirty="0">
                <a:solidFill>
                  <a:schemeClr val="tx1"/>
                </a:solidFill>
              </a:rPr>
              <a:t>Seleccionar la plantilla de proyecto “Windows </a:t>
            </a:r>
            <a:r>
              <a:rPr lang="es-ES" dirty="0" err="1">
                <a:solidFill>
                  <a:schemeClr val="tx1"/>
                </a:solidFill>
              </a:rPr>
              <a:t>From</a:t>
            </a:r>
            <a:r>
              <a:rPr lang="es-ES" dirty="0">
                <a:solidFill>
                  <a:schemeClr val="tx1"/>
                </a:solidFill>
              </a:rPr>
              <a:t> App” y clic en Next.</a:t>
            </a:r>
          </a:p>
        </p:txBody>
      </p:sp>
      <p:pic>
        <p:nvPicPr>
          <p:cNvPr id="10" name="Picture 9">
            <a:extLst>
              <a:ext uri="{FF2B5EF4-FFF2-40B4-BE49-F238E27FC236}">
                <a16:creationId xmlns:a16="http://schemas.microsoft.com/office/drawing/2014/main" id="{BC07A482-33F5-2F63-2B57-AD5DF7FD4D3D}"/>
              </a:ext>
            </a:extLst>
          </p:cNvPr>
          <p:cNvPicPr>
            <a:picLocks noChangeAspect="1"/>
          </p:cNvPicPr>
          <p:nvPr/>
        </p:nvPicPr>
        <p:blipFill>
          <a:blip r:embed="rId2"/>
          <a:stretch>
            <a:fillRect/>
          </a:stretch>
        </p:blipFill>
        <p:spPr>
          <a:xfrm>
            <a:off x="1622162" y="2704477"/>
            <a:ext cx="6332014" cy="3788398"/>
          </a:xfrm>
          <a:prstGeom prst="rect">
            <a:avLst/>
          </a:prstGeom>
        </p:spPr>
      </p:pic>
    </p:spTree>
    <p:extLst>
      <p:ext uri="{BB962C8B-B14F-4D97-AF65-F5344CB8AC3E}">
        <p14:creationId xmlns:p14="http://schemas.microsoft.com/office/powerpoint/2010/main" val="419488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27</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27</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82058"/>
          </a:xfrm>
        </p:spPr>
        <p:txBody>
          <a:bodyPr>
            <a:normAutofit/>
          </a:bodyPr>
          <a:lstStyle/>
          <a:p>
            <a:pPr marL="0" marR="0" indent="0" algn="just">
              <a:lnSpc>
                <a:spcPct val="115000"/>
              </a:lnSpc>
              <a:spcBef>
                <a:spcPts val="0"/>
              </a:spcBef>
              <a:spcAft>
                <a:spcPts val="1000"/>
              </a:spcAft>
              <a:buNone/>
            </a:pPr>
            <a:r>
              <a:rPr lang="es-ES" dirty="0">
                <a:solidFill>
                  <a:schemeClr val="tx1"/>
                </a:solidFill>
              </a:rPr>
              <a:t>En la siguiente ventana, ingresar el nombre del proyecto y la ruta en donde se guardará el proyecto, por último, clic en Next.</a:t>
            </a:r>
          </a:p>
        </p:txBody>
      </p:sp>
      <p:pic>
        <p:nvPicPr>
          <p:cNvPr id="6" name="Picture 5" descr="Graphical user interface, text&#10;&#10;Description automatically generated">
            <a:extLst>
              <a:ext uri="{FF2B5EF4-FFF2-40B4-BE49-F238E27FC236}">
                <a16:creationId xmlns:a16="http://schemas.microsoft.com/office/drawing/2014/main" id="{2516E9B2-ED30-B357-0BE8-AE8AEB3B4FA9}"/>
              </a:ext>
            </a:extLst>
          </p:cNvPr>
          <p:cNvPicPr>
            <a:picLocks noChangeAspect="1"/>
          </p:cNvPicPr>
          <p:nvPr/>
        </p:nvPicPr>
        <p:blipFill>
          <a:blip r:embed="rId2"/>
          <a:stretch>
            <a:fillRect/>
          </a:stretch>
        </p:blipFill>
        <p:spPr>
          <a:xfrm>
            <a:off x="1575161" y="2841001"/>
            <a:ext cx="6350104" cy="3755087"/>
          </a:xfrm>
          <a:prstGeom prst="rect">
            <a:avLst/>
          </a:prstGeom>
        </p:spPr>
      </p:pic>
    </p:spTree>
    <p:extLst>
      <p:ext uri="{BB962C8B-B14F-4D97-AF65-F5344CB8AC3E}">
        <p14:creationId xmlns:p14="http://schemas.microsoft.com/office/powerpoint/2010/main" val="2224923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28</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28</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82058"/>
          </a:xfrm>
        </p:spPr>
        <p:txBody>
          <a:bodyPr>
            <a:normAutofit/>
          </a:bodyPr>
          <a:lstStyle/>
          <a:p>
            <a:pPr marL="0" marR="0" indent="0" algn="just">
              <a:lnSpc>
                <a:spcPct val="115000"/>
              </a:lnSpc>
              <a:spcBef>
                <a:spcPts val="0"/>
              </a:spcBef>
              <a:spcAft>
                <a:spcPts val="1000"/>
              </a:spcAft>
              <a:buNone/>
            </a:pPr>
            <a:r>
              <a:rPr lang="es-ES" dirty="0">
                <a:solidFill>
                  <a:schemeClr val="tx1"/>
                </a:solidFill>
              </a:rPr>
              <a:t>Se debe seleccionar la versión de .NET para el proyecto y clic en Create.</a:t>
            </a:r>
          </a:p>
        </p:txBody>
      </p:sp>
      <p:pic>
        <p:nvPicPr>
          <p:cNvPr id="8" name="Picture 7" descr="Graphical user interface, application&#10;&#10;Description automatically generated">
            <a:extLst>
              <a:ext uri="{FF2B5EF4-FFF2-40B4-BE49-F238E27FC236}">
                <a16:creationId xmlns:a16="http://schemas.microsoft.com/office/drawing/2014/main" id="{F8D5B9AA-92CC-E512-6E7F-87CDBE67D86E}"/>
              </a:ext>
            </a:extLst>
          </p:cNvPr>
          <p:cNvPicPr>
            <a:picLocks noChangeAspect="1"/>
          </p:cNvPicPr>
          <p:nvPr/>
        </p:nvPicPr>
        <p:blipFill>
          <a:blip r:embed="rId2"/>
          <a:stretch>
            <a:fillRect/>
          </a:stretch>
        </p:blipFill>
        <p:spPr>
          <a:xfrm>
            <a:off x="1527480" y="2589788"/>
            <a:ext cx="6569174" cy="3903087"/>
          </a:xfrm>
          <a:prstGeom prst="rect">
            <a:avLst/>
          </a:prstGeom>
        </p:spPr>
      </p:pic>
    </p:spTree>
    <p:extLst>
      <p:ext uri="{BB962C8B-B14F-4D97-AF65-F5344CB8AC3E}">
        <p14:creationId xmlns:p14="http://schemas.microsoft.com/office/powerpoint/2010/main" val="207573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29</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29</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1013800"/>
          </a:xfrm>
        </p:spPr>
        <p:txBody>
          <a:bodyPr>
            <a:normAutofit/>
          </a:bodyPr>
          <a:lstStyle/>
          <a:p>
            <a:pPr marL="0" marR="0" indent="0" algn="just">
              <a:lnSpc>
                <a:spcPct val="115000"/>
              </a:lnSpc>
              <a:spcBef>
                <a:spcPts val="0"/>
              </a:spcBef>
              <a:spcAft>
                <a:spcPts val="1000"/>
              </a:spcAft>
              <a:buNone/>
            </a:pPr>
            <a:r>
              <a:rPr lang="es-ES" dirty="0">
                <a:solidFill>
                  <a:schemeClr val="tx1"/>
                </a:solidFill>
              </a:rPr>
              <a:t>En esta parte de la práctica se hará uso de los patrones de diseño DAO y DTO para gestionar la base de datos, para esto se deben crear las carpetas como se muestra en la Figura.</a:t>
            </a:r>
          </a:p>
        </p:txBody>
      </p:sp>
      <p:pic>
        <p:nvPicPr>
          <p:cNvPr id="9" name="Picture 8" descr="Graphical user interface, text&#10;&#10;Description automatically generated">
            <a:extLst>
              <a:ext uri="{FF2B5EF4-FFF2-40B4-BE49-F238E27FC236}">
                <a16:creationId xmlns:a16="http://schemas.microsoft.com/office/drawing/2014/main" id="{1F788E44-39EA-709E-2F41-967DB9C29A76}"/>
              </a:ext>
            </a:extLst>
          </p:cNvPr>
          <p:cNvPicPr>
            <a:picLocks noChangeAspect="1"/>
          </p:cNvPicPr>
          <p:nvPr/>
        </p:nvPicPr>
        <p:blipFill>
          <a:blip r:embed="rId2"/>
          <a:stretch>
            <a:fillRect/>
          </a:stretch>
        </p:blipFill>
        <p:spPr>
          <a:xfrm>
            <a:off x="2555994" y="2976049"/>
            <a:ext cx="4464349" cy="3197724"/>
          </a:xfrm>
          <a:prstGeom prst="rect">
            <a:avLst/>
          </a:prstGeom>
        </p:spPr>
      </p:pic>
    </p:spTree>
    <p:extLst>
      <p:ext uri="{BB962C8B-B14F-4D97-AF65-F5344CB8AC3E}">
        <p14:creationId xmlns:p14="http://schemas.microsoft.com/office/powerpoint/2010/main" val="229301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702156"/>
            <a:ext cx="8413952" cy="1013800"/>
          </a:xfrm>
        </p:spPr>
        <p:txBody>
          <a:bodyPr/>
          <a:lstStyle/>
          <a:p>
            <a:r>
              <a:rPr lang="es-ES" dirty="0"/>
              <a:t>Introducción</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rgbClr val="FFFF00"/>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2" y="1968198"/>
            <a:ext cx="8413952" cy="4187646"/>
          </a:xfrm>
        </p:spPr>
        <p:txBody>
          <a:bodyPr>
            <a:normAutofit fontScale="92500"/>
          </a:bodyPr>
          <a:lstStyle/>
          <a:p>
            <a:pPr marL="0" marR="0" indent="0" algn="just">
              <a:lnSpc>
                <a:spcPct val="115000"/>
              </a:lnSpc>
              <a:spcBef>
                <a:spcPts val="0"/>
              </a:spcBef>
              <a:spcAft>
                <a:spcPts val="1000"/>
              </a:spcAft>
              <a:buNone/>
            </a:pPr>
            <a:r>
              <a:rPr lang="es-ES" dirty="0">
                <a:solidFill>
                  <a:schemeClr val="tx1"/>
                </a:solidFill>
              </a:rPr>
              <a:t>En la Ingeniera de Software un patrón es un elemento recurrente en un contexto particular que se puede utilizar como modelo para generar objetos o partes de ellos. La estructura única que se crea se conoce como el patrón fundamental. Los patrones se utilizan comúnmente en el desarrollo de software, como la arquitectura en capas, MVC y Repositorio. Los patrones de software describen estructuras y mecanismos específicos que se han demostrado que funcionan bien en situaciones particulares.</a:t>
            </a:r>
          </a:p>
          <a:p>
            <a:pPr marL="0" marR="0" indent="0" algn="just">
              <a:lnSpc>
                <a:spcPct val="115000"/>
              </a:lnSpc>
              <a:spcBef>
                <a:spcPts val="0"/>
              </a:spcBef>
              <a:spcAft>
                <a:spcPts val="1000"/>
              </a:spcAft>
              <a:buNone/>
            </a:pPr>
            <a:r>
              <a:rPr lang="es-ES" dirty="0">
                <a:solidFill>
                  <a:schemeClr val="tx1"/>
                </a:solidFill>
              </a:rPr>
              <a:t>Un patrón de software se define como una herramienta para describir problemas recurrentes y sus soluciones en un contexto específico. Las soluciones recomendadas pueden ser una colaboración entre dos o más clases, objetos, servicios, procesos o componentes que trabajan juntos para resolver el problema identificado por el patrón. El patrón no resuelve un problema específico, sino que proporciona una solución general que puede ser aplicada en múltiples contextos. Los patrones de software se dividen en tres categorías principales: patrones de arquitectura, patrones de diseño y patrones de lenguaje.</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a:t>
            </a:fld>
            <a:endParaRPr lang="en-US" sz="2800" dirty="0">
              <a:solidFill>
                <a:schemeClr val="bg1"/>
              </a:solidFill>
            </a:endParaRPr>
          </a:p>
        </p:txBody>
      </p:sp>
    </p:spTree>
    <p:extLst>
      <p:ext uri="{BB962C8B-B14F-4D97-AF65-F5344CB8AC3E}">
        <p14:creationId xmlns:p14="http://schemas.microsoft.com/office/powerpoint/2010/main" val="91100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30</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30</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1013800"/>
          </a:xfrm>
        </p:spPr>
        <p:txBody>
          <a:bodyPr>
            <a:normAutofit/>
          </a:bodyPr>
          <a:lstStyle/>
          <a:p>
            <a:pPr marL="0" marR="0" indent="0" algn="just">
              <a:lnSpc>
                <a:spcPct val="115000"/>
              </a:lnSpc>
              <a:spcBef>
                <a:spcPts val="0"/>
              </a:spcBef>
              <a:spcAft>
                <a:spcPts val="1000"/>
              </a:spcAft>
              <a:buNone/>
            </a:pPr>
            <a:r>
              <a:rPr lang="es-ES" dirty="0">
                <a:solidFill>
                  <a:schemeClr val="tx1"/>
                </a:solidFill>
              </a:rPr>
              <a:t>Una vez creada la estructura del proyecto, dar clic en la carpeta DTO, clic derecho y seleccionar “New </a:t>
            </a:r>
            <a:r>
              <a:rPr lang="es-ES" dirty="0" err="1">
                <a:solidFill>
                  <a:schemeClr val="tx1"/>
                </a:solidFill>
              </a:rPr>
              <a:t>Item</a:t>
            </a:r>
            <a:r>
              <a:rPr lang="es-ES" dirty="0">
                <a:solidFill>
                  <a:schemeClr val="tx1"/>
                </a:solidFill>
              </a:rPr>
              <a:t>”.</a:t>
            </a:r>
          </a:p>
        </p:txBody>
      </p:sp>
      <p:pic>
        <p:nvPicPr>
          <p:cNvPr id="6" name="Picture 5">
            <a:extLst>
              <a:ext uri="{FF2B5EF4-FFF2-40B4-BE49-F238E27FC236}">
                <a16:creationId xmlns:a16="http://schemas.microsoft.com/office/drawing/2014/main" id="{1A477E0D-DBD2-5B03-B220-75C9452BEB00}"/>
              </a:ext>
            </a:extLst>
          </p:cNvPr>
          <p:cNvPicPr>
            <a:picLocks noChangeAspect="1"/>
          </p:cNvPicPr>
          <p:nvPr/>
        </p:nvPicPr>
        <p:blipFill>
          <a:blip r:embed="rId2"/>
          <a:stretch>
            <a:fillRect/>
          </a:stretch>
        </p:blipFill>
        <p:spPr>
          <a:xfrm>
            <a:off x="1014586" y="2972743"/>
            <a:ext cx="7547165" cy="2887482"/>
          </a:xfrm>
          <a:prstGeom prst="rect">
            <a:avLst/>
          </a:prstGeom>
        </p:spPr>
      </p:pic>
    </p:spTree>
    <p:extLst>
      <p:ext uri="{BB962C8B-B14F-4D97-AF65-F5344CB8AC3E}">
        <p14:creationId xmlns:p14="http://schemas.microsoft.com/office/powerpoint/2010/main" val="667079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31</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31</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686115"/>
          </a:xfrm>
        </p:spPr>
        <p:txBody>
          <a:bodyPr>
            <a:normAutofit/>
          </a:bodyPr>
          <a:lstStyle/>
          <a:p>
            <a:pPr marL="0" marR="0" indent="0" algn="just">
              <a:lnSpc>
                <a:spcPct val="115000"/>
              </a:lnSpc>
              <a:spcBef>
                <a:spcPts val="0"/>
              </a:spcBef>
              <a:spcAft>
                <a:spcPts val="1000"/>
              </a:spcAft>
              <a:buNone/>
            </a:pPr>
            <a:r>
              <a:rPr lang="es-ES" dirty="0">
                <a:solidFill>
                  <a:schemeClr val="tx1"/>
                </a:solidFill>
              </a:rPr>
              <a:t>Seleccionar el tipo de archivo C# Class con el nombre </a:t>
            </a:r>
            <a:r>
              <a:rPr lang="es-ES" dirty="0" err="1">
                <a:solidFill>
                  <a:schemeClr val="tx1"/>
                </a:solidFill>
              </a:rPr>
              <a:t>ClienteDto</a:t>
            </a:r>
            <a:r>
              <a:rPr lang="es-ES" dirty="0">
                <a:solidFill>
                  <a:schemeClr val="tx1"/>
                </a:solidFill>
              </a:rPr>
              <a:t> y clic en </a:t>
            </a:r>
            <a:r>
              <a:rPr lang="es-ES" dirty="0" err="1">
                <a:solidFill>
                  <a:schemeClr val="tx1"/>
                </a:solidFill>
              </a:rPr>
              <a:t>Add</a:t>
            </a:r>
            <a:r>
              <a:rPr lang="es-ES" dirty="0">
                <a:solidFill>
                  <a:schemeClr val="tx1"/>
                </a:solidFill>
              </a:rPr>
              <a:t>.</a:t>
            </a:r>
          </a:p>
        </p:txBody>
      </p:sp>
      <p:pic>
        <p:nvPicPr>
          <p:cNvPr id="8" name="Picture 7" descr="A screenshot of a computer&#10;&#10;Description automatically generated with medium confidence">
            <a:extLst>
              <a:ext uri="{FF2B5EF4-FFF2-40B4-BE49-F238E27FC236}">
                <a16:creationId xmlns:a16="http://schemas.microsoft.com/office/drawing/2014/main" id="{8F61184A-B430-E38D-2A00-2C8CBB3E1A97}"/>
              </a:ext>
            </a:extLst>
          </p:cNvPr>
          <p:cNvPicPr>
            <a:picLocks noChangeAspect="1"/>
          </p:cNvPicPr>
          <p:nvPr/>
        </p:nvPicPr>
        <p:blipFill>
          <a:blip r:embed="rId2"/>
          <a:stretch>
            <a:fillRect/>
          </a:stretch>
        </p:blipFill>
        <p:spPr>
          <a:xfrm>
            <a:off x="2037797" y="2645058"/>
            <a:ext cx="5584077" cy="387975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73285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32</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32</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686115"/>
          </a:xfrm>
        </p:spPr>
        <p:txBody>
          <a:bodyPr>
            <a:normAutofit/>
          </a:bodyPr>
          <a:lstStyle/>
          <a:p>
            <a:pPr marL="0" marR="0" indent="0" algn="just">
              <a:lnSpc>
                <a:spcPct val="115000"/>
              </a:lnSpc>
              <a:spcBef>
                <a:spcPts val="0"/>
              </a:spcBef>
              <a:spcAft>
                <a:spcPts val="1000"/>
              </a:spcAft>
              <a:buNone/>
            </a:pPr>
            <a:r>
              <a:rPr lang="es-ES" dirty="0">
                <a:solidFill>
                  <a:schemeClr val="tx1"/>
                </a:solidFill>
              </a:rPr>
              <a:t>Una vez creado el archivo dirigirse al panel de solución y abrir el archivo </a:t>
            </a:r>
            <a:r>
              <a:rPr lang="es-ES" dirty="0" err="1">
                <a:solidFill>
                  <a:schemeClr val="tx1"/>
                </a:solidFill>
              </a:rPr>
              <a:t>ClienteDto</a:t>
            </a:r>
            <a:r>
              <a:rPr lang="es-ES" dirty="0">
                <a:solidFill>
                  <a:schemeClr val="tx1"/>
                </a:solidFill>
              </a:rPr>
              <a:t>.</a:t>
            </a:r>
          </a:p>
        </p:txBody>
      </p:sp>
      <p:pic>
        <p:nvPicPr>
          <p:cNvPr id="6" name="Picture 5">
            <a:extLst>
              <a:ext uri="{FF2B5EF4-FFF2-40B4-BE49-F238E27FC236}">
                <a16:creationId xmlns:a16="http://schemas.microsoft.com/office/drawing/2014/main" id="{0004F61C-6C2D-BCC9-EE08-89A9F5BF344A}"/>
              </a:ext>
            </a:extLst>
          </p:cNvPr>
          <p:cNvPicPr>
            <a:picLocks noChangeAspect="1"/>
          </p:cNvPicPr>
          <p:nvPr/>
        </p:nvPicPr>
        <p:blipFill>
          <a:blip r:embed="rId2"/>
          <a:stretch>
            <a:fillRect/>
          </a:stretch>
        </p:blipFill>
        <p:spPr>
          <a:xfrm>
            <a:off x="1954306" y="2645058"/>
            <a:ext cx="6037169" cy="3518807"/>
          </a:xfrm>
          <a:prstGeom prst="rect">
            <a:avLst/>
          </a:prstGeom>
        </p:spPr>
      </p:pic>
    </p:spTree>
    <p:extLst>
      <p:ext uri="{BB962C8B-B14F-4D97-AF65-F5344CB8AC3E}">
        <p14:creationId xmlns:p14="http://schemas.microsoft.com/office/powerpoint/2010/main" val="188884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33</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33</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En esta clase se define la clase que contendrá los campos de la tabla Clientes creada en SQL Server.</a:t>
            </a:r>
          </a:p>
        </p:txBody>
      </p:sp>
      <p:pic>
        <p:nvPicPr>
          <p:cNvPr id="8" name="Picture 7" descr="Text&#10;&#10;Description automatically generated">
            <a:extLst>
              <a:ext uri="{FF2B5EF4-FFF2-40B4-BE49-F238E27FC236}">
                <a16:creationId xmlns:a16="http://schemas.microsoft.com/office/drawing/2014/main" id="{F926525C-9DAC-69D0-6367-6E1D315D5346}"/>
              </a:ext>
            </a:extLst>
          </p:cNvPr>
          <p:cNvPicPr>
            <a:picLocks noChangeAspect="1"/>
          </p:cNvPicPr>
          <p:nvPr/>
        </p:nvPicPr>
        <p:blipFill>
          <a:blip r:embed="rId2"/>
          <a:stretch>
            <a:fillRect/>
          </a:stretch>
        </p:blipFill>
        <p:spPr>
          <a:xfrm>
            <a:off x="2396441" y="2775516"/>
            <a:ext cx="4783455" cy="3658870"/>
          </a:xfrm>
          <a:prstGeom prst="rect">
            <a:avLst/>
          </a:prstGeom>
        </p:spPr>
      </p:pic>
    </p:spTree>
    <p:extLst>
      <p:ext uri="{BB962C8B-B14F-4D97-AF65-F5344CB8AC3E}">
        <p14:creationId xmlns:p14="http://schemas.microsoft.com/office/powerpoint/2010/main" val="3216459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34</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34</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En la carpeta DAO dar clic derecho y “New </a:t>
            </a:r>
            <a:r>
              <a:rPr lang="es-ES" dirty="0" err="1">
                <a:solidFill>
                  <a:schemeClr val="tx1"/>
                </a:solidFill>
              </a:rPr>
              <a:t>Item</a:t>
            </a:r>
            <a:r>
              <a:rPr lang="es-ES" dirty="0">
                <a:solidFill>
                  <a:schemeClr val="tx1"/>
                </a:solidFill>
              </a:rPr>
              <a:t>” para crear las clases </a:t>
            </a:r>
            <a:r>
              <a:rPr lang="es-ES" dirty="0" err="1">
                <a:solidFill>
                  <a:schemeClr val="tx1"/>
                </a:solidFill>
              </a:rPr>
              <a:t>ConexionDB</a:t>
            </a:r>
            <a:r>
              <a:rPr lang="es-ES" dirty="0">
                <a:solidFill>
                  <a:schemeClr val="tx1"/>
                </a:solidFill>
              </a:rPr>
              <a:t> y </a:t>
            </a:r>
            <a:r>
              <a:rPr lang="es-ES" dirty="0" err="1">
                <a:solidFill>
                  <a:schemeClr val="tx1"/>
                </a:solidFill>
              </a:rPr>
              <a:t>ClienteDao</a:t>
            </a:r>
            <a:r>
              <a:rPr lang="es-ES" dirty="0">
                <a:solidFill>
                  <a:schemeClr val="tx1"/>
                </a:solidFill>
              </a:rPr>
              <a:t>.</a:t>
            </a:r>
          </a:p>
        </p:txBody>
      </p:sp>
      <p:pic>
        <p:nvPicPr>
          <p:cNvPr id="6" name="Picture 5">
            <a:extLst>
              <a:ext uri="{FF2B5EF4-FFF2-40B4-BE49-F238E27FC236}">
                <a16:creationId xmlns:a16="http://schemas.microsoft.com/office/drawing/2014/main" id="{12663835-6FF3-F00D-378E-97BF026E8E1F}"/>
              </a:ext>
            </a:extLst>
          </p:cNvPr>
          <p:cNvPicPr>
            <a:picLocks noChangeAspect="1"/>
          </p:cNvPicPr>
          <p:nvPr/>
        </p:nvPicPr>
        <p:blipFill>
          <a:blip r:embed="rId2"/>
          <a:stretch>
            <a:fillRect/>
          </a:stretch>
        </p:blipFill>
        <p:spPr>
          <a:xfrm>
            <a:off x="1072112" y="2820416"/>
            <a:ext cx="7432113" cy="2915194"/>
          </a:xfrm>
          <a:prstGeom prst="rect">
            <a:avLst/>
          </a:prstGeom>
        </p:spPr>
      </p:pic>
    </p:spTree>
    <p:extLst>
      <p:ext uri="{BB962C8B-B14F-4D97-AF65-F5344CB8AC3E}">
        <p14:creationId xmlns:p14="http://schemas.microsoft.com/office/powerpoint/2010/main" val="981436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35</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35</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La clase </a:t>
            </a:r>
            <a:r>
              <a:rPr lang="es-ES" dirty="0" err="1">
                <a:solidFill>
                  <a:schemeClr val="tx1"/>
                </a:solidFill>
              </a:rPr>
              <a:t>ConexionDB</a:t>
            </a:r>
            <a:r>
              <a:rPr lang="es-ES" dirty="0">
                <a:solidFill>
                  <a:schemeClr val="tx1"/>
                </a:solidFill>
              </a:rPr>
              <a:t> será la encargada de implementar la conexión a la base de datos en SQL Server.</a:t>
            </a:r>
          </a:p>
        </p:txBody>
      </p:sp>
      <p:pic>
        <p:nvPicPr>
          <p:cNvPr id="8" name="Picture 7">
            <a:extLst>
              <a:ext uri="{FF2B5EF4-FFF2-40B4-BE49-F238E27FC236}">
                <a16:creationId xmlns:a16="http://schemas.microsoft.com/office/drawing/2014/main" id="{856A3813-18A6-0184-F657-BCE4E51E8673}"/>
              </a:ext>
            </a:extLst>
          </p:cNvPr>
          <p:cNvPicPr>
            <a:picLocks noChangeAspect="1"/>
          </p:cNvPicPr>
          <p:nvPr/>
        </p:nvPicPr>
        <p:blipFill>
          <a:blip r:embed="rId2"/>
          <a:stretch>
            <a:fillRect/>
          </a:stretch>
        </p:blipFill>
        <p:spPr>
          <a:xfrm>
            <a:off x="805540" y="2773902"/>
            <a:ext cx="7965258" cy="2643097"/>
          </a:xfrm>
          <a:prstGeom prst="rect">
            <a:avLst/>
          </a:prstGeom>
        </p:spPr>
      </p:pic>
    </p:spTree>
    <p:extLst>
      <p:ext uri="{BB962C8B-B14F-4D97-AF65-F5344CB8AC3E}">
        <p14:creationId xmlns:p14="http://schemas.microsoft.com/office/powerpoint/2010/main" val="2750432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36</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36</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En la carpeta UI dar clic derecho y clic en “New </a:t>
            </a:r>
            <a:r>
              <a:rPr lang="es-ES" dirty="0" err="1">
                <a:solidFill>
                  <a:schemeClr val="tx1"/>
                </a:solidFill>
              </a:rPr>
              <a:t>Item</a:t>
            </a:r>
            <a:r>
              <a:rPr lang="es-ES" dirty="0">
                <a:solidFill>
                  <a:schemeClr val="tx1"/>
                </a:solidFill>
              </a:rPr>
              <a:t>”.</a:t>
            </a:r>
          </a:p>
        </p:txBody>
      </p:sp>
      <p:pic>
        <p:nvPicPr>
          <p:cNvPr id="9" name="Picture 8">
            <a:extLst>
              <a:ext uri="{FF2B5EF4-FFF2-40B4-BE49-F238E27FC236}">
                <a16:creationId xmlns:a16="http://schemas.microsoft.com/office/drawing/2014/main" id="{4EBB8D6E-9030-3644-5F13-EF693000E23F}"/>
              </a:ext>
            </a:extLst>
          </p:cNvPr>
          <p:cNvPicPr>
            <a:picLocks noChangeAspect="1"/>
          </p:cNvPicPr>
          <p:nvPr/>
        </p:nvPicPr>
        <p:blipFill>
          <a:blip r:embed="rId2"/>
          <a:stretch>
            <a:fillRect/>
          </a:stretch>
        </p:blipFill>
        <p:spPr>
          <a:xfrm>
            <a:off x="905310" y="2775516"/>
            <a:ext cx="7765718" cy="2866254"/>
          </a:xfrm>
          <a:prstGeom prst="rect">
            <a:avLst/>
          </a:prstGeom>
        </p:spPr>
      </p:pic>
    </p:spTree>
    <p:extLst>
      <p:ext uri="{BB962C8B-B14F-4D97-AF65-F5344CB8AC3E}">
        <p14:creationId xmlns:p14="http://schemas.microsoft.com/office/powerpoint/2010/main" val="2117010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37</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37</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En la siguiente ventana, seleccionar el tipo de archivo “Form (Windows Forms)” con el nombre </a:t>
            </a:r>
            <a:r>
              <a:rPr lang="es-ES" dirty="0" err="1">
                <a:solidFill>
                  <a:schemeClr val="tx1"/>
                </a:solidFill>
              </a:rPr>
              <a:t>FormPrincipal</a:t>
            </a:r>
            <a:r>
              <a:rPr lang="es-ES" dirty="0">
                <a:solidFill>
                  <a:schemeClr val="tx1"/>
                </a:solidFill>
              </a:rPr>
              <a:t> y clic en </a:t>
            </a:r>
            <a:r>
              <a:rPr lang="es-ES" dirty="0" err="1">
                <a:solidFill>
                  <a:schemeClr val="tx1"/>
                </a:solidFill>
              </a:rPr>
              <a:t>Add</a:t>
            </a:r>
            <a:r>
              <a:rPr lang="es-ES" dirty="0">
                <a:solidFill>
                  <a:schemeClr val="tx1"/>
                </a:solidFill>
              </a:rPr>
              <a:t>. </a:t>
            </a:r>
          </a:p>
        </p:txBody>
      </p:sp>
      <p:pic>
        <p:nvPicPr>
          <p:cNvPr id="6" name="Picture 5">
            <a:extLst>
              <a:ext uri="{FF2B5EF4-FFF2-40B4-BE49-F238E27FC236}">
                <a16:creationId xmlns:a16="http://schemas.microsoft.com/office/drawing/2014/main" id="{91E7F795-9EF7-E236-583C-62FC05883701}"/>
              </a:ext>
            </a:extLst>
          </p:cNvPr>
          <p:cNvPicPr>
            <a:picLocks noChangeAspect="1"/>
          </p:cNvPicPr>
          <p:nvPr/>
        </p:nvPicPr>
        <p:blipFill>
          <a:blip r:embed="rId2"/>
          <a:stretch>
            <a:fillRect/>
          </a:stretch>
        </p:blipFill>
        <p:spPr>
          <a:xfrm>
            <a:off x="2246097" y="2775516"/>
            <a:ext cx="5206365" cy="3608705"/>
          </a:xfrm>
          <a:prstGeom prst="rect">
            <a:avLst/>
          </a:prstGeom>
        </p:spPr>
      </p:pic>
    </p:spTree>
    <p:extLst>
      <p:ext uri="{BB962C8B-B14F-4D97-AF65-F5344CB8AC3E}">
        <p14:creationId xmlns:p14="http://schemas.microsoft.com/office/powerpoint/2010/main" val="1832905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38</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38</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Esta ventana contiene el menú de navegación para la búsqueda de Clientes y Libros.</a:t>
            </a:r>
          </a:p>
        </p:txBody>
      </p:sp>
      <p:pic>
        <p:nvPicPr>
          <p:cNvPr id="8" name="Picture 7">
            <a:extLst>
              <a:ext uri="{FF2B5EF4-FFF2-40B4-BE49-F238E27FC236}">
                <a16:creationId xmlns:a16="http://schemas.microsoft.com/office/drawing/2014/main" id="{46934DB7-A13D-12F2-67D7-6B42DBE32DD0}"/>
              </a:ext>
            </a:extLst>
          </p:cNvPr>
          <p:cNvPicPr>
            <a:picLocks noChangeAspect="1"/>
          </p:cNvPicPr>
          <p:nvPr/>
        </p:nvPicPr>
        <p:blipFill>
          <a:blip r:embed="rId2"/>
          <a:stretch>
            <a:fillRect/>
          </a:stretch>
        </p:blipFill>
        <p:spPr>
          <a:xfrm>
            <a:off x="793718" y="2775516"/>
            <a:ext cx="7988902" cy="3343456"/>
          </a:xfrm>
          <a:prstGeom prst="rect">
            <a:avLst/>
          </a:prstGeom>
        </p:spPr>
      </p:pic>
    </p:spTree>
    <p:extLst>
      <p:ext uri="{BB962C8B-B14F-4D97-AF65-F5344CB8AC3E}">
        <p14:creationId xmlns:p14="http://schemas.microsoft.com/office/powerpoint/2010/main" val="3398115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39</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39</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En la clase </a:t>
            </a:r>
            <a:r>
              <a:rPr lang="es-ES" dirty="0" err="1">
                <a:solidFill>
                  <a:schemeClr val="tx1"/>
                </a:solidFill>
              </a:rPr>
              <a:t>FormPrincipal</a:t>
            </a:r>
            <a:r>
              <a:rPr lang="es-ES" dirty="0">
                <a:solidFill>
                  <a:schemeClr val="tx1"/>
                </a:solidFill>
              </a:rPr>
              <a:t> asociada a la ventana se definen los eventos clic para acceder a las ventanas de Clientes y Libros.</a:t>
            </a:r>
          </a:p>
        </p:txBody>
      </p:sp>
      <p:pic>
        <p:nvPicPr>
          <p:cNvPr id="6" name="Picture 5">
            <a:extLst>
              <a:ext uri="{FF2B5EF4-FFF2-40B4-BE49-F238E27FC236}">
                <a16:creationId xmlns:a16="http://schemas.microsoft.com/office/drawing/2014/main" id="{7DDC6C91-7444-09BF-E584-D020B9F8E427}"/>
              </a:ext>
            </a:extLst>
          </p:cNvPr>
          <p:cNvPicPr>
            <a:picLocks noChangeAspect="1"/>
          </p:cNvPicPr>
          <p:nvPr/>
        </p:nvPicPr>
        <p:blipFill>
          <a:blip r:embed="rId2"/>
          <a:stretch>
            <a:fillRect/>
          </a:stretch>
        </p:blipFill>
        <p:spPr>
          <a:xfrm>
            <a:off x="1968710" y="2775516"/>
            <a:ext cx="5553852" cy="3814988"/>
          </a:xfrm>
          <a:prstGeom prst="rect">
            <a:avLst/>
          </a:prstGeom>
        </p:spPr>
      </p:pic>
    </p:spTree>
    <p:extLst>
      <p:ext uri="{BB962C8B-B14F-4D97-AF65-F5344CB8AC3E}">
        <p14:creationId xmlns:p14="http://schemas.microsoft.com/office/powerpoint/2010/main" val="105850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702156"/>
            <a:ext cx="8413952" cy="1013800"/>
          </a:xfrm>
        </p:spPr>
        <p:txBody>
          <a:bodyPr/>
          <a:lstStyle/>
          <a:p>
            <a:r>
              <a:rPr lang="es-ES" dirty="0"/>
              <a:t>OBJETIVOS</a:t>
            </a:r>
            <a:br>
              <a:rPr lang="es-ES" dirty="0"/>
            </a:br>
            <a:r>
              <a:rPr lang="es-ES" dirty="0"/>
              <a:t>OBJETIVO GENERAL</a:t>
            </a:r>
          </a:p>
        </p:txBody>
      </p:sp>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rgbClr val="FFFF00"/>
                </a:solidFill>
              </a:rPr>
              <a:t>OBJETIVOS</a:t>
            </a:r>
          </a:p>
          <a:p>
            <a:pPr lvl="1">
              <a:lnSpc>
                <a:spcPct val="90000"/>
              </a:lnSpc>
            </a:pPr>
            <a:r>
              <a:rPr lang="es-ES" sz="1200" dirty="0">
                <a:solidFill>
                  <a:srgbClr val="FFFF00"/>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2" y="1979193"/>
            <a:ext cx="8413952" cy="1449807"/>
          </a:xfrm>
        </p:spPr>
        <p:txBody>
          <a:bodyPr>
            <a:normAutofit/>
          </a:bodyPr>
          <a:lstStyle/>
          <a:p>
            <a:pPr marL="0" marR="0" indent="0" algn="just">
              <a:lnSpc>
                <a:spcPct val="115000"/>
              </a:lnSpc>
              <a:spcBef>
                <a:spcPts val="0"/>
              </a:spcBef>
              <a:spcAft>
                <a:spcPts val="1000"/>
              </a:spcAft>
              <a:buNone/>
            </a:pPr>
            <a:r>
              <a:rPr lang="es-ES" dirty="0">
                <a:solidFill>
                  <a:schemeClr val="tx1"/>
                </a:solidFill>
              </a:rPr>
              <a:t>Investigar sobre los patrones en la ingeniera de software para resolver problemas en el desarrollo de sistemas y aplicaciones, para esto realizar una práctica con el lenguaje de programación C#, SQL Server y Programación Orientada a Objetos.</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a:t>
            </a:fld>
            <a:endParaRPr lang="en-US" sz="2800" dirty="0">
              <a:solidFill>
                <a:schemeClr val="bg1"/>
              </a:solidFill>
            </a:endParaRPr>
          </a:p>
        </p:txBody>
      </p:sp>
    </p:spTree>
    <p:extLst>
      <p:ext uri="{BB962C8B-B14F-4D97-AF65-F5344CB8AC3E}">
        <p14:creationId xmlns:p14="http://schemas.microsoft.com/office/powerpoint/2010/main" val="2709176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40</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40</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Para la ventana de Clientes, se crea un nuevo Windows Form con el nombre </a:t>
            </a:r>
            <a:r>
              <a:rPr lang="es-ES" dirty="0" err="1">
                <a:solidFill>
                  <a:schemeClr val="tx1"/>
                </a:solidFill>
              </a:rPr>
              <a:t>FormClientes</a:t>
            </a:r>
            <a:r>
              <a:rPr lang="es-ES" dirty="0">
                <a:solidFill>
                  <a:schemeClr val="tx1"/>
                </a:solidFill>
              </a:rPr>
              <a:t>.</a:t>
            </a:r>
          </a:p>
        </p:txBody>
      </p:sp>
      <p:pic>
        <p:nvPicPr>
          <p:cNvPr id="8" name="Picture 7" descr="A screenshot of a computer&#10;&#10;Description automatically generated with medium confidence">
            <a:extLst>
              <a:ext uri="{FF2B5EF4-FFF2-40B4-BE49-F238E27FC236}">
                <a16:creationId xmlns:a16="http://schemas.microsoft.com/office/drawing/2014/main" id="{8DF49F2F-E385-C22D-C2D0-E46CDE7EE016}"/>
              </a:ext>
            </a:extLst>
          </p:cNvPr>
          <p:cNvPicPr>
            <a:picLocks noChangeAspect="1"/>
          </p:cNvPicPr>
          <p:nvPr/>
        </p:nvPicPr>
        <p:blipFill>
          <a:blip r:embed="rId2"/>
          <a:stretch>
            <a:fillRect/>
          </a:stretch>
        </p:blipFill>
        <p:spPr>
          <a:xfrm>
            <a:off x="2002872" y="2775516"/>
            <a:ext cx="5692816" cy="3937002"/>
          </a:xfrm>
          <a:prstGeom prst="rect">
            <a:avLst/>
          </a:prstGeom>
        </p:spPr>
      </p:pic>
    </p:spTree>
    <p:extLst>
      <p:ext uri="{BB962C8B-B14F-4D97-AF65-F5344CB8AC3E}">
        <p14:creationId xmlns:p14="http://schemas.microsoft.com/office/powerpoint/2010/main" val="2936403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41</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41</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Se agrega una entrada de texto para la búsqueda, un botón y un panel para mostrar el resultado.</a:t>
            </a:r>
          </a:p>
        </p:txBody>
      </p:sp>
      <p:pic>
        <p:nvPicPr>
          <p:cNvPr id="6" name="Picture 5" descr="A picture containing text, screenshot, monitor, computer&#10;&#10;Description automatically generated">
            <a:extLst>
              <a:ext uri="{FF2B5EF4-FFF2-40B4-BE49-F238E27FC236}">
                <a16:creationId xmlns:a16="http://schemas.microsoft.com/office/drawing/2014/main" id="{D32F53BB-4465-061A-4846-5FE92C739A87}"/>
              </a:ext>
            </a:extLst>
          </p:cNvPr>
          <p:cNvPicPr>
            <a:picLocks noChangeAspect="1"/>
          </p:cNvPicPr>
          <p:nvPr/>
        </p:nvPicPr>
        <p:blipFill>
          <a:blip r:embed="rId2"/>
          <a:stretch>
            <a:fillRect/>
          </a:stretch>
        </p:blipFill>
        <p:spPr>
          <a:xfrm>
            <a:off x="796888" y="2677570"/>
            <a:ext cx="7973777" cy="3581219"/>
          </a:xfrm>
          <a:prstGeom prst="rect">
            <a:avLst/>
          </a:prstGeom>
        </p:spPr>
      </p:pic>
    </p:spTree>
    <p:extLst>
      <p:ext uri="{BB962C8B-B14F-4D97-AF65-F5344CB8AC3E}">
        <p14:creationId xmlns:p14="http://schemas.microsoft.com/office/powerpoint/2010/main" val="3688876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42</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42</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En la clase asociada a la vista </a:t>
            </a:r>
            <a:r>
              <a:rPr lang="es-ES" dirty="0" err="1">
                <a:solidFill>
                  <a:schemeClr val="tx1"/>
                </a:solidFill>
              </a:rPr>
              <a:t>FormClientes</a:t>
            </a:r>
            <a:r>
              <a:rPr lang="es-ES" dirty="0">
                <a:solidFill>
                  <a:schemeClr val="tx1"/>
                </a:solidFill>
              </a:rPr>
              <a:t> se definen los métodos y eventos para mostrar los resultados de la búsqueda.</a:t>
            </a:r>
          </a:p>
        </p:txBody>
      </p:sp>
      <p:pic>
        <p:nvPicPr>
          <p:cNvPr id="8" name="Picture 7" descr="Text&#10;&#10;Description automatically generated">
            <a:extLst>
              <a:ext uri="{FF2B5EF4-FFF2-40B4-BE49-F238E27FC236}">
                <a16:creationId xmlns:a16="http://schemas.microsoft.com/office/drawing/2014/main" id="{69A2787F-50AD-FD01-41E1-C9E2E806303D}"/>
              </a:ext>
            </a:extLst>
          </p:cNvPr>
          <p:cNvPicPr>
            <a:picLocks noChangeAspect="1"/>
          </p:cNvPicPr>
          <p:nvPr/>
        </p:nvPicPr>
        <p:blipFill>
          <a:blip r:embed="rId2"/>
          <a:stretch>
            <a:fillRect/>
          </a:stretch>
        </p:blipFill>
        <p:spPr>
          <a:xfrm>
            <a:off x="1380111" y="2775516"/>
            <a:ext cx="6816116" cy="3616506"/>
          </a:xfrm>
          <a:prstGeom prst="rect">
            <a:avLst/>
          </a:prstGeom>
        </p:spPr>
      </p:pic>
    </p:spTree>
    <p:extLst>
      <p:ext uri="{BB962C8B-B14F-4D97-AF65-F5344CB8AC3E}">
        <p14:creationId xmlns:p14="http://schemas.microsoft.com/office/powerpoint/2010/main" val="432555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43</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43</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Por último, se crea otra ventana para los libros con el nombre </a:t>
            </a:r>
            <a:r>
              <a:rPr lang="es-ES" dirty="0" err="1">
                <a:solidFill>
                  <a:schemeClr val="tx1"/>
                </a:solidFill>
              </a:rPr>
              <a:t>FormLibros</a:t>
            </a:r>
            <a:r>
              <a:rPr lang="es-ES" dirty="0">
                <a:solidFill>
                  <a:schemeClr val="tx1"/>
                </a:solidFill>
              </a:rPr>
              <a:t>.</a:t>
            </a:r>
          </a:p>
        </p:txBody>
      </p:sp>
      <p:pic>
        <p:nvPicPr>
          <p:cNvPr id="6" name="Picture 5">
            <a:extLst>
              <a:ext uri="{FF2B5EF4-FFF2-40B4-BE49-F238E27FC236}">
                <a16:creationId xmlns:a16="http://schemas.microsoft.com/office/drawing/2014/main" id="{83C310A5-40CF-933F-BFC1-4B55C8B97730}"/>
              </a:ext>
            </a:extLst>
          </p:cNvPr>
          <p:cNvPicPr>
            <a:picLocks noChangeAspect="1"/>
          </p:cNvPicPr>
          <p:nvPr/>
        </p:nvPicPr>
        <p:blipFill>
          <a:blip r:embed="rId2"/>
          <a:stretch>
            <a:fillRect/>
          </a:stretch>
        </p:blipFill>
        <p:spPr>
          <a:xfrm>
            <a:off x="2033848" y="2645058"/>
            <a:ext cx="5630863" cy="3898343"/>
          </a:xfrm>
          <a:prstGeom prst="rect">
            <a:avLst/>
          </a:prstGeom>
        </p:spPr>
      </p:pic>
    </p:spTree>
    <p:extLst>
      <p:ext uri="{BB962C8B-B14F-4D97-AF65-F5344CB8AC3E}">
        <p14:creationId xmlns:p14="http://schemas.microsoft.com/office/powerpoint/2010/main" val="253338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44</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44</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Para esta ventana, se definirá su diseño en otra práctica, por lo tanto, no contendrá ningún elemento en su ventana.</a:t>
            </a:r>
          </a:p>
        </p:txBody>
      </p:sp>
      <p:pic>
        <p:nvPicPr>
          <p:cNvPr id="8" name="Picture 7" descr="A screenshot of a computer&#10;&#10;Description automatically generated with medium confidence">
            <a:extLst>
              <a:ext uri="{FF2B5EF4-FFF2-40B4-BE49-F238E27FC236}">
                <a16:creationId xmlns:a16="http://schemas.microsoft.com/office/drawing/2014/main" id="{38733DF5-744E-FACE-75D0-D24FEC6B35A9}"/>
              </a:ext>
            </a:extLst>
          </p:cNvPr>
          <p:cNvPicPr>
            <a:picLocks noChangeAspect="1"/>
          </p:cNvPicPr>
          <p:nvPr/>
        </p:nvPicPr>
        <p:blipFill>
          <a:blip r:embed="rId2"/>
          <a:stretch>
            <a:fillRect/>
          </a:stretch>
        </p:blipFill>
        <p:spPr>
          <a:xfrm>
            <a:off x="2352596" y="2775516"/>
            <a:ext cx="4799319" cy="3479945"/>
          </a:xfrm>
          <a:prstGeom prst="rect">
            <a:avLst/>
          </a:prstGeom>
        </p:spPr>
      </p:pic>
    </p:spTree>
    <p:extLst>
      <p:ext uri="{BB962C8B-B14F-4D97-AF65-F5344CB8AC3E}">
        <p14:creationId xmlns:p14="http://schemas.microsoft.com/office/powerpoint/2010/main" val="683078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45</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45</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816573"/>
          </a:xfrm>
        </p:spPr>
        <p:txBody>
          <a:bodyPr>
            <a:normAutofit/>
          </a:bodyPr>
          <a:lstStyle/>
          <a:p>
            <a:pPr marL="0" marR="0" indent="0" algn="just">
              <a:lnSpc>
                <a:spcPct val="115000"/>
              </a:lnSpc>
              <a:spcBef>
                <a:spcPts val="0"/>
              </a:spcBef>
              <a:spcAft>
                <a:spcPts val="1000"/>
              </a:spcAft>
              <a:buNone/>
            </a:pPr>
            <a:r>
              <a:rPr lang="es-ES" dirty="0">
                <a:solidFill>
                  <a:schemeClr val="tx1"/>
                </a:solidFill>
              </a:rPr>
              <a:t>En la clase asociada a la ventana </a:t>
            </a:r>
            <a:r>
              <a:rPr lang="es-ES" dirty="0" err="1">
                <a:solidFill>
                  <a:schemeClr val="tx1"/>
                </a:solidFill>
              </a:rPr>
              <a:t>ClienteLibros</a:t>
            </a:r>
            <a:r>
              <a:rPr lang="es-ES" dirty="0">
                <a:solidFill>
                  <a:schemeClr val="tx1"/>
                </a:solidFill>
              </a:rPr>
              <a:t> se definen los métodos para recuperar y mostrar los datos en pantalla.</a:t>
            </a:r>
          </a:p>
        </p:txBody>
      </p:sp>
      <p:pic>
        <p:nvPicPr>
          <p:cNvPr id="6" name="Picture 5" descr="Text&#10;&#10;Description automatically generated">
            <a:extLst>
              <a:ext uri="{FF2B5EF4-FFF2-40B4-BE49-F238E27FC236}">
                <a16:creationId xmlns:a16="http://schemas.microsoft.com/office/drawing/2014/main" id="{2F394E8C-E1EC-8435-8FEC-0BAE8ACE00EC}"/>
              </a:ext>
            </a:extLst>
          </p:cNvPr>
          <p:cNvPicPr>
            <a:picLocks noChangeAspect="1"/>
          </p:cNvPicPr>
          <p:nvPr/>
        </p:nvPicPr>
        <p:blipFill>
          <a:blip r:embed="rId2"/>
          <a:stretch>
            <a:fillRect/>
          </a:stretch>
        </p:blipFill>
        <p:spPr>
          <a:xfrm>
            <a:off x="1206033" y="2775516"/>
            <a:ext cx="7164272" cy="3844200"/>
          </a:xfrm>
          <a:prstGeom prst="rect">
            <a:avLst/>
          </a:prstGeom>
        </p:spPr>
      </p:pic>
    </p:spTree>
    <p:extLst>
      <p:ext uri="{BB962C8B-B14F-4D97-AF65-F5344CB8AC3E}">
        <p14:creationId xmlns:p14="http://schemas.microsoft.com/office/powerpoint/2010/main" val="2533128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CREACIÓN DE LA SOLUCIÓN</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46</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rgbClr val="FFFF00"/>
                </a:solidFill>
              </a:rPr>
              <a:t>PARTE PRÁCTICA</a:t>
            </a:r>
          </a:p>
          <a:p>
            <a:pPr lvl="1">
              <a:lnSpc>
                <a:spcPct val="90000"/>
              </a:lnSpc>
            </a:pPr>
            <a:r>
              <a:rPr lang="es-ES" sz="1200" dirty="0">
                <a:solidFill>
                  <a:srgbClr val="FFFF00"/>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46</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1013800"/>
          </a:xfrm>
        </p:spPr>
        <p:txBody>
          <a:bodyPr>
            <a:normAutofit fontScale="85000" lnSpcReduction="10000"/>
          </a:bodyPr>
          <a:lstStyle/>
          <a:p>
            <a:pPr marL="0" marR="0" indent="0" algn="just">
              <a:lnSpc>
                <a:spcPct val="115000"/>
              </a:lnSpc>
              <a:spcBef>
                <a:spcPts val="0"/>
              </a:spcBef>
              <a:spcAft>
                <a:spcPts val="1000"/>
              </a:spcAft>
              <a:buNone/>
            </a:pPr>
            <a:r>
              <a:rPr lang="es-ES" dirty="0">
                <a:solidFill>
                  <a:schemeClr val="tx1"/>
                </a:solidFill>
              </a:rPr>
              <a:t>La estructura final del proyecto para esta practica es la siguiente, DAO será el encargado de acceder a la base de datos y enviar o recuperar información, DTO será el encargado de convertir la información de la base de datos a objetos de C#, UI recibe las peticiones del usuario y muestra los resultados por pantalla.</a:t>
            </a:r>
          </a:p>
        </p:txBody>
      </p:sp>
      <p:pic>
        <p:nvPicPr>
          <p:cNvPr id="8" name="Picture 7" descr="Graphical user interface, text&#10;&#10;Description automatically generated">
            <a:extLst>
              <a:ext uri="{FF2B5EF4-FFF2-40B4-BE49-F238E27FC236}">
                <a16:creationId xmlns:a16="http://schemas.microsoft.com/office/drawing/2014/main" id="{B7A68752-919C-ECC6-AC7A-7039C3D36A0D}"/>
              </a:ext>
            </a:extLst>
          </p:cNvPr>
          <p:cNvPicPr>
            <a:picLocks noChangeAspect="1"/>
          </p:cNvPicPr>
          <p:nvPr/>
        </p:nvPicPr>
        <p:blipFill>
          <a:blip r:embed="rId2"/>
          <a:stretch>
            <a:fillRect/>
          </a:stretch>
        </p:blipFill>
        <p:spPr>
          <a:xfrm>
            <a:off x="3254644" y="2972743"/>
            <a:ext cx="3067050" cy="3409950"/>
          </a:xfrm>
          <a:prstGeom prst="rect">
            <a:avLst/>
          </a:prstGeom>
        </p:spPr>
      </p:pic>
    </p:spTree>
    <p:extLst>
      <p:ext uri="{BB962C8B-B14F-4D97-AF65-F5344CB8AC3E}">
        <p14:creationId xmlns:p14="http://schemas.microsoft.com/office/powerpoint/2010/main" val="1426064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EJECUCIÓN DEL PROYECTO</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47</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rgbClr val="FFFF00"/>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47</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767758"/>
          </a:xfrm>
        </p:spPr>
        <p:txBody>
          <a:bodyPr>
            <a:normAutofit/>
          </a:bodyPr>
          <a:lstStyle/>
          <a:p>
            <a:pPr marL="0" marR="0" indent="0" algn="just">
              <a:lnSpc>
                <a:spcPct val="115000"/>
              </a:lnSpc>
              <a:spcBef>
                <a:spcPts val="0"/>
              </a:spcBef>
              <a:spcAft>
                <a:spcPts val="1000"/>
              </a:spcAft>
              <a:buNone/>
            </a:pPr>
            <a:r>
              <a:rPr lang="es-ES" dirty="0">
                <a:solidFill>
                  <a:schemeClr val="tx1"/>
                </a:solidFill>
              </a:rPr>
              <a:t>Para ejecutar el proyecto, dirigirse al panel de herramientas de Visual Studio y dar clic en el botón Start.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EAE23240-F59B-291B-D488-A72666860AE6}"/>
              </a:ext>
            </a:extLst>
          </p:cNvPr>
          <p:cNvPicPr>
            <a:picLocks noChangeAspect="1"/>
          </p:cNvPicPr>
          <p:nvPr/>
        </p:nvPicPr>
        <p:blipFill>
          <a:blip r:embed="rId2"/>
          <a:stretch>
            <a:fillRect/>
          </a:stretch>
        </p:blipFill>
        <p:spPr>
          <a:xfrm>
            <a:off x="777135" y="2726701"/>
            <a:ext cx="8032900" cy="2261690"/>
          </a:xfrm>
          <a:prstGeom prst="rect">
            <a:avLst/>
          </a:prstGeom>
        </p:spPr>
      </p:pic>
    </p:spTree>
    <p:extLst>
      <p:ext uri="{BB962C8B-B14F-4D97-AF65-F5344CB8AC3E}">
        <p14:creationId xmlns:p14="http://schemas.microsoft.com/office/powerpoint/2010/main" val="2777779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EJECUCIÓN DEL PROYECTO</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48</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rgbClr val="FFFF00"/>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48</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767758"/>
          </a:xfrm>
        </p:spPr>
        <p:txBody>
          <a:bodyPr>
            <a:normAutofit/>
          </a:bodyPr>
          <a:lstStyle/>
          <a:p>
            <a:pPr marL="0" marR="0" indent="0" algn="just">
              <a:lnSpc>
                <a:spcPct val="115000"/>
              </a:lnSpc>
              <a:spcBef>
                <a:spcPts val="0"/>
              </a:spcBef>
              <a:spcAft>
                <a:spcPts val="1000"/>
              </a:spcAft>
              <a:buNone/>
            </a:pPr>
            <a:r>
              <a:rPr lang="es-ES" dirty="0">
                <a:solidFill>
                  <a:schemeClr val="tx1"/>
                </a:solidFill>
              </a:rPr>
              <a:t>Al ejecutar el proyecto, se muestra la ventana principal con el panel de navegación a la ventana de Clientes y Libros.</a:t>
            </a:r>
          </a:p>
        </p:txBody>
      </p:sp>
      <p:pic>
        <p:nvPicPr>
          <p:cNvPr id="10" name="Picture 9" descr="Shape, rectangle&#10;&#10;Description automatically generated">
            <a:extLst>
              <a:ext uri="{FF2B5EF4-FFF2-40B4-BE49-F238E27FC236}">
                <a16:creationId xmlns:a16="http://schemas.microsoft.com/office/drawing/2014/main" id="{1C4E03EB-0665-B538-66E3-2D17D6364D53}"/>
              </a:ext>
            </a:extLst>
          </p:cNvPr>
          <p:cNvPicPr>
            <a:picLocks noChangeAspect="1"/>
          </p:cNvPicPr>
          <p:nvPr/>
        </p:nvPicPr>
        <p:blipFill>
          <a:blip r:embed="rId2"/>
          <a:stretch>
            <a:fillRect/>
          </a:stretch>
        </p:blipFill>
        <p:spPr>
          <a:xfrm>
            <a:off x="1134669" y="2726701"/>
            <a:ext cx="7306999" cy="3804285"/>
          </a:xfrm>
          <a:prstGeom prst="rect">
            <a:avLst/>
          </a:prstGeom>
        </p:spPr>
      </p:pic>
    </p:spTree>
    <p:extLst>
      <p:ext uri="{BB962C8B-B14F-4D97-AF65-F5344CB8AC3E}">
        <p14:creationId xmlns:p14="http://schemas.microsoft.com/office/powerpoint/2010/main" val="1912067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EJECUCIÓN DEL PROYECTO</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49</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rgbClr val="FFFF00"/>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49</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767758"/>
          </a:xfrm>
        </p:spPr>
        <p:txBody>
          <a:bodyPr>
            <a:normAutofit/>
          </a:bodyPr>
          <a:lstStyle/>
          <a:p>
            <a:pPr marL="0" marR="0" indent="0" algn="just">
              <a:lnSpc>
                <a:spcPct val="115000"/>
              </a:lnSpc>
              <a:spcBef>
                <a:spcPts val="0"/>
              </a:spcBef>
              <a:spcAft>
                <a:spcPts val="1000"/>
              </a:spcAft>
              <a:buNone/>
            </a:pPr>
            <a:r>
              <a:rPr lang="es-ES" dirty="0">
                <a:solidFill>
                  <a:schemeClr val="tx1"/>
                </a:solidFill>
              </a:rPr>
              <a:t>Al navegar a la ventana de Libros, no se muestra nada aun, pues su implementación se realizaría en una próxima práctica.</a:t>
            </a:r>
          </a:p>
        </p:txBody>
      </p:sp>
      <p:pic>
        <p:nvPicPr>
          <p:cNvPr id="8" name="Picture 7" descr="Graphical user interface, application&#10;&#10;Description automatically generated">
            <a:extLst>
              <a:ext uri="{FF2B5EF4-FFF2-40B4-BE49-F238E27FC236}">
                <a16:creationId xmlns:a16="http://schemas.microsoft.com/office/drawing/2014/main" id="{714AC138-3D4F-9F72-10A4-018E2AE50B4D}"/>
              </a:ext>
            </a:extLst>
          </p:cNvPr>
          <p:cNvPicPr>
            <a:picLocks noChangeAspect="1"/>
          </p:cNvPicPr>
          <p:nvPr/>
        </p:nvPicPr>
        <p:blipFill>
          <a:blip r:embed="rId2"/>
          <a:stretch>
            <a:fillRect/>
          </a:stretch>
        </p:blipFill>
        <p:spPr>
          <a:xfrm>
            <a:off x="1342166" y="2726701"/>
            <a:ext cx="6892006" cy="3630432"/>
          </a:xfrm>
          <a:prstGeom prst="rect">
            <a:avLst/>
          </a:prstGeom>
        </p:spPr>
      </p:pic>
    </p:spTree>
    <p:extLst>
      <p:ext uri="{BB962C8B-B14F-4D97-AF65-F5344CB8AC3E}">
        <p14:creationId xmlns:p14="http://schemas.microsoft.com/office/powerpoint/2010/main" val="313375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06A487E-CA20-9992-F9C6-437351CFA5A6}"/>
              </a:ext>
            </a:extLst>
          </p:cNvPr>
          <p:cNvSpPr/>
          <p:nvPr/>
        </p:nvSpPr>
        <p:spPr>
          <a:xfrm>
            <a:off x="581192" y="5219849"/>
            <a:ext cx="8269845" cy="11034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702156"/>
            <a:ext cx="8399035" cy="1013800"/>
          </a:xfrm>
        </p:spPr>
        <p:txBody>
          <a:bodyPr/>
          <a:lstStyle/>
          <a:p>
            <a:r>
              <a:rPr lang="es-ES" dirty="0"/>
              <a:t>OBJETIVOS</a:t>
            </a:r>
            <a:br>
              <a:rPr lang="es-ES" dirty="0"/>
            </a:br>
            <a:r>
              <a:rPr lang="es-ES" dirty="0" err="1"/>
              <a:t>OBJETIVOS</a:t>
            </a:r>
            <a:r>
              <a:rPr lang="es-ES" dirty="0"/>
              <a:t> ESPECIFICOS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664002563"/>
              </p:ext>
            </p:extLst>
          </p:nvPr>
        </p:nvGraphicFramePr>
        <p:xfrm>
          <a:off x="581192" y="2180496"/>
          <a:ext cx="8269845" cy="414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
        <p:nvSpPr>
          <p:cNvPr id="5" name="CuadroTexto 9">
            <a:extLst>
              <a:ext uri="{FF2B5EF4-FFF2-40B4-BE49-F238E27FC236}">
                <a16:creationId xmlns:a16="http://schemas.microsoft.com/office/drawing/2014/main" id="{FDEB99F8-15C3-DEE2-DD8A-24892B178D76}"/>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5</a:t>
            </a:r>
          </a:p>
        </p:txBody>
      </p:sp>
      <p:sp>
        <p:nvSpPr>
          <p:cNvPr id="8" name="CuadroTexto 9">
            <a:extLst>
              <a:ext uri="{FF2B5EF4-FFF2-40B4-BE49-F238E27FC236}">
                <a16:creationId xmlns:a16="http://schemas.microsoft.com/office/drawing/2014/main" id="{9B7E8B54-2515-085F-B3D0-38BC9A64D357}"/>
              </a:ext>
            </a:extLst>
          </p:cNvPr>
          <p:cNvSpPr txBox="1"/>
          <p:nvPr/>
        </p:nvSpPr>
        <p:spPr>
          <a:xfrm>
            <a:off x="11817673" y="6457890"/>
            <a:ext cx="374325" cy="400110"/>
          </a:xfrm>
          <a:prstGeom prst="rect">
            <a:avLst/>
          </a:prstGeom>
          <a:noFill/>
        </p:spPr>
        <p:txBody>
          <a:bodyPr wrap="square" rtlCol="0">
            <a:spAutoFit/>
          </a:bodyPr>
          <a:lstStyle/>
          <a:p>
            <a:r>
              <a:rPr lang="es-EC" sz="2000" dirty="0">
                <a:solidFill>
                  <a:schemeClr val="bg1"/>
                </a:solidFill>
              </a:rPr>
              <a:t>5</a:t>
            </a:r>
          </a:p>
        </p:txBody>
      </p:sp>
      <p:sp>
        <p:nvSpPr>
          <p:cNvPr id="6" name="Marcador de número de diapositiva 5">
            <a:extLst>
              <a:ext uri="{FF2B5EF4-FFF2-40B4-BE49-F238E27FC236}">
                <a16:creationId xmlns:a16="http://schemas.microsoft.com/office/drawing/2014/main" id="{12712949-44FF-3756-5B80-7A5844D537B2}"/>
              </a:ext>
            </a:extLst>
          </p:cNvPr>
          <p:cNvSpPr>
            <a:spLocks noGrp="1"/>
          </p:cNvSpPr>
          <p:nvPr>
            <p:ph type="sldNum" sz="quarter" idx="12"/>
          </p:nvPr>
        </p:nvSpPr>
        <p:spPr>
          <a:xfrm>
            <a:off x="11139492" y="6457890"/>
            <a:ext cx="1052508" cy="365125"/>
          </a:xfrm>
        </p:spPr>
        <p:txBody>
          <a:bodyPr vert="horz" lIns="91440" tIns="45720" rIns="91440" bIns="45720" rtlCol="0" anchor="ctr"/>
          <a:lstStyle/>
          <a:p>
            <a:fld id="{D57F1E4F-1CFF-5643-939E-217C01CDF565}" type="slidenum">
              <a:rPr lang="en-US" sz="2800" smtClean="0">
                <a:solidFill>
                  <a:schemeClr val="bg1"/>
                </a:solidFill>
              </a:rPr>
              <a:pPr/>
              <a:t>5</a:t>
            </a:fld>
            <a:endParaRPr lang="en-US" sz="2800" dirty="0">
              <a:solidFill>
                <a:schemeClr val="bg1"/>
              </a:solidFill>
            </a:endParaRPr>
          </a:p>
        </p:txBody>
      </p:sp>
      <p:sp>
        <p:nvSpPr>
          <p:cNvPr id="9" name="Marcador de contenido 2">
            <a:extLst>
              <a:ext uri="{FF2B5EF4-FFF2-40B4-BE49-F238E27FC236}">
                <a16:creationId xmlns:a16="http://schemas.microsoft.com/office/drawing/2014/main" id="{EEBF9E04-846D-D1E2-9B49-CEA92B0665A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rgbClr val="FFFF00"/>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rgbClr val="FFFF00"/>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11" name="Marcador de número de diapositiva 6">
            <a:extLst>
              <a:ext uri="{FF2B5EF4-FFF2-40B4-BE49-F238E27FC236}">
                <a16:creationId xmlns:a16="http://schemas.microsoft.com/office/drawing/2014/main" id="{B6B7F075-5908-EF24-12A4-81D5F5AFDC38}"/>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5</a:t>
            </a:fld>
            <a:endParaRPr lang="en-US" sz="2800" dirty="0">
              <a:solidFill>
                <a:schemeClr val="bg1"/>
              </a:solidFill>
            </a:endParaRPr>
          </a:p>
        </p:txBody>
      </p:sp>
    </p:spTree>
    <p:extLst>
      <p:ext uri="{BB962C8B-B14F-4D97-AF65-F5344CB8AC3E}">
        <p14:creationId xmlns:p14="http://schemas.microsoft.com/office/powerpoint/2010/main" val="2887473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PARTE PRÁCTICA</a:t>
            </a:r>
            <a:br>
              <a:rPr lang="es-ES" dirty="0"/>
            </a:br>
            <a:r>
              <a:rPr lang="es-ES" dirty="0"/>
              <a:t>EJECUCIÓN DEL PROYECTO</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50</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rgbClr val="FFFF00"/>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4" name="Marcador de número de diapositiva 6">
            <a:extLst>
              <a:ext uri="{FF2B5EF4-FFF2-40B4-BE49-F238E27FC236}">
                <a16:creationId xmlns:a16="http://schemas.microsoft.com/office/drawing/2014/main" id="{733A0FE3-6F6C-073C-54E9-D6D54D11B521}"/>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50</a:t>
            </a:fld>
            <a:endParaRPr lang="en-US" sz="2800" dirty="0">
              <a:solidFill>
                <a:schemeClr val="bg1"/>
              </a:solidFill>
            </a:endParaRPr>
          </a:p>
        </p:txBody>
      </p:sp>
      <p:sp>
        <p:nvSpPr>
          <p:cNvPr id="5" name="Marcador de contenido 2">
            <a:extLst>
              <a:ext uri="{FF2B5EF4-FFF2-40B4-BE49-F238E27FC236}">
                <a16:creationId xmlns:a16="http://schemas.microsoft.com/office/drawing/2014/main" id="{B5B13F56-BF48-AC53-C9D4-8185C25B25FB}"/>
              </a:ext>
            </a:extLst>
          </p:cNvPr>
          <p:cNvSpPr>
            <a:spLocks noGrp="1"/>
          </p:cNvSpPr>
          <p:nvPr>
            <p:ph idx="1"/>
          </p:nvPr>
        </p:nvSpPr>
        <p:spPr>
          <a:xfrm>
            <a:off x="581193" y="1828485"/>
            <a:ext cx="8413952" cy="767758"/>
          </a:xfrm>
        </p:spPr>
        <p:txBody>
          <a:bodyPr>
            <a:normAutofit fontScale="85000" lnSpcReduction="20000"/>
          </a:bodyPr>
          <a:lstStyle/>
          <a:p>
            <a:pPr marL="0" marR="0" indent="0" algn="just">
              <a:lnSpc>
                <a:spcPct val="115000"/>
              </a:lnSpc>
              <a:spcBef>
                <a:spcPts val="0"/>
              </a:spcBef>
              <a:spcAft>
                <a:spcPts val="1000"/>
              </a:spcAft>
              <a:buNone/>
            </a:pPr>
            <a:r>
              <a:rPr lang="es-ES" dirty="0">
                <a:solidFill>
                  <a:schemeClr val="tx1"/>
                </a:solidFill>
              </a:rPr>
              <a:t>Al navegar a la ventana de Clientes se muestra una tabla con todos los registros de la tabla Clientes. El campo de entrada de texto permite buscar a un cliente por su ID o Nombre, por lo tanto, al ingresar texto, se muestran los registros en la tabla filtrándose por el texto ingresado.</a:t>
            </a:r>
          </a:p>
        </p:txBody>
      </p:sp>
      <p:pic>
        <p:nvPicPr>
          <p:cNvPr id="6" name="Picture 5">
            <a:extLst>
              <a:ext uri="{FF2B5EF4-FFF2-40B4-BE49-F238E27FC236}">
                <a16:creationId xmlns:a16="http://schemas.microsoft.com/office/drawing/2014/main" id="{EA19C240-CFF0-0537-1735-E491D165C56E}"/>
              </a:ext>
            </a:extLst>
          </p:cNvPr>
          <p:cNvPicPr>
            <a:picLocks noChangeAspect="1"/>
          </p:cNvPicPr>
          <p:nvPr/>
        </p:nvPicPr>
        <p:blipFill>
          <a:blip r:embed="rId2"/>
          <a:stretch>
            <a:fillRect/>
          </a:stretch>
        </p:blipFill>
        <p:spPr>
          <a:xfrm>
            <a:off x="1141084" y="2726701"/>
            <a:ext cx="7294169" cy="3834765"/>
          </a:xfrm>
          <a:prstGeom prst="rect">
            <a:avLst/>
          </a:prstGeom>
        </p:spPr>
      </p:pic>
    </p:spTree>
    <p:extLst>
      <p:ext uri="{BB962C8B-B14F-4D97-AF65-F5344CB8AC3E}">
        <p14:creationId xmlns:p14="http://schemas.microsoft.com/office/powerpoint/2010/main" val="12437512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344443" cy="1013800"/>
          </a:xfrm>
        </p:spPr>
        <p:txBody>
          <a:bodyPr/>
          <a:lstStyle/>
          <a:p>
            <a:r>
              <a:rPr lang="es-ES" dirty="0"/>
              <a:t>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1948225"/>
            <a:ext cx="8344443" cy="2961549"/>
          </a:xfrm>
        </p:spPr>
        <p:txBody>
          <a:bodyPr>
            <a:normAutofit/>
          </a:bodyPr>
          <a:lstStyle/>
          <a:p>
            <a:r>
              <a:rPr lang="es-ES" dirty="0">
                <a:solidFill>
                  <a:schemeClr val="tx1"/>
                </a:solidFill>
              </a:rPr>
              <a:t>Los patrones son elementos recurrentes que se utilizan como modelos para organizar y obtener un código de mejor calidad, además, permiten generar objetos o partes de ellos para que puedan ser utilizados en diferentes contextos.</a:t>
            </a:r>
          </a:p>
          <a:p>
            <a:r>
              <a:rPr lang="es-ES" dirty="0">
                <a:solidFill>
                  <a:schemeClr val="tx1"/>
                </a:solidFill>
              </a:rPr>
              <a:t>Los patrones de software son modelos o plantillas que facilitan la reutilización de diseños y arquitecturas para resolver problemas comunes o recurrentes en la ingeniería de software.</a:t>
            </a:r>
          </a:p>
          <a:p>
            <a:r>
              <a:rPr lang="es-ES" dirty="0">
                <a:solidFill>
                  <a:schemeClr val="tx1"/>
                </a:solidFill>
              </a:rPr>
              <a:t>Los patrones de software describen estructuras y mecanismos específicos que se han demostrado que funcionan bien en situaciones particulares.</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35</a:t>
            </a:r>
          </a:p>
        </p:txBody>
      </p:sp>
      <p:sp>
        <p:nvSpPr>
          <p:cNvPr id="8" name="CuadroTexto 9">
            <a:extLst>
              <a:ext uri="{FF2B5EF4-FFF2-40B4-BE49-F238E27FC236}">
                <a16:creationId xmlns:a16="http://schemas.microsoft.com/office/drawing/2014/main" id="{A273604F-F76F-D13A-DE30-F5BD0E14E164}"/>
              </a:ext>
            </a:extLst>
          </p:cNvPr>
          <p:cNvSpPr txBox="1"/>
          <p:nvPr/>
        </p:nvSpPr>
        <p:spPr>
          <a:xfrm>
            <a:off x="11719466" y="6457890"/>
            <a:ext cx="463824" cy="400110"/>
          </a:xfrm>
          <a:prstGeom prst="rect">
            <a:avLst/>
          </a:prstGeom>
          <a:noFill/>
        </p:spPr>
        <p:txBody>
          <a:bodyPr wrap="square" rtlCol="0">
            <a:spAutoFit/>
          </a:bodyPr>
          <a:lstStyle/>
          <a:p>
            <a:r>
              <a:rPr lang="es-EC" sz="2000" dirty="0">
                <a:solidFill>
                  <a:schemeClr val="bg1"/>
                </a:solidFill>
              </a:rPr>
              <a:t>38</a:t>
            </a:r>
          </a:p>
        </p:txBody>
      </p:sp>
      <p:sp>
        <p:nvSpPr>
          <p:cNvPr id="4" name="Marcador de número de diapositiva 3">
            <a:extLst>
              <a:ext uri="{FF2B5EF4-FFF2-40B4-BE49-F238E27FC236}">
                <a16:creationId xmlns:a16="http://schemas.microsoft.com/office/drawing/2014/main" id="{8436CCB8-2E3B-C8A9-FD87-8E1F87554E87}"/>
              </a:ext>
            </a:extLst>
          </p:cNvPr>
          <p:cNvSpPr>
            <a:spLocks noGrp="1"/>
          </p:cNvSpPr>
          <p:nvPr>
            <p:ph type="sldNum" sz="quarter" idx="12"/>
          </p:nvPr>
        </p:nvSpPr>
        <p:spPr>
          <a:xfrm>
            <a:off x="11130782" y="6396930"/>
            <a:ext cx="1052508" cy="365125"/>
          </a:xfrm>
        </p:spPr>
        <p:txBody>
          <a:bodyPr vert="horz" lIns="91440" tIns="45720" rIns="91440" bIns="45720" rtlCol="0" anchor="ctr"/>
          <a:lstStyle/>
          <a:p>
            <a:fld id="{D57F1E4F-1CFF-5643-939E-217C01CDF565}" type="slidenum">
              <a:rPr lang="en-US" sz="2800" smtClean="0">
                <a:solidFill>
                  <a:schemeClr val="bg1"/>
                </a:solidFill>
              </a:rPr>
              <a:pPr/>
              <a:t>51</a:t>
            </a:fld>
            <a:endParaRPr lang="en-US" sz="2800" dirty="0">
              <a:solidFill>
                <a:schemeClr val="bg1"/>
              </a:solidFill>
            </a:endParaRPr>
          </a:p>
        </p:txBody>
      </p:sp>
      <p:sp>
        <p:nvSpPr>
          <p:cNvPr id="6" name="Marcador de contenido 2">
            <a:extLst>
              <a:ext uri="{FF2B5EF4-FFF2-40B4-BE49-F238E27FC236}">
                <a16:creationId xmlns:a16="http://schemas.microsoft.com/office/drawing/2014/main" id="{0A07145D-2A0A-7EED-06A8-781CC555EEB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rgbClr val="FFFF00"/>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9" name="Marcador de número de diapositiva 6">
            <a:extLst>
              <a:ext uri="{FF2B5EF4-FFF2-40B4-BE49-F238E27FC236}">
                <a16:creationId xmlns:a16="http://schemas.microsoft.com/office/drawing/2014/main" id="{BA3DF678-85F3-FF07-E30A-22F03E526F6E}"/>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51</a:t>
            </a:fld>
            <a:endParaRPr lang="en-US" sz="2800" dirty="0">
              <a:solidFill>
                <a:schemeClr val="bg1"/>
              </a:solidFill>
            </a:endParaRPr>
          </a:p>
        </p:txBody>
      </p:sp>
    </p:spTree>
    <p:extLst>
      <p:ext uri="{BB962C8B-B14F-4D97-AF65-F5344CB8AC3E}">
        <p14:creationId xmlns:p14="http://schemas.microsoft.com/office/powerpoint/2010/main" val="575540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385387" cy="1013800"/>
          </a:xfrm>
        </p:spPr>
        <p:txBody>
          <a:bodyPr/>
          <a:lstStyle/>
          <a:p>
            <a:r>
              <a:rPr lang="es-ES" dirty="0"/>
              <a:t>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2084962"/>
            <a:ext cx="8385387" cy="2432447"/>
          </a:xfrm>
        </p:spPr>
        <p:txBody>
          <a:bodyPr>
            <a:normAutofit/>
          </a:bodyPr>
          <a:lstStyle/>
          <a:p>
            <a:pPr algn="just"/>
            <a:r>
              <a:rPr lang="es-ES" dirty="0">
                <a:solidFill>
                  <a:schemeClr val="tx1"/>
                </a:solidFill>
              </a:rPr>
              <a:t>Utilizar patrones de software en el proceso de construcción de aplicaciones permite acelerar el proceso y mejorar la calidad del resultado final.</a:t>
            </a:r>
          </a:p>
          <a:p>
            <a:pPr algn="just"/>
            <a:r>
              <a:rPr lang="es-ES" dirty="0">
                <a:solidFill>
                  <a:schemeClr val="tx1"/>
                </a:solidFill>
              </a:rPr>
              <a:t>Se recomienda buscar patrones de software que hayan sido probados y tengan al menos tres implementaciones reales para garantizar que sean efectivos.</a:t>
            </a:r>
          </a:p>
          <a:p>
            <a:pPr algn="just"/>
            <a:r>
              <a:rPr lang="es-ES" dirty="0">
                <a:solidFill>
                  <a:schemeClr val="tx1"/>
                </a:solidFill>
              </a:rPr>
              <a:t>Clasificar los patrones de software en categorías como patrones de arquitectura, patrones de diseño y patrones de lenguaje para una mejor comprensión de su aplicación y uso.</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
        <p:nvSpPr>
          <p:cNvPr id="4" name="Marcador de número de diapositiva 3">
            <a:extLst>
              <a:ext uri="{FF2B5EF4-FFF2-40B4-BE49-F238E27FC236}">
                <a16:creationId xmlns:a16="http://schemas.microsoft.com/office/drawing/2014/main" id="{753DAC78-439B-B1D0-9DC3-EB373E498791}"/>
              </a:ext>
            </a:extLst>
          </p:cNvPr>
          <p:cNvSpPr>
            <a:spLocks noGrp="1"/>
          </p:cNvSpPr>
          <p:nvPr>
            <p:ph type="sldNum" sz="quarter" idx="12"/>
          </p:nvPr>
        </p:nvSpPr>
        <p:spPr>
          <a:xfrm>
            <a:off x="11084554" y="6409077"/>
            <a:ext cx="1052508" cy="365125"/>
          </a:xfrm>
        </p:spPr>
        <p:txBody>
          <a:bodyPr vert="horz" lIns="91440" tIns="45720" rIns="91440" bIns="45720" rtlCol="0" anchor="ctr"/>
          <a:lstStyle/>
          <a:p>
            <a:fld id="{D57F1E4F-1CFF-5643-939E-217C01CDF565}" type="slidenum">
              <a:rPr lang="en-US" sz="2800" smtClean="0">
                <a:solidFill>
                  <a:schemeClr val="bg1"/>
                </a:solidFill>
              </a:rPr>
              <a:pPr/>
              <a:t>52</a:t>
            </a:fld>
            <a:endParaRPr lang="en-US" sz="2800" dirty="0">
              <a:solidFill>
                <a:schemeClr val="bg1"/>
              </a:solidFill>
            </a:endParaRPr>
          </a:p>
        </p:txBody>
      </p:sp>
      <p:sp>
        <p:nvSpPr>
          <p:cNvPr id="8" name="Marcador de contenido 2">
            <a:extLst>
              <a:ext uri="{FF2B5EF4-FFF2-40B4-BE49-F238E27FC236}">
                <a16:creationId xmlns:a16="http://schemas.microsoft.com/office/drawing/2014/main" id="{2B4F0019-048B-D9FC-CC2B-A8A50BDE115B}"/>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rgbClr val="FFFF00"/>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9" name="Marcador de número de diapositiva 6">
            <a:extLst>
              <a:ext uri="{FF2B5EF4-FFF2-40B4-BE49-F238E27FC236}">
                <a16:creationId xmlns:a16="http://schemas.microsoft.com/office/drawing/2014/main" id="{8F3875B6-C5A2-3AC2-82DD-9D10E79C016D}"/>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52</a:t>
            </a:fld>
            <a:endParaRPr lang="en-US" sz="2800" dirty="0">
              <a:solidFill>
                <a:schemeClr val="bg1"/>
              </a:solidFill>
            </a:endParaRPr>
          </a:p>
        </p:txBody>
      </p:sp>
    </p:spTree>
    <p:extLst>
      <p:ext uri="{BB962C8B-B14F-4D97-AF65-F5344CB8AC3E}">
        <p14:creationId xmlns:p14="http://schemas.microsoft.com/office/powerpoint/2010/main" val="644582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358092" cy="1013800"/>
          </a:xfrm>
        </p:spPr>
        <p:txBody>
          <a:bodyPr/>
          <a:lstStyle/>
          <a:p>
            <a:r>
              <a:rPr lang="es-ES" dirty="0"/>
              <a:t>REFERENCIAS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1979192"/>
            <a:ext cx="8358092" cy="1449808"/>
          </a:xfrm>
        </p:spPr>
        <p:txBody>
          <a:bodyPr>
            <a:normAutofit/>
          </a:bodyPr>
          <a:lstStyle/>
          <a:p>
            <a:pPr algn="just"/>
            <a:r>
              <a:rPr lang="es-ES" dirty="0">
                <a:solidFill>
                  <a:schemeClr val="tx1"/>
                </a:solidFill>
              </a:rPr>
              <a:t>RJ Code </a:t>
            </a:r>
            <a:r>
              <a:rPr lang="es-ES" dirty="0" err="1">
                <a:solidFill>
                  <a:schemeClr val="tx1"/>
                </a:solidFill>
              </a:rPr>
              <a:t>Advance</a:t>
            </a:r>
            <a:r>
              <a:rPr lang="es-ES" dirty="0">
                <a:solidFill>
                  <a:schemeClr val="tx1"/>
                </a:solidFill>
              </a:rPr>
              <a:t>. (15 de Noviembre de 2018). C2/ Patrones de Diseño + Ejemplo DAO, DTO, Singleton (Buscar/Filtrar Datos) C#, SQL. Obtenido de YouTube: https://www.youtube.com/watch?v=9NjtWyjjLKQ&amp;t=265s</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36</a:t>
            </a:r>
          </a:p>
        </p:txBody>
      </p:sp>
      <p:sp>
        <p:nvSpPr>
          <p:cNvPr id="7" name="CuadroTexto 9">
            <a:extLst>
              <a:ext uri="{FF2B5EF4-FFF2-40B4-BE49-F238E27FC236}">
                <a16:creationId xmlns:a16="http://schemas.microsoft.com/office/drawing/2014/main" id="{1256B747-7CC6-E7BC-0D5D-B6E295DB1429}"/>
              </a:ext>
            </a:extLst>
          </p:cNvPr>
          <p:cNvSpPr txBox="1"/>
          <p:nvPr/>
        </p:nvSpPr>
        <p:spPr>
          <a:xfrm>
            <a:off x="11728174" y="6457890"/>
            <a:ext cx="463825" cy="400110"/>
          </a:xfrm>
          <a:prstGeom prst="rect">
            <a:avLst/>
          </a:prstGeom>
          <a:noFill/>
        </p:spPr>
        <p:txBody>
          <a:bodyPr wrap="square" rtlCol="0">
            <a:spAutoFit/>
          </a:bodyPr>
          <a:lstStyle/>
          <a:p>
            <a:r>
              <a:rPr lang="es-EC" sz="2000" dirty="0">
                <a:solidFill>
                  <a:schemeClr val="bg1"/>
                </a:solidFill>
              </a:rPr>
              <a:t>39</a:t>
            </a:r>
          </a:p>
        </p:txBody>
      </p:sp>
      <p:sp>
        <p:nvSpPr>
          <p:cNvPr id="4" name="Marcador de número de diapositiva 3">
            <a:extLst>
              <a:ext uri="{FF2B5EF4-FFF2-40B4-BE49-F238E27FC236}">
                <a16:creationId xmlns:a16="http://schemas.microsoft.com/office/drawing/2014/main" id="{753DAC78-439B-B1D0-9DC3-EB373E498791}"/>
              </a:ext>
            </a:extLst>
          </p:cNvPr>
          <p:cNvSpPr>
            <a:spLocks noGrp="1"/>
          </p:cNvSpPr>
          <p:nvPr>
            <p:ph type="sldNum" sz="quarter" idx="12"/>
          </p:nvPr>
        </p:nvSpPr>
        <p:spPr>
          <a:xfrm>
            <a:off x="11084554" y="6409077"/>
            <a:ext cx="1052508" cy="365125"/>
          </a:xfrm>
        </p:spPr>
        <p:txBody>
          <a:bodyPr vert="horz" lIns="91440" tIns="45720" rIns="91440" bIns="45720" rtlCol="0" anchor="ctr"/>
          <a:lstStyle/>
          <a:p>
            <a:fld id="{D57F1E4F-1CFF-5643-939E-217C01CDF565}" type="slidenum">
              <a:rPr lang="en-US" sz="2800" smtClean="0">
                <a:solidFill>
                  <a:schemeClr val="bg1"/>
                </a:solidFill>
              </a:rPr>
              <a:pPr/>
              <a:t>53</a:t>
            </a:fld>
            <a:endParaRPr lang="en-US" sz="2800" dirty="0">
              <a:solidFill>
                <a:schemeClr val="bg1"/>
              </a:solidFill>
            </a:endParaRPr>
          </a:p>
        </p:txBody>
      </p:sp>
      <p:sp>
        <p:nvSpPr>
          <p:cNvPr id="8" name="Marcador de contenido 2">
            <a:extLst>
              <a:ext uri="{FF2B5EF4-FFF2-40B4-BE49-F238E27FC236}">
                <a16:creationId xmlns:a16="http://schemas.microsoft.com/office/drawing/2014/main" id="{D8CE2167-FBE7-4EB6-E2C9-A7DE84B0433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chemeClr val="bg1"/>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rgbClr val="FFFF00"/>
                </a:solidFill>
              </a:rPr>
              <a:t>BIBLIOGRAFÍA</a:t>
            </a:r>
            <a:endParaRPr lang="en-US" sz="1200" dirty="0">
              <a:solidFill>
                <a:srgbClr val="FFFF00"/>
              </a:solidFill>
            </a:endParaRPr>
          </a:p>
        </p:txBody>
      </p:sp>
      <p:sp>
        <p:nvSpPr>
          <p:cNvPr id="9" name="Marcador de número de diapositiva 6">
            <a:extLst>
              <a:ext uri="{FF2B5EF4-FFF2-40B4-BE49-F238E27FC236}">
                <a16:creationId xmlns:a16="http://schemas.microsoft.com/office/drawing/2014/main" id="{D74652F0-316C-6486-8C43-76EB78AEDBD4}"/>
              </a:ext>
            </a:extLst>
          </p:cNvPr>
          <p:cNvSpPr txBox="1">
            <a:spLocks/>
          </p:cNvSpPr>
          <p:nvPr/>
        </p:nvSpPr>
        <p:spPr>
          <a:xfrm>
            <a:off x="11139492" y="6492875"/>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53</a:t>
            </a:fld>
            <a:endParaRPr lang="en-US" sz="2800" dirty="0">
              <a:solidFill>
                <a:schemeClr val="bg1"/>
              </a:solidFill>
            </a:endParaRPr>
          </a:p>
        </p:txBody>
      </p:sp>
    </p:spTree>
    <p:extLst>
      <p:ext uri="{BB962C8B-B14F-4D97-AF65-F5344CB8AC3E}">
        <p14:creationId xmlns:p14="http://schemas.microsoft.com/office/powerpoint/2010/main" val="124985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es-EC" dirty="0"/>
              <a:t>¿QUE ES UN PATRÓN?</a:t>
            </a:r>
            <a:endParaRPr lang="es-ES" dirty="0"/>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828484"/>
            <a:ext cx="8413952" cy="1726649"/>
          </a:xfrm>
        </p:spPr>
        <p:txBody>
          <a:bodyPr>
            <a:normAutofit/>
          </a:bodyPr>
          <a:lstStyle/>
          <a:p>
            <a:pPr marL="0" marR="0" indent="0" algn="just">
              <a:lnSpc>
                <a:spcPct val="115000"/>
              </a:lnSpc>
              <a:spcBef>
                <a:spcPts val="0"/>
              </a:spcBef>
              <a:spcAft>
                <a:spcPts val="1000"/>
              </a:spcAft>
              <a:buNone/>
            </a:pPr>
            <a:r>
              <a:rPr lang="es-ES" dirty="0">
                <a:solidFill>
                  <a:schemeClr val="tx1"/>
                </a:solidFill>
              </a:rPr>
              <a:t>Un patrón es un elemento que se repite de manera predecible en un entorno, y puede ser utilizado como modelo o plantilla para generar objetos o partes de ellos. Si los objetos que se crean tienen algo en común, se puede inferir la estructura del patrón fundamental y se dice que los objetos exhiben un único patrón. Un ejemplo claro de esto es una Greca Azteca.</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6</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rgbClr val="FFFF00"/>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pic>
        <p:nvPicPr>
          <p:cNvPr id="8" name="Picture 7">
            <a:extLst>
              <a:ext uri="{FF2B5EF4-FFF2-40B4-BE49-F238E27FC236}">
                <a16:creationId xmlns:a16="http://schemas.microsoft.com/office/drawing/2014/main" id="{A8C636E6-C479-D41E-5080-37605FEBE1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9836" y="3685590"/>
            <a:ext cx="6656690" cy="2223891"/>
          </a:xfrm>
          <a:prstGeom prst="rect">
            <a:avLst/>
          </a:prstGeom>
          <a:noFill/>
          <a:ln>
            <a:noFill/>
          </a:ln>
        </p:spPr>
      </p:pic>
      <p:sp>
        <p:nvSpPr>
          <p:cNvPr id="9" name="Marcador de número de diapositiva 6">
            <a:extLst>
              <a:ext uri="{FF2B5EF4-FFF2-40B4-BE49-F238E27FC236}">
                <a16:creationId xmlns:a16="http://schemas.microsoft.com/office/drawing/2014/main" id="{29CB5D97-874E-A86C-3A43-DA678D4E4CE1}"/>
              </a:ext>
            </a:extLst>
          </p:cNvPr>
          <p:cNvSpPr txBox="1">
            <a:spLocks/>
          </p:cNvSpPr>
          <p:nvPr/>
        </p:nvSpPr>
        <p:spPr>
          <a:xfrm>
            <a:off x="11139492" y="6492874"/>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6</a:t>
            </a:fld>
            <a:endParaRPr lang="en-US" sz="2800" dirty="0">
              <a:solidFill>
                <a:schemeClr val="bg1"/>
              </a:solidFill>
            </a:endParaRPr>
          </a:p>
        </p:txBody>
      </p:sp>
    </p:spTree>
    <p:extLst>
      <p:ext uri="{BB962C8B-B14F-4D97-AF65-F5344CB8AC3E}">
        <p14:creationId xmlns:p14="http://schemas.microsoft.com/office/powerpoint/2010/main" val="211992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es-EC" dirty="0"/>
              <a:t>¿QUE ES UN PATRÓN?</a:t>
            </a:r>
            <a:endParaRPr lang="es-ES" dirty="0"/>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828485"/>
            <a:ext cx="8413952" cy="1343926"/>
          </a:xfrm>
        </p:spPr>
        <p:txBody>
          <a:bodyPr>
            <a:normAutofit/>
          </a:bodyPr>
          <a:lstStyle/>
          <a:p>
            <a:pPr marL="0" marR="0" indent="0" algn="just">
              <a:lnSpc>
                <a:spcPct val="115000"/>
              </a:lnSpc>
              <a:spcBef>
                <a:spcPts val="0"/>
              </a:spcBef>
              <a:spcAft>
                <a:spcPts val="1000"/>
              </a:spcAft>
              <a:buNone/>
            </a:pPr>
            <a:r>
              <a:rPr lang="es-ES" dirty="0">
                <a:solidFill>
                  <a:schemeClr val="tx1"/>
                </a:solidFill>
              </a:rPr>
              <a:t>En la construcción de una aplicación, se suelen utilizar muchos patrones, como: Arquitectura en Capas, MVC (Modelo-Vista-Controlador), DTO (Objeto de Transferencia de Datos), Repositorio.</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7</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rgbClr val="FFFF00"/>
                </a:solidFill>
              </a:rPr>
              <a:t>¿QUE ES UN PATRÓN?</a:t>
            </a:r>
          </a:p>
          <a:p>
            <a:pPr lvl="1">
              <a:lnSpc>
                <a:spcPct val="90000"/>
              </a:lnSpc>
            </a:pPr>
            <a:r>
              <a:rPr lang="es-ES" sz="1200" dirty="0">
                <a:solidFill>
                  <a:schemeClr val="bg1"/>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pic>
        <p:nvPicPr>
          <p:cNvPr id="4" name="Picture 3">
            <a:extLst>
              <a:ext uri="{FF2B5EF4-FFF2-40B4-BE49-F238E27FC236}">
                <a16:creationId xmlns:a16="http://schemas.microsoft.com/office/drawing/2014/main" id="{AD458F31-C076-F506-A73C-C284CB3AF0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9814" y="3302869"/>
            <a:ext cx="6756710" cy="2978241"/>
          </a:xfrm>
          <a:prstGeom prst="rect">
            <a:avLst/>
          </a:prstGeom>
          <a:noFill/>
          <a:ln>
            <a:noFill/>
          </a:ln>
        </p:spPr>
      </p:pic>
      <p:sp>
        <p:nvSpPr>
          <p:cNvPr id="5" name="Marcador de número de diapositiva 6">
            <a:extLst>
              <a:ext uri="{FF2B5EF4-FFF2-40B4-BE49-F238E27FC236}">
                <a16:creationId xmlns:a16="http://schemas.microsoft.com/office/drawing/2014/main" id="{054B34D5-68FA-BD1F-0022-81546720279F}"/>
              </a:ext>
            </a:extLst>
          </p:cNvPr>
          <p:cNvSpPr txBox="1">
            <a:spLocks/>
          </p:cNvSpPr>
          <p:nvPr/>
        </p:nvSpPr>
        <p:spPr>
          <a:xfrm>
            <a:off x="11139492" y="6492874"/>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7</a:t>
            </a:fld>
            <a:endParaRPr lang="en-US" sz="2800" dirty="0">
              <a:solidFill>
                <a:schemeClr val="bg1"/>
              </a:solidFill>
            </a:endParaRPr>
          </a:p>
        </p:txBody>
      </p:sp>
    </p:spTree>
    <p:extLst>
      <p:ext uri="{BB962C8B-B14F-4D97-AF65-F5344CB8AC3E}">
        <p14:creationId xmlns:p14="http://schemas.microsoft.com/office/powerpoint/2010/main" val="32125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es-ES" dirty="0"/>
              <a:t>¿QUÉ ES UN PATRON DE SOFTWARE?</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828485"/>
            <a:ext cx="8413952" cy="3470136"/>
          </a:xfrm>
        </p:spPr>
        <p:txBody>
          <a:bodyPr>
            <a:normAutofit/>
          </a:bodyPr>
          <a:lstStyle/>
          <a:p>
            <a:pPr marL="0" marR="0" indent="0" algn="just">
              <a:lnSpc>
                <a:spcPct val="115000"/>
              </a:lnSpc>
              <a:spcBef>
                <a:spcPts val="0"/>
              </a:spcBef>
              <a:spcAft>
                <a:spcPts val="1000"/>
              </a:spcAft>
              <a:buNone/>
            </a:pPr>
            <a:r>
              <a:rPr lang="es-ES" dirty="0">
                <a:solidFill>
                  <a:schemeClr val="tx1"/>
                </a:solidFill>
              </a:rPr>
              <a:t>En el libro "</a:t>
            </a:r>
            <a:r>
              <a:rPr lang="es-ES" dirty="0" err="1">
                <a:solidFill>
                  <a:schemeClr val="tx1"/>
                </a:solidFill>
              </a:rPr>
              <a:t>The</a:t>
            </a:r>
            <a:r>
              <a:rPr lang="es-ES" dirty="0">
                <a:solidFill>
                  <a:schemeClr val="tx1"/>
                </a:solidFill>
              </a:rPr>
              <a:t> </a:t>
            </a:r>
            <a:r>
              <a:rPr lang="es-ES" dirty="0" err="1">
                <a:solidFill>
                  <a:schemeClr val="tx1"/>
                </a:solidFill>
              </a:rPr>
              <a:t>Sins</a:t>
            </a:r>
            <a:r>
              <a:rPr lang="es-ES" dirty="0">
                <a:solidFill>
                  <a:schemeClr val="tx1"/>
                </a:solidFill>
              </a:rPr>
              <a:t>", escrito por "</a:t>
            </a:r>
            <a:r>
              <a:rPr lang="es-ES" dirty="0" err="1">
                <a:solidFill>
                  <a:schemeClr val="tx1"/>
                </a:solidFill>
              </a:rPr>
              <a:t>Four</a:t>
            </a:r>
            <a:r>
              <a:rPr lang="es-ES" dirty="0">
                <a:solidFill>
                  <a:schemeClr val="tx1"/>
                </a:solidFill>
              </a:rPr>
              <a:t>" en 1995, se define el patrón como una herramienta para describir problemas recurrentes y sus soluciones en un contexto específico. En el mismo sentido, el libro "Enterprise Development Reference </a:t>
            </a:r>
            <a:r>
              <a:rPr lang="es-ES" dirty="0" err="1">
                <a:solidFill>
                  <a:schemeClr val="tx1"/>
                </a:solidFill>
              </a:rPr>
              <a:t>Architecture</a:t>
            </a:r>
            <a:r>
              <a:rPr lang="es-ES" dirty="0">
                <a:solidFill>
                  <a:schemeClr val="tx1"/>
                </a:solidFill>
              </a:rPr>
              <a:t>", escrito por Microsoft en 2004, ofrece una definición más técnica. Según esta definición, un patrón es una descripción de un problema recurrente que se presenta en un contexto particular y que recomienda una solución. La solución puede ser una colaboración entre dos o más clases, objetos, servicios, procesos o componentes que trabajan juntos para resolver el problema identificado por el patrón. La solución es usualmente simple y puede ser usada múltiples veces. Es decir, un patrón ofrece una solución general para problemas recurrentes que puede ser reutilizada.</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8</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rgbClr val="FFFF00"/>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sp>
        <p:nvSpPr>
          <p:cNvPr id="5" name="Marcador de número de diapositiva 6">
            <a:extLst>
              <a:ext uri="{FF2B5EF4-FFF2-40B4-BE49-F238E27FC236}">
                <a16:creationId xmlns:a16="http://schemas.microsoft.com/office/drawing/2014/main" id="{C3AF2211-F45A-C309-B4CE-F2B21CB7DB80}"/>
              </a:ext>
            </a:extLst>
          </p:cNvPr>
          <p:cNvSpPr txBox="1">
            <a:spLocks/>
          </p:cNvSpPr>
          <p:nvPr/>
        </p:nvSpPr>
        <p:spPr>
          <a:xfrm>
            <a:off x="11139492" y="6486979"/>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8</a:t>
            </a:fld>
            <a:endParaRPr lang="en-US" sz="2800" dirty="0">
              <a:solidFill>
                <a:schemeClr val="bg1"/>
              </a:solidFill>
            </a:endParaRPr>
          </a:p>
        </p:txBody>
      </p:sp>
    </p:spTree>
    <p:extLst>
      <p:ext uri="{BB962C8B-B14F-4D97-AF65-F5344CB8AC3E}">
        <p14:creationId xmlns:p14="http://schemas.microsoft.com/office/powerpoint/2010/main" val="303736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a:xfrm>
            <a:off x="581192" y="684227"/>
            <a:ext cx="11029616" cy="1013800"/>
          </a:xfrm>
        </p:spPr>
        <p:txBody>
          <a:bodyPr>
            <a:normAutofit/>
          </a:bodyPr>
          <a:lstStyle/>
          <a:p>
            <a:r>
              <a:rPr lang="es-ES" dirty="0"/>
              <a:t>MARCO TE</a:t>
            </a:r>
            <a:r>
              <a:rPr lang="es-EC" dirty="0"/>
              <a:t>ÓRICO</a:t>
            </a:r>
            <a:br>
              <a:rPr lang="es-EC" dirty="0"/>
            </a:br>
            <a:r>
              <a:rPr lang="es-ES" dirty="0"/>
              <a:t>¿QUÉ ES UN PATRON DE SOFTWARE?</a:t>
            </a:r>
          </a:p>
        </p:txBody>
      </p:sp>
      <p:sp>
        <p:nvSpPr>
          <p:cNvPr id="6" name="Marcador de contenido 2">
            <a:extLst>
              <a:ext uri="{FF2B5EF4-FFF2-40B4-BE49-F238E27FC236}">
                <a16:creationId xmlns:a16="http://schemas.microsoft.com/office/drawing/2014/main" id="{9FA340BE-326F-EDCD-3FF5-4D067D8470A3}"/>
              </a:ext>
            </a:extLst>
          </p:cNvPr>
          <p:cNvSpPr>
            <a:spLocks noGrp="1"/>
          </p:cNvSpPr>
          <p:nvPr>
            <p:ph idx="1"/>
          </p:nvPr>
        </p:nvSpPr>
        <p:spPr>
          <a:xfrm>
            <a:off x="581193" y="1828485"/>
            <a:ext cx="8413952" cy="1600515"/>
          </a:xfrm>
        </p:spPr>
        <p:txBody>
          <a:bodyPr>
            <a:normAutofit lnSpcReduction="10000"/>
          </a:bodyPr>
          <a:lstStyle/>
          <a:p>
            <a:pPr marL="0" marR="0" indent="0" algn="just">
              <a:lnSpc>
                <a:spcPct val="115000"/>
              </a:lnSpc>
              <a:spcBef>
                <a:spcPts val="0"/>
              </a:spcBef>
              <a:spcAft>
                <a:spcPts val="1000"/>
              </a:spcAft>
              <a:buNone/>
            </a:pPr>
            <a:r>
              <a:rPr lang="es-ES" dirty="0">
                <a:solidFill>
                  <a:schemeClr val="tx1"/>
                </a:solidFill>
              </a:rPr>
              <a:t>Para ilustrar un ejemplo de problema recurrente, se menciona la creación de instancias múltiples, lo cual puede ser un problema en ciertos contextos, por ejemplo, al abrir un formulario. En este caso, se puede aplicar el patrón Singleton, que permite tener una instancia única del formulario. De esta manera, se resuelve el problema de crear instancias múltiples de un formulario.</a:t>
            </a:r>
          </a:p>
        </p:txBody>
      </p:sp>
      <p:sp>
        <p:nvSpPr>
          <p:cNvPr id="7" name="Marcador de número de diapositiva 6">
            <a:extLst>
              <a:ext uri="{FF2B5EF4-FFF2-40B4-BE49-F238E27FC236}">
                <a16:creationId xmlns:a16="http://schemas.microsoft.com/office/drawing/2014/main" id="{BC3F8570-1A97-8ADF-E7FC-60781D60F470}"/>
              </a:ext>
            </a:extLst>
          </p:cNvPr>
          <p:cNvSpPr>
            <a:spLocks noGrp="1"/>
          </p:cNvSpPr>
          <p:nvPr>
            <p:ph type="sldNum" sz="quarter" idx="12"/>
          </p:nvPr>
        </p:nvSpPr>
        <p:spPr>
          <a:xfrm>
            <a:off x="11139492" y="6492875"/>
            <a:ext cx="1052508" cy="365125"/>
          </a:xfrm>
        </p:spPr>
        <p:txBody>
          <a:bodyPr/>
          <a:lstStyle/>
          <a:p>
            <a:fld id="{D57F1E4F-1CFF-5643-939E-217C01CDF565}" type="slidenum">
              <a:rPr lang="en-US" sz="2800" smtClean="0">
                <a:solidFill>
                  <a:schemeClr val="bg1"/>
                </a:solidFill>
              </a:rPr>
              <a:pPr/>
              <a:t>9</a:t>
            </a:fld>
            <a:endParaRPr lang="en-US" sz="2800" dirty="0">
              <a:solidFill>
                <a:schemeClr val="bg1"/>
              </a:solidFill>
            </a:endParaRPr>
          </a:p>
        </p:txBody>
      </p:sp>
      <p:sp>
        <p:nvSpPr>
          <p:cNvPr id="3" name="Marcador de contenido 2">
            <a:extLst>
              <a:ext uri="{FF2B5EF4-FFF2-40B4-BE49-F238E27FC236}">
                <a16:creationId xmlns:a16="http://schemas.microsoft.com/office/drawing/2014/main" id="{043E740E-EA84-E68E-2703-162CD083AD9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INTRODUCCIÓN</a:t>
            </a:r>
          </a:p>
          <a:p>
            <a:pPr>
              <a:lnSpc>
                <a:spcPct val="90000"/>
              </a:lnSpc>
            </a:pPr>
            <a:r>
              <a:rPr lang="es-ES" sz="1200" dirty="0">
                <a:solidFill>
                  <a:schemeClr val="bg1"/>
                </a:solidFill>
              </a:rPr>
              <a:t>OBJETIVOS</a:t>
            </a:r>
          </a:p>
          <a:p>
            <a:pPr lvl="1">
              <a:lnSpc>
                <a:spcPct val="90000"/>
              </a:lnSpc>
            </a:pPr>
            <a:r>
              <a:rPr lang="es-ES" sz="1200" dirty="0">
                <a:solidFill>
                  <a:schemeClr val="bg1"/>
                </a:solidFill>
              </a:rPr>
              <a:t>OBJETIVO GENERAL</a:t>
            </a:r>
          </a:p>
          <a:p>
            <a:pPr lvl="1">
              <a:lnSpc>
                <a:spcPct val="90000"/>
              </a:lnSpc>
            </a:pPr>
            <a:r>
              <a:rPr lang="es-ES" sz="1200" dirty="0">
                <a:solidFill>
                  <a:schemeClr val="bg1"/>
                </a:solidFill>
              </a:rPr>
              <a:t>OBJETIVOS ESPECIFICOS</a:t>
            </a:r>
          </a:p>
          <a:p>
            <a:pPr>
              <a:lnSpc>
                <a:spcPct val="90000"/>
              </a:lnSpc>
            </a:pPr>
            <a:r>
              <a:rPr lang="es-ES" sz="1200" dirty="0">
                <a:solidFill>
                  <a:srgbClr val="FFFF00"/>
                </a:solidFill>
              </a:rPr>
              <a:t>MARCO TEÓRICO</a:t>
            </a:r>
          </a:p>
          <a:p>
            <a:pPr lvl="1">
              <a:lnSpc>
                <a:spcPct val="90000"/>
              </a:lnSpc>
            </a:pPr>
            <a:r>
              <a:rPr lang="es-ES" sz="1200" dirty="0">
                <a:solidFill>
                  <a:schemeClr val="bg1"/>
                </a:solidFill>
              </a:rPr>
              <a:t>¿QUE ES UN PATRÓN?</a:t>
            </a:r>
          </a:p>
          <a:p>
            <a:pPr lvl="1">
              <a:lnSpc>
                <a:spcPct val="90000"/>
              </a:lnSpc>
            </a:pPr>
            <a:r>
              <a:rPr lang="es-ES" sz="1200" dirty="0">
                <a:solidFill>
                  <a:srgbClr val="FFFF00"/>
                </a:solidFill>
              </a:rPr>
              <a:t>¿QUÉ ES UN PATRON DE SOFTWARE?</a:t>
            </a:r>
          </a:p>
          <a:p>
            <a:pPr lvl="2">
              <a:lnSpc>
                <a:spcPct val="90000"/>
              </a:lnSpc>
            </a:pPr>
            <a:r>
              <a:rPr lang="es-ES" sz="1200" dirty="0">
                <a:solidFill>
                  <a:schemeClr val="bg1"/>
                </a:solidFill>
              </a:rPr>
              <a:t>CARACTERISTICAS</a:t>
            </a:r>
          </a:p>
          <a:p>
            <a:pPr lvl="2">
              <a:lnSpc>
                <a:spcPct val="90000"/>
              </a:lnSpc>
            </a:pPr>
            <a:r>
              <a:rPr lang="es-ES" sz="1200" dirty="0">
                <a:solidFill>
                  <a:schemeClr val="bg1"/>
                </a:solidFill>
              </a:rPr>
              <a:t>CATEGORIAS</a:t>
            </a:r>
          </a:p>
          <a:p>
            <a:pPr lvl="1">
              <a:lnSpc>
                <a:spcPct val="90000"/>
              </a:lnSpc>
            </a:pPr>
            <a:r>
              <a:rPr lang="es-ES" sz="1200" dirty="0">
                <a:solidFill>
                  <a:schemeClr val="bg1"/>
                </a:solidFill>
              </a:rPr>
              <a:t>PATRONES DE DISEÑO</a:t>
            </a:r>
          </a:p>
          <a:p>
            <a:pPr lvl="2">
              <a:lnSpc>
                <a:spcPct val="90000"/>
              </a:lnSpc>
            </a:pPr>
            <a:r>
              <a:rPr lang="es-ES" sz="1200" dirty="0">
                <a:solidFill>
                  <a:schemeClr val="bg1"/>
                </a:solidFill>
              </a:rPr>
              <a:t>PATRÓN DAO (DATA ACCESS OBJECT)</a:t>
            </a:r>
          </a:p>
          <a:p>
            <a:pPr lvl="2">
              <a:lnSpc>
                <a:spcPct val="90000"/>
              </a:lnSpc>
            </a:pPr>
            <a:r>
              <a:rPr lang="es-ES" sz="1200" dirty="0">
                <a:solidFill>
                  <a:schemeClr val="bg1"/>
                </a:solidFill>
              </a:rPr>
              <a:t>TIPOS DE PATRONES DE DISEÑO</a:t>
            </a:r>
          </a:p>
          <a:p>
            <a:pPr lvl="2">
              <a:lnSpc>
                <a:spcPct val="90000"/>
              </a:lnSpc>
            </a:pPr>
            <a:r>
              <a:rPr lang="es-ES" sz="1200" dirty="0">
                <a:solidFill>
                  <a:schemeClr val="bg1"/>
                </a:solidFill>
              </a:rPr>
              <a:t>ANTIPATRONES</a:t>
            </a:r>
          </a:p>
          <a:p>
            <a:pPr lvl="2">
              <a:lnSpc>
                <a:spcPct val="90000"/>
              </a:lnSpc>
            </a:pPr>
            <a:r>
              <a:rPr lang="es-ES" sz="1200" dirty="0">
                <a:solidFill>
                  <a:schemeClr val="bg1"/>
                </a:solidFill>
              </a:rPr>
              <a:t>PATRÓN SINGLETON</a:t>
            </a:r>
          </a:p>
          <a:p>
            <a:pPr lvl="2">
              <a:lnSpc>
                <a:spcPct val="90000"/>
              </a:lnSpc>
            </a:pPr>
            <a:r>
              <a:rPr lang="es-ES" sz="1200" dirty="0">
                <a:solidFill>
                  <a:schemeClr val="bg1"/>
                </a:solidFill>
              </a:rPr>
              <a:t>PATRÓN DTO (DATA TRANSFER OBJECT)</a:t>
            </a:r>
          </a:p>
          <a:p>
            <a:pPr lvl="2">
              <a:lnSpc>
                <a:spcPct val="90000"/>
              </a:lnSpc>
            </a:pPr>
            <a:r>
              <a:rPr lang="es-ES" sz="1200" dirty="0">
                <a:solidFill>
                  <a:schemeClr val="bg1"/>
                </a:solidFill>
              </a:rPr>
              <a:t>RELACIÓN ENTRE PATRONES</a:t>
            </a:r>
          </a:p>
          <a:p>
            <a:pPr>
              <a:lnSpc>
                <a:spcPct val="90000"/>
              </a:lnSpc>
            </a:pPr>
            <a:r>
              <a:rPr lang="es-ES" sz="1200" dirty="0">
                <a:solidFill>
                  <a:schemeClr val="bg1"/>
                </a:solidFill>
              </a:rPr>
              <a:t>PARTE PRÁCTICA</a:t>
            </a:r>
          </a:p>
          <a:p>
            <a:pPr lvl="1">
              <a:lnSpc>
                <a:spcPct val="90000"/>
              </a:lnSpc>
            </a:pPr>
            <a:r>
              <a:rPr lang="es-ES" sz="1200" dirty="0">
                <a:solidFill>
                  <a:schemeClr val="bg1"/>
                </a:solidFill>
              </a:rPr>
              <a:t>CREACIÓN DE LA SOLUCIÓN</a:t>
            </a:r>
          </a:p>
          <a:p>
            <a:pPr>
              <a:lnSpc>
                <a:spcPct val="90000"/>
              </a:lnSpc>
            </a:pPr>
            <a:r>
              <a:rPr lang="es-ES" sz="1200" dirty="0">
                <a:solidFill>
                  <a:schemeClr val="bg1"/>
                </a:solidFill>
              </a:rPr>
              <a:t>EJECUCIÓN DEL PROYECTO</a:t>
            </a:r>
          </a:p>
          <a:p>
            <a:pPr>
              <a:lnSpc>
                <a:spcPct val="90000"/>
              </a:lnSpc>
            </a:pPr>
            <a:r>
              <a:rPr lang="es-ES" sz="1200" dirty="0">
                <a:solidFill>
                  <a:schemeClr val="bg1"/>
                </a:solidFill>
              </a:rPr>
              <a:t>CONCLUSIONES</a:t>
            </a:r>
          </a:p>
          <a:p>
            <a:pPr>
              <a:lnSpc>
                <a:spcPct val="90000"/>
              </a:lnSpc>
            </a:pPr>
            <a:r>
              <a:rPr lang="es-ES" sz="1200" dirty="0">
                <a:solidFill>
                  <a:schemeClr val="bg1"/>
                </a:solidFill>
              </a:rPr>
              <a:t>RECOMENDACIONES</a:t>
            </a:r>
          </a:p>
          <a:p>
            <a:pPr>
              <a:lnSpc>
                <a:spcPct val="90000"/>
              </a:lnSpc>
            </a:pPr>
            <a:r>
              <a:rPr lang="es-ES" sz="1200" dirty="0">
                <a:solidFill>
                  <a:schemeClr val="bg1"/>
                </a:solidFill>
              </a:rPr>
              <a:t>BIBLIOGRAFÍA</a:t>
            </a:r>
            <a:endParaRPr lang="en-US" sz="1200" dirty="0">
              <a:solidFill>
                <a:schemeClr val="bg1"/>
              </a:solidFill>
            </a:endParaRPr>
          </a:p>
        </p:txBody>
      </p:sp>
      <p:pic>
        <p:nvPicPr>
          <p:cNvPr id="4" name="Picture 3" descr="Shape&#10;&#10;Description automatically generated">
            <a:extLst>
              <a:ext uri="{FF2B5EF4-FFF2-40B4-BE49-F238E27FC236}">
                <a16:creationId xmlns:a16="http://schemas.microsoft.com/office/drawing/2014/main" id="{BE1EEC89-4D2C-82E6-0B98-F774A59AB9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9827" y="3559458"/>
            <a:ext cx="4116684" cy="2857500"/>
          </a:xfrm>
          <a:prstGeom prst="rect">
            <a:avLst/>
          </a:prstGeom>
          <a:noFill/>
          <a:ln>
            <a:noFill/>
          </a:ln>
        </p:spPr>
      </p:pic>
      <p:sp>
        <p:nvSpPr>
          <p:cNvPr id="5" name="Marcador de número de diapositiva 6">
            <a:extLst>
              <a:ext uri="{FF2B5EF4-FFF2-40B4-BE49-F238E27FC236}">
                <a16:creationId xmlns:a16="http://schemas.microsoft.com/office/drawing/2014/main" id="{F38CC30E-3E4B-F1BC-15D1-41AF12F14041}"/>
              </a:ext>
            </a:extLst>
          </p:cNvPr>
          <p:cNvSpPr txBox="1">
            <a:spLocks/>
          </p:cNvSpPr>
          <p:nvPr/>
        </p:nvSpPr>
        <p:spPr>
          <a:xfrm>
            <a:off x="11139492" y="6492874"/>
            <a:ext cx="1052508" cy="365125"/>
          </a:xfrm>
          <a:prstGeom prst="rect">
            <a:avLst/>
          </a:prstGeom>
        </p:spPr>
        <p:txBody>
          <a:bodyPr vert="horz" lIns="91440" tIns="45720" rIns="91440" bIns="45720" rtlCol="0" anchor="ctr"/>
          <a:lstStyle>
            <a:defPPr>
              <a:defRPr lang="es-ES"/>
            </a:defPPr>
            <a:lvl1pPr marL="0" algn="r" defTabSz="914400" rtl="0" eaLnBrk="1" latinLnBrk="0" hangingPunct="1">
              <a:defRPr sz="9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217C01CDF565}" type="slidenum">
              <a:rPr lang="en-US" sz="2800" smtClean="0">
                <a:solidFill>
                  <a:schemeClr val="bg1"/>
                </a:solidFill>
              </a:rPr>
              <a:pPr/>
              <a:t>9</a:t>
            </a:fld>
            <a:endParaRPr lang="en-US" sz="2800" dirty="0">
              <a:solidFill>
                <a:schemeClr val="bg1"/>
              </a:solidFill>
            </a:endParaRPr>
          </a:p>
        </p:txBody>
      </p:sp>
    </p:spTree>
    <p:extLst>
      <p:ext uri="{BB962C8B-B14F-4D97-AF65-F5344CB8AC3E}">
        <p14:creationId xmlns:p14="http://schemas.microsoft.com/office/powerpoint/2010/main" val="207119961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TotalTime>
  <Words>6123</Words>
  <Application>Microsoft Office PowerPoint</Application>
  <PresentationFormat>Widescreen</PresentationFormat>
  <Paragraphs>1351</Paragraphs>
  <Slides>53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Calibri</vt:lpstr>
      <vt:lpstr>Gill Sans MT</vt:lpstr>
      <vt:lpstr>Wingdings 2</vt:lpstr>
      <vt:lpstr>Dividendo</vt:lpstr>
      <vt:lpstr>PATRONES DE SOFTWARE</vt:lpstr>
      <vt:lpstr>PowerPoint Presentation</vt:lpstr>
      <vt:lpstr>Introducción</vt:lpstr>
      <vt:lpstr>OBJETIVOS OBJETIVO GENERAL</vt:lpstr>
      <vt:lpstr>OBJETIVOS OBJETIVOS ESPECIFICOS</vt:lpstr>
      <vt:lpstr>MARCO TEÓRICO ¿QUE ES UN PATRÓN?</vt:lpstr>
      <vt:lpstr>MARCO TEÓRICO ¿QUE ES UN PATRÓN?</vt:lpstr>
      <vt:lpstr>MARCO TEÓRICO ¿QUÉ ES UN PATRON DE SOFTWARE?</vt:lpstr>
      <vt:lpstr>MARCO TEÓRICO ¿QUÉ ES UN PATRON DE SOFTWARE?</vt:lpstr>
      <vt:lpstr>MARCO TEÓRICO CARACTERISTICAS</vt:lpstr>
      <vt:lpstr>MARCO TEÓRICO CATEGORIAS</vt:lpstr>
      <vt:lpstr>MARCO TEÓRICO PATRONES DE DISEÑO</vt:lpstr>
      <vt:lpstr>MARCO TEÓRICO PATRONES DE DISEÑO</vt:lpstr>
      <vt:lpstr>MARCO TEÓRICO PATRÓN DAO (DATA ACCESS OBJECT)</vt:lpstr>
      <vt:lpstr>MARCO TEÓRICO TIPOS DE PATRONES DE DISEÑO</vt:lpstr>
      <vt:lpstr>MARCO TEÓRICO ANTIPATRONES</vt:lpstr>
      <vt:lpstr>MARCO TEÓRICO PATRÓN SINGLETON</vt:lpstr>
      <vt:lpstr>MARCO TEÓRICO PATRÓN DTO (DATA TRANSFER OBJECT)</vt:lpstr>
      <vt:lpstr>MARCO TEÓRICO RELACIÓN ENTRE PATRONES</vt:lpstr>
      <vt:lpstr>Parte práctica</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CREACIÓN DE LA SOLUCIÓN</vt:lpstr>
      <vt:lpstr>PARTE PRÁCTICA EJECUCIÓN DEL PROYECTO</vt:lpstr>
      <vt:lpstr>PARTE PRÁCTICA EJECUCIÓN DEL PROYECTO</vt:lpstr>
      <vt:lpstr>PARTE PRÁCTICA EJECUCIÓN DEL PROYECTO</vt:lpstr>
      <vt:lpstr>PARTE PRÁCTICA EJECUCIÓN DEL PROYECTO</vt:lpstr>
      <vt:lpstr>CONCLUSIONES</vt:lpstr>
      <vt:lpstr>RECOMENDACIONES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kevin chuquimarca</cp:lastModifiedBy>
  <cp:revision>228</cp:revision>
  <dcterms:created xsi:type="dcterms:W3CDTF">2020-07-10T23:33:49Z</dcterms:created>
  <dcterms:modified xsi:type="dcterms:W3CDTF">2023-02-22T06:59:35Z</dcterms:modified>
</cp:coreProperties>
</file>