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3"/>
  </p:sldMasterIdLst>
  <p:notesMasterIdLst>
    <p:notesMasterId r:id="rId38"/>
  </p:notesMasterIdLst>
  <p:sldIdLst>
    <p:sldId id="257" r:id="rId4"/>
    <p:sldId id="269" r:id="rId5"/>
    <p:sldId id="258" r:id="rId6"/>
    <p:sldId id="274" r:id="rId7"/>
    <p:sldId id="271" r:id="rId8"/>
    <p:sldId id="272" r:id="rId9"/>
    <p:sldId id="276" r:id="rId10"/>
    <p:sldId id="299" r:id="rId11"/>
    <p:sldId id="273" r:id="rId12"/>
    <p:sldId id="304" r:id="rId13"/>
    <p:sldId id="277" r:id="rId14"/>
    <p:sldId id="305" r:id="rId15"/>
    <p:sldId id="281" r:id="rId16"/>
    <p:sldId id="300" r:id="rId17"/>
    <p:sldId id="280" r:id="rId18"/>
    <p:sldId id="302" r:id="rId19"/>
    <p:sldId id="279" r:id="rId20"/>
    <p:sldId id="278" r:id="rId21"/>
    <p:sldId id="282" r:id="rId22"/>
    <p:sldId id="295" r:id="rId23"/>
    <p:sldId id="283" r:id="rId24"/>
    <p:sldId id="291" r:id="rId25"/>
    <p:sldId id="306" r:id="rId26"/>
    <p:sldId id="284" r:id="rId27"/>
    <p:sldId id="292" r:id="rId28"/>
    <p:sldId id="293" r:id="rId29"/>
    <p:sldId id="294" r:id="rId30"/>
    <p:sldId id="303" r:id="rId31"/>
    <p:sldId id="301" r:id="rId32"/>
    <p:sldId id="288" r:id="rId33"/>
    <p:sldId id="287" r:id="rId34"/>
    <p:sldId id="286" r:id="rId35"/>
    <p:sldId id="285" r:id="rId36"/>
    <p:sldId id="270" r:id="rId37"/>
  </p:sldIdLst>
  <p:sldSz cx="12192000" cy="6858000"/>
  <p:notesSz cx="6858000" cy="9144000"/>
  <p:defaultTex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781" autoAdjust="0"/>
  </p:normalViewPr>
  <p:slideViewPr>
    <p:cSldViewPr>
      <p:cViewPr varScale="1">
        <p:scale>
          <a:sx n="98" d="100"/>
          <a:sy n="98" d="100"/>
        </p:scale>
        <p:origin x="32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BB98C-8F13-4D8A-AE3D-E1433C2E55AB}" type="doc">
      <dgm:prSet loTypeId="urn:microsoft.com/office/officeart/2005/8/layout/process1" loCatId="process" qsTypeId="urn:microsoft.com/office/officeart/2005/8/quickstyle/simple4" qsCatId="simple" csTypeId="urn:microsoft.com/office/officeart/2005/8/colors/accent1_2" csCatId="accent1" phldr="1"/>
      <dgm:spPr/>
    </dgm:pt>
    <dgm:pt modelId="{024967FE-514E-4D78-826E-03FB67B5E606}">
      <dgm:prSet phldrT="[Text]"/>
      <dgm:spPr>
        <a:solidFill>
          <a:srgbClr val="2E3C7E"/>
        </a:solidFill>
        <a:ln>
          <a:solidFill>
            <a:srgbClr val="2E3C7E"/>
          </a:solidFill>
        </a:ln>
      </dgm:spPr>
      <dgm:t>
        <a:bodyPr/>
        <a:lstStyle/>
        <a:p>
          <a:r>
            <a:rPr lang="en-US" dirty="0">
              <a:latin typeface="Segoe UI" panose="020B0502040204020203" pitchFamily="34" charset="0"/>
              <a:cs typeface="Segoe UI" panose="020B0502040204020203" pitchFamily="34" charset="0"/>
            </a:rPr>
            <a:t>Given</a:t>
          </a:r>
        </a:p>
      </dgm:t>
    </dgm:pt>
    <dgm:pt modelId="{DC5B09A9-396F-481A-A08F-8C43C7374935}" type="parTrans" cxnId="{A797A97B-7032-464B-805A-3A601A3D837B}">
      <dgm:prSet/>
      <dgm:spPr/>
      <dgm:t>
        <a:bodyPr/>
        <a:lstStyle/>
        <a:p>
          <a:endParaRPr lang="en-US"/>
        </a:p>
      </dgm:t>
    </dgm:pt>
    <dgm:pt modelId="{EB8C88F5-A321-4ECB-B6BD-85BB9DA3F8A5}" type="sibTrans" cxnId="{A797A97B-7032-464B-805A-3A601A3D837B}">
      <dgm:prSet/>
      <dgm:spPr/>
      <dgm:t>
        <a:bodyPr/>
        <a:lstStyle/>
        <a:p>
          <a:endParaRPr lang="en-US"/>
        </a:p>
      </dgm:t>
    </dgm:pt>
    <dgm:pt modelId="{62CAD713-9070-4392-B8A5-745F5490E5A8}">
      <dgm:prSet phldrT="[Text]"/>
      <dgm:spPr>
        <a:solidFill>
          <a:srgbClr val="2E3C7E"/>
        </a:solidFill>
        <a:ln>
          <a:solidFill>
            <a:srgbClr val="2E3C7E"/>
          </a:solidFill>
        </a:ln>
      </dgm:spPr>
      <dgm:t>
        <a:bodyPr/>
        <a:lstStyle/>
        <a:p>
          <a:r>
            <a:rPr lang="en-US" dirty="0">
              <a:latin typeface="Segoe UI" panose="020B0502040204020203" pitchFamily="34" charset="0"/>
              <a:cs typeface="Segoe UI" panose="020B0502040204020203" pitchFamily="34" charset="0"/>
            </a:rPr>
            <a:t>When</a:t>
          </a:r>
        </a:p>
      </dgm:t>
    </dgm:pt>
    <dgm:pt modelId="{B7038191-462A-43A4-ABE7-DA2B5A6875A6}" type="parTrans" cxnId="{2B13EDD1-E708-4505-A91E-062F5C8BE688}">
      <dgm:prSet/>
      <dgm:spPr/>
      <dgm:t>
        <a:bodyPr/>
        <a:lstStyle/>
        <a:p>
          <a:endParaRPr lang="en-US"/>
        </a:p>
      </dgm:t>
    </dgm:pt>
    <dgm:pt modelId="{CCDD66D0-CDD4-405A-A08D-DA5CF0AA2107}" type="sibTrans" cxnId="{2B13EDD1-E708-4505-A91E-062F5C8BE688}">
      <dgm:prSet/>
      <dgm:spPr/>
      <dgm:t>
        <a:bodyPr/>
        <a:lstStyle/>
        <a:p>
          <a:endParaRPr lang="en-US"/>
        </a:p>
      </dgm:t>
    </dgm:pt>
    <dgm:pt modelId="{070A581B-49B9-41AB-ABD5-F6C81DC79E2E}">
      <dgm:prSet phldrT="[Text]"/>
      <dgm:spPr>
        <a:solidFill>
          <a:srgbClr val="2E3C7E"/>
        </a:solidFill>
        <a:ln>
          <a:solidFill>
            <a:srgbClr val="2E3C7E"/>
          </a:solidFill>
        </a:ln>
      </dgm:spPr>
      <dgm:t>
        <a:bodyPr/>
        <a:lstStyle/>
        <a:p>
          <a:r>
            <a:rPr lang="en-US" dirty="0">
              <a:latin typeface="Segoe UI" panose="020B0502040204020203" pitchFamily="34" charset="0"/>
              <a:cs typeface="Segoe UI" panose="020B0502040204020203" pitchFamily="34" charset="0"/>
            </a:rPr>
            <a:t>Then</a:t>
          </a:r>
        </a:p>
      </dgm:t>
    </dgm:pt>
    <dgm:pt modelId="{551B10FF-273F-471A-AD1A-F3B23695041B}" type="parTrans" cxnId="{1B847DBC-C4F7-47BD-9352-B7606E4ED46D}">
      <dgm:prSet/>
      <dgm:spPr/>
      <dgm:t>
        <a:bodyPr/>
        <a:lstStyle/>
        <a:p>
          <a:endParaRPr lang="en-US"/>
        </a:p>
      </dgm:t>
    </dgm:pt>
    <dgm:pt modelId="{8CE498B2-9278-4FAA-BEF8-21EEA2C553BE}" type="sibTrans" cxnId="{1B847DBC-C4F7-47BD-9352-B7606E4ED46D}">
      <dgm:prSet/>
      <dgm:spPr/>
      <dgm:t>
        <a:bodyPr/>
        <a:lstStyle/>
        <a:p>
          <a:endParaRPr lang="en-US"/>
        </a:p>
      </dgm:t>
    </dgm:pt>
    <dgm:pt modelId="{DD4C1199-55B9-4863-A29B-D6CE1F8537FA}" type="pres">
      <dgm:prSet presAssocID="{7B2BB98C-8F13-4D8A-AE3D-E1433C2E55AB}" presName="Name0" presStyleCnt="0">
        <dgm:presLayoutVars>
          <dgm:dir/>
          <dgm:resizeHandles val="exact"/>
        </dgm:presLayoutVars>
      </dgm:prSet>
      <dgm:spPr/>
    </dgm:pt>
    <dgm:pt modelId="{88038438-ADFE-445E-93D6-49A35C3FBF3D}" type="pres">
      <dgm:prSet presAssocID="{024967FE-514E-4D78-826E-03FB67B5E606}" presName="node" presStyleLbl="node1" presStyleIdx="0" presStyleCnt="3" custLinFactNeighborX="-1395" custLinFactNeighborY="5208">
        <dgm:presLayoutVars>
          <dgm:bulletEnabled val="1"/>
        </dgm:presLayoutVars>
      </dgm:prSet>
      <dgm:spPr/>
    </dgm:pt>
    <dgm:pt modelId="{37776C3E-F44D-4D9C-978B-C913E370BE17}" type="pres">
      <dgm:prSet presAssocID="{EB8C88F5-A321-4ECB-B6BD-85BB9DA3F8A5}" presName="sibTrans" presStyleLbl="sibTrans2D1" presStyleIdx="0" presStyleCnt="2"/>
      <dgm:spPr/>
    </dgm:pt>
    <dgm:pt modelId="{1FB17689-1F03-4067-8497-9E3551F64E09}" type="pres">
      <dgm:prSet presAssocID="{EB8C88F5-A321-4ECB-B6BD-85BB9DA3F8A5}" presName="connectorText" presStyleLbl="sibTrans2D1" presStyleIdx="0" presStyleCnt="2"/>
      <dgm:spPr/>
    </dgm:pt>
    <dgm:pt modelId="{8F2EE501-3941-40FE-A899-38EB416865AF}" type="pres">
      <dgm:prSet presAssocID="{62CAD713-9070-4392-B8A5-745F5490E5A8}" presName="node" presStyleLbl="node1" presStyleIdx="1" presStyleCnt="3">
        <dgm:presLayoutVars>
          <dgm:bulletEnabled val="1"/>
        </dgm:presLayoutVars>
      </dgm:prSet>
      <dgm:spPr/>
    </dgm:pt>
    <dgm:pt modelId="{16A4374D-29CD-4FAB-92A7-D23B23D043D3}" type="pres">
      <dgm:prSet presAssocID="{CCDD66D0-CDD4-405A-A08D-DA5CF0AA2107}" presName="sibTrans" presStyleLbl="sibTrans2D1" presStyleIdx="1" presStyleCnt="2"/>
      <dgm:spPr/>
    </dgm:pt>
    <dgm:pt modelId="{D4A85A31-9B86-49DA-9270-D99BC06D651C}" type="pres">
      <dgm:prSet presAssocID="{CCDD66D0-CDD4-405A-A08D-DA5CF0AA2107}" presName="connectorText" presStyleLbl="sibTrans2D1" presStyleIdx="1" presStyleCnt="2"/>
      <dgm:spPr/>
    </dgm:pt>
    <dgm:pt modelId="{9D09DF85-AD73-4036-BBFF-3B87D250BA4C}" type="pres">
      <dgm:prSet presAssocID="{070A581B-49B9-41AB-ABD5-F6C81DC79E2E}" presName="node" presStyleLbl="node1" presStyleIdx="2" presStyleCnt="3">
        <dgm:presLayoutVars>
          <dgm:bulletEnabled val="1"/>
        </dgm:presLayoutVars>
      </dgm:prSet>
      <dgm:spPr/>
    </dgm:pt>
  </dgm:ptLst>
  <dgm:cxnLst>
    <dgm:cxn modelId="{25243C36-59D6-4D94-9104-E373C4CC6374}" type="presOf" srcId="{024967FE-514E-4D78-826E-03FB67B5E606}" destId="{88038438-ADFE-445E-93D6-49A35C3FBF3D}" srcOrd="0" destOrd="0" presId="urn:microsoft.com/office/officeart/2005/8/layout/process1"/>
    <dgm:cxn modelId="{9E07CD5C-266B-4D02-BCA8-957DB9523688}" type="presOf" srcId="{7B2BB98C-8F13-4D8A-AE3D-E1433C2E55AB}" destId="{DD4C1199-55B9-4863-A29B-D6CE1F8537FA}" srcOrd="0" destOrd="0" presId="urn:microsoft.com/office/officeart/2005/8/layout/process1"/>
    <dgm:cxn modelId="{FEEA2068-131C-489D-9749-D6742F913D5F}" type="presOf" srcId="{EB8C88F5-A321-4ECB-B6BD-85BB9DA3F8A5}" destId="{37776C3E-F44D-4D9C-978B-C913E370BE17}" srcOrd="0" destOrd="0" presId="urn:microsoft.com/office/officeart/2005/8/layout/process1"/>
    <dgm:cxn modelId="{C96C014E-389E-4B9D-B08F-5615003CAAAA}" type="presOf" srcId="{CCDD66D0-CDD4-405A-A08D-DA5CF0AA2107}" destId="{D4A85A31-9B86-49DA-9270-D99BC06D651C}" srcOrd="1" destOrd="0" presId="urn:microsoft.com/office/officeart/2005/8/layout/process1"/>
    <dgm:cxn modelId="{02977177-703E-481C-B4F1-98ACFB5A2A2F}" type="presOf" srcId="{62CAD713-9070-4392-B8A5-745F5490E5A8}" destId="{8F2EE501-3941-40FE-A899-38EB416865AF}" srcOrd="0" destOrd="0" presId="urn:microsoft.com/office/officeart/2005/8/layout/process1"/>
    <dgm:cxn modelId="{A797A97B-7032-464B-805A-3A601A3D837B}" srcId="{7B2BB98C-8F13-4D8A-AE3D-E1433C2E55AB}" destId="{024967FE-514E-4D78-826E-03FB67B5E606}" srcOrd="0" destOrd="0" parTransId="{DC5B09A9-396F-481A-A08F-8C43C7374935}" sibTransId="{EB8C88F5-A321-4ECB-B6BD-85BB9DA3F8A5}"/>
    <dgm:cxn modelId="{9D69FD86-5D30-4EEE-8334-D0B31417DCC6}" type="presOf" srcId="{070A581B-49B9-41AB-ABD5-F6C81DC79E2E}" destId="{9D09DF85-AD73-4036-BBFF-3B87D250BA4C}" srcOrd="0" destOrd="0" presId="urn:microsoft.com/office/officeart/2005/8/layout/process1"/>
    <dgm:cxn modelId="{1B847DBC-C4F7-47BD-9352-B7606E4ED46D}" srcId="{7B2BB98C-8F13-4D8A-AE3D-E1433C2E55AB}" destId="{070A581B-49B9-41AB-ABD5-F6C81DC79E2E}" srcOrd="2" destOrd="0" parTransId="{551B10FF-273F-471A-AD1A-F3B23695041B}" sibTransId="{8CE498B2-9278-4FAA-BEF8-21EEA2C553BE}"/>
    <dgm:cxn modelId="{4ABAF8BD-3078-42E0-BA40-951AE1E06924}" type="presOf" srcId="{EB8C88F5-A321-4ECB-B6BD-85BB9DA3F8A5}" destId="{1FB17689-1F03-4067-8497-9E3551F64E09}" srcOrd="1" destOrd="0" presId="urn:microsoft.com/office/officeart/2005/8/layout/process1"/>
    <dgm:cxn modelId="{2B13EDD1-E708-4505-A91E-062F5C8BE688}" srcId="{7B2BB98C-8F13-4D8A-AE3D-E1433C2E55AB}" destId="{62CAD713-9070-4392-B8A5-745F5490E5A8}" srcOrd="1" destOrd="0" parTransId="{B7038191-462A-43A4-ABE7-DA2B5A6875A6}" sibTransId="{CCDD66D0-CDD4-405A-A08D-DA5CF0AA2107}"/>
    <dgm:cxn modelId="{314079F3-0A81-44C3-9DCD-AEC581D59A00}" type="presOf" srcId="{CCDD66D0-CDD4-405A-A08D-DA5CF0AA2107}" destId="{16A4374D-29CD-4FAB-92A7-D23B23D043D3}" srcOrd="0" destOrd="0" presId="urn:microsoft.com/office/officeart/2005/8/layout/process1"/>
    <dgm:cxn modelId="{EC46E26E-1B13-4F74-BDDF-6A2DEAD09EBB}" type="presParOf" srcId="{DD4C1199-55B9-4863-A29B-D6CE1F8537FA}" destId="{88038438-ADFE-445E-93D6-49A35C3FBF3D}" srcOrd="0" destOrd="0" presId="urn:microsoft.com/office/officeart/2005/8/layout/process1"/>
    <dgm:cxn modelId="{73D45CD7-ACA0-47B4-A646-5E663ECDDA1B}" type="presParOf" srcId="{DD4C1199-55B9-4863-A29B-D6CE1F8537FA}" destId="{37776C3E-F44D-4D9C-978B-C913E370BE17}" srcOrd="1" destOrd="0" presId="urn:microsoft.com/office/officeart/2005/8/layout/process1"/>
    <dgm:cxn modelId="{B69D690F-9FD7-4F18-9483-E5011D109244}" type="presParOf" srcId="{37776C3E-F44D-4D9C-978B-C913E370BE17}" destId="{1FB17689-1F03-4067-8497-9E3551F64E09}" srcOrd="0" destOrd="0" presId="urn:microsoft.com/office/officeart/2005/8/layout/process1"/>
    <dgm:cxn modelId="{2CAB8F36-FD48-4252-AB17-92CFFEC4637D}" type="presParOf" srcId="{DD4C1199-55B9-4863-A29B-D6CE1F8537FA}" destId="{8F2EE501-3941-40FE-A899-38EB416865AF}" srcOrd="2" destOrd="0" presId="urn:microsoft.com/office/officeart/2005/8/layout/process1"/>
    <dgm:cxn modelId="{A42C787B-1657-41FD-A354-9338AB03DF6B}" type="presParOf" srcId="{DD4C1199-55B9-4863-A29B-D6CE1F8537FA}" destId="{16A4374D-29CD-4FAB-92A7-D23B23D043D3}" srcOrd="3" destOrd="0" presId="urn:microsoft.com/office/officeart/2005/8/layout/process1"/>
    <dgm:cxn modelId="{023C21D8-7C6D-4763-9442-6008F5340050}" type="presParOf" srcId="{16A4374D-29CD-4FAB-92A7-D23B23D043D3}" destId="{D4A85A31-9B86-49DA-9270-D99BC06D651C}" srcOrd="0" destOrd="0" presId="urn:microsoft.com/office/officeart/2005/8/layout/process1"/>
    <dgm:cxn modelId="{13D15604-E245-4F05-BCCE-990D147BD7D8}" type="presParOf" srcId="{DD4C1199-55B9-4863-A29B-D6CE1F8537FA}" destId="{9D09DF85-AD73-4036-BBFF-3B87D250BA4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38438-ADFE-445E-93D6-49A35C3FBF3D}">
      <dsp:nvSpPr>
        <dsp:cNvPr id="0" name=""/>
        <dsp:cNvSpPr/>
      </dsp:nvSpPr>
      <dsp:spPr>
        <a:xfrm>
          <a:off x="0" y="481254"/>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Given</a:t>
          </a:r>
        </a:p>
      </dsp:txBody>
      <dsp:txXfrm>
        <a:off x="17709" y="498963"/>
        <a:ext cx="972286" cy="569204"/>
      </dsp:txXfrm>
    </dsp:sp>
    <dsp:sp modelId="{37776C3E-F44D-4D9C-978B-C913E370BE17}">
      <dsp:nvSpPr>
        <dsp:cNvPr id="0" name=""/>
        <dsp:cNvSpPr/>
      </dsp:nvSpPr>
      <dsp:spPr>
        <a:xfrm rot="21523465">
          <a:off x="1109291" y="642730"/>
          <a:ext cx="215473" cy="24991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109299" y="693432"/>
        <a:ext cx="150831" cy="149946"/>
      </dsp:txXfrm>
    </dsp:sp>
    <dsp:sp modelId="{8F2EE501-3941-40FE-A899-38EB416865AF}">
      <dsp:nvSpPr>
        <dsp:cNvPr id="0" name=""/>
        <dsp:cNvSpPr/>
      </dsp:nvSpPr>
      <dsp:spPr>
        <a:xfrm>
          <a:off x="1414157" y="449765"/>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When</a:t>
          </a:r>
        </a:p>
      </dsp:txBody>
      <dsp:txXfrm>
        <a:off x="1431866" y="467474"/>
        <a:ext cx="972286" cy="569204"/>
      </dsp:txXfrm>
    </dsp:sp>
    <dsp:sp modelId="{16A4374D-29CD-4FAB-92A7-D23B23D043D3}">
      <dsp:nvSpPr>
        <dsp:cNvPr id="0" name=""/>
        <dsp:cNvSpPr/>
      </dsp:nvSpPr>
      <dsp:spPr>
        <a:xfrm>
          <a:off x="2522632" y="627121"/>
          <a:ext cx="213633" cy="24991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522632" y="677103"/>
        <a:ext cx="149543" cy="149946"/>
      </dsp:txXfrm>
    </dsp:sp>
    <dsp:sp modelId="{9D09DF85-AD73-4036-BBFF-3B87D250BA4C}">
      <dsp:nvSpPr>
        <dsp:cNvPr id="0" name=""/>
        <dsp:cNvSpPr/>
      </dsp:nvSpPr>
      <dsp:spPr>
        <a:xfrm>
          <a:off x="2824944" y="449765"/>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Then</a:t>
          </a:r>
        </a:p>
      </dsp:txBody>
      <dsp:txXfrm>
        <a:off x="2842653" y="467474"/>
        <a:ext cx="972286" cy="5692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7T16:54:49.581"/>
    </inkml:context>
    <inkml:brush xml:id="br0">
      <inkml:brushProperty name="width" value="0.1" units="cm"/>
      <inkml:brushProperty name="height" value="0.1" units="cm"/>
      <inkml:brushProperty name="color" value="#33CCFF"/>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7T16:54:49.583"/>
    </inkml:context>
    <inkml:brush xml:id="br0">
      <inkml:brushProperty name="width" value="0.1" units="cm"/>
      <inkml:brushProperty name="height" value="0.1" units="cm"/>
      <inkml:brushProperty name="color" value="#33CCFF"/>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17T16:54:49.584"/>
    </inkml:context>
    <inkml:brush xml:id="br0">
      <inkml:brushProperty name="width" value="0.1" units="cm"/>
      <inkml:brushProperty name="height" value="0.1" units="cm"/>
      <inkml:brushProperty name="color" value="#33CCFF"/>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1310ADE7-9EC6-4E5C-B9A9-CFFF0CC6575E}"/>
              </a:ext>
            </a:extLst>
          </p:cNvPr>
          <p:cNvSpPr>
            <a:spLocks/>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a:extLst>
              <a:ext uri="{FF2B5EF4-FFF2-40B4-BE49-F238E27FC236}">
                <a16:creationId xmlns:a16="http://schemas.microsoft.com/office/drawing/2014/main" id="{071A11AC-7C97-4F89-B46B-BB1EF8F335A3}"/>
              </a:ext>
            </a:extLst>
          </p:cNvPr>
          <p:cNvSpPr>
            <a:spLocks noGrp="1"/>
          </p:cNvSpPr>
          <p:nvPr>
            <p:ph type="body" sz="quarter" idx="1"/>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sym typeface="Calibri" panose="020F0502020204030204" pitchFamily="34" charset="0"/>
              </a:rPr>
              <a:t>Click to edit Master text styles</a:t>
            </a:r>
          </a:p>
          <a:p>
            <a:pPr lvl="1"/>
            <a:r>
              <a:rPr lang="en-US" altLang="en-US" noProof="0">
                <a:sym typeface="Calibri" panose="020F0502020204030204" pitchFamily="34" charset="0"/>
              </a:rPr>
              <a:t>Second level</a:t>
            </a:r>
          </a:p>
          <a:p>
            <a:pPr lvl="2"/>
            <a:r>
              <a:rPr lang="en-US" altLang="en-US" noProof="0">
                <a:sym typeface="Calibri" panose="020F0502020204030204" pitchFamily="34" charset="0"/>
              </a:rPr>
              <a:t>Third level</a:t>
            </a:r>
          </a:p>
          <a:p>
            <a:pPr lvl="3"/>
            <a:r>
              <a:rPr lang="en-US" altLang="en-US" noProof="0">
                <a:sym typeface="Calibri" panose="020F0502020204030204" pitchFamily="34" charset="0"/>
              </a:rPr>
              <a:t>Fourth level</a:t>
            </a:r>
          </a:p>
          <a:p>
            <a:pPr lvl="4"/>
            <a:r>
              <a:rPr lang="en-US" altLang="en-US" noProof="0">
                <a:sym typeface="Calibri" panose="020F0502020204030204" pitchFamily="34" charset="0"/>
              </a:rPr>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indent="228600" algn="l"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indent="457200" algn="l"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indent="685800" algn="l"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indent="914400" algn="l" rtl="0" eaLnBrk="0" fontAlgn="base" hangingPunct="0">
      <a:spcBef>
        <a:spcPct val="0"/>
      </a:spcBef>
      <a:spcAft>
        <a:spcPct val="0"/>
      </a:spcAft>
      <a:defRPr sz="1200"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Iapp.Flash</a:t>
            </a:r>
            <a:endParaRPr lang="en-US" dirty="0"/>
          </a:p>
        </p:txBody>
      </p:sp>
    </p:spTree>
    <p:extLst>
      <p:ext uri="{BB962C8B-B14F-4D97-AF65-F5344CB8AC3E}">
        <p14:creationId xmlns:p14="http://schemas.microsoft.com/office/powerpoint/2010/main" val="78143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 </a:t>
            </a:r>
            <a:r>
              <a:rPr lang="en-US" dirty="0" err="1"/>
              <a:t>ui</a:t>
            </a:r>
            <a:r>
              <a:rPr lang="en-US" dirty="0"/>
              <a:t> test</a:t>
            </a:r>
          </a:p>
        </p:txBody>
      </p:sp>
    </p:spTree>
    <p:extLst>
      <p:ext uri="{BB962C8B-B14F-4D97-AF65-F5344CB8AC3E}">
        <p14:creationId xmlns:p14="http://schemas.microsoft.com/office/powerpoint/2010/main" val="970697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err="1">
                <a:solidFill>
                  <a:srgbClr val="008000"/>
                </a:solidFill>
                <a:latin typeface="Consolas" panose="020B0609020204030204" pitchFamily="49" charset="0"/>
              </a:rPr>
              <a:t>toQuery</a:t>
            </a:r>
            <a:r>
              <a:rPr lang="en-US" sz="1200" dirty="0">
                <a:solidFill>
                  <a:srgbClr val="008000"/>
                </a:solidFill>
                <a:latin typeface="Consolas" panose="020B0609020204030204" pitchFamily="49" charset="0"/>
              </a:rPr>
              <a:t> – this is a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web query that will locate a DOM element in the web view.</a:t>
            </a:r>
          </a:p>
          <a:p>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withinMarked</a:t>
            </a:r>
            <a:r>
              <a:rPr lang="en-US" sz="1200" dirty="0">
                <a:solidFill>
                  <a:srgbClr val="008000"/>
                </a:solidFill>
                <a:latin typeface="Consolas" panose="020B0609020204030204" pitchFamily="49" charset="0"/>
              </a:rPr>
              <a:t> – this is a string that will located the web view on the screen. This parameter is optional if there is only one web view on the screen. This string will used by </a:t>
            </a:r>
            <a:r>
              <a:rPr lang="en-US" sz="1200" dirty="0" err="1">
                <a:solidFill>
                  <a:srgbClr val="008000"/>
                </a:solidFill>
                <a:latin typeface="Consolas" panose="020B0609020204030204" pitchFamily="49" charset="0"/>
              </a:rPr>
              <a:t>IApp.Marked</a:t>
            </a:r>
            <a:r>
              <a:rPr lang="en-US" sz="1200" dirty="0">
                <a:solidFill>
                  <a:srgbClr val="008000"/>
                </a:solidFill>
                <a:latin typeface="Consolas" panose="020B0609020204030204" pitchFamily="49" charset="0"/>
              </a:rPr>
              <a:t> to locate the web view on the screen.</a:t>
            </a:r>
          </a:p>
          <a:p>
            <a:r>
              <a:rPr lang="en-US" sz="1200" dirty="0">
                <a:solidFill>
                  <a:srgbClr val="008000"/>
                </a:solidFill>
                <a:latin typeface="Consolas" panose="020B0609020204030204" pitchFamily="49" charset="0"/>
              </a:rPr>
              <a:t>    strategy – this optional parameter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how to scroll within the web view. </a:t>
            </a:r>
            <a:r>
              <a:rPr lang="en-US" sz="1200" dirty="0" err="1">
                <a:solidFill>
                  <a:srgbClr val="008000"/>
                </a:solidFill>
                <a:latin typeface="Consolas" panose="020B0609020204030204" pitchFamily="49" charset="0"/>
              </a:rPr>
              <a:t>ScrollStrategy.Gesture</a:t>
            </a:r>
            <a:r>
              <a:rPr lang="en-US" sz="1200" dirty="0">
                <a:solidFill>
                  <a:srgbClr val="008000"/>
                </a:solidFill>
                <a:latin typeface="Consolas" panose="020B0609020204030204" pitchFamily="49" charset="0"/>
              </a:rPr>
              <a:t> will try to emulate how a user would scroll, by dragging the screen. </a:t>
            </a:r>
            <a:r>
              <a:rPr lang="en-US" sz="1200" dirty="0" err="1">
                <a:solidFill>
                  <a:srgbClr val="008000"/>
                </a:solidFill>
                <a:latin typeface="Consolas" panose="020B0609020204030204" pitchFamily="49" charset="0"/>
              </a:rPr>
              <a:t>ScrollStrategy.Programatic</a:t>
            </a:r>
            <a:r>
              <a:rPr lang="en-US" sz="1200" dirty="0">
                <a:solidFill>
                  <a:srgbClr val="008000"/>
                </a:solidFill>
                <a:latin typeface="Consolas" panose="020B0609020204030204" pitchFamily="49" charset="0"/>
              </a:rPr>
              <a:t> frees up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scroll in the quickest way possible. </a:t>
            </a:r>
            <a:r>
              <a:rPr lang="en-US" sz="1200" dirty="0" err="1">
                <a:solidFill>
                  <a:srgbClr val="008000"/>
                </a:solidFill>
                <a:latin typeface="Consolas" panose="020B0609020204030204" pitchFamily="49" charset="0"/>
              </a:rPr>
              <a:t>ScrollStrategy.Auto</a:t>
            </a:r>
            <a:r>
              <a:rPr lang="en-US" sz="1200" dirty="0">
                <a:solidFill>
                  <a:srgbClr val="008000"/>
                </a:solidFill>
                <a:latin typeface="Consolas" panose="020B0609020204030204" pitchFamily="49" charset="0"/>
              </a:rPr>
              <a:t>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use any combination of Gesture and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 to scroll (with a preference to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timeout – an optional parameter that specifies how long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should wait before timing out the query.</a:t>
            </a:r>
          </a:p>
          <a:p>
            <a:endParaRPr lang="en-US" dirty="0"/>
          </a:p>
        </p:txBody>
      </p:sp>
    </p:spTree>
    <p:extLst>
      <p:ext uri="{BB962C8B-B14F-4D97-AF65-F5344CB8AC3E}">
        <p14:creationId xmlns:p14="http://schemas.microsoft.com/office/powerpoint/2010/main" val="90571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err="1">
                <a:solidFill>
                  <a:srgbClr val="008000"/>
                </a:solidFill>
                <a:latin typeface="Consolas" panose="020B0609020204030204" pitchFamily="49" charset="0"/>
              </a:rPr>
              <a:t>toQuery</a:t>
            </a:r>
            <a:r>
              <a:rPr lang="en-US" sz="1200" dirty="0">
                <a:solidFill>
                  <a:srgbClr val="008000"/>
                </a:solidFill>
                <a:latin typeface="Consolas" panose="020B0609020204030204" pitchFamily="49" charset="0"/>
              </a:rPr>
              <a:t> – this is a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web query that will locate a DOM element in the web view.</a:t>
            </a:r>
          </a:p>
          <a:p>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withinMarked</a:t>
            </a:r>
            <a:r>
              <a:rPr lang="en-US" sz="1200" dirty="0">
                <a:solidFill>
                  <a:srgbClr val="008000"/>
                </a:solidFill>
                <a:latin typeface="Consolas" panose="020B0609020204030204" pitchFamily="49" charset="0"/>
              </a:rPr>
              <a:t> – this is a string that will located the web view on the screen. This parameter is optional if there is only one web view on the screen. This string will used by </a:t>
            </a:r>
            <a:r>
              <a:rPr lang="en-US" sz="1200" dirty="0" err="1">
                <a:solidFill>
                  <a:srgbClr val="008000"/>
                </a:solidFill>
                <a:latin typeface="Consolas" panose="020B0609020204030204" pitchFamily="49" charset="0"/>
              </a:rPr>
              <a:t>IApp.Marked</a:t>
            </a:r>
            <a:r>
              <a:rPr lang="en-US" sz="1200" dirty="0">
                <a:solidFill>
                  <a:srgbClr val="008000"/>
                </a:solidFill>
                <a:latin typeface="Consolas" panose="020B0609020204030204" pitchFamily="49" charset="0"/>
              </a:rPr>
              <a:t> to locate the web view on the screen.</a:t>
            </a:r>
          </a:p>
          <a:p>
            <a:r>
              <a:rPr lang="en-US" sz="1200" dirty="0">
                <a:solidFill>
                  <a:srgbClr val="008000"/>
                </a:solidFill>
                <a:latin typeface="Consolas" panose="020B0609020204030204" pitchFamily="49" charset="0"/>
              </a:rPr>
              <a:t>    strategy – this optional parameter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how to scroll within the web view. </a:t>
            </a:r>
            <a:r>
              <a:rPr lang="en-US" sz="1200" dirty="0" err="1">
                <a:solidFill>
                  <a:srgbClr val="008000"/>
                </a:solidFill>
                <a:latin typeface="Consolas" panose="020B0609020204030204" pitchFamily="49" charset="0"/>
              </a:rPr>
              <a:t>ScrollStrategy.Gesture</a:t>
            </a:r>
            <a:r>
              <a:rPr lang="en-US" sz="1200" dirty="0">
                <a:solidFill>
                  <a:srgbClr val="008000"/>
                </a:solidFill>
                <a:latin typeface="Consolas" panose="020B0609020204030204" pitchFamily="49" charset="0"/>
              </a:rPr>
              <a:t> will try to emulate how a user would scroll, by dragging the screen. </a:t>
            </a:r>
            <a:r>
              <a:rPr lang="en-US" sz="1200" dirty="0" err="1">
                <a:solidFill>
                  <a:srgbClr val="008000"/>
                </a:solidFill>
                <a:latin typeface="Consolas" panose="020B0609020204030204" pitchFamily="49" charset="0"/>
              </a:rPr>
              <a:t>ScrollStrategy.Programatic</a:t>
            </a:r>
            <a:r>
              <a:rPr lang="en-US" sz="1200" dirty="0">
                <a:solidFill>
                  <a:srgbClr val="008000"/>
                </a:solidFill>
                <a:latin typeface="Consolas" panose="020B0609020204030204" pitchFamily="49" charset="0"/>
              </a:rPr>
              <a:t> frees up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scroll in the quickest way possible. </a:t>
            </a:r>
            <a:r>
              <a:rPr lang="en-US" sz="1200" dirty="0" err="1">
                <a:solidFill>
                  <a:srgbClr val="008000"/>
                </a:solidFill>
                <a:latin typeface="Consolas" panose="020B0609020204030204" pitchFamily="49" charset="0"/>
              </a:rPr>
              <a:t>ScrollStrategy.Auto</a:t>
            </a:r>
            <a:r>
              <a:rPr lang="en-US" sz="1200" dirty="0">
                <a:solidFill>
                  <a:srgbClr val="008000"/>
                </a:solidFill>
                <a:latin typeface="Consolas" panose="020B0609020204030204" pitchFamily="49" charset="0"/>
              </a:rPr>
              <a:t>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use any combination of Gesture and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 to scroll (with a preference to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timeout – an optional parameter that specifies how long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should wait before timing out the query.</a:t>
            </a:r>
          </a:p>
          <a:p>
            <a:endParaRPr lang="en-US" dirty="0"/>
          </a:p>
        </p:txBody>
      </p:sp>
    </p:spTree>
    <p:extLst>
      <p:ext uri="{BB962C8B-B14F-4D97-AF65-F5344CB8AC3E}">
        <p14:creationId xmlns:p14="http://schemas.microsoft.com/office/powerpoint/2010/main" val="1144337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err="1">
                <a:solidFill>
                  <a:srgbClr val="008000"/>
                </a:solidFill>
                <a:latin typeface="Consolas" panose="020B0609020204030204" pitchFamily="49" charset="0"/>
              </a:rPr>
              <a:t>toQuery</a:t>
            </a:r>
            <a:r>
              <a:rPr lang="en-US" sz="1200" dirty="0">
                <a:solidFill>
                  <a:srgbClr val="008000"/>
                </a:solidFill>
                <a:latin typeface="Consolas" panose="020B0609020204030204" pitchFamily="49" charset="0"/>
              </a:rPr>
              <a:t> – this is a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web query that will locate a DOM element in the web view.</a:t>
            </a:r>
          </a:p>
          <a:p>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withinMarked</a:t>
            </a:r>
            <a:r>
              <a:rPr lang="en-US" sz="1200" dirty="0">
                <a:solidFill>
                  <a:srgbClr val="008000"/>
                </a:solidFill>
                <a:latin typeface="Consolas" panose="020B0609020204030204" pitchFamily="49" charset="0"/>
              </a:rPr>
              <a:t> – this is a string that will located the web view on the screen. This parameter is optional if there is only one web view on the screen. This string will used by </a:t>
            </a:r>
            <a:r>
              <a:rPr lang="en-US" sz="1200" dirty="0" err="1">
                <a:solidFill>
                  <a:srgbClr val="008000"/>
                </a:solidFill>
                <a:latin typeface="Consolas" panose="020B0609020204030204" pitchFamily="49" charset="0"/>
              </a:rPr>
              <a:t>IApp.Marked</a:t>
            </a:r>
            <a:r>
              <a:rPr lang="en-US" sz="1200" dirty="0">
                <a:solidFill>
                  <a:srgbClr val="008000"/>
                </a:solidFill>
                <a:latin typeface="Consolas" panose="020B0609020204030204" pitchFamily="49" charset="0"/>
              </a:rPr>
              <a:t> to locate the web view on the screen.</a:t>
            </a:r>
          </a:p>
          <a:p>
            <a:r>
              <a:rPr lang="en-US" sz="1200" dirty="0">
                <a:solidFill>
                  <a:srgbClr val="008000"/>
                </a:solidFill>
                <a:latin typeface="Consolas" panose="020B0609020204030204" pitchFamily="49" charset="0"/>
              </a:rPr>
              <a:t>    strategy – this optional parameter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how to scroll within the web view. </a:t>
            </a:r>
            <a:r>
              <a:rPr lang="en-US" sz="1200" dirty="0" err="1">
                <a:solidFill>
                  <a:srgbClr val="008000"/>
                </a:solidFill>
                <a:latin typeface="Consolas" panose="020B0609020204030204" pitchFamily="49" charset="0"/>
              </a:rPr>
              <a:t>ScrollStrategy.Gesture</a:t>
            </a:r>
            <a:r>
              <a:rPr lang="en-US" sz="1200" dirty="0">
                <a:solidFill>
                  <a:srgbClr val="008000"/>
                </a:solidFill>
                <a:latin typeface="Consolas" panose="020B0609020204030204" pitchFamily="49" charset="0"/>
              </a:rPr>
              <a:t> will try to emulate how a user would scroll, by dragging the screen. </a:t>
            </a:r>
            <a:r>
              <a:rPr lang="en-US" sz="1200" dirty="0" err="1">
                <a:solidFill>
                  <a:srgbClr val="008000"/>
                </a:solidFill>
                <a:latin typeface="Consolas" panose="020B0609020204030204" pitchFamily="49" charset="0"/>
              </a:rPr>
              <a:t>ScrollStrategy.Programatic</a:t>
            </a:r>
            <a:r>
              <a:rPr lang="en-US" sz="1200" dirty="0">
                <a:solidFill>
                  <a:srgbClr val="008000"/>
                </a:solidFill>
                <a:latin typeface="Consolas" panose="020B0609020204030204" pitchFamily="49" charset="0"/>
              </a:rPr>
              <a:t> frees up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scroll in the quickest way possible. </a:t>
            </a:r>
            <a:r>
              <a:rPr lang="en-US" sz="1200" dirty="0" err="1">
                <a:solidFill>
                  <a:srgbClr val="008000"/>
                </a:solidFill>
                <a:latin typeface="Consolas" panose="020B0609020204030204" pitchFamily="49" charset="0"/>
              </a:rPr>
              <a:t>ScrollStrategy.Auto</a:t>
            </a:r>
            <a:r>
              <a:rPr lang="en-US" sz="1200" dirty="0">
                <a:solidFill>
                  <a:srgbClr val="008000"/>
                </a:solidFill>
                <a:latin typeface="Consolas" panose="020B0609020204030204" pitchFamily="49" charset="0"/>
              </a:rPr>
              <a:t>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use any combination of Gesture and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 to scroll (with a preference to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timeout – an optional parameter that specifies how long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should wait before timing out the query.</a:t>
            </a:r>
          </a:p>
          <a:p>
            <a:endParaRPr lang="en-US" dirty="0"/>
          </a:p>
        </p:txBody>
      </p:sp>
    </p:spTree>
    <p:extLst>
      <p:ext uri="{BB962C8B-B14F-4D97-AF65-F5344CB8AC3E}">
        <p14:creationId xmlns:p14="http://schemas.microsoft.com/office/powerpoint/2010/main" val="4114742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err="1">
                <a:solidFill>
                  <a:srgbClr val="008000"/>
                </a:solidFill>
                <a:latin typeface="Consolas" panose="020B0609020204030204" pitchFamily="49" charset="0"/>
              </a:rPr>
              <a:t>toQuery</a:t>
            </a:r>
            <a:r>
              <a:rPr lang="en-US" sz="1200" dirty="0">
                <a:solidFill>
                  <a:srgbClr val="008000"/>
                </a:solidFill>
                <a:latin typeface="Consolas" panose="020B0609020204030204" pitchFamily="49" charset="0"/>
              </a:rPr>
              <a:t> – this is a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web query that will locate a DOM element in the web view.</a:t>
            </a:r>
          </a:p>
          <a:p>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withinMarked</a:t>
            </a:r>
            <a:r>
              <a:rPr lang="en-US" sz="1200" dirty="0">
                <a:solidFill>
                  <a:srgbClr val="008000"/>
                </a:solidFill>
                <a:latin typeface="Consolas" panose="020B0609020204030204" pitchFamily="49" charset="0"/>
              </a:rPr>
              <a:t> – this is a string that will located the web view on the screen. This parameter is optional if there is only one web view on the screen. This string will used by </a:t>
            </a:r>
            <a:r>
              <a:rPr lang="en-US" sz="1200" dirty="0" err="1">
                <a:solidFill>
                  <a:srgbClr val="008000"/>
                </a:solidFill>
                <a:latin typeface="Consolas" panose="020B0609020204030204" pitchFamily="49" charset="0"/>
              </a:rPr>
              <a:t>IApp.Marked</a:t>
            </a:r>
            <a:r>
              <a:rPr lang="en-US" sz="1200" dirty="0">
                <a:solidFill>
                  <a:srgbClr val="008000"/>
                </a:solidFill>
                <a:latin typeface="Consolas" panose="020B0609020204030204" pitchFamily="49" charset="0"/>
              </a:rPr>
              <a:t> to locate the web view on the screen.</a:t>
            </a:r>
          </a:p>
          <a:p>
            <a:r>
              <a:rPr lang="en-US" sz="1200" dirty="0">
                <a:solidFill>
                  <a:srgbClr val="008000"/>
                </a:solidFill>
                <a:latin typeface="Consolas" panose="020B0609020204030204" pitchFamily="49" charset="0"/>
              </a:rPr>
              <a:t>    strategy – this optional parameter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how to scroll within the web view. </a:t>
            </a:r>
            <a:r>
              <a:rPr lang="en-US" sz="1200" dirty="0" err="1">
                <a:solidFill>
                  <a:srgbClr val="008000"/>
                </a:solidFill>
                <a:latin typeface="Consolas" panose="020B0609020204030204" pitchFamily="49" charset="0"/>
              </a:rPr>
              <a:t>ScrollStrategy.Gesture</a:t>
            </a:r>
            <a:r>
              <a:rPr lang="en-US" sz="1200" dirty="0">
                <a:solidFill>
                  <a:srgbClr val="008000"/>
                </a:solidFill>
                <a:latin typeface="Consolas" panose="020B0609020204030204" pitchFamily="49" charset="0"/>
              </a:rPr>
              <a:t> will try to emulate how a user would scroll, by dragging the screen. </a:t>
            </a:r>
            <a:r>
              <a:rPr lang="en-US" sz="1200" dirty="0" err="1">
                <a:solidFill>
                  <a:srgbClr val="008000"/>
                </a:solidFill>
                <a:latin typeface="Consolas" panose="020B0609020204030204" pitchFamily="49" charset="0"/>
              </a:rPr>
              <a:t>ScrollStrategy.Programatic</a:t>
            </a:r>
            <a:r>
              <a:rPr lang="en-US" sz="1200" dirty="0">
                <a:solidFill>
                  <a:srgbClr val="008000"/>
                </a:solidFill>
                <a:latin typeface="Consolas" panose="020B0609020204030204" pitchFamily="49" charset="0"/>
              </a:rPr>
              <a:t> frees up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scroll in the quickest way possible. </a:t>
            </a:r>
            <a:r>
              <a:rPr lang="en-US" sz="1200" dirty="0" err="1">
                <a:solidFill>
                  <a:srgbClr val="008000"/>
                </a:solidFill>
                <a:latin typeface="Consolas" panose="020B0609020204030204" pitchFamily="49" charset="0"/>
              </a:rPr>
              <a:t>ScrollStrategy.Auto</a:t>
            </a:r>
            <a:r>
              <a:rPr lang="en-US" sz="1200" dirty="0">
                <a:solidFill>
                  <a:srgbClr val="008000"/>
                </a:solidFill>
                <a:latin typeface="Consolas" panose="020B0609020204030204" pitchFamily="49" charset="0"/>
              </a:rPr>
              <a:t>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use any combination of Gesture and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 to scroll (with a preference to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timeout – an optional parameter that specifies how long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should wait before timing out the query.</a:t>
            </a:r>
          </a:p>
          <a:p>
            <a:endParaRPr lang="en-US" dirty="0"/>
          </a:p>
        </p:txBody>
      </p:sp>
    </p:spTree>
    <p:extLst>
      <p:ext uri="{BB962C8B-B14F-4D97-AF65-F5344CB8AC3E}">
        <p14:creationId xmlns:p14="http://schemas.microsoft.com/office/powerpoint/2010/main" val="1160362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Don’t use the shared runtime: You can turn off the shared mono runtime from the project properties. In Visual Studio for Windows you’ll find it in the ‘Android Options’ tab at the top of the ‘Packaging’ page, on Mac it’s on the ‘Android Build’ tab at the top of the ‘General’ page. Untick the ‘Use Shared Mono Runtime’ box to turn this off, but be aware that this increases your build times.</a:t>
            </a:r>
          </a:p>
          <a:p>
            <a:r>
              <a:rPr lang="en-US" dirty="0"/>
              <a:t>Release builds: Release builds don’t have the shared mono runtime turned on. After all, when you build a release version it’s usually for deployment such as to the store, and your users won’t have the shared mono runtime installed. The downside to using a release build is that you need to grant your app permission to access the internet. This isn’t a problem if your app already accesses the internet, but if it doesn’t you many not want to ask your users for this extra permission as they might not want to grant it. If you want to use a release build, then you can grant this permission in Visual Studio by opening the project properties, heading to the ‘Android Manifest’ tab and finding the </a:t>
            </a:r>
            <a:r>
              <a:rPr lang="en-US" b="1" dirty="0"/>
              <a:t>INTERNET</a:t>
            </a:r>
            <a:r>
              <a:rPr lang="en-US" dirty="0"/>
              <a:t> permission in the ‘Required Permissions’ list and ticking it. On Mac, double-click on the AndroidManifest.xml file in the Properties folder and tick the permission.</a:t>
            </a:r>
          </a:p>
          <a:p>
            <a:endParaRPr lang="en-US" dirty="0"/>
          </a:p>
        </p:txBody>
      </p:sp>
    </p:spTree>
    <p:extLst>
      <p:ext uri="{BB962C8B-B14F-4D97-AF65-F5344CB8AC3E}">
        <p14:creationId xmlns:p14="http://schemas.microsoft.com/office/powerpoint/2010/main" val="363338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Visual studio and project</a:t>
            </a:r>
          </a:p>
        </p:txBody>
      </p:sp>
    </p:spTree>
    <p:extLst>
      <p:ext uri="{BB962C8B-B14F-4D97-AF65-F5344CB8AC3E}">
        <p14:creationId xmlns:p14="http://schemas.microsoft.com/office/powerpoint/2010/main" val="268936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Iapp.Flash</a:t>
            </a:r>
            <a:endParaRPr lang="en-US" dirty="0"/>
          </a:p>
        </p:txBody>
      </p:sp>
    </p:spTree>
    <p:extLst>
      <p:ext uri="{BB962C8B-B14F-4D97-AF65-F5344CB8AC3E}">
        <p14:creationId xmlns:p14="http://schemas.microsoft.com/office/powerpoint/2010/main" val="142367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Iapp.Flash</a:t>
            </a:r>
            <a:endParaRPr lang="en-US" dirty="0"/>
          </a:p>
        </p:txBody>
      </p:sp>
    </p:spTree>
    <p:extLst>
      <p:ext uri="{BB962C8B-B14F-4D97-AF65-F5344CB8AC3E}">
        <p14:creationId xmlns:p14="http://schemas.microsoft.com/office/powerpoint/2010/main" val="970018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repl</a:t>
            </a:r>
            <a:endParaRPr lang="en-US" dirty="0"/>
          </a:p>
        </p:txBody>
      </p:sp>
    </p:spTree>
    <p:extLst>
      <p:ext uri="{BB962C8B-B14F-4D97-AF65-F5344CB8AC3E}">
        <p14:creationId xmlns:p14="http://schemas.microsoft.com/office/powerpoint/2010/main" val="360634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1" dirty="0" err="1">
                <a:latin typeface="Open Sans" panose="020B0606030504020204"/>
              </a:rPr>
              <a:t>aproaches</a:t>
            </a:r>
            <a:endParaRPr lang="en-US" i="1" dirty="0">
              <a:latin typeface="Open Sans" panose="020B0606030504020204"/>
            </a:endParaRPr>
          </a:p>
          <a:p>
            <a:endParaRPr lang="en-US" dirty="0"/>
          </a:p>
          <a:p>
            <a:endParaRPr lang="en-US" dirty="0"/>
          </a:p>
        </p:txBody>
      </p:sp>
    </p:spTree>
    <p:extLst>
      <p:ext uri="{BB962C8B-B14F-4D97-AF65-F5344CB8AC3E}">
        <p14:creationId xmlns:p14="http://schemas.microsoft.com/office/powerpoint/2010/main" val="3132667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have an example of a function, that given two integers, a and b, I returns ‘</a:t>
            </a:r>
            <a:r>
              <a:rPr lang="en-US" dirty="0" err="1"/>
              <a:t>a+b</a:t>
            </a:r>
            <a:r>
              <a:rPr lang="en-US" dirty="0"/>
              <a:t>’ . So a simple way of using the pattern might be :</a:t>
            </a:r>
          </a:p>
          <a:p>
            <a:endParaRPr lang="en-US" dirty="0"/>
          </a:p>
          <a:p>
            <a:r>
              <a:rPr lang="en-US" dirty="0"/>
              <a:t>Another way of writing the </a:t>
            </a:r>
            <a:r>
              <a:rPr lang="en-US" dirty="0" err="1"/>
              <a:t>ui</a:t>
            </a:r>
            <a:r>
              <a:rPr lang="en-US" dirty="0"/>
              <a:t> tests is using the so called feature files that are written in some cases of ‘ behavior driven development  or BDD.</a:t>
            </a:r>
          </a:p>
          <a:p>
            <a:endParaRPr lang="en-US" dirty="0"/>
          </a:p>
        </p:txBody>
      </p:sp>
    </p:spTree>
    <p:extLst>
      <p:ext uri="{BB962C8B-B14F-4D97-AF65-F5344CB8AC3E}">
        <p14:creationId xmlns:p14="http://schemas.microsoft.com/office/powerpoint/2010/main" val="1332162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1" dirty="0">
                <a:latin typeface="Open Sans" panose="020B0606030504020204"/>
              </a:rPr>
              <a:t>(for example: the keyboard pops on the screen, an input text is always empty, </a:t>
            </a:r>
          </a:p>
          <a:p>
            <a:r>
              <a:rPr lang="en-US" i="1" dirty="0">
                <a:latin typeface="Open Sans" panose="020B0606030504020204"/>
              </a:rPr>
              <a:t>the keyboard disappears or hides a part of the screen which contains the ‘Login’ button, </a:t>
            </a:r>
          </a:p>
          <a:p>
            <a:r>
              <a:rPr lang="en-US" i="1" dirty="0">
                <a:latin typeface="Open Sans" panose="020B0606030504020204"/>
              </a:rPr>
              <a:t>the popup is shown and is completely loaded)</a:t>
            </a:r>
          </a:p>
          <a:p>
            <a:endParaRPr lang="en-US" dirty="0"/>
          </a:p>
          <a:p>
            <a:endParaRPr lang="en-US" dirty="0"/>
          </a:p>
        </p:txBody>
      </p:sp>
    </p:spTree>
    <p:extLst>
      <p:ext uri="{BB962C8B-B14F-4D97-AF65-F5344CB8AC3E}">
        <p14:creationId xmlns:p14="http://schemas.microsoft.com/office/powerpoint/2010/main" val="62574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automationid</a:t>
            </a:r>
            <a:endParaRPr lang="en-US" dirty="0"/>
          </a:p>
        </p:txBody>
      </p:sp>
    </p:spTree>
    <p:extLst>
      <p:ext uri="{BB962C8B-B14F-4D97-AF65-F5344CB8AC3E}">
        <p14:creationId xmlns:p14="http://schemas.microsoft.com/office/powerpoint/2010/main" val="239275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B9F631F8-E785-4444-9D7D-031079EBD474}"/>
              </a:ext>
            </a:extLst>
          </p:cNvPr>
          <p:cNvSpPr>
            <a:spLocks noGrp="1"/>
          </p:cNvSpPr>
          <p:nvPr>
            <p:ph type="sldNum" sz="quarter" idx="10"/>
          </p:nvPr>
        </p:nvSpPr>
        <p:spPr>
          <a:ln/>
        </p:spPr>
        <p:txBody>
          <a:bodyPr/>
          <a:lstStyle>
            <a:lvl1pPr>
              <a:defRPr/>
            </a:lvl1pPr>
          </a:lstStyle>
          <a:p>
            <a:pPr>
              <a:defRPr/>
            </a:pPr>
            <a:fld id="{B188B4F1-1D95-44EF-88F3-A4629A61CB1A}" type="slidenum">
              <a:rPr lang="en-US" altLang="en-US"/>
              <a:pPr>
                <a:defRPr/>
              </a:pPr>
              <a:t>‹#›</a:t>
            </a:fld>
            <a:endParaRPr lang="en-US" altLang="en-US"/>
          </a:p>
        </p:txBody>
      </p:sp>
    </p:spTree>
    <p:extLst>
      <p:ext uri="{BB962C8B-B14F-4D97-AF65-F5344CB8AC3E}">
        <p14:creationId xmlns:p14="http://schemas.microsoft.com/office/powerpoint/2010/main" val="2254771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2D860D8C-403A-4A89-A815-3634B9A07C86}"/>
              </a:ext>
            </a:extLst>
          </p:cNvPr>
          <p:cNvSpPr>
            <a:spLocks noGrp="1"/>
          </p:cNvSpPr>
          <p:nvPr>
            <p:ph type="sldNum" sz="quarter" idx="10"/>
          </p:nvPr>
        </p:nvSpPr>
        <p:spPr>
          <a:ln/>
        </p:spPr>
        <p:txBody>
          <a:bodyPr/>
          <a:lstStyle>
            <a:lvl1pPr>
              <a:defRPr/>
            </a:lvl1pPr>
          </a:lstStyle>
          <a:p>
            <a:pPr>
              <a:defRPr/>
            </a:pPr>
            <a:fld id="{520E2756-3F20-4BFC-9D45-705CEDECB71D}" type="slidenum">
              <a:rPr lang="en-US" altLang="en-US"/>
              <a:pPr>
                <a:defRPr/>
              </a:pPr>
              <a:t>‹#›</a:t>
            </a:fld>
            <a:endParaRPr lang="en-US" altLang="en-US"/>
          </a:p>
        </p:txBody>
      </p:sp>
    </p:spTree>
    <p:extLst>
      <p:ext uri="{BB962C8B-B14F-4D97-AF65-F5344CB8AC3E}">
        <p14:creationId xmlns:p14="http://schemas.microsoft.com/office/powerpoint/2010/main" val="429439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2B094E5-0E00-4F51-9CA7-EF5A54D2299E}"/>
              </a:ext>
            </a:extLst>
          </p:cNvPr>
          <p:cNvSpPr>
            <a:spLocks noGrp="1"/>
          </p:cNvSpPr>
          <p:nvPr>
            <p:ph type="sldNum" sz="quarter" idx="10"/>
          </p:nvPr>
        </p:nvSpPr>
        <p:spPr>
          <a:ln/>
        </p:spPr>
        <p:txBody>
          <a:bodyPr/>
          <a:lstStyle>
            <a:lvl1pPr>
              <a:defRPr/>
            </a:lvl1pPr>
          </a:lstStyle>
          <a:p>
            <a:pPr>
              <a:defRPr/>
            </a:pPr>
            <a:fld id="{A3CAB843-ED06-432E-B8E5-043941BD48A5}" type="slidenum">
              <a:rPr lang="en-US" altLang="en-US"/>
              <a:pPr>
                <a:defRPr/>
              </a:pPr>
              <a:t>‹#›</a:t>
            </a:fld>
            <a:endParaRPr lang="en-US" altLang="en-US"/>
          </a:p>
        </p:txBody>
      </p:sp>
    </p:spTree>
    <p:extLst>
      <p:ext uri="{BB962C8B-B14F-4D97-AF65-F5344CB8AC3E}">
        <p14:creationId xmlns:p14="http://schemas.microsoft.com/office/powerpoint/2010/main" val="59987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40530FF-6770-4409-BDBA-FCA646E58757}"/>
              </a:ext>
            </a:extLst>
          </p:cNvPr>
          <p:cNvSpPr>
            <a:spLocks noGrp="1"/>
          </p:cNvSpPr>
          <p:nvPr>
            <p:ph type="sldNum" sz="quarter" idx="10"/>
          </p:nvPr>
        </p:nvSpPr>
        <p:spPr>
          <a:ln/>
        </p:spPr>
        <p:txBody>
          <a:bodyPr/>
          <a:lstStyle>
            <a:lvl1pPr>
              <a:defRPr/>
            </a:lvl1pPr>
          </a:lstStyle>
          <a:p>
            <a:pPr>
              <a:defRPr/>
            </a:pPr>
            <a:fld id="{3A04B7E0-E790-458A-8C54-7B33058E0678}" type="slidenum">
              <a:rPr lang="en-US" altLang="en-US"/>
              <a:pPr>
                <a:defRPr/>
              </a:pPr>
              <a:t>‹#›</a:t>
            </a:fld>
            <a:endParaRPr lang="en-US" altLang="en-US"/>
          </a:p>
        </p:txBody>
      </p:sp>
    </p:spTree>
    <p:extLst>
      <p:ext uri="{BB962C8B-B14F-4D97-AF65-F5344CB8AC3E}">
        <p14:creationId xmlns:p14="http://schemas.microsoft.com/office/powerpoint/2010/main" val="323318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3">
            <a:extLst>
              <a:ext uri="{FF2B5EF4-FFF2-40B4-BE49-F238E27FC236}">
                <a16:creationId xmlns:a16="http://schemas.microsoft.com/office/drawing/2014/main" id="{4687C3A8-1A62-4DAF-8E5B-F1C0083D3ED4}"/>
              </a:ext>
            </a:extLst>
          </p:cNvPr>
          <p:cNvSpPr>
            <a:spLocks noGrp="1"/>
          </p:cNvSpPr>
          <p:nvPr>
            <p:ph type="sldNum" sz="quarter" idx="10"/>
          </p:nvPr>
        </p:nvSpPr>
        <p:spPr>
          <a:ln/>
        </p:spPr>
        <p:txBody>
          <a:bodyPr/>
          <a:lstStyle>
            <a:lvl1pPr>
              <a:defRPr/>
            </a:lvl1pPr>
          </a:lstStyle>
          <a:p>
            <a:pPr>
              <a:defRPr/>
            </a:pPr>
            <a:fld id="{8C2D0F79-4201-490A-ADEE-09EFB76BE77E}" type="slidenum">
              <a:rPr lang="en-US" altLang="en-US"/>
              <a:pPr>
                <a:defRPr/>
              </a:pPr>
              <a:t>‹#›</a:t>
            </a:fld>
            <a:endParaRPr lang="en-US" altLang="en-US"/>
          </a:p>
        </p:txBody>
      </p:sp>
    </p:spTree>
    <p:extLst>
      <p:ext uri="{BB962C8B-B14F-4D97-AF65-F5344CB8AC3E}">
        <p14:creationId xmlns:p14="http://schemas.microsoft.com/office/powerpoint/2010/main" val="252253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B42B52E1-2D2F-4ADB-84B9-C7F719B82891}"/>
              </a:ext>
            </a:extLst>
          </p:cNvPr>
          <p:cNvSpPr>
            <a:spLocks noGrp="1"/>
          </p:cNvSpPr>
          <p:nvPr>
            <p:ph type="sldNum" sz="quarter" idx="10"/>
          </p:nvPr>
        </p:nvSpPr>
        <p:spPr>
          <a:ln/>
        </p:spPr>
        <p:txBody>
          <a:bodyPr/>
          <a:lstStyle>
            <a:lvl1pPr>
              <a:defRPr/>
            </a:lvl1pPr>
          </a:lstStyle>
          <a:p>
            <a:pPr>
              <a:defRPr/>
            </a:pPr>
            <a:fld id="{976E4FD2-5A8C-4B40-BF3B-159BFCA9D2BB}" type="slidenum">
              <a:rPr lang="en-US" altLang="en-US"/>
              <a:pPr>
                <a:defRPr/>
              </a:pPr>
              <a:t>‹#›</a:t>
            </a:fld>
            <a:endParaRPr lang="en-US" altLang="en-US"/>
          </a:p>
        </p:txBody>
      </p:sp>
    </p:spTree>
    <p:extLst>
      <p:ext uri="{BB962C8B-B14F-4D97-AF65-F5344CB8AC3E}">
        <p14:creationId xmlns:p14="http://schemas.microsoft.com/office/powerpoint/2010/main" val="44444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F3E278CA-8E90-4A6D-8601-5DC1D89BF0CB}"/>
              </a:ext>
            </a:extLst>
          </p:cNvPr>
          <p:cNvSpPr>
            <a:spLocks noGrp="1"/>
          </p:cNvSpPr>
          <p:nvPr>
            <p:ph type="sldNum" sz="quarter" idx="10"/>
          </p:nvPr>
        </p:nvSpPr>
        <p:spPr>
          <a:ln/>
        </p:spPr>
        <p:txBody>
          <a:bodyPr/>
          <a:lstStyle>
            <a:lvl1pPr>
              <a:defRPr/>
            </a:lvl1pPr>
          </a:lstStyle>
          <a:p>
            <a:pPr>
              <a:defRPr/>
            </a:pPr>
            <a:fld id="{B0303A9A-B3CD-401F-B8A8-ABD7872569BE}" type="slidenum">
              <a:rPr lang="en-US" altLang="en-US"/>
              <a:pPr>
                <a:defRPr/>
              </a:pPr>
              <a:t>‹#›</a:t>
            </a:fld>
            <a:endParaRPr lang="en-US" altLang="en-US"/>
          </a:p>
        </p:txBody>
      </p:sp>
    </p:spTree>
    <p:extLst>
      <p:ext uri="{BB962C8B-B14F-4D97-AF65-F5344CB8AC3E}">
        <p14:creationId xmlns:p14="http://schemas.microsoft.com/office/powerpoint/2010/main" val="18154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606FEA8E-3B8F-49EF-96CE-61052D67DD4D}"/>
              </a:ext>
            </a:extLst>
          </p:cNvPr>
          <p:cNvSpPr>
            <a:spLocks noGrp="1"/>
          </p:cNvSpPr>
          <p:nvPr>
            <p:ph type="sldNum" sz="quarter" idx="10"/>
          </p:nvPr>
        </p:nvSpPr>
        <p:spPr>
          <a:ln/>
        </p:spPr>
        <p:txBody>
          <a:bodyPr/>
          <a:lstStyle>
            <a:lvl1pPr>
              <a:defRPr/>
            </a:lvl1pPr>
          </a:lstStyle>
          <a:p>
            <a:pPr>
              <a:defRPr/>
            </a:pPr>
            <a:fld id="{1257E357-46EF-4A81-AAC2-525C57EF6795}" type="slidenum">
              <a:rPr lang="en-US" altLang="en-US"/>
              <a:pPr>
                <a:defRPr/>
              </a:pPr>
              <a:t>‹#›</a:t>
            </a:fld>
            <a:endParaRPr lang="en-US" altLang="en-US"/>
          </a:p>
        </p:txBody>
      </p:sp>
    </p:spTree>
    <p:extLst>
      <p:ext uri="{BB962C8B-B14F-4D97-AF65-F5344CB8AC3E}">
        <p14:creationId xmlns:p14="http://schemas.microsoft.com/office/powerpoint/2010/main" val="44134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83FA9E1-3D99-4DED-A283-0319F2493542}"/>
              </a:ext>
            </a:extLst>
          </p:cNvPr>
          <p:cNvSpPr>
            <a:spLocks noGrp="1"/>
          </p:cNvSpPr>
          <p:nvPr>
            <p:ph type="sldNum" sz="quarter" idx="10"/>
          </p:nvPr>
        </p:nvSpPr>
        <p:spPr>
          <a:ln/>
        </p:spPr>
        <p:txBody>
          <a:bodyPr/>
          <a:lstStyle>
            <a:lvl1pPr>
              <a:defRPr/>
            </a:lvl1pPr>
          </a:lstStyle>
          <a:p>
            <a:pPr>
              <a:defRPr/>
            </a:pPr>
            <a:fld id="{D7089990-56A5-4B74-B771-8E97F0409C23}" type="slidenum">
              <a:rPr lang="en-US" altLang="en-US"/>
              <a:pPr>
                <a:defRPr/>
              </a:pPr>
              <a:t>‹#›</a:t>
            </a:fld>
            <a:endParaRPr lang="en-US" altLang="en-US"/>
          </a:p>
        </p:txBody>
      </p:sp>
    </p:spTree>
    <p:extLst>
      <p:ext uri="{BB962C8B-B14F-4D97-AF65-F5344CB8AC3E}">
        <p14:creationId xmlns:p14="http://schemas.microsoft.com/office/powerpoint/2010/main" val="1765593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3">
            <a:extLst>
              <a:ext uri="{FF2B5EF4-FFF2-40B4-BE49-F238E27FC236}">
                <a16:creationId xmlns:a16="http://schemas.microsoft.com/office/drawing/2014/main" id="{8BB5BBA5-D46F-4ACB-AA7C-CAB176D7037D}"/>
              </a:ext>
            </a:extLst>
          </p:cNvPr>
          <p:cNvSpPr>
            <a:spLocks noGrp="1"/>
          </p:cNvSpPr>
          <p:nvPr>
            <p:ph type="sldNum" sz="quarter" idx="10"/>
          </p:nvPr>
        </p:nvSpPr>
        <p:spPr>
          <a:ln/>
        </p:spPr>
        <p:txBody>
          <a:bodyPr/>
          <a:lstStyle>
            <a:lvl1pPr>
              <a:defRPr/>
            </a:lvl1pPr>
          </a:lstStyle>
          <a:p>
            <a:pPr>
              <a:defRPr/>
            </a:pPr>
            <a:fld id="{DF276200-FB15-433B-9A74-F86E6B6C9940}" type="slidenum">
              <a:rPr lang="en-US" altLang="en-US"/>
              <a:pPr>
                <a:defRPr/>
              </a:pPr>
              <a:t>‹#›</a:t>
            </a:fld>
            <a:endParaRPr lang="en-US" altLang="en-US"/>
          </a:p>
        </p:txBody>
      </p:sp>
    </p:spTree>
    <p:extLst>
      <p:ext uri="{BB962C8B-B14F-4D97-AF65-F5344CB8AC3E}">
        <p14:creationId xmlns:p14="http://schemas.microsoft.com/office/powerpoint/2010/main" val="259257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Calibri" panose="020F0502020204030204" pitchFamily="34" charset="0"/>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3">
            <a:extLst>
              <a:ext uri="{FF2B5EF4-FFF2-40B4-BE49-F238E27FC236}">
                <a16:creationId xmlns:a16="http://schemas.microsoft.com/office/drawing/2014/main" id="{C6CB90A1-A516-43CE-97DB-449F88CEAE04}"/>
              </a:ext>
            </a:extLst>
          </p:cNvPr>
          <p:cNvSpPr>
            <a:spLocks noGrp="1"/>
          </p:cNvSpPr>
          <p:nvPr>
            <p:ph type="sldNum" sz="quarter" idx="10"/>
          </p:nvPr>
        </p:nvSpPr>
        <p:spPr>
          <a:ln/>
        </p:spPr>
        <p:txBody>
          <a:bodyPr/>
          <a:lstStyle>
            <a:lvl1pPr>
              <a:defRPr/>
            </a:lvl1pPr>
          </a:lstStyle>
          <a:p>
            <a:pPr>
              <a:defRPr/>
            </a:pPr>
            <a:fld id="{55D704AB-1001-453F-8E77-4B5FFC15055A}" type="slidenum">
              <a:rPr lang="en-US" altLang="en-US"/>
              <a:pPr>
                <a:defRPr/>
              </a:pPr>
              <a:t>‹#›</a:t>
            </a:fld>
            <a:endParaRPr lang="en-US" altLang="en-US"/>
          </a:p>
        </p:txBody>
      </p:sp>
    </p:spTree>
    <p:extLst>
      <p:ext uri="{BB962C8B-B14F-4D97-AF65-F5344CB8AC3E}">
        <p14:creationId xmlns:p14="http://schemas.microsoft.com/office/powerpoint/2010/main" val="419053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AB81C413-B2F4-4A94-88E8-6520CF55C950}"/>
              </a:ext>
            </a:extLst>
          </p:cNvPr>
          <p:cNvSpPr>
            <a:spLocks/>
          </p:cNvSpPr>
          <p:nvPr>
            <p:ph type="title"/>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alibri" panose="020F0502020204030204" pitchFamily="34" charset="0"/>
              </a:rPr>
              <a:t>Click to edit Master title style</a:t>
            </a:r>
          </a:p>
        </p:txBody>
      </p:sp>
      <p:sp>
        <p:nvSpPr>
          <p:cNvPr id="1027" name="Rectangle 2">
            <a:extLst>
              <a:ext uri="{FF2B5EF4-FFF2-40B4-BE49-F238E27FC236}">
                <a16:creationId xmlns:a16="http://schemas.microsoft.com/office/drawing/2014/main" id="{32BCD814-0867-4E31-AD7A-42EE2FF33128}"/>
              </a:ext>
            </a:extLst>
          </p:cNvPr>
          <p:cNvSpPr>
            <a:spLocks/>
          </p:cNvSpPr>
          <p:nvPr>
            <p:ph type="body" idx="1"/>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Calibri" panose="020F0502020204030204" pitchFamily="34" charset="0"/>
              </a:rPr>
              <a:t>Click to edit Master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2" name="Rectangle 3">
            <a:extLst>
              <a:ext uri="{FF2B5EF4-FFF2-40B4-BE49-F238E27FC236}">
                <a16:creationId xmlns:a16="http://schemas.microsoft.com/office/drawing/2014/main" id="{31A1EBCA-4A08-4C34-9106-237BE7A8212D}"/>
              </a:ext>
            </a:extLst>
          </p:cNvPr>
          <p:cNvSpPr>
            <a:spLocks noGrp="1"/>
          </p:cNvSpPr>
          <p:nvPr>
            <p:ph type="sldNum" sz="quarter" idx="2"/>
          </p:nvPr>
        </p:nvSpPr>
        <p:spPr bwMode="auto">
          <a:xfrm>
            <a:off x="11093450" y="6413500"/>
            <a:ext cx="257175" cy="247650"/>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1200">
                <a:solidFill>
                  <a:srgbClr val="888888"/>
                </a:solidFill>
              </a:defRPr>
            </a:lvl1pPr>
          </a:lstStyle>
          <a:p>
            <a:pPr>
              <a:defRPr/>
            </a:pPr>
            <a:fld id="{78D87E66-27FE-4118-B243-A9536DE7767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rgbClr val="000000"/>
          </a:solidFill>
          <a:latin typeface="+mj-lt"/>
          <a:ea typeface="+mj-ea"/>
          <a:cs typeface="+mj-cs"/>
          <a:sym typeface="Calibri" panose="020F0502020204030204" pitchFamily="34" charset="0"/>
        </a:defRPr>
      </a:lvl1pPr>
      <a:lvl2pPr algn="l" rtl="0" eaLnBrk="0" fontAlgn="base" hangingPunct="0">
        <a:lnSpc>
          <a:spcPct val="90000"/>
        </a:lnSpc>
        <a:spcBef>
          <a:spcPct val="0"/>
        </a:spcBef>
        <a:spcAft>
          <a:spcPct val="0"/>
        </a:spcAft>
        <a:defRPr sz="4400">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lgn="l" rtl="0" eaLnBrk="0" fontAlgn="base" hangingPunct="0">
        <a:lnSpc>
          <a:spcPct val="90000"/>
        </a:lnSpc>
        <a:spcBef>
          <a:spcPct val="0"/>
        </a:spcBef>
        <a:spcAft>
          <a:spcPct val="0"/>
        </a:spcAft>
        <a:defRPr sz="4400">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lgn="l" rtl="0" eaLnBrk="0" fontAlgn="base" hangingPunct="0">
        <a:lnSpc>
          <a:spcPct val="90000"/>
        </a:lnSpc>
        <a:spcBef>
          <a:spcPct val="0"/>
        </a:spcBef>
        <a:spcAft>
          <a:spcPct val="0"/>
        </a:spcAft>
        <a:defRPr sz="4400">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lgn="l" rtl="0" eaLnBrk="0" fontAlgn="base" hangingPunct="0">
        <a:lnSpc>
          <a:spcPct val="90000"/>
        </a:lnSpc>
        <a:spcBef>
          <a:spcPct val="0"/>
        </a:spcBef>
        <a:spcAft>
          <a:spcPct val="0"/>
        </a:spcAft>
        <a:defRPr sz="4400">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algn="l" rtl="0" fontAlgn="base" hangingPunct="0">
        <a:lnSpc>
          <a:spcPct val="90000"/>
        </a:lnSpc>
        <a:spcBef>
          <a:spcPct val="0"/>
        </a:spcBef>
        <a:spcAft>
          <a:spcPct val="0"/>
        </a:spcAft>
        <a:defRPr sz="4400">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algn="l" rtl="0" fontAlgn="base" hangingPunct="0">
        <a:lnSpc>
          <a:spcPct val="90000"/>
        </a:lnSpc>
        <a:spcBef>
          <a:spcPct val="0"/>
        </a:spcBef>
        <a:spcAft>
          <a:spcPct val="0"/>
        </a:spcAft>
        <a:defRPr sz="4400">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algn="l" rtl="0" fontAlgn="base" hangingPunct="0">
        <a:lnSpc>
          <a:spcPct val="90000"/>
        </a:lnSpc>
        <a:spcBef>
          <a:spcPct val="0"/>
        </a:spcBef>
        <a:spcAft>
          <a:spcPct val="0"/>
        </a:spcAft>
        <a:defRPr sz="4400">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algn="l" rtl="0" fontAlgn="base" hangingPunct="0">
        <a:lnSpc>
          <a:spcPct val="90000"/>
        </a:lnSpc>
        <a:spcBef>
          <a:spcPct val="0"/>
        </a:spcBef>
        <a:spcAft>
          <a:spcPct val="0"/>
        </a:spcAft>
        <a:defRPr sz="4400">
          <a:solidFill>
            <a:srgbClr val="000000"/>
          </a:solidFill>
          <a:latin typeface="Calibri" panose="020F0502020204030204" pitchFamily="34" charset="0"/>
          <a:cs typeface="Calibri" panose="020F0502020204030204" pitchFamily="34" charset="0"/>
          <a:sym typeface="Calibri" panose="020F0502020204030204" pitchFamily="34" charset="0"/>
        </a:defRPr>
      </a:lvl9pPr>
    </p:titleStyle>
    <p:bodyStyle>
      <a:lvl1pPr marL="228600" indent="-228600"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1pPr>
      <a:lvl2pPr marL="871538" indent="-414338"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2pPr>
      <a:lvl3pPr marL="1409700" indent="-495300"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3pPr>
      <a:lvl4pPr marL="1924050" indent="-552450"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4pPr>
      <a:lvl5pPr marL="2381250" indent="-552450" algn="l" rtl="0" eaLnBrk="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9.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customXml" Target="../ink/ink1.xml"/><Relationship Id="rId2" Type="http://schemas.openxmlformats.org/officeDocument/2006/relationships/image" Target="../media/image2.png"/><Relationship Id="rId16"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customXml" Target="../ink/ink3.xml"/><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customXml" Target="../ink/ink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0.jpeg"/><Relationship Id="rId13" Type="http://schemas.openxmlformats.org/officeDocument/2006/relationships/image" Target="../media/image2.png"/><Relationship Id="rId3" Type="http://schemas.openxmlformats.org/officeDocument/2006/relationships/hyperlink" Target="https://www.facebook.com/Syncfusion/" TargetMode="External"/><Relationship Id="rId7" Type="http://schemas.openxmlformats.org/officeDocument/2006/relationships/hyperlink" Target="https://www.instagram.com/Syncfusion/" TargetMode="External"/><Relationship Id="rId12" Type="http://schemas.openxmlformats.org/officeDocument/2006/relationships/image" Target="../media/image42.png"/><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39.jpeg"/><Relationship Id="rId11" Type="http://schemas.openxmlformats.org/officeDocument/2006/relationships/hyperlink" Target="https://www.youtube.com/channel/UCLXDsI0w5x17C8vN3D0hoKg" TargetMode="External"/><Relationship Id="rId5" Type="http://schemas.openxmlformats.org/officeDocument/2006/relationships/hyperlink" Target="https://www.linkedin.com/company/syncfusion" TargetMode="External"/><Relationship Id="rId15" Type="http://schemas.openxmlformats.org/officeDocument/2006/relationships/image" Target="../media/image43.png"/><Relationship Id="rId10" Type="http://schemas.openxmlformats.org/officeDocument/2006/relationships/image" Target="../media/image41.jpeg"/><Relationship Id="rId4" Type="http://schemas.openxmlformats.org/officeDocument/2006/relationships/image" Target="../media/image38.jpeg"/><Relationship Id="rId9" Type="http://schemas.openxmlformats.org/officeDocument/2006/relationships/hyperlink" Target="https://twitter.com/Syncfusion" TargetMode="External"/><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A73253-CF61-4A2F-B8B4-7530CD900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6213"/>
            <a:ext cx="12195175" cy="6382142"/>
          </a:xfrm>
          <a:prstGeom prst="rect">
            <a:avLst/>
          </a:prstGeom>
        </p:spPr>
      </p:pic>
      <p:sp>
        <p:nvSpPr>
          <p:cNvPr id="14338" name="Rectangle 2" descr="Rectangle 11">
            <a:extLst>
              <a:ext uri="{FF2B5EF4-FFF2-40B4-BE49-F238E27FC236}">
                <a16:creationId xmlns:a16="http://schemas.microsoft.com/office/drawing/2014/main" id="{F2F9B7EE-5AA9-43DB-94E8-5CCA18A33333}"/>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4339" name="Picture 3" descr="Picture 12">
            <a:extLst>
              <a:ext uri="{FF2B5EF4-FFF2-40B4-BE49-F238E27FC236}">
                <a16:creationId xmlns:a16="http://schemas.microsoft.com/office/drawing/2014/main" id="{9F442343-2334-4757-835B-59A94081F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Text Box 4" descr="Rectangle 14">
            <a:extLst>
              <a:ext uri="{FF2B5EF4-FFF2-40B4-BE49-F238E27FC236}">
                <a16:creationId xmlns:a16="http://schemas.microsoft.com/office/drawing/2014/main" id="{57F4CEA7-8DA3-4EE8-A011-D634504E6D05}"/>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4341" name="Text Box 5" descr="Rectangle 15">
            <a:extLst>
              <a:ext uri="{FF2B5EF4-FFF2-40B4-BE49-F238E27FC236}">
                <a16:creationId xmlns:a16="http://schemas.microsoft.com/office/drawing/2014/main" id="{8C5957D6-0A52-4D40-89B0-076E8B30B00E}"/>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0" name="TextBox 9">
            <a:extLst>
              <a:ext uri="{FF2B5EF4-FFF2-40B4-BE49-F238E27FC236}">
                <a16:creationId xmlns:a16="http://schemas.microsoft.com/office/drawing/2014/main" id="{6D53F683-CC75-40F6-8100-FB3F04667A0B}"/>
              </a:ext>
            </a:extLst>
          </p:cNvPr>
          <p:cNvSpPr txBox="1"/>
          <p:nvPr/>
        </p:nvSpPr>
        <p:spPr>
          <a:xfrm>
            <a:off x="497739" y="220304"/>
            <a:ext cx="6325438" cy="954107"/>
          </a:xfrm>
          <a:prstGeom prst="rect">
            <a:avLst/>
          </a:prstGeom>
          <a:noFill/>
        </p:spPr>
        <p:txBody>
          <a:bodyPr wrap="square" rtlCol="0">
            <a:spAutoFit/>
          </a:bodyPr>
          <a:lstStyle/>
          <a:p>
            <a:r>
              <a:rPr lang="en-US" sz="2800" b="1" dirty="0">
                <a:latin typeface="Open Sans"/>
              </a:rPr>
              <a:t>Setting up the project</a:t>
            </a:r>
          </a:p>
          <a:p>
            <a:endParaRPr lang="en-US" sz="2800" b="1" dirty="0"/>
          </a:p>
        </p:txBody>
      </p:sp>
      <p:pic>
        <p:nvPicPr>
          <p:cNvPr id="7" name="Picture 6">
            <a:extLst>
              <a:ext uri="{FF2B5EF4-FFF2-40B4-BE49-F238E27FC236}">
                <a16:creationId xmlns:a16="http://schemas.microsoft.com/office/drawing/2014/main" id="{AD55DF9F-022E-4F68-A6A5-67169CE4E091}"/>
              </a:ext>
            </a:extLst>
          </p:cNvPr>
          <p:cNvPicPr>
            <a:picLocks noChangeAspect="1"/>
          </p:cNvPicPr>
          <p:nvPr/>
        </p:nvPicPr>
        <p:blipFill>
          <a:blip r:embed="rId4"/>
          <a:stretch>
            <a:fillRect/>
          </a:stretch>
        </p:blipFill>
        <p:spPr>
          <a:xfrm>
            <a:off x="4114801" y="2253020"/>
            <a:ext cx="7315200" cy="1624031"/>
          </a:xfrm>
          <a:prstGeom prst="rect">
            <a:avLst/>
          </a:prstGeom>
        </p:spPr>
      </p:pic>
      <p:pic>
        <p:nvPicPr>
          <p:cNvPr id="2" name="Picture 1">
            <a:extLst>
              <a:ext uri="{FF2B5EF4-FFF2-40B4-BE49-F238E27FC236}">
                <a16:creationId xmlns:a16="http://schemas.microsoft.com/office/drawing/2014/main" id="{10B6037A-5B77-4C26-A748-04A1954755C9}"/>
              </a:ext>
            </a:extLst>
          </p:cNvPr>
          <p:cNvPicPr>
            <a:picLocks noChangeAspect="1"/>
          </p:cNvPicPr>
          <p:nvPr/>
        </p:nvPicPr>
        <p:blipFill>
          <a:blip r:embed="rId5"/>
          <a:stretch>
            <a:fillRect/>
          </a:stretch>
        </p:blipFill>
        <p:spPr>
          <a:xfrm>
            <a:off x="524490" y="1676400"/>
            <a:ext cx="2752725" cy="2400300"/>
          </a:xfrm>
          <a:prstGeom prst="rect">
            <a:avLst/>
          </a:prstGeom>
        </p:spPr>
      </p:pic>
    </p:spTree>
    <p:extLst>
      <p:ext uri="{BB962C8B-B14F-4D97-AF65-F5344CB8AC3E}">
        <p14:creationId xmlns:p14="http://schemas.microsoft.com/office/powerpoint/2010/main" val="11515167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pic>
        <p:nvPicPr>
          <p:cNvPr id="10" name="Picture 9">
            <a:extLst>
              <a:ext uri="{FF2B5EF4-FFF2-40B4-BE49-F238E27FC236}">
                <a16:creationId xmlns:a16="http://schemas.microsoft.com/office/drawing/2014/main" id="{3EB23F23-7D8E-4ED4-9ECD-F21012B90DDD}"/>
              </a:ext>
            </a:extLst>
          </p:cNvPr>
          <p:cNvPicPr>
            <a:picLocks noChangeAspect="1"/>
          </p:cNvPicPr>
          <p:nvPr/>
        </p:nvPicPr>
        <p:blipFill>
          <a:blip r:embed="rId3"/>
          <a:stretch>
            <a:fillRect/>
          </a:stretch>
        </p:blipFill>
        <p:spPr>
          <a:xfrm>
            <a:off x="609600" y="1447800"/>
            <a:ext cx="3644292" cy="2197100"/>
          </a:xfrm>
          <a:prstGeom prst="rect">
            <a:avLst/>
          </a:prstGeom>
        </p:spPr>
      </p:pic>
      <p:sp>
        <p:nvSpPr>
          <p:cNvPr id="11" name="Rectangle 10">
            <a:extLst>
              <a:ext uri="{FF2B5EF4-FFF2-40B4-BE49-F238E27FC236}">
                <a16:creationId xmlns:a16="http://schemas.microsoft.com/office/drawing/2014/main" id="{255647E9-C5C2-4AA6-BB3B-6F274FC09EE3}"/>
              </a:ext>
            </a:extLst>
          </p:cNvPr>
          <p:cNvSpPr/>
          <p:nvPr/>
        </p:nvSpPr>
        <p:spPr>
          <a:xfrm>
            <a:off x="5302524" y="946064"/>
            <a:ext cx="5191319" cy="3231654"/>
          </a:xfrm>
          <a:prstGeom prst="rect">
            <a:avLst/>
          </a:prstGeom>
        </p:spPr>
        <p:txBody>
          <a:bodyPr wrap="square">
            <a:spAutoFit/>
          </a:bodyPr>
          <a:lstStyle/>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(platform == </a:t>
            </a:r>
            <a:r>
              <a:rPr lang="en-US" sz="1200" dirty="0" err="1">
                <a:solidFill>
                  <a:srgbClr val="000000"/>
                </a:solidFill>
                <a:latin typeface="Consolas" panose="020B0609020204030204" pitchFamily="49" charset="0"/>
              </a:rPr>
              <a:t>Platform.Android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ConfigureApp.Android</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EnableLocalScreenshots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DeviceSerial</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DroidDeviceID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.Debug()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ApkFile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ApkPath</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StartApp</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FF"/>
                </a:solidFill>
                <a:latin typeface="Consolas" panose="020B0609020204030204" pitchFamily="49" charset="0"/>
              </a:rPr>
              <a:t>else</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ConfigureApp.iOS</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EnableLocalScreenshots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.Debug()</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DeviceIdentifier</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IOSDeviceID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AppBundle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AppPath</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StartApp</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en-US" sz="1200" dirty="0"/>
          </a:p>
        </p:txBody>
      </p:sp>
      <p:sp>
        <p:nvSpPr>
          <p:cNvPr id="12" name="Left Brace 11">
            <a:extLst>
              <a:ext uri="{FF2B5EF4-FFF2-40B4-BE49-F238E27FC236}">
                <a16:creationId xmlns:a16="http://schemas.microsoft.com/office/drawing/2014/main" id="{D206581E-5589-414F-816D-2C6899F6A102}"/>
              </a:ext>
            </a:extLst>
          </p:cNvPr>
          <p:cNvSpPr/>
          <p:nvPr/>
        </p:nvSpPr>
        <p:spPr>
          <a:xfrm>
            <a:off x="4004001" y="1853445"/>
            <a:ext cx="561848" cy="2929772"/>
          </a:xfrm>
          <a:prstGeom prst="leftBrace">
            <a:avLst>
              <a:gd name="adj1" fmla="val 0"/>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9EE5ABF-8AEC-4A39-9988-36332368B632}"/>
              </a:ext>
            </a:extLst>
          </p:cNvPr>
          <p:cNvSpPr txBox="1"/>
          <p:nvPr/>
        </p:nvSpPr>
        <p:spPr>
          <a:xfrm>
            <a:off x="5638800" y="2931160"/>
            <a:ext cx="914400" cy="91440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0E95B192-5843-4768-8A1F-3AFC0F3B9510}"/>
              </a:ext>
            </a:extLst>
          </p:cNvPr>
          <p:cNvSpPr txBox="1"/>
          <p:nvPr/>
        </p:nvSpPr>
        <p:spPr>
          <a:xfrm>
            <a:off x="5486400" y="4632385"/>
            <a:ext cx="5925405" cy="584775"/>
          </a:xfrm>
          <a:prstGeom prst="rect">
            <a:avLst/>
          </a:prstGeom>
          <a:noFill/>
        </p:spPr>
        <p:txBody>
          <a:bodyPr wrap="none" rtlCol="0">
            <a:spAutoFit/>
          </a:bodyPr>
          <a:lstStyle/>
          <a:p>
            <a:r>
              <a:rPr lang="en-US" sz="1600" i="1" dirty="0">
                <a:latin typeface="Open Sans"/>
                <a:ea typeface="Calibri" panose="020F0502020204030204" pitchFamily="34" charset="0"/>
                <a:cs typeface="Times New Roman" panose="02020603050405020304" pitchFamily="18" charset="0"/>
              </a:rPr>
              <a:t>To find the </a:t>
            </a:r>
            <a:r>
              <a:rPr lang="en-US" sz="1600" i="1" dirty="0" err="1">
                <a:latin typeface="Open Sans"/>
                <a:ea typeface="Calibri" panose="020F0502020204030204" pitchFamily="34" charset="0"/>
                <a:cs typeface="Times New Roman" panose="02020603050405020304" pitchFamily="18" charset="0"/>
              </a:rPr>
              <a:t>ios</a:t>
            </a:r>
            <a:r>
              <a:rPr lang="en-US" sz="1600" i="1" dirty="0">
                <a:latin typeface="Open Sans"/>
                <a:ea typeface="Calibri" panose="020F0502020204030204" pitchFamily="34" charset="0"/>
                <a:cs typeface="Times New Roman" panose="02020603050405020304" pitchFamily="18" charset="0"/>
              </a:rPr>
              <a:t> device id  run </a:t>
            </a:r>
            <a:r>
              <a:rPr lang="en-US" sz="1600" i="1" dirty="0">
                <a:solidFill>
                  <a:srgbClr val="2E3C7E"/>
                </a:solidFill>
                <a:latin typeface="Open Sans"/>
                <a:ea typeface="Calibri" panose="020F0502020204030204" pitchFamily="34" charset="0"/>
                <a:cs typeface="Times New Roman" panose="02020603050405020304" pitchFamily="18" charset="0"/>
              </a:rPr>
              <a:t>instruments -s devices </a:t>
            </a:r>
            <a:r>
              <a:rPr lang="en-US" sz="1600" i="1" dirty="0">
                <a:latin typeface="Open Sans"/>
                <a:ea typeface="Calibri" panose="020F0502020204030204" pitchFamily="34" charset="0"/>
                <a:cs typeface="Times New Roman" panose="02020603050405020304" pitchFamily="18" charset="0"/>
              </a:rPr>
              <a:t>on your mac, </a:t>
            </a:r>
          </a:p>
          <a:p>
            <a:r>
              <a:rPr lang="en-US" sz="1600" i="1" dirty="0">
                <a:latin typeface="Open Sans"/>
                <a:ea typeface="Calibri" panose="020F0502020204030204" pitchFamily="34" charset="0"/>
                <a:cs typeface="Times New Roman" panose="02020603050405020304" pitchFamily="18" charset="0"/>
              </a:rPr>
              <a:t>for android launch </a:t>
            </a:r>
            <a:r>
              <a:rPr lang="en-US" sz="1600" i="1" dirty="0" err="1">
                <a:solidFill>
                  <a:srgbClr val="2E3C7E"/>
                </a:solidFill>
                <a:latin typeface="Open Sans"/>
                <a:ea typeface="Calibri" panose="020F0502020204030204" pitchFamily="34" charset="0"/>
                <a:cs typeface="Times New Roman" panose="02020603050405020304" pitchFamily="18" charset="0"/>
              </a:rPr>
              <a:t>adb</a:t>
            </a:r>
            <a:r>
              <a:rPr lang="en-US" sz="1600" i="1" dirty="0">
                <a:solidFill>
                  <a:srgbClr val="2E3C7E"/>
                </a:solidFill>
                <a:latin typeface="Open Sans"/>
                <a:ea typeface="Calibri" panose="020F0502020204030204" pitchFamily="34" charset="0"/>
                <a:cs typeface="Times New Roman" panose="02020603050405020304" pitchFamily="18" charset="0"/>
              </a:rPr>
              <a:t> devices </a:t>
            </a:r>
            <a:r>
              <a:rPr lang="en-US" sz="1600" i="1" dirty="0">
                <a:latin typeface="Open Sans"/>
                <a:ea typeface="Calibri" panose="020F0502020204030204" pitchFamily="34" charset="0"/>
                <a:cs typeface="Times New Roman" panose="02020603050405020304" pitchFamily="18" charset="0"/>
              </a:rPr>
              <a:t>from command line</a:t>
            </a:r>
            <a:endParaRPr lang="en-US" sz="1600" i="1" dirty="0">
              <a:latin typeface="Open Sans"/>
            </a:endParaRPr>
          </a:p>
        </p:txBody>
      </p:sp>
      <p:sp>
        <p:nvSpPr>
          <p:cNvPr id="15" name="TextBox 14">
            <a:extLst>
              <a:ext uri="{FF2B5EF4-FFF2-40B4-BE49-F238E27FC236}">
                <a16:creationId xmlns:a16="http://schemas.microsoft.com/office/drawing/2014/main" id="{ED7948E1-2D69-491F-92CD-6D20D7ED4F41}"/>
              </a:ext>
            </a:extLst>
          </p:cNvPr>
          <p:cNvSpPr txBox="1"/>
          <p:nvPr/>
        </p:nvSpPr>
        <p:spPr>
          <a:xfrm>
            <a:off x="248378" y="5388716"/>
            <a:ext cx="8881406" cy="523220"/>
          </a:xfrm>
          <a:prstGeom prst="rect">
            <a:avLst/>
          </a:prstGeom>
          <a:noFill/>
        </p:spPr>
        <p:txBody>
          <a:bodyPr wrap="none" rtlCol="0">
            <a:spAutoFit/>
          </a:bodyPr>
          <a:lstStyle/>
          <a:p>
            <a:r>
              <a:rPr lang="en-US" sz="1400" i="1" dirty="0" err="1">
                <a:latin typeface="Open Sans"/>
              </a:rPr>
              <a:t>ApkPath</a:t>
            </a:r>
            <a:r>
              <a:rPr lang="en-US" sz="1400" i="1" dirty="0">
                <a:latin typeface="Open Sans"/>
              </a:rPr>
              <a:t> is something like "C:\Users\Projects\MyApp\MyApp.Android\bin\Debug\myApp.apk"</a:t>
            </a:r>
          </a:p>
          <a:p>
            <a:r>
              <a:rPr lang="en-US" sz="1400" i="1" dirty="0" err="1">
                <a:latin typeface="Open Sans"/>
              </a:rPr>
              <a:t>AppAPath</a:t>
            </a:r>
            <a:r>
              <a:rPr lang="en-US" sz="1400" i="1" dirty="0">
                <a:latin typeface="Open Sans"/>
              </a:rPr>
              <a:t> for the </a:t>
            </a:r>
            <a:r>
              <a:rPr lang="en-US" sz="1400" i="1" dirty="0" err="1">
                <a:latin typeface="Open Sans"/>
              </a:rPr>
              <a:t>ipa</a:t>
            </a:r>
            <a:r>
              <a:rPr lang="en-US" sz="1400" i="1" dirty="0">
                <a:latin typeface="Open Sans"/>
              </a:rPr>
              <a:t> is something like ="../../../</a:t>
            </a:r>
            <a:r>
              <a:rPr lang="en-US" sz="1400" i="1" dirty="0" err="1">
                <a:latin typeface="Open Sans"/>
              </a:rPr>
              <a:t>MyApp</a:t>
            </a:r>
            <a:r>
              <a:rPr lang="en-US" sz="1400" i="1" dirty="0">
                <a:latin typeface="Open Sans"/>
              </a:rPr>
              <a:t>/</a:t>
            </a:r>
            <a:r>
              <a:rPr lang="en-US" sz="1400" i="1" dirty="0" err="1">
                <a:latin typeface="Open Sans"/>
              </a:rPr>
              <a:t>MyApp.iOS</a:t>
            </a:r>
            <a:r>
              <a:rPr lang="en-US" sz="1400" i="1" dirty="0">
                <a:latin typeface="Open Sans"/>
              </a:rPr>
              <a:t>/bin/</a:t>
            </a:r>
            <a:r>
              <a:rPr lang="en-US" sz="1400" i="1" dirty="0" err="1">
                <a:latin typeface="Open Sans"/>
              </a:rPr>
              <a:t>iPhoneSimulator</a:t>
            </a:r>
            <a:r>
              <a:rPr lang="en-US" sz="1400" i="1" dirty="0">
                <a:latin typeface="Open Sans"/>
              </a:rPr>
              <a:t>/Debug/</a:t>
            </a:r>
            <a:r>
              <a:rPr lang="en-US" sz="1400" i="1" dirty="0" err="1">
                <a:latin typeface="Open Sans"/>
              </a:rPr>
              <a:t>MyApp.iOS.app</a:t>
            </a:r>
            <a:r>
              <a:rPr lang="en-US" sz="1400" i="1" dirty="0">
                <a:latin typeface="Open Sans"/>
              </a:rPr>
              <a:t>"</a:t>
            </a:r>
          </a:p>
        </p:txBody>
      </p:sp>
      <p:sp>
        <p:nvSpPr>
          <p:cNvPr id="3" name="Rectangle 2">
            <a:extLst>
              <a:ext uri="{FF2B5EF4-FFF2-40B4-BE49-F238E27FC236}">
                <a16:creationId xmlns:a16="http://schemas.microsoft.com/office/drawing/2014/main" id="{AF19C6FE-6A2D-40EA-BC81-C0EF60F77DA2}"/>
              </a:ext>
            </a:extLst>
          </p:cNvPr>
          <p:cNvSpPr/>
          <p:nvPr/>
        </p:nvSpPr>
        <p:spPr>
          <a:xfrm>
            <a:off x="187325" y="206257"/>
            <a:ext cx="2617320" cy="480131"/>
          </a:xfrm>
          <a:prstGeom prst="rect">
            <a:avLst/>
          </a:prstGeom>
        </p:spPr>
        <p:txBody>
          <a:bodyPr wrap="none">
            <a:spAutoFit/>
          </a:bodyPr>
          <a:lstStyle/>
          <a:p>
            <a:pPr eaLnBrk="1">
              <a:lnSpc>
                <a:spcPct val="90000"/>
              </a:lnSpc>
            </a:pPr>
            <a:r>
              <a:rPr lang="en-US" altLang="en-US" sz="2800" b="1" dirty="0">
                <a:latin typeface="Segoe UI" panose="020B0502040204020203" pitchFamily="34" charset="0"/>
                <a:sym typeface="Segoe UI" panose="020B0502040204020203" pitchFamily="34" charset="0"/>
              </a:rPr>
              <a:t>UI Test Project</a:t>
            </a:r>
          </a:p>
        </p:txBody>
      </p:sp>
    </p:spTree>
    <p:extLst>
      <p:ext uri="{BB962C8B-B14F-4D97-AF65-F5344CB8AC3E}">
        <p14:creationId xmlns:p14="http://schemas.microsoft.com/office/powerpoint/2010/main" val="27357754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TextBox 5">
            <a:extLst>
              <a:ext uri="{FF2B5EF4-FFF2-40B4-BE49-F238E27FC236}">
                <a16:creationId xmlns:a16="http://schemas.microsoft.com/office/drawing/2014/main" id="{DB59843A-5193-415D-A8FD-000D2B24A540}"/>
              </a:ext>
            </a:extLst>
          </p:cNvPr>
          <p:cNvSpPr txBox="1"/>
          <p:nvPr/>
        </p:nvSpPr>
        <p:spPr>
          <a:xfrm>
            <a:off x="4974335" y="640081"/>
            <a:ext cx="6611533" cy="55744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tx1"/>
                </a:solidFill>
                <a:latin typeface="Open Sans"/>
                <a:ea typeface="+mj-ea"/>
                <a:cs typeface="+mj-cs"/>
              </a:rPr>
              <a:t>DEMO</a:t>
            </a:r>
            <a:r>
              <a:rPr lang="en-US" sz="4400" kern="1200" dirty="0">
                <a:solidFill>
                  <a:schemeClr val="tx1"/>
                </a:solidFill>
                <a:latin typeface="+mj-lt"/>
                <a:ea typeface="+mj-ea"/>
                <a:cs typeface="+mj-cs"/>
              </a:rPr>
              <a:t> </a:t>
            </a:r>
          </a:p>
        </p:txBody>
      </p:sp>
      <p:pic>
        <p:nvPicPr>
          <p:cNvPr id="7" name="Graphic 6" descr="Play">
            <a:extLst>
              <a:ext uri="{FF2B5EF4-FFF2-40B4-BE49-F238E27FC236}">
                <a16:creationId xmlns:a16="http://schemas.microsoft.com/office/drawing/2014/main" id="{A8303BE2-2AE4-46A3-8D7D-28E35B2708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7" y="1421892"/>
            <a:ext cx="4010829" cy="4010829"/>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25F8D92C-357D-4135-9BF0-AEEF041EF8B0}"/>
              </a:ext>
            </a:extLst>
          </p:cNvPr>
          <p:cNvPicPr>
            <a:picLocks noChangeAspect="1"/>
          </p:cNvPicPr>
          <p:nvPr/>
        </p:nvPicPr>
        <p:blipFill>
          <a:blip r:embed="rId6"/>
          <a:stretch>
            <a:fillRect/>
          </a:stretch>
        </p:blipFill>
        <p:spPr>
          <a:xfrm>
            <a:off x="11463454" y="6151078"/>
            <a:ext cx="449690" cy="449690"/>
          </a:xfrm>
          <a:prstGeom prst="rect">
            <a:avLst/>
          </a:prstGeom>
        </p:spPr>
      </p:pic>
    </p:spTree>
    <p:extLst>
      <p:ext uri="{BB962C8B-B14F-4D97-AF65-F5344CB8AC3E}">
        <p14:creationId xmlns:p14="http://schemas.microsoft.com/office/powerpoint/2010/main" val="12944974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BE99210-0158-48F3-98CD-048EF50BAC4F}"/>
              </a:ext>
            </a:extLst>
          </p:cNvPr>
          <p:cNvSpPr/>
          <p:nvPr/>
        </p:nvSpPr>
        <p:spPr>
          <a:xfrm>
            <a:off x="9084578" y="2961321"/>
            <a:ext cx="2664570" cy="10825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i="1" dirty="0" err="1"/>
              <a:t>app.Flash</a:t>
            </a:r>
            <a:r>
              <a:rPr lang="en-US" i="1" dirty="0"/>
              <a:t>(e=&gt;</a:t>
            </a:r>
            <a:r>
              <a:rPr lang="en-US" i="1" dirty="0" err="1"/>
              <a:t>e.All</a:t>
            </a:r>
            <a:r>
              <a:rPr lang="en-US" i="1" dirty="0"/>
              <a:t>())</a:t>
            </a:r>
          </a:p>
        </p:txBody>
      </p:sp>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Rectangle: Rounded Corners 5">
            <a:extLst>
              <a:ext uri="{FF2B5EF4-FFF2-40B4-BE49-F238E27FC236}">
                <a16:creationId xmlns:a16="http://schemas.microsoft.com/office/drawing/2014/main" id="{1DEA9185-44C4-4226-BB77-1F89BF6E1535}"/>
              </a:ext>
            </a:extLst>
          </p:cNvPr>
          <p:cNvSpPr/>
          <p:nvPr/>
        </p:nvSpPr>
        <p:spPr>
          <a:xfrm>
            <a:off x="9084578" y="1731550"/>
            <a:ext cx="2664570" cy="10825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7969C1B-607C-45B1-A518-82F77A8DFE7B}"/>
              </a:ext>
            </a:extLst>
          </p:cNvPr>
          <p:cNvSpPr txBox="1"/>
          <p:nvPr/>
        </p:nvSpPr>
        <p:spPr>
          <a:xfrm>
            <a:off x="206560" y="762000"/>
            <a:ext cx="11643359"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a:t>
            </a:r>
            <a:r>
              <a:rPr lang="en-US" b="1" dirty="0">
                <a:solidFill>
                  <a:srgbClr val="C00000"/>
                </a:solidFill>
                <a:latin typeface="Segoe UI" panose="020B0502040204020203" pitchFamily="34" charset="0"/>
                <a:cs typeface="Segoe UI" panose="020B0502040204020203" pitchFamily="34" charset="0"/>
              </a:rPr>
              <a:t>REPL</a:t>
            </a:r>
            <a:r>
              <a:rPr lang="en-US" dirty="0">
                <a:latin typeface="Segoe UI" panose="020B0502040204020203" pitchFamily="34" charset="0"/>
                <a:cs typeface="Segoe UI" panose="020B0502040204020203" pitchFamily="34" charset="0"/>
              </a:rPr>
              <a:t> is a console-like environment in which the developer enters expressions or  commands. </a:t>
            </a:r>
          </a:p>
          <a:p>
            <a:r>
              <a:rPr lang="en-US" dirty="0">
                <a:latin typeface="Segoe UI" panose="020B0502040204020203" pitchFamily="34" charset="0"/>
                <a:cs typeface="Segoe UI" panose="020B0502040204020203" pitchFamily="34" charset="0"/>
              </a:rPr>
              <a:t>It will then evaluate those expressions and display the results to the user. </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247F03D0-8A13-45E6-A782-68CB9F1DD0B4}"/>
              </a:ext>
            </a:extLst>
          </p:cNvPr>
          <p:cNvPicPr>
            <a:picLocks noChangeAspect="1"/>
          </p:cNvPicPr>
          <p:nvPr/>
        </p:nvPicPr>
        <p:blipFill>
          <a:blip r:embed="rId4"/>
          <a:stretch>
            <a:fillRect/>
          </a:stretch>
        </p:blipFill>
        <p:spPr>
          <a:xfrm>
            <a:off x="381205" y="1750707"/>
            <a:ext cx="8517379" cy="3735693"/>
          </a:xfrm>
          <a:prstGeom prst="rect">
            <a:avLst/>
          </a:prstGeom>
        </p:spPr>
      </p:pic>
      <p:sp>
        <p:nvSpPr>
          <p:cNvPr id="11" name="Rectangle 10">
            <a:extLst>
              <a:ext uri="{FF2B5EF4-FFF2-40B4-BE49-F238E27FC236}">
                <a16:creationId xmlns:a16="http://schemas.microsoft.com/office/drawing/2014/main" id="{0BEED6A6-B733-4F1D-BA8A-337952508FBF}"/>
              </a:ext>
            </a:extLst>
          </p:cNvPr>
          <p:cNvSpPr/>
          <p:nvPr/>
        </p:nvSpPr>
        <p:spPr>
          <a:xfrm>
            <a:off x="9337826" y="1916162"/>
            <a:ext cx="2461708" cy="646331"/>
          </a:xfrm>
          <a:prstGeom prst="rect">
            <a:avLst/>
          </a:prstGeom>
          <a:effectLst>
            <a:softEdge rad="31750"/>
          </a:effectLst>
        </p:spPr>
        <p:txBody>
          <a:bodyPr wrap="square">
            <a:spAutoFit/>
          </a:bodyPr>
          <a:lstStyle/>
          <a:p>
            <a:r>
              <a:rPr lang="en-US" i="1" dirty="0">
                <a:solidFill>
                  <a:srgbClr val="000000"/>
                </a:solidFill>
                <a:latin typeface="Monaco"/>
              </a:rPr>
              <a:t>tree</a:t>
            </a:r>
          </a:p>
          <a:p>
            <a:r>
              <a:rPr lang="en-US" i="1" dirty="0" err="1">
                <a:solidFill>
                  <a:srgbClr val="000000"/>
                </a:solidFill>
                <a:latin typeface="Monaco"/>
              </a:rPr>
              <a:t>app.Query</a:t>
            </a:r>
            <a:r>
              <a:rPr lang="en-US" i="1" dirty="0">
                <a:solidFill>
                  <a:srgbClr val="000000"/>
                </a:solidFill>
                <a:latin typeface="Monaco"/>
              </a:rPr>
              <a:t>(e =&gt; </a:t>
            </a:r>
            <a:r>
              <a:rPr lang="en-US" i="1" dirty="0" err="1">
                <a:solidFill>
                  <a:srgbClr val="000000"/>
                </a:solidFill>
                <a:latin typeface="Monaco"/>
              </a:rPr>
              <a:t>e.All</a:t>
            </a:r>
            <a:r>
              <a:rPr lang="en-US" i="1" dirty="0">
                <a:solidFill>
                  <a:srgbClr val="000000"/>
                </a:solidFill>
                <a:latin typeface="Monaco"/>
              </a:rPr>
              <a:t>())</a:t>
            </a:r>
            <a:endParaRPr lang="en-US" i="1" dirty="0"/>
          </a:p>
        </p:txBody>
      </p:sp>
      <p:sp>
        <p:nvSpPr>
          <p:cNvPr id="2" name="TextBox 1">
            <a:extLst>
              <a:ext uri="{FF2B5EF4-FFF2-40B4-BE49-F238E27FC236}">
                <a16:creationId xmlns:a16="http://schemas.microsoft.com/office/drawing/2014/main" id="{55B5DAA7-6021-49B0-90CB-CC277BDF23BD}"/>
              </a:ext>
            </a:extLst>
          </p:cNvPr>
          <p:cNvSpPr txBox="1"/>
          <p:nvPr/>
        </p:nvSpPr>
        <p:spPr>
          <a:xfrm>
            <a:off x="76200" y="145687"/>
            <a:ext cx="5099538" cy="523220"/>
          </a:xfrm>
          <a:prstGeom prst="rect">
            <a:avLst/>
          </a:prstGeom>
          <a:noFill/>
        </p:spPr>
        <p:txBody>
          <a:bodyPr wrap="none" rtlCol="0">
            <a:spAutoFit/>
          </a:bodyPr>
          <a:lstStyle/>
          <a:p>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Repl</a:t>
            </a:r>
            <a:r>
              <a:rPr lang="en-US" sz="2800" b="1" dirty="0">
                <a:latin typeface="Segoe UI" panose="020B0502040204020203" pitchFamily="34" charset="0"/>
                <a:cs typeface="Segoe UI" panose="020B0502040204020203" pitchFamily="34" charset="0"/>
              </a:rPr>
              <a:t>() - read-eval-print-loop</a:t>
            </a:r>
          </a:p>
        </p:txBody>
      </p:sp>
    </p:spTree>
    <p:extLst>
      <p:ext uri="{BB962C8B-B14F-4D97-AF65-F5344CB8AC3E}">
        <p14:creationId xmlns:p14="http://schemas.microsoft.com/office/powerpoint/2010/main" val="35090718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0" name="TextBox 9">
            <a:extLst>
              <a:ext uri="{FF2B5EF4-FFF2-40B4-BE49-F238E27FC236}">
                <a16:creationId xmlns:a16="http://schemas.microsoft.com/office/drawing/2014/main" id="{6D53F683-CC75-40F6-8100-FB3F04667A0B}"/>
              </a:ext>
            </a:extLst>
          </p:cNvPr>
          <p:cNvSpPr txBox="1"/>
          <p:nvPr/>
        </p:nvSpPr>
        <p:spPr>
          <a:xfrm>
            <a:off x="2929312" y="1874728"/>
            <a:ext cx="6325438" cy="3108543"/>
          </a:xfrm>
          <a:prstGeom prst="rect">
            <a:avLst/>
          </a:prstGeom>
          <a:noFill/>
        </p:spPr>
        <p:txBody>
          <a:bodyPr wrap="square" rtlCol="0">
            <a:spAutoFit/>
          </a:bodyPr>
          <a:lstStyle/>
          <a:p>
            <a:r>
              <a:rPr lang="en-US" sz="2800" dirty="0">
                <a:latin typeface="Open Sans"/>
              </a:rPr>
              <a:t>The REPL is helpful when creating </a:t>
            </a:r>
            <a:r>
              <a:rPr lang="en-US" sz="2800" dirty="0" err="1">
                <a:latin typeface="Open Sans"/>
              </a:rPr>
              <a:t>UITests</a:t>
            </a:r>
            <a:r>
              <a:rPr lang="en-US" sz="2800" dirty="0">
                <a:latin typeface="Open Sans"/>
              </a:rPr>
              <a:t> as it allows us to </a:t>
            </a:r>
            <a:r>
              <a:rPr lang="en-US" sz="2800" b="1" dirty="0">
                <a:solidFill>
                  <a:srgbClr val="C00000"/>
                </a:solidFill>
                <a:latin typeface="Open Sans"/>
              </a:rPr>
              <a:t>explore the user interface </a:t>
            </a:r>
          </a:p>
          <a:p>
            <a:r>
              <a:rPr lang="en-US" sz="2800" dirty="0">
                <a:latin typeface="Open Sans"/>
              </a:rPr>
              <a:t>and </a:t>
            </a:r>
            <a:r>
              <a:rPr lang="en-US" sz="2800" b="1" dirty="0">
                <a:solidFill>
                  <a:srgbClr val="C00000"/>
                </a:solidFill>
                <a:latin typeface="Open Sans"/>
              </a:rPr>
              <a:t>create the queries and statements </a:t>
            </a:r>
            <a:r>
              <a:rPr lang="en-US" sz="2800" dirty="0">
                <a:latin typeface="Open Sans"/>
              </a:rPr>
              <a:t>so that the test may </a:t>
            </a:r>
            <a:r>
              <a:rPr lang="en-US" sz="2800" b="1" dirty="0">
                <a:solidFill>
                  <a:srgbClr val="C00000"/>
                </a:solidFill>
                <a:latin typeface="Open Sans"/>
              </a:rPr>
              <a:t>interact</a:t>
            </a:r>
            <a:r>
              <a:rPr lang="en-US" sz="2800" dirty="0">
                <a:latin typeface="Open Sans"/>
              </a:rPr>
              <a:t> with the application.</a:t>
            </a:r>
          </a:p>
          <a:p>
            <a:endParaRPr lang="en-US" sz="2800" dirty="0"/>
          </a:p>
        </p:txBody>
      </p:sp>
    </p:spTree>
    <p:extLst>
      <p:ext uri="{BB962C8B-B14F-4D97-AF65-F5344CB8AC3E}">
        <p14:creationId xmlns:p14="http://schemas.microsoft.com/office/powerpoint/2010/main" val="11682980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TextBox 5">
            <a:extLst>
              <a:ext uri="{FF2B5EF4-FFF2-40B4-BE49-F238E27FC236}">
                <a16:creationId xmlns:a16="http://schemas.microsoft.com/office/drawing/2014/main" id="{DB59843A-5193-415D-A8FD-000D2B24A540}"/>
              </a:ext>
            </a:extLst>
          </p:cNvPr>
          <p:cNvSpPr txBox="1"/>
          <p:nvPr/>
        </p:nvSpPr>
        <p:spPr>
          <a:xfrm>
            <a:off x="4974335" y="640081"/>
            <a:ext cx="6611533" cy="55744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tx1"/>
                </a:solidFill>
                <a:latin typeface="Open Sans"/>
                <a:ea typeface="+mj-ea"/>
                <a:cs typeface="+mj-cs"/>
              </a:rPr>
              <a:t>DEMO</a:t>
            </a:r>
            <a:r>
              <a:rPr lang="en-US" sz="4400" kern="1200" dirty="0">
                <a:solidFill>
                  <a:schemeClr val="tx1"/>
                </a:solidFill>
                <a:latin typeface="+mj-lt"/>
                <a:ea typeface="+mj-ea"/>
                <a:cs typeface="+mj-cs"/>
              </a:rPr>
              <a:t> </a:t>
            </a:r>
          </a:p>
        </p:txBody>
      </p:sp>
      <p:pic>
        <p:nvPicPr>
          <p:cNvPr id="7" name="Graphic 6" descr="Play">
            <a:extLst>
              <a:ext uri="{FF2B5EF4-FFF2-40B4-BE49-F238E27FC236}">
                <a16:creationId xmlns:a16="http://schemas.microsoft.com/office/drawing/2014/main" id="{A8303BE2-2AE4-46A3-8D7D-28E35B2708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7" y="1421892"/>
            <a:ext cx="4010829" cy="4010829"/>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25F8D92C-357D-4135-9BF0-AEEF041EF8B0}"/>
              </a:ext>
            </a:extLst>
          </p:cNvPr>
          <p:cNvPicPr>
            <a:picLocks noChangeAspect="1"/>
          </p:cNvPicPr>
          <p:nvPr/>
        </p:nvPicPr>
        <p:blipFill>
          <a:blip r:embed="rId6"/>
          <a:stretch>
            <a:fillRect/>
          </a:stretch>
        </p:blipFill>
        <p:spPr>
          <a:xfrm>
            <a:off x="11463454" y="6151078"/>
            <a:ext cx="449690" cy="449690"/>
          </a:xfrm>
          <a:prstGeom prst="rect">
            <a:avLst/>
          </a:prstGeom>
        </p:spPr>
      </p:pic>
    </p:spTree>
    <p:extLst>
      <p:ext uri="{BB962C8B-B14F-4D97-AF65-F5344CB8AC3E}">
        <p14:creationId xmlns:p14="http://schemas.microsoft.com/office/powerpoint/2010/main" val="14909838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Rectangle 5">
            <a:extLst>
              <a:ext uri="{FF2B5EF4-FFF2-40B4-BE49-F238E27FC236}">
                <a16:creationId xmlns:a16="http://schemas.microsoft.com/office/drawing/2014/main" id="{840A6A24-4A00-4B2E-98B1-AC99AFFE92B1}"/>
              </a:ext>
            </a:extLst>
          </p:cNvPr>
          <p:cNvSpPr/>
          <p:nvPr/>
        </p:nvSpPr>
        <p:spPr>
          <a:xfrm>
            <a:off x="609600" y="1937084"/>
            <a:ext cx="9240644" cy="1962717"/>
          </a:xfrm>
          <a:prstGeom prst="rect">
            <a:avLst/>
          </a:prstGeom>
        </p:spPr>
        <p:txBody>
          <a:bodyPr wrap="square">
            <a:spAutoFit/>
          </a:bodyPr>
          <a:lstStyle/>
          <a:p>
            <a:pPr>
              <a:lnSpc>
                <a:spcPct val="107000"/>
              </a:lnSpc>
              <a:spcAft>
                <a:spcPts val="800"/>
              </a:spcAft>
            </a:pPr>
            <a:r>
              <a:rPr lang="en-US" dirty="0">
                <a:latin typeface="Segoe UI" panose="020B0502040204020203" pitchFamily="34" charset="0"/>
                <a:ea typeface="Calibri" panose="020F0502020204030204" pitchFamily="34" charset="0"/>
                <a:cs typeface="Segoe UI" panose="020B0502040204020203" pitchFamily="34" charset="0"/>
              </a:rPr>
              <a:t>Verify your views and controls on the screen</a:t>
            </a:r>
          </a:p>
          <a:p>
            <a:pPr>
              <a:lnSpc>
                <a:spcPct val="107000"/>
              </a:lnSpc>
              <a:spcAft>
                <a:spcPts val="800"/>
              </a:spcAft>
            </a:pPr>
            <a:endParaRPr lang="en-US"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dirty="0">
                <a:latin typeface="Segoe UI" panose="020B0502040204020203" pitchFamily="34" charset="0"/>
                <a:ea typeface="Calibri" panose="020F0502020204030204" pitchFamily="34" charset="0"/>
                <a:cs typeface="Segoe UI" panose="020B0502040204020203" pitchFamily="34" charset="0"/>
              </a:rPr>
              <a:t>Check for navigation between pages </a:t>
            </a:r>
          </a:p>
          <a:p>
            <a:pPr>
              <a:lnSpc>
                <a:spcPct val="107000"/>
              </a:lnSpc>
              <a:spcAft>
                <a:spcPts val="800"/>
              </a:spcAft>
            </a:pPr>
            <a:endParaRPr lang="en-US"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dirty="0">
                <a:latin typeface="Segoe UI" panose="020B0502040204020203" pitchFamily="34" charset="0"/>
                <a:ea typeface="Calibri" panose="020F0502020204030204" pitchFamily="34" charset="0"/>
                <a:cs typeface="Segoe UI" panose="020B0502040204020203" pitchFamily="34" charset="0"/>
              </a:rPr>
              <a:t>Interact with ‘live’ elements like buttons, checkboxes, switches or tabs </a:t>
            </a:r>
          </a:p>
        </p:txBody>
      </p:sp>
      <p:sp>
        <p:nvSpPr>
          <p:cNvPr id="9" name="Rectangle 8">
            <a:extLst>
              <a:ext uri="{FF2B5EF4-FFF2-40B4-BE49-F238E27FC236}">
                <a16:creationId xmlns:a16="http://schemas.microsoft.com/office/drawing/2014/main" id="{5823E20B-EF7A-4BB0-B8DB-30E349CA48C4}"/>
              </a:ext>
            </a:extLst>
          </p:cNvPr>
          <p:cNvSpPr/>
          <p:nvPr/>
        </p:nvSpPr>
        <p:spPr>
          <a:xfrm>
            <a:off x="412596" y="3983145"/>
            <a:ext cx="9144000" cy="646331"/>
          </a:xfrm>
          <a:prstGeom prst="rect">
            <a:avLst/>
          </a:prstGeom>
        </p:spPr>
        <p:txBody>
          <a:bodyPr wrap="square">
            <a:spAutoFit/>
          </a:bodyPr>
          <a:lstStyle/>
          <a:p>
            <a:endParaRPr lang="en-US" dirty="0">
              <a:solidFill>
                <a:srgbClr val="2E3C7E"/>
              </a:solidFill>
              <a:latin typeface="Open Sans" panose="020B0606030504020204"/>
            </a:endParaRPr>
          </a:p>
          <a:p>
            <a:endParaRPr lang="en-US" dirty="0">
              <a:latin typeface="Open Sans" panose="020B0606030504020204"/>
            </a:endParaRPr>
          </a:p>
        </p:txBody>
      </p:sp>
      <p:sp>
        <p:nvSpPr>
          <p:cNvPr id="2" name="TextBox 1">
            <a:extLst>
              <a:ext uri="{FF2B5EF4-FFF2-40B4-BE49-F238E27FC236}">
                <a16:creationId xmlns:a16="http://schemas.microsoft.com/office/drawing/2014/main" id="{975B4A8A-1363-4978-A42B-F811F44C65AD}"/>
              </a:ext>
            </a:extLst>
          </p:cNvPr>
          <p:cNvSpPr txBox="1"/>
          <p:nvPr/>
        </p:nvSpPr>
        <p:spPr>
          <a:xfrm>
            <a:off x="234694" y="307053"/>
            <a:ext cx="5158272" cy="523220"/>
          </a:xfrm>
          <a:prstGeom prst="rect">
            <a:avLst/>
          </a:prstGeom>
          <a:noFill/>
        </p:spPr>
        <p:txBody>
          <a:bodyPr wrap="none" rtlCol="0">
            <a:spAutoFit/>
          </a:bodyPr>
          <a:lstStyle/>
          <a:p>
            <a:r>
              <a:rPr lang="en-US" sz="2800" b="1" dirty="0">
                <a:solidFill>
                  <a:schemeClr val="tx1"/>
                </a:solidFill>
                <a:latin typeface="Segoe UI" panose="020B0502040204020203" pitchFamily="34" charset="0"/>
                <a:cs typeface="Segoe UI" panose="020B0502040204020203" pitchFamily="34" charset="0"/>
              </a:rPr>
              <a:t> What should you UI Test for?</a:t>
            </a:r>
          </a:p>
        </p:txBody>
      </p:sp>
      <p:pic>
        <p:nvPicPr>
          <p:cNvPr id="3" name="Picture 2">
            <a:extLst>
              <a:ext uri="{FF2B5EF4-FFF2-40B4-BE49-F238E27FC236}">
                <a16:creationId xmlns:a16="http://schemas.microsoft.com/office/drawing/2014/main" id="{21C470CA-EAE6-4456-9137-488ED1945FD5}"/>
              </a:ext>
            </a:extLst>
          </p:cNvPr>
          <p:cNvPicPr>
            <a:picLocks noChangeAspect="1"/>
          </p:cNvPicPr>
          <p:nvPr/>
        </p:nvPicPr>
        <p:blipFill>
          <a:blip r:embed="rId4"/>
          <a:stretch>
            <a:fillRect/>
          </a:stretch>
        </p:blipFill>
        <p:spPr>
          <a:xfrm>
            <a:off x="9372600" y="1293484"/>
            <a:ext cx="1524213" cy="3162741"/>
          </a:xfrm>
          <a:prstGeom prst="rect">
            <a:avLst/>
          </a:prstGeom>
        </p:spPr>
      </p:pic>
    </p:spTree>
    <p:extLst>
      <p:ext uri="{BB962C8B-B14F-4D97-AF65-F5344CB8AC3E}">
        <p14:creationId xmlns:p14="http://schemas.microsoft.com/office/powerpoint/2010/main" val="94892442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TextBox 5">
            <a:extLst>
              <a:ext uri="{FF2B5EF4-FFF2-40B4-BE49-F238E27FC236}">
                <a16:creationId xmlns:a16="http://schemas.microsoft.com/office/drawing/2014/main" id="{4FD24501-61F8-4846-BB37-0DE3F9688745}"/>
              </a:ext>
            </a:extLst>
          </p:cNvPr>
          <p:cNvSpPr txBox="1"/>
          <p:nvPr/>
        </p:nvSpPr>
        <p:spPr>
          <a:xfrm>
            <a:off x="354523" y="1391599"/>
            <a:ext cx="872355" cy="369332"/>
          </a:xfrm>
          <a:prstGeom prst="rect">
            <a:avLst/>
          </a:prstGeom>
          <a:noFill/>
        </p:spPr>
        <p:txBody>
          <a:bodyPr wrap="none" rtlCol="0">
            <a:spAutoFit/>
          </a:bodyPr>
          <a:lstStyle/>
          <a:p>
            <a:r>
              <a:rPr lang="en-US" i="1" dirty="0"/>
              <a:t>Sample</a:t>
            </a:r>
          </a:p>
        </p:txBody>
      </p:sp>
      <p:sp>
        <p:nvSpPr>
          <p:cNvPr id="7" name="TextBox 6">
            <a:extLst>
              <a:ext uri="{FF2B5EF4-FFF2-40B4-BE49-F238E27FC236}">
                <a16:creationId xmlns:a16="http://schemas.microsoft.com/office/drawing/2014/main" id="{F3E2E2B1-168C-4B46-8F39-6DE6C8A2AA3E}"/>
              </a:ext>
            </a:extLst>
          </p:cNvPr>
          <p:cNvSpPr txBox="1"/>
          <p:nvPr/>
        </p:nvSpPr>
        <p:spPr>
          <a:xfrm>
            <a:off x="238147" y="897328"/>
            <a:ext cx="3301609" cy="523220"/>
          </a:xfrm>
          <a:prstGeom prst="rect">
            <a:avLst/>
          </a:prstGeom>
          <a:noFill/>
        </p:spPr>
        <p:txBody>
          <a:bodyPr wrap="none" rtlCol="0">
            <a:spAutoFit/>
          </a:bodyPr>
          <a:lstStyle/>
          <a:p>
            <a:r>
              <a:rPr lang="en-US" sz="2800" dirty="0">
                <a:solidFill>
                  <a:srgbClr val="C00000"/>
                </a:solidFill>
                <a:latin typeface="Segoe UI" panose="020B0502040204020203" pitchFamily="34" charset="0"/>
                <a:cs typeface="Segoe UI" panose="020B0502040204020203" pitchFamily="34" charset="0"/>
              </a:rPr>
              <a:t>Arrange, Act, Assert</a:t>
            </a:r>
          </a:p>
        </p:txBody>
      </p:sp>
      <p:sp>
        <p:nvSpPr>
          <p:cNvPr id="8" name="TextBox 7">
            <a:extLst>
              <a:ext uri="{FF2B5EF4-FFF2-40B4-BE49-F238E27FC236}">
                <a16:creationId xmlns:a16="http://schemas.microsoft.com/office/drawing/2014/main" id="{5692A300-67F0-4397-AE5C-0DEB9B2297C5}"/>
              </a:ext>
            </a:extLst>
          </p:cNvPr>
          <p:cNvSpPr txBox="1"/>
          <p:nvPr/>
        </p:nvSpPr>
        <p:spPr>
          <a:xfrm>
            <a:off x="354523" y="1921268"/>
            <a:ext cx="3983783" cy="1200329"/>
          </a:xfrm>
          <a:prstGeom prst="rect">
            <a:avLst/>
          </a:prstGeom>
          <a:ln>
            <a:solidFill>
              <a:srgbClr val="2E3C7E"/>
            </a:solidFill>
          </a:ln>
          <a:effectLst>
            <a:softEdge rad="12700"/>
          </a:effectLst>
        </p:spPr>
        <p:style>
          <a:lnRef idx="2">
            <a:schemeClr val="dk1"/>
          </a:lnRef>
          <a:fillRef idx="1">
            <a:schemeClr val="lt1"/>
          </a:fillRef>
          <a:effectRef idx="0">
            <a:schemeClr val="dk1"/>
          </a:effectRef>
          <a:fontRef idx="minor">
            <a:schemeClr val="dk1"/>
          </a:fontRef>
        </p:style>
        <p:txBody>
          <a:bodyPr wrap="none" rtlCol="0">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MySum(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a:t>
            </a:r>
          </a:p>
          <a:p>
            <a:r>
              <a:rPr lang="en-US" dirty="0">
                <a:solidFill>
                  <a:srgbClr val="000000"/>
                </a:solidFill>
                <a:latin typeface="Consolas" panose="020B0609020204030204" pitchFamily="49" charset="0"/>
              </a:rPr>
              <a:t>}</a:t>
            </a:r>
            <a:endParaRPr lang="en-US" dirty="0"/>
          </a:p>
        </p:txBody>
      </p:sp>
      <p:sp>
        <p:nvSpPr>
          <p:cNvPr id="9" name="Rectangle 8">
            <a:extLst>
              <a:ext uri="{FF2B5EF4-FFF2-40B4-BE49-F238E27FC236}">
                <a16:creationId xmlns:a16="http://schemas.microsoft.com/office/drawing/2014/main" id="{74ECA0CA-C6DD-4020-852B-D983DE11A5A9}"/>
              </a:ext>
            </a:extLst>
          </p:cNvPr>
          <p:cNvSpPr/>
          <p:nvPr/>
        </p:nvSpPr>
        <p:spPr>
          <a:xfrm>
            <a:off x="5257800" y="1292697"/>
            <a:ext cx="6096000" cy="4093428"/>
          </a:xfrm>
          <a:prstGeom prst="rect">
            <a:avLst/>
          </a:prstGeom>
          <a:ln>
            <a:solidFill>
              <a:srgbClr val="2E3C7E"/>
            </a:solidFill>
          </a:ln>
          <a:effectLst>
            <a:softEdge rad="12700"/>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rgbClr val="000000"/>
                </a:solidFill>
                <a:latin typeface="Consolas" panose="020B0609020204030204" pitchFamily="49" charset="0"/>
              </a:rPr>
              <a:t>        [Test]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TestMySum()</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Arrange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5;</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7;</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Act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result = MySum(a, b);</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Assert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chemeClr val="accent5">
                    <a:lumMod val="60000"/>
                    <a:lumOff val="40000"/>
                  </a:schemeClr>
                </a:solidFill>
                <a:latin typeface="Consolas" panose="020B0609020204030204" pitchFamily="49" charset="0"/>
              </a:rPr>
              <a:t>Assert</a:t>
            </a:r>
            <a:r>
              <a:rPr lang="en-US" sz="2000" dirty="0">
                <a:solidFill>
                  <a:srgbClr val="000000"/>
                </a:solidFill>
                <a:latin typeface="Consolas" panose="020B0609020204030204" pitchFamily="49" charset="0"/>
              </a:rPr>
              <a:t>.AreEqual(12, result);</a:t>
            </a:r>
          </a:p>
          <a:p>
            <a:r>
              <a:rPr lang="en-US" sz="2000" dirty="0">
                <a:solidFill>
                  <a:srgbClr val="000000"/>
                </a:solidFill>
                <a:latin typeface="Consolas" panose="020B0609020204030204" pitchFamily="49" charset="0"/>
              </a:rPr>
              <a:t>        }</a:t>
            </a:r>
            <a:endParaRPr lang="en-US" sz="2000" dirty="0"/>
          </a:p>
        </p:txBody>
      </p:sp>
      <p:sp>
        <p:nvSpPr>
          <p:cNvPr id="11" name="TextBox 10">
            <a:extLst>
              <a:ext uri="{FF2B5EF4-FFF2-40B4-BE49-F238E27FC236}">
                <a16:creationId xmlns:a16="http://schemas.microsoft.com/office/drawing/2014/main" id="{43C247CA-F384-4E5C-B81E-E068D9CC8943}"/>
              </a:ext>
            </a:extLst>
          </p:cNvPr>
          <p:cNvSpPr txBox="1"/>
          <p:nvPr/>
        </p:nvSpPr>
        <p:spPr>
          <a:xfrm>
            <a:off x="238147" y="43012"/>
            <a:ext cx="3477106" cy="769441"/>
          </a:xfrm>
          <a:prstGeom prst="rect">
            <a:avLst/>
          </a:prstGeom>
          <a:noFill/>
        </p:spPr>
        <p:txBody>
          <a:bodyPr wrap="none" rtlCol="0">
            <a:spAutoFit/>
          </a:bodyPr>
          <a:lstStyle/>
          <a:p>
            <a:r>
              <a:rPr lang="it-IT" sz="4400" b="1" dirty="0">
                <a:solidFill>
                  <a:schemeClr val="tx1"/>
                </a:solidFill>
                <a:latin typeface="Segoe UI" panose="020B0502040204020203" pitchFamily="34" charset="0"/>
                <a:cs typeface="Segoe UI" panose="020B0502040204020203" pitchFamily="34" charset="0"/>
              </a:rPr>
              <a:t>AAA Pattern</a:t>
            </a:r>
            <a:endParaRPr lang="en-GB" sz="4400" b="1"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19284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TextBox 5">
            <a:extLst>
              <a:ext uri="{FF2B5EF4-FFF2-40B4-BE49-F238E27FC236}">
                <a16:creationId xmlns:a16="http://schemas.microsoft.com/office/drawing/2014/main" id="{63F62C60-3420-4E27-A5DA-EF6A7738BC54}"/>
              </a:ext>
            </a:extLst>
          </p:cNvPr>
          <p:cNvSpPr txBox="1"/>
          <p:nvPr/>
        </p:nvSpPr>
        <p:spPr>
          <a:xfrm>
            <a:off x="1156823" y="1152144"/>
            <a:ext cx="461665" cy="92398"/>
          </a:xfrm>
          <a:prstGeom prst="rect">
            <a:avLst/>
          </a:prstGeom>
          <a:noFill/>
        </p:spPr>
        <p:txBody>
          <a:bodyPr vert="eaVert" wrap="none" rtlCol="0">
            <a:spAutoFit/>
          </a:bodyPr>
          <a:lstStyle/>
          <a:p>
            <a:endParaRPr lang="en-US" dirty="0"/>
          </a:p>
        </p:txBody>
      </p:sp>
      <p:sp>
        <p:nvSpPr>
          <p:cNvPr id="7" name="TextBox 6">
            <a:extLst>
              <a:ext uri="{FF2B5EF4-FFF2-40B4-BE49-F238E27FC236}">
                <a16:creationId xmlns:a16="http://schemas.microsoft.com/office/drawing/2014/main" id="{BE21BAC4-4924-498F-B63B-B1E6A36EECDE}"/>
              </a:ext>
            </a:extLst>
          </p:cNvPr>
          <p:cNvSpPr txBox="1"/>
          <p:nvPr/>
        </p:nvSpPr>
        <p:spPr>
          <a:xfrm>
            <a:off x="288432" y="1431287"/>
            <a:ext cx="7473755"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This process allows you to write tests a </a:t>
            </a:r>
            <a:r>
              <a:rPr lang="en-US" i="1" dirty="0">
                <a:latin typeface="Segoe UI" panose="020B0502040204020203" pitchFamily="34" charset="0"/>
                <a:cs typeface="Segoe UI" panose="020B0502040204020203" pitchFamily="34" charset="0"/>
              </a:rPr>
              <a:t>non-technical language </a:t>
            </a:r>
            <a:r>
              <a:rPr lang="en-US" dirty="0">
                <a:latin typeface="Segoe UI" panose="020B0502040204020203" pitchFamily="34" charset="0"/>
                <a:cs typeface="Segoe UI" panose="020B0502040204020203" pitchFamily="34" charset="0"/>
              </a:rPr>
              <a:t>that everyone can understand (e.g. a domain-specific language like </a:t>
            </a:r>
            <a:r>
              <a:rPr lang="en-US" i="1" dirty="0">
                <a:latin typeface="Segoe UI" panose="020B0502040204020203" pitchFamily="34" charset="0"/>
                <a:cs typeface="Segoe UI" panose="020B0502040204020203" pitchFamily="34" charset="0"/>
              </a:rPr>
              <a:t>Gherkin</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BDD forms an approach for building a </a:t>
            </a:r>
            <a:r>
              <a:rPr lang="en-US" b="1" dirty="0">
                <a:solidFill>
                  <a:srgbClr val="C00000"/>
                </a:solidFill>
                <a:latin typeface="Segoe UI" panose="020B0502040204020203" pitchFamily="34" charset="0"/>
                <a:cs typeface="Segoe UI" panose="020B0502040204020203" pitchFamily="34" charset="0"/>
              </a:rPr>
              <a:t>shared understanding</a:t>
            </a:r>
            <a:r>
              <a:rPr lang="en-US" dirty="0">
                <a:latin typeface="Segoe UI" panose="020B0502040204020203" pitchFamily="34" charset="0"/>
                <a:cs typeface="Segoe UI" panose="020B0502040204020203" pitchFamily="34" charset="0"/>
              </a:rPr>
              <a:t> on what kind of software to build </a:t>
            </a:r>
            <a:r>
              <a:rPr lang="en-US" b="1" dirty="0">
                <a:solidFill>
                  <a:srgbClr val="C00000"/>
                </a:solidFill>
                <a:latin typeface="Segoe UI" panose="020B0502040204020203" pitchFamily="34" charset="0"/>
                <a:cs typeface="Segoe UI" panose="020B0502040204020203" pitchFamily="34" charset="0"/>
              </a:rPr>
              <a:t>by discussing examples.</a:t>
            </a:r>
            <a:endParaRPr lang="en-US" dirty="0">
              <a:solidFill>
                <a:srgbClr val="C00000"/>
              </a:solidFill>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2071C180-8868-4C91-8EF6-F49189BB47F0}"/>
              </a:ext>
            </a:extLst>
          </p:cNvPr>
          <p:cNvSpPr/>
          <p:nvPr/>
        </p:nvSpPr>
        <p:spPr>
          <a:xfrm>
            <a:off x="288432" y="960366"/>
            <a:ext cx="3214854" cy="369332"/>
          </a:xfrm>
          <a:prstGeom prst="rect">
            <a:avLst/>
          </a:prstGeom>
        </p:spPr>
        <p:txBody>
          <a:bodyPr wrap="none">
            <a:spAutoFit/>
          </a:bodyPr>
          <a:lstStyle/>
          <a:p>
            <a:r>
              <a:rPr lang="en-US" dirty="0">
                <a:solidFill>
                  <a:srgbClr val="C00000"/>
                </a:solidFill>
                <a:latin typeface="Segoe UI" panose="020B0502040204020203" pitchFamily="34" charset="0"/>
                <a:cs typeface="Segoe UI" panose="020B0502040204020203" pitchFamily="34" charset="0"/>
              </a:rPr>
              <a:t>Behavior Driven Development</a:t>
            </a:r>
          </a:p>
        </p:txBody>
      </p:sp>
      <p:sp>
        <p:nvSpPr>
          <p:cNvPr id="10" name="TextBox 9">
            <a:extLst>
              <a:ext uri="{FF2B5EF4-FFF2-40B4-BE49-F238E27FC236}">
                <a16:creationId xmlns:a16="http://schemas.microsoft.com/office/drawing/2014/main" id="{20AAB44F-F1A7-48E5-90D2-201E11132D1F}"/>
              </a:ext>
            </a:extLst>
          </p:cNvPr>
          <p:cNvSpPr txBox="1"/>
          <p:nvPr/>
        </p:nvSpPr>
        <p:spPr>
          <a:xfrm>
            <a:off x="8809463" y="1862254"/>
            <a:ext cx="184731" cy="369332"/>
          </a:xfrm>
          <a:prstGeom prst="rect">
            <a:avLst/>
          </a:prstGeom>
          <a:noFill/>
        </p:spPr>
        <p:txBody>
          <a:bodyPr wrap="none" rtlCol="0">
            <a:spAutoFit/>
          </a:bodyPr>
          <a:lstStyle/>
          <a:p>
            <a:endParaRPr lang="en-US" dirty="0"/>
          </a:p>
        </p:txBody>
      </p:sp>
      <p:graphicFrame>
        <p:nvGraphicFramePr>
          <p:cNvPr id="11" name="Diagram 10">
            <a:extLst>
              <a:ext uri="{FF2B5EF4-FFF2-40B4-BE49-F238E27FC236}">
                <a16:creationId xmlns:a16="http://schemas.microsoft.com/office/drawing/2014/main" id="{CF8CBCD3-1572-4509-9217-D5C22B2EC6E7}"/>
              </a:ext>
            </a:extLst>
          </p:cNvPr>
          <p:cNvGraphicFramePr/>
          <p:nvPr>
            <p:extLst>
              <p:ext uri="{D42A27DB-BD31-4B8C-83A1-F6EECF244321}">
                <p14:modId xmlns:p14="http://schemas.microsoft.com/office/powerpoint/2010/main" val="1066288001"/>
              </p:ext>
            </p:extLst>
          </p:nvPr>
        </p:nvGraphicFramePr>
        <p:xfrm>
          <a:off x="7843244" y="492465"/>
          <a:ext cx="3836020" cy="1504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B11970D0-7A4F-4810-9D69-4B960926C97B}"/>
              </a:ext>
            </a:extLst>
          </p:cNvPr>
          <p:cNvPicPr>
            <a:picLocks noChangeAspect="1"/>
          </p:cNvPicPr>
          <p:nvPr/>
        </p:nvPicPr>
        <p:blipFill>
          <a:blip r:embed="rId8"/>
          <a:stretch>
            <a:fillRect/>
          </a:stretch>
        </p:blipFill>
        <p:spPr>
          <a:xfrm>
            <a:off x="293548" y="3116557"/>
            <a:ext cx="2177087" cy="2219656"/>
          </a:xfrm>
          <a:prstGeom prst="rect">
            <a:avLst/>
          </a:prstGeom>
        </p:spPr>
      </p:pic>
      <p:sp>
        <p:nvSpPr>
          <p:cNvPr id="13" name="TextBox 12">
            <a:extLst>
              <a:ext uri="{FF2B5EF4-FFF2-40B4-BE49-F238E27FC236}">
                <a16:creationId xmlns:a16="http://schemas.microsoft.com/office/drawing/2014/main" id="{B0F1E497-9A61-49B0-AE1A-8AD5C211333F}"/>
              </a:ext>
            </a:extLst>
          </p:cNvPr>
          <p:cNvSpPr txBox="1"/>
          <p:nvPr/>
        </p:nvSpPr>
        <p:spPr>
          <a:xfrm>
            <a:off x="535353" y="3638651"/>
            <a:ext cx="1803699" cy="923330"/>
          </a:xfrm>
          <a:prstGeom prst="rect">
            <a:avLst/>
          </a:prstGeom>
          <a:noFill/>
        </p:spPr>
        <p:txBody>
          <a:bodyPr wrap="none" rtlCol="0">
            <a:spAutoFit/>
          </a:bodyPr>
          <a:lstStyle/>
          <a:p>
            <a:r>
              <a:rPr lang="en-US" dirty="0">
                <a:latin typeface="Forte" panose="03060902040502070203" pitchFamily="66" charset="0"/>
              </a:rPr>
              <a:t>As a [role]</a:t>
            </a:r>
          </a:p>
          <a:p>
            <a:r>
              <a:rPr lang="en-US" dirty="0">
                <a:latin typeface="Forte" panose="03060902040502070203" pitchFamily="66" charset="0"/>
              </a:rPr>
              <a:t>I want [feature]</a:t>
            </a:r>
          </a:p>
          <a:p>
            <a:r>
              <a:rPr lang="en-US" dirty="0">
                <a:latin typeface="Forte" panose="03060902040502070203" pitchFamily="66" charset="0"/>
              </a:rPr>
              <a:t>So that [benefit]</a:t>
            </a:r>
          </a:p>
        </p:txBody>
      </p:sp>
      <p:sp>
        <p:nvSpPr>
          <p:cNvPr id="14" name="Rectangle 2">
            <a:extLst>
              <a:ext uri="{FF2B5EF4-FFF2-40B4-BE49-F238E27FC236}">
                <a16:creationId xmlns:a16="http://schemas.microsoft.com/office/drawing/2014/main" id="{D6B83678-2764-45FC-A1F0-235F65836C23}"/>
              </a:ext>
            </a:extLst>
          </p:cNvPr>
          <p:cNvSpPr>
            <a:spLocks noChangeArrowheads="1"/>
          </p:cNvSpPr>
          <p:nvPr/>
        </p:nvSpPr>
        <p:spPr bwMode="auto">
          <a:xfrm>
            <a:off x="2856310" y="3166116"/>
            <a:ext cx="4143580" cy="246221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As 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registered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want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 be able to login,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 that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can see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Scenario 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User is able to log in.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Given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that I am a registered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enter the username ‘Codrina’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password ‘ladybug’,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should see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first screen of the app.</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5" name="Arrow: Right 14">
            <a:extLst>
              <a:ext uri="{FF2B5EF4-FFF2-40B4-BE49-F238E27FC236}">
                <a16:creationId xmlns:a16="http://schemas.microsoft.com/office/drawing/2014/main" id="{59A6B6D0-C828-440F-8520-C42739B990BF}"/>
              </a:ext>
            </a:extLst>
          </p:cNvPr>
          <p:cNvSpPr/>
          <p:nvPr/>
        </p:nvSpPr>
        <p:spPr>
          <a:xfrm>
            <a:off x="2430746" y="4142836"/>
            <a:ext cx="383418" cy="277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11BA5EA-42D7-46FA-AF05-36EFD948ADBB}"/>
              </a:ext>
            </a:extLst>
          </p:cNvPr>
          <p:cNvSpPr txBox="1"/>
          <p:nvPr/>
        </p:nvSpPr>
        <p:spPr>
          <a:xfrm>
            <a:off x="288432" y="2491694"/>
            <a:ext cx="920445" cy="646331"/>
          </a:xfrm>
          <a:prstGeom prst="rect">
            <a:avLst/>
          </a:prstGeom>
          <a:noFill/>
        </p:spPr>
        <p:txBody>
          <a:bodyPr wrap="none" rtlCol="0">
            <a:spAutoFit/>
          </a:bodyPr>
          <a:lstStyle/>
          <a:p>
            <a:pPr lvl="1"/>
            <a:endParaRPr lang="en-US" dirty="0"/>
          </a:p>
          <a:p>
            <a:r>
              <a:rPr lang="en-US" i="1" dirty="0">
                <a:latin typeface="Segoe UI" panose="020B0502040204020203" pitchFamily="34" charset="0"/>
                <a:cs typeface="Segoe UI" panose="020B0502040204020203" pitchFamily="34" charset="0"/>
              </a:rPr>
              <a:t>Sample</a:t>
            </a:r>
          </a:p>
        </p:txBody>
      </p:sp>
      <p:pic>
        <p:nvPicPr>
          <p:cNvPr id="17" name="Picture 16">
            <a:extLst>
              <a:ext uri="{FF2B5EF4-FFF2-40B4-BE49-F238E27FC236}">
                <a16:creationId xmlns:a16="http://schemas.microsoft.com/office/drawing/2014/main" id="{D0FC81AE-5AFA-46E6-BE6C-DE25D29AB98F}"/>
              </a:ext>
            </a:extLst>
          </p:cNvPr>
          <p:cNvPicPr>
            <a:picLocks noChangeAspect="1"/>
          </p:cNvPicPr>
          <p:nvPr/>
        </p:nvPicPr>
        <p:blipFill>
          <a:blip r:embed="rId9"/>
          <a:stretch>
            <a:fillRect/>
          </a:stretch>
        </p:blipFill>
        <p:spPr>
          <a:xfrm>
            <a:off x="8809463" y="1955549"/>
            <a:ext cx="1713966" cy="3562446"/>
          </a:xfrm>
          <a:prstGeom prst="rect">
            <a:avLst/>
          </a:prstGeom>
        </p:spPr>
      </p:pic>
      <p:sp>
        <p:nvSpPr>
          <p:cNvPr id="2" name="TextBox 1">
            <a:extLst>
              <a:ext uri="{FF2B5EF4-FFF2-40B4-BE49-F238E27FC236}">
                <a16:creationId xmlns:a16="http://schemas.microsoft.com/office/drawing/2014/main" id="{700A79EE-DD9C-41FF-9DBD-6129B109C344}"/>
              </a:ext>
            </a:extLst>
          </p:cNvPr>
          <p:cNvSpPr txBox="1"/>
          <p:nvPr/>
        </p:nvSpPr>
        <p:spPr>
          <a:xfrm>
            <a:off x="187325" y="219652"/>
            <a:ext cx="3520644" cy="646331"/>
          </a:xfrm>
          <a:prstGeom prst="rect">
            <a:avLst/>
          </a:prstGeom>
          <a:noFill/>
        </p:spPr>
        <p:txBody>
          <a:bodyPr wrap="none" rtlCol="0">
            <a:spAutoFit/>
          </a:bodyPr>
          <a:lstStyle/>
          <a:p>
            <a:r>
              <a:rPr lang="en-US" sz="3600" b="1" dirty="0">
                <a:latin typeface="Segoe UI" panose="020B0502040204020203" pitchFamily="34" charset="0"/>
                <a:cs typeface="Segoe UI" panose="020B0502040204020203" pitchFamily="34" charset="0"/>
              </a:rPr>
              <a:t> BDD Approach</a:t>
            </a:r>
          </a:p>
        </p:txBody>
      </p:sp>
    </p:spTree>
    <p:extLst>
      <p:ext uri="{BB962C8B-B14F-4D97-AF65-F5344CB8AC3E}">
        <p14:creationId xmlns:p14="http://schemas.microsoft.com/office/powerpoint/2010/main" val="14687258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Rectangle 5">
            <a:extLst>
              <a:ext uri="{FF2B5EF4-FFF2-40B4-BE49-F238E27FC236}">
                <a16:creationId xmlns:a16="http://schemas.microsoft.com/office/drawing/2014/main" id="{840A6A24-4A00-4B2E-98B1-AC99AFFE92B1}"/>
              </a:ext>
            </a:extLst>
          </p:cNvPr>
          <p:cNvSpPr/>
          <p:nvPr/>
        </p:nvSpPr>
        <p:spPr>
          <a:xfrm>
            <a:off x="364274" y="1190348"/>
            <a:ext cx="9240644" cy="2431307"/>
          </a:xfrm>
          <a:prstGeom prst="rect">
            <a:avLst/>
          </a:prstGeom>
        </p:spPr>
        <p:txBody>
          <a:bodyPr wrap="square">
            <a:spAutoFit/>
          </a:bodyPr>
          <a:lstStyle/>
          <a:p>
            <a:pPr>
              <a:lnSpc>
                <a:spcPct val="107000"/>
              </a:lnSpc>
              <a:spcAft>
                <a:spcPts val="800"/>
              </a:spcAft>
            </a:pPr>
            <a:r>
              <a:rPr lang="en-US" dirty="0">
                <a:latin typeface="Segoe UI" panose="020B0502040204020203" pitchFamily="34" charset="0"/>
                <a:ea typeface="Calibri" panose="020F0502020204030204" pitchFamily="34" charset="0"/>
                <a:cs typeface="Segoe UI" panose="020B0502040204020203" pitchFamily="34" charset="0"/>
              </a:rPr>
              <a:t> In order to </a:t>
            </a:r>
            <a:r>
              <a:rPr lang="en-US" i="1" dirty="0">
                <a:latin typeface="Segoe UI" panose="020B0502040204020203" pitchFamily="34" charset="0"/>
                <a:ea typeface="Calibri" panose="020F0502020204030204" pitchFamily="34" charset="0"/>
                <a:cs typeface="Segoe UI" panose="020B0502040204020203" pitchFamily="34" charset="0"/>
              </a:rPr>
              <a:t>identify</a:t>
            </a:r>
            <a:r>
              <a:rPr lang="en-US" dirty="0">
                <a:latin typeface="Segoe UI" panose="020B0502040204020203" pitchFamily="34" charset="0"/>
                <a:ea typeface="Calibri" panose="020F0502020204030204" pitchFamily="34" charset="0"/>
                <a:cs typeface="Segoe UI" panose="020B0502040204020203" pitchFamily="34" charset="0"/>
              </a:rPr>
              <a:t> a control on the screen, each control needs an unique identifier called </a:t>
            </a:r>
            <a:r>
              <a:rPr lang="en-US" b="1" dirty="0">
                <a:latin typeface="Segoe UI" panose="020B0502040204020203" pitchFamily="34" charset="0"/>
                <a:ea typeface="Calibri" panose="020F0502020204030204" pitchFamily="34" charset="0"/>
                <a:cs typeface="Segoe UI" panose="020B0502040204020203" pitchFamily="34" charset="0"/>
              </a:rPr>
              <a:t>AutomationId </a:t>
            </a:r>
            <a:r>
              <a:rPr lang="en-US" dirty="0">
                <a:latin typeface="Segoe UI" panose="020B0502040204020203" pitchFamily="34" charset="0"/>
                <a:ea typeface="Calibri" panose="020F0502020204030204" pitchFamily="34" charset="0"/>
                <a:cs typeface="Segoe UI" panose="020B0502040204020203" pitchFamily="34" charset="0"/>
              </a:rPr>
              <a:t>set to the visual element, for example:</a:t>
            </a:r>
          </a:p>
          <a:p>
            <a:pPr>
              <a:lnSpc>
                <a:spcPct val="107000"/>
              </a:lnSpc>
              <a:spcAft>
                <a:spcPts val="800"/>
              </a:spcAft>
            </a:pP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&lt;Label </a:t>
            </a:r>
            <a:r>
              <a:rPr lang="en-US" sz="1400" dirty="0">
                <a:solidFill>
                  <a:srgbClr val="0451A5"/>
                </a:solidFill>
                <a:latin typeface="Consolas" panose="020B0609020204030204" pitchFamily="49" charset="0"/>
                <a:ea typeface="Calibri" panose="020F0502020204030204" pitchFamily="34" charset="0"/>
                <a:cs typeface="Times New Roman" panose="02020603050405020304" pitchFamily="18" charset="0"/>
              </a:rPr>
              <a:t>x:Name</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"label1"</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451A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AutomationId</a:t>
            </a:r>
            <a:r>
              <a:rPr lang="en-US" sz="1400" dirty="0">
                <a:solidFill>
                  <a:srgbClr val="0101FD"/>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"MyLabel"</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451A5"/>
                </a:solidFill>
                <a:latin typeface="Consolas" panose="020B0609020204030204" pitchFamily="49" charset="0"/>
                <a:ea typeface="Calibri" panose="020F0502020204030204" pitchFamily="34" charset="0"/>
                <a:cs typeface="Times New Roman" panose="02020603050405020304" pitchFamily="18" charset="0"/>
              </a:rPr>
              <a:t>Text</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"Hello, Xamarin.Forms!"</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Or</a:t>
            </a:r>
          </a:p>
          <a:p>
            <a:pPr>
              <a:lnSpc>
                <a:spcPct val="107000"/>
              </a:lnSpc>
            </a:pPr>
            <a:r>
              <a:rPr lang="en-US" sz="1400" dirty="0">
                <a:solidFill>
                  <a:srgbClr val="0101FD"/>
                </a:solidFill>
                <a:latin typeface="Consolas" panose="020B0609020204030204" pitchFamily="49" charset="0"/>
                <a:ea typeface="Times New Roman" panose="02020603050405020304" pitchFamily="18" charset="0"/>
                <a:cs typeface="Times New Roman" panose="02020603050405020304" pitchFamily="18" charset="0"/>
              </a:rPr>
              <a:t>var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label1 = </a:t>
            </a:r>
            <a:r>
              <a:rPr lang="en-US" sz="1400" dirty="0">
                <a:solidFill>
                  <a:srgbClr val="0101FD"/>
                </a:solidFill>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Label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Text = </a:t>
            </a:r>
            <a:r>
              <a:rPr lang="en-US" sz="1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"Hello, Xamarin.Forms!"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AutomationId = </a:t>
            </a:r>
            <a:r>
              <a:rPr lang="en-US" sz="1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"MyLabel"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5823E20B-EF7A-4BB0-B8DB-30E349CA48C4}"/>
              </a:ext>
            </a:extLst>
          </p:cNvPr>
          <p:cNvSpPr/>
          <p:nvPr/>
        </p:nvSpPr>
        <p:spPr>
          <a:xfrm>
            <a:off x="412596" y="3983145"/>
            <a:ext cx="9144000" cy="646331"/>
          </a:xfrm>
          <a:prstGeom prst="rect">
            <a:avLst/>
          </a:prstGeom>
        </p:spPr>
        <p:txBody>
          <a:bodyPr wrap="square">
            <a:spAutoFit/>
          </a:bodyPr>
          <a:lstStyle/>
          <a:p>
            <a:endParaRPr lang="en-US" dirty="0">
              <a:solidFill>
                <a:srgbClr val="2E3C7E"/>
              </a:solidFill>
              <a:latin typeface="Open Sans" panose="020B0606030504020204"/>
            </a:endParaRPr>
          </a:p>
          <a:p>
            <a:endParaRPr lang="en-US" dirty="0">
              <a:latin typeface="Open Sans" panose="020B0606030504020204"/>
            </a:endParaRPr>
          </a:p>
        </p:txBody>
      </p:sp>
      <p:sp>
        <p:nvSpPr>
          <p:cNvPr id="10" name="Rectangle 9">
            <a:extLst>
              <a:ext uri="{FF2B5EF4-FFF2-40B4-BE49-F238E27FC236}">
                <a16:creationId xmlns:a16="http://schemas.microsoft.com/office/drawing/2014/main" id="{9763EDE7-1B8D-438C-9DCB-9A4807C7D99B}"/>
              </a:ext>
            </a:extLst>
          </p:cNvPr>
          <p:cNvSpPr/>
          <p:nvPr/>
        </p:nvSpPr>
        <p:spPr>
          <a:xfrm>
            <a:off x="1828800" y="4109500"/>
            <a:ext cx="8714306" cy="954107"/>
          </a:xfrm>
          <a:prstGeom prst="rect">
            <a:avLst/>
          </a:prstGeom>
        </p:spPr>
        <p:txBody>
          <a:bodyPr wrap="square">
            <a:spAutoFit/>
          </a:bodyPr>
          <a:lstStyle/>
          <a:p>
            <a:pPr algn="ctr"/>
            <a:r>
              <a:rPr lang="en-US" sz="2800" dirty="0">
                <a:latin typeface="Segoe UI" panose="020B0502040204020203" pitchFamily="34" charset="0"/>
                <a:cs typeface="Segoe UI" panose="020B0502040204020203" pitchFamily="34" charset="0"/>
              </a:rPr>
              <a:t>It’s important also to write every single action and </a:t>
            </a:r>
          </a:p>
          <a:p>
            <a:pPr algn="ctr"/>
            <a:r>
              <a:rPr lang="en-US" sz="2800" b="1" dirty="0">
                <a:solidFill>
                  <a:srgbClr val="C00000"/>
                </a:solidFill>
                <a:latin typeface="Segoe UI" panose="020B0502040204020203" pitchFamily="34" charset="0"/>
                <a:cs typeface="Segoe UI" panose="020B0502040204020203" pitchFamily="34" charset="0"/>
              </a:rPr>
              <a:t>not take anything for granted</a:t>
            </a:r>
            <a:r>
              <a:rPr lang="en-US" sz="2800" dirty="0">
                <a:solidFill>
                  <a:srgbClr val="C00000"/>
                </a:solidFill>
                <a:latin typeface="Segoe UI" panose="020B0502040204020203" pitchFamily="34" charset="0"/>
                <a:cs typeface="Segoe UI" panose="020B0502040204020203" pitchFamily="34" charset="0"/>
              </a:rPr>
              <a:t> </a:t>
            </a:r>
          </a:p>
        </p:txBody>
      </p:sp>
      <p:sp>
        <p:nvSpPr>
          <p:cNvPr id="2" name="TextBox 1">
            <a:extLst>
              <a:ext uri="{FF2B5EF4-FFF2-40B4-BE49-F238E27FC236}">
                <a16:creationId xmlns:a16="http://schemas.microsoft.com/office/drawing/2014/main" id="{975B4A8A-1363-4978-A42B-F811F44C65AD}"/>
              </a:ext>
            </a:extLst>
          </p:cNvPr>
          <p:cNvSpPr txBox="1"/>
          <p:nvPr/>
        </p:nvSpPr>
        <p:spPr>
          <a:xfrm>
            <a:off x="234694" y="307053"/>
            <a:ext cx="4270913" cy="523220"/>
          </a:xfrm>
          <a:prstGeom prst="rect">
            <a:avLst/>
          </a:prstGeom>
          <a:noFill/>
        </p:spPr>
        <p:txBody>
          <a:bodyPr wrap="none" rtlCol="0">
            <a:spAutoFit/>
          </a:bodyPr>
          <a:lstStyle/>
          <a:p>
            <a:r>
              <a:rPr lang="en-US" sz="2800" b="1" dirty="0">
                <a:solidFill>
                  <a:schemeClr val="tx1"/>
                </a:solidFill>
                <a:latin typeface="Segoe UI" panose="020B0502040204020203" pitchFamily="34" charset="0"/>
                <a:cs typeface="Segoe UI" panose="020B0502040204020203" pitchFamily="34" charset="0"/>
              </a:rPr>
              <a:t> Meet the AutomationId</a:t>
            </a:r>
          </a:p>
        </p:txBody>
      </p:sp>
    </p:spTree>
    <p:extLst>
      <p:ext uri="{BB962C8B-B14F-4D97-AF65-F5344CB8AC3E}">
        <p14:creationId xmlns:p14="http://schemas.microsoft.com/office/powerpoint/2010/main" val="320849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5362" name="Text Box 1" descr="Title 1">
            <a:extLst>
              <a:ext uri="{FF2B5EF4-FFF2-40B4-BE49-F238E27FC236}">
                <a16:creationId xmlns:a16="http://schemas.microsoft.com/office/drawing/2014/main" id="{26111318-9BC4-4E04-9440-46141ABA5318}"/>
              </a:ext>
            </a:extLst>
          </p:cNvPr>
          <p:cNvSpPr txBox="1">
            <a:spLocks/>
          </p:cNvSpPr>
          <p:nvPr/>
        </p:nvSpPr>
        <p:spPr bwMode="auto">
          <a:xfrm>
            <a:off x="273050" y="420688"/>
            <a:ext cx="11644313"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lnSpc>
                <a:spcPct val="90000"/>
              </a:lnSpc>
            </a:pPr>
            <a:r>
              <a:rPr lang="en-US" altLang="en-US" sz="3600" b="1">
                <a:latin typeface="Segoe UI" panose="020B0502040204020203" pitchFamily="34" charset="0"/>
                <a:sym typeface="Segoe UI" panose="020B0502040204020203" pitchFamily="34" charset="0"/>
              </a:rPr>
              <a:t>PRESENTER</a:t>
            </a:r>
          </a:p>
        </p:txBody>
      </p:sp>
      <p:sp>
        <p:nvSpPr>
          <p:cNvPr id="15363" name="Rectangle 2" descr="Rectangle 19">
            <a:extLst>
              <a:ext uri="{FF2B5EF4-FFF2-40B4-BE49-F238E27FC236}">
                <a16:creationId xmlns:a16="http://schemas.microsoft.com/office/drawing/2014/main" id="{4F4AB44D-0963-49E0-82A8-9EDD0595899B}"/>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grpSp>
        <p:nvGrpSpPr>
          <p:cNvPr id="15364" name="Group 3">
            <a:extLst>
              <a:ext uri="{FF2B5EF4-FFF2-40B4-BE49-F238E27FC236}">
                <a16:creationId xmlns:a16="http://schemas.microsoft.com/office/drawing/2014/main" id="{078C1D6A-8BB4-40B5-AE04-CBEA504FB656}"/>
              </a:ext>
            </a:extLst>
          </p:cNvPr>
          <p:cNvGrpSpPr>
            <a:grpSpLocks/>
          </p:cNvGrpSpPr>
          <p:nvPr/>
        </p:nvGrpSpPr>
        <p:grpSpPr bwMode="auto">
          <a:xfrm>
            <a:off x="174625" y="6189663"/>
            <a:ext cx="11745913" cy="508000"/>
            <a:chOff x="0" y="0"/>
            <a:chExt cx="11745912" cy="509066"/>
          </a:xfrm>
        </p:grpSpPr>
        <p:grpSp>
          <p:nvGrpSpPr>
            <p:cNvPr id="15366" name="Group 4">
              <a:extLst>
                <a:ext uri="{FF2B5EF4-FFF2-40B4-BE49-F238E27FC236}">
                  <a16:creationId xmlns:a16="http://schemas.microsoft.com/office/drawing/2014/main" id="{A331C3E3-4472-4146-A52E-8D92BC16339B}"/>
                </a:ext>
              </a:extLst>
            </p:cNvPr>
            <p:cNvGrpSpPr>
              <a:grpSpLocks/>
            </p:cNvGrpSpPr>
            <p:nvPr/>
          </p:nvGrpSpPr>
          <p:grpSpPr bwMode="auto">
            <a:xfrm>
              <a:off x="10146741" y="71180"/>
              <a:ext cx="1599171" cy="354725"/>
              <a:chOff x="0" y="0"/>
              <a:chExt cx="1599171" cy="354725"/>
            </a:xfrm>
          </p:grpSpPr>
          <p:sp>
            <p:nvSpPr>
              <p:cNvPr id="15369" name="Rectangle 5">
                <a:extLst>
                  <a:ext uri="{FF2B5EF4-FFF2-40B4-BE49-F238E27FC236}">
                    <a16:creationId xmlns:a16="http://schemas.microsoft.com/office/drawing/2014/main" id="{F6A10D96-B9F7-4367-B4A9-7402F6A6BB22}"/>
                  </a:ext>
                </a:extLst>
              </p:cNvPr>
              <p:cNvSpPr>
                <a:spLocks/>
              </p:cNvSpPr>
              <p:nvPr/>
            </p:nvSpPr>
            <p:spPr bwMode="auto">
              <a:xfrm>
                <a:off x="0" y="0"/>
                <a:ext cx="1599171" cy="354725"/>
              </a:xfrm>
              <a:prstGeom prst="rect">
                <a:avLst/>
              </a:prstGeom>
              <a:solidFill>
                <a:srgbClr val="000000">
                  <a:alpha val="0"/>
                </a:srgbClr>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endParaRPr lang="en-US" altLang="en-US"/>
              </a:p>
            </p:txBody>
          </p:sp>
          <p:pic>
            <p:nvPicPr>
              <p:cNvPr id="15370" name="Picture 6" descr="image2.png">
                <a:extLst>
                  <a:ext uri="{FF2B5EF4-FFF2-40B4-BE49-F238E27FC236}">
                    <a16:creationId xmlns:a16="http://schemas.microsoft.com/office/drawing/2014/main" id="{C5EB9E3B-36A1-474F-8541-B8B441FF05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99171" cy="35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15367" name="Rectangle 7" descr="Rectangle 21">
              <a:extLst>
                <a:ext uri="{FF2B5EF4-FFF2-40B4-BE49-F238E27FC236}">
                  <a16:creationId xmlns:a16="http://schemas.microsoft.com/office/drawing/2014/main" id="{91C25375-6DE4-4CC1-B469-5F7DB8DC604C}"/>
                </a:ext>
              </a:extLst>
            </p:cNvPr>
            <p:cNvSpPr>
              <a:spLocks/>
            </p:cNvSpPr>
            <p:nvPr/>
          </p:nvSpPr>
          <p:spPr bwMode="auto">
            <a:xfrm>
              <a:off x="0" y="231720"/>
              <a:ext cx="3478325" cy="277346"/>
            </a:xfrm>
            <a:prstGeom prst="rect">
              <a:avLst/>
            </a:prstGeom>
            <a:solidFill>
              <a:srgbClr val="0023D1"/>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5368" name="Rectangle 8" descr="Rectangle 23">
              <a:extLst>
                <a:ext uri="{FF2B5EF4-FFF2-40B4-BE49-F238E27FC236}">
                  <a16:creationId xmlns:a16="http://schemas.microsoft.com/office/drawing/2014/main" id="{26B8ED16-3888-42A5-9EE2-3EB0CCEF7938}"/>
                </a:ext>
              </a:extLst>
            </p:cNvPr>
            <p:cNvSpPr>
              <a:spLocks/>
            </p:cNvSpPr>
            <p:nvPr/>
          </p:nvSpPr>
          <p:spPr bwMode="auto">
            <a:xfrm>
              <a:off x="17582" y="0"/>
              <a:ext cx="1190262" cy="308423"/>
            </a:xfrm>
            <a:prstGeom prst="rect">
              <a:avLst/>
            </a:prstGeom>
            <a:solidFill>
              <a:srgbClr val="0023D1"/>
            </a:solidFill>
            <a:ln>
              <a:noFill/>
            </a:ln>
            <a:effectLst/>
            <a:extLs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grpSp>
      <p:sp>
        <p:nvSpPr>
          <p:cNvPr id="15365" name="Text Box 12" descr="Content Placeholder 7">
            <a:extLst>
              <a:ext uri="{FF2B5EF4-FFF2-40B4-BE49-F238E27FC236}">
                <a16:creationId xmlns:a16="http://schemas.microsoft.com/office/drawing/2014/main" id="{1A72F01D-63BA-4286-9B88-66E9AFC209AA}"/>
              </a:ext>
            </a:extLst>
          </p:cNvPr>
          <p:cNvSpPr txBox="1">
            <a:spLocks/>
          </p:cNvSpPr>
          <p:nvPr/>
        </p:nvSpPr>
        <p:spPr bwMode="auto">
          <a:xfrm>
            <a:off x="4808538" y="4479925"/>
            <a:ext cx="2566987"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lnSpc>
                <a:spcPct val="90000"/>
              </a:lnSpc>
              <a:spcBef>
                <a:spcPts val="1000"/>
              </a:spcBef>
            </a:pPr>
            <a:r>
              <a:rPr lang="en-US" altLang="en-US" sz="2400" b="1" dirty="0">
                <a:latin typeface="Arial" panose="020B0604020202020204" pitchFamily="34" charset="0"/>
                <a:cs typeface="Arial" panose="020B0604020202020204" pitchFamily="34" charset="0"/>
                <a:sym typeface="Arial" panose="020B0604020202020204" pitchFamily="34" charset="0"/>
              </a:rPr>
              <a:t>Codrina Merigo</a:t>
            </a:r>
          </a:p>
          <a:p>
            <a:pPr algn="ctr" eaLnBrk="1">
              <a:lnSpc>
                <a:spcPct val="110000"/>
              </a:lnSpc>
              <a:spcBef>
                <a:spcPts val="1000"/>
              </a:spcBef>
            </a:pPr>
            <a:r>
              <a:rPr lang="en-US" altLang="en-US" sz="1700" dirty="0">
                <a:latin typeface="Arial" panose="020B0604020202020204" pitchFamily="34" charset="0"/>
                <a:cs typeface="Arial" panose="020B0604020202020204" pitchFamily="34" charset="0"/>
                <a:sym typeface="Arial" panose="020B0604020202020204" pitchFamily="34" charset="0"/>
              </a:rPr>
              <a:t>Software Engineer</a:t>
            </a:r>
          </a:p>
          <a:p>
            <a:pPr algn="ctr" eaLnBrk="1">
              <a:lnSpc>
                <a:spcPct val="110000"/>
              </a:lnSpc>
              <a:spcBef>
                <a:spcPts val="1000"/>
              </a:spcBef>
            </a:pPr>
            <a:endParaRPr lang="en-US" altLang="en-US" sz="1700" dirty="0">
              <a:latin typeface="Arial" panose="020B0604020202020204" pitchFamily="34" charset="0"/>
              <a:cs typeface="Arial" panose="020B0604020202020204" pitchFamily="34" charset="0"/>
              <a:sym typeface="Arial" panose="020B0604020202020204" pitchFamily="34" charset="0"/>
            </a:endParaRPr>
          </a:p>
        </p:txBody>
      </p:sp>
      <p:pic>
        <p:nvPicPr>
          <p:cNvPr id="11" name="Picture 10" descr="A person smiling for the camera&#10;&#10;Description generated with very high confidence">
            <a:extLst>
              <a:ext uri="{FF2B5EF4-FFF2-40B4-BE49-F238E27FC236}">
                <a16:creationId xmlns:a16="http://schemas.microsoft.com/office/drawing/2014/main" id="{19F7CE11-036F-469E-B9B1-435575833010}"/>
              </a:ext>
            </a:extLst>
          </p:cNvPr>
          <p:cNvPicPr>
            <a:picLocks noChangeAspect="1"/>
          </p:cNvPicPr>
          <p:nvPr/>
        </p:nvPicPr>
        <p:blipFill>
          <a:blip r:embed="rId3"/>
          <a:stretch>
            <a:fillRect/>
          </a:stretch>
        </p:blipFill>
        <p:spPr>
          <a:xfrm>
            <a:off x="3817938" y="4486583"/>
            <a:ext cx="990600" cy="989568"/>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TextBox 5">
            <a:extLst>
              <a:ext uri="{FF2B5EF4-FFF2-40B4-BE49-F238E27FC236}">
                <a16:creationId xmlns:a16="http://schemas.microsoft.com/office/drawing/2014/main" id="{DB59843A-5193-415D-A8FD-000D2B24A540}"/>
              </a:ext>
            </a:extLst>
          </p:cNvPr>
          <p:cNvSpPr txBox="1"/>
          <p:nvPr/>
        </p:nvSpPr>
        <p:spPr>
          <a:xfrm>
            <a:off x="4974335" y="640081"/>
            <a:ext cx="6611533" cy="55744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tx1"/>
                </a:solidFill>
                <a:latin typeface="Segoe UI" panose="020B0502040204020203" pitchFamily="34" charset="0"/>
                <a:ea typeface="+mj-ea"/>
                <a:cs typeface="Segoe UI" panose="020B0502040204020203" pitchFamily="34" charset="0"/>
              </a:rPr>
              <a:t>DEMO</a:t>
            </a:r>
            <a:r>
              <a:rPr lang="en-US" sz="4400" kern="1200" dirty="0">
                <a:solidFill>
                  <a:schemeClr val="tx1"/>
                </a:solidFill>
                <a:latin typeface="+mj-lt"/>
                <a:ea typeface="+mj-ea"/>
                <a:cs typeface="+mj-cs"/>
              </a:rPr>
              <a:t> </a:t>
            </a:r>
          </a:p>
        </p:txBody>
      </p:sp>
      <p:pic>
        <p:nvPicPr>
          <p:cNvPr id="7" name="Graphic 6" descr="Play">
            <a:extLst>
              <a:ext uri="{FF2B5EF4-FFF2-40B4-BE49-F238E27FC236}">
                <a16:creationId xmlns:a16="http://schemas.microsoft.com/office/drawing/2014/main" id="{A8303BE2-2AE4-46A3-8D7D-28E35B2708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7" y="1421892"/>
            <a:ext cx="4010829" cy="4010829"/>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25F8D92C-357D-4135-9BF0-AEEF041EF8B0}"/>
              </a:ext>
            </a:extLst>
          </p:cNvPr>
          <p:cNvPicPr>
            <a:picLocks noChangeAspect="1"/>
          </p:cNvPicPr>
          <p:nvPr/>
        </p:nvPicPr>
        <p:blipFill>
          <a:blip r:embed="rId6"/>
          <a:stretch>
            <a:fillRect/>
          </a:stretch>
        </p:blipFill>
        <p:spPr>
          <a:xfrm>
            <a:off x="11463454" y="6151078"/>
            <a:ext cx="449690" cy="449690"/>
          </a:xfrm>
          <a:prstGeom prst="rect">
            <a:avLst/>
          </a:prstGeom>
        </p:spPr>
      </p:pic>
    </p:spTree>
    <p:extLst>
      <p:ext uri="{BB962C8B-B14F-4D97-AF65-F5344CB8AC3E}">
        <p14:creationId xmlns:p14="http://schemas.microsoft.com/office/powerpoint/2010/main" val="21216287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2" name="Rectangle 1">
            <a:extLst>
              <a:ext uri="{FF2B5EF4-FFF2-40B4-BE49-F238E27FC236}">
                <a16:creationId xmlns:a16="http://schemas.microsoft.com/office/drawing/2014/main" id="{02E8C96A-C941-475B-A08F-AB348D0469E5}"/>
              </a:ext>
            </a:extLst>
          </p:cNvPr>
          <p:cNvSpPr/>
          <p:nvPr/>
        </p:nvSpPr>
        <p:spPr>
          <a:xfrm>
            <a:off x="2815431" y="1447800"/>
            <a:ext cx="6553200" cy="2824556"/>
          </a:xfrm>
          <a:prstGeom prst="rect">
            <a:avLst/>
          </a:prstGeom>
        </p:spPr>
        <p:txBody>
          <a:bodyPr wrap="square">
            <a:spAutoFit/>
          </a:bodyPr>
          <a:lstStyle/>
          <a:p>
            <a:pPr>
              <a:lnSpc>
                <a:spcPct val="107000"/>
              </a:lnSpc>
              <a:spcAft>
                <a:spcPts val="800"/>
              </a:spcAft>
            </a:pPr>
            <a:r>
              <a:rPr lang="en-US" sz="2800" dirty="0">
                <a:latin typeface="Segoe UI" panose="020B0502040204020203" pitchFamily="34" charset="0"/>
                <a:ea typeface="Calibri" panose="020F0502020204030204" pitchFamily="34" charset="0"/>
                <a:cs typeface="Segoe UI" panose="020B0502040204020203" pitchFamily="34" charset="0"/>
              </a:rPr>
              <a:t>UI Automation is supposed to run </a:t>
            </a:r>
            <a:r>
              <a:rPr lang="en-US" sz="2800" b="1" dirty="0">
                <a:solidFill>
                  <a:srgbClr val="C00000"/>
                </a:solidFill>
                <a:latin typeface="Segoe UI" panose="020B0502040204020203" pitchFamily="34" charset="0"/>
                <a:ea typeface="Calibri" panose="020F0502020204030204" pitchFamily="34" charset="0"/>
                <a:cs typeface="Segoe UI" panose="020B0502040204020203" pitchFamily="34" charset="0"/>
              </a:rPr>
              <a:t>slow</a:t>
            </a:r>
            <a:r>
              <a:rPr lang="en-US" sz="2800" dirty="0">
                <a:latin typeface="Segoe UI" panose="020B0502040204020203" pitchFamily="34" charset="0"/>
                <a:ea typeface="Calibri" panose="020F0502020204030204" pitchFamily="34" charset="0"/>
                <a:cs typeface="Segoe UI" panose="020B0502040204020203" pitchFamily="34" charset="0"/>
              </a:rPr>
              <a:t> in order to emulate an actual user interaction -  keep that in mind that sometimes we may wait for an element </a:t>
            </a:r>
            <a:r>
              <a:rPr lang="en-US" sz="2800" b="1" dirty="0">
                <a:latin typeface="Segoe UI" panose="020B0502040204020203" pitchFamily="34" charset="0"/>
                <a:ea typeface="Calibri" panose="020F0502020204030204" pitchFamily="34" charset="0"/>
                <a:cs typeface="Segoe UI" panose="020B0502040204020203" pitchFamily="34" charset="0"/>
              </a:rPr>
              <a:t>to pop on </a:t>
            </a:r>
            <a:r>
              <a:rPr lang="en-US" sz="2800" dirty="0">
                <a:latin typeface="Segoe UI" panose="020B0502040204020203" pitchFamily="34" charset="0"/>
                <a:ea typeface="Calibri" panose="020F0502020204030204" pitchFamily="34" charset="0"/>
                <a:cs typeface="Segoe UI" panose="020B0502040204020203" pitchFamily="34" charset="0"/>
              </a:rPr>
              <a:t>the screen before we verify if it </a:t>
            </a:r>
            <a:r>
              <a:rPr lang="en-US" sz="2800" b="1" dirty="0">
                <a:latin typeface="Segoe UI" panose="020B0502040204020203" pitchFamily="34" charset="0"/>
                <a:ea typeface="Calibri" panose="020F0502020204030204" pitchFamily="34" charset="0"/>
                <a:cs typeface="Segoe UI" panose="020B0502040204020203" pitchFamily="34" charset="0"/>
              </a:rPr>
              <a:t>is actually on </a:t>
            </a:r>
            <a:r>
              <a:rPr lang="en-US" sz="2800" dirty="0">
                <a:latin typeface="Segoe UI" panose="020B0502040204020203" pitchFamily="34" charset="0"/>
                <a:ea typeface="Calibri" panose="020F0502020204030204" pitchFamily="34" charset="0"/>
                <a:cs typeface="Segoe UI" panose="020B0502040204020203" pitchFamily="34" charset="0"/>
              </a:rPr>
              <a:t>the screen. </a:t>
            </a:r>
          </a:p>
        </p:txBody>
      </p:sp>
    </p:spTree>
    <p:extLst>
      <p:ext uri="{BB962C8B-B14F-4D97-AF65-F5344CB8AC3E}">
        <p14:creationId xmlns:p14="http://schemas.microsoft.com/office/powerpoint/2010/main" val="150936696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9" name="TextBox 8">
            <a:extLst>
              <a:ext uri="{FF2B5EF4-FFF2-40B4-BE49-F238E27FC236}">
                <a16:creationId xmlns:a16="http://schemas.microsoft.com/office/drawing/2014/main" id="{476F2606-A2BD-4BD3-97F0-B9C6DCA4028A}"/>
              </a:ext>
            </a:extLst>
          </p:cNvPr>
          <p:cNvSpPr txBox="1"/>
          <p:nvPr/>
        </p:nvSpPr>
        <p:spPr>
          <a:xfrm>
            <a:off x="269678" y="874622"/>
            <a:ext cx="1082348" cy="369332"/>
          </a:xfrm>
          <a:prstGeom prst="rect">
            <a:avLst/>
          </a:prstGeom>
          <a:noFill/>
        </p:spPr>
        <p:txBody>
          <a:bodyPr wrap="none" rtlCol="0">
            <a:spAutoFit/>
          </a:bodyPr>
          <a:lstStyle/>
          <a:p>
            <a:r>
              <a:rPr lang="en-US" i="1" dirty="0"/>
              <a:t>Samples</a:t>
            </a:r>
          </a:p>
        </p:txBody>
      </p:sp>
      <p:sp>
        <p:nvSpPr>
          <p:cNvPr id="10" name="TextBox 9">
            <a:extLst>
              <a:ext uri="{FF2B5EF4-FFF2-40B4-BE49-F238E27FC236}">
                <a16:creationId xmlns:a16="http://schemas.microsoft.com/office/drawing/2014/main" id="{D0F6B7E2-8E85-4F5C-B6F1-DBE526B879C8}"/>
              </a:ext>
            </a:extLst>
          </p:cNvPr>
          <p:cNvSpPr txBox="1"/>
          <p:nvPr/>
        </p:nvSpPr>
        <p:spPr>
          <a:xfrm>
            <a:off x="381000" y="1252495"/>
            <a:ext cx="10972800" cy="3693319"/>
          </a:xfrm>
          <a:prstGeom prst="rect">
            <a:avLst/>
          </a:prstGeom>
          <a:noFill/>
        </p:spPr>
        <p:txBody>
          <a:bodyPr wrap="square" rtlCol="0">
            <a:spAutoFit/>
          </a:bodyPr>
          <a:lstStyle/>
          <a:p>
            <a:r>
              <a:rPr lang="en-US" dirty="0">
                <a:solidFill>
                  <a:srgbClr val="008000"/>
                </a:solidFill>
                <a:latin typeface="Consolas" panose="020B0609020204030204" pitchFamily="49" charset="0"/>
              </a:rPr>
              <a:t>//label</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myLabel</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app.Query</a:t>
            </a:r>
            <a:r>
              <a:rPr lang="en-US" dirty="0">
                <a:solidFill>
                  <a:srgbClr val="000000"/>
                </a:solidFill>
                <a:latin typeface="Consolas" panose="020B0609020204030204" pitchFamily="49" charset="0"/>
              </a:rPr>
              <a:t>(e =&gt; </a:t>
            </a:r>
            <a:r>
              <a:rPr lang="en-US" dirty="0" err="1">
                <a:solidFill>
                  <a:srgbClr val="000000"/>
                </a:solidFill>
                <a:latin typeface="Consolas" panose="020B0609020204030204" pitchFamily="49" charset="0"/>
              </a:rPr>
              <a:t>e.Marked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“MyLabel"</a:t>
            </a:r>
            <a:r>
              <a:rPr lang="en-US" dirty="0">
                <a:solidFill>
                  <a:srgbClr val="000000"/>
                </a:solidFill>
                <a:latin typeface="Consolas" panose="020B0609020204030204" pitchFamily="49" charset="0"/>
              </a:rPr>
              <a:t>)).Any();</a:t>
            </a:r>
          </a:p>
          <a:p>
            <a:r>
              <a:rPr lang="en-US" dirty="0" err="1">
                <a:solidFill>
                  <a:srgbClr val="000000"/>
                </a:solidFill>
                <a:latin typeface="Consolas" panose="020B0609020204030204" pitchFamily="49" charset="0"/>
              </a:rPr>
              <a:t>app.Tap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“MyLabel"</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//swipe gestures</a:t>
            </a:r>
          </a:p>
          <a:p>
            <a:r>
              <a:rPr lang="en-US" dirty="0" err="1">
                <a:solidFill>
                  <a:srgbClr val="000000"/>
                </a:solidFill>
                <a:latin typeface="Consolas" panose="020B0609020204030204" pitchFamily="49" charset="0"/>
              </a:rPr>
              <a:t>app.SwipeLeftToRight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//entry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app.Tap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MyEntry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app.EnterText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Constants.Value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app.DismissKeyboard</a:t>
            </a:r>
            <a:r>
              <a:rPr lang="en-US" dirty="0">
                <a:solidFill>
                  <a:srgbClr val="000000"/>
                </a:solidFill>
                <a:latin typeface="Consolas" panose="020B0609020204030204" pitchFamily="49" charset="0"/>
              </a:rPr>
              <a:t>();</a:t>
            </a: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6567247" cy="584775"/>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Queries inside and outside </a:t>
            </a:r>
            <a:r>
              <a:rPr lang="en-US" sz="3200" b="1" dirty="0" err="1">
                <a:latin typeface="Segoe UI" panose="020B0502040204020203" pitchFamily="34" charset="0"/>
                <a:cs typeface="Segoe UI" panose="020B0502040204020203" pitchFamily="34" charset="0"/>
              </a:rPr>
              <a:t>Repl</a:t>
            </a:r>
            <a:r>
              <a:rPr lang="en-US" sz="3200" b="1"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85622606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TextBox 5">
            <a:extLst>
              <a:ext uri="{FF2B5EF4-FFF2-40B4-BE49-F238E27FC236}">
                <a16:creationId xmlns:a16="http://schemas.microsoft.com/office/drawing/2014/main" id="{DB59843A-5193-415D-A8FD-000D2B24A540}"/>
              </a:ext>
            </a:extLst>
          </p:cNvPr>
          <p:cNvSpPr txBox="1"/>
          <p:nvPr/>
        </p:nvSpPr>
        <p:spPr>
          <a:xfrm>
            <a:off x="4974335" y="640081"/>
            <a:ext cx="6611533" cy="55744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tx1"/>
                </a:solidFill>
                <a:latin typeface="Segoe UI" panose="020B0502040204020203" pitchFamily="34" charset="0"/>
                <a:ea typeface="+mj-ea"/>
                <a:cs typeface="Segoe UI" panose="020B0502040204020203" pitchFamily="34" charset="0"/>
              </a:rPr>
              <a:t>DEMO</a:t>
            </a:r>
            <a:r>
              <a:rPr lang="en-US" sz="4400" kern="1200" dirty="0">
                <a:solidFill>
                  <a:schemeClr val="tx1"/>
                </a:solidFill>
                <a:latin typeface="+mj-lt"/>
                <a:ea typeface="+mj-ea"/>
                <a:cs typeface="+mj-cs"/>
              </a:rPr>
              <a:t> </a:t>
            </a:r>
          </a:p>
        </p:txBody>
      </p:sp>
      <p:pic>
        <p:nvPicPr>
          <p:cNvPr id="7" name="Graphic 6" descr="Play">
            <a:extLst>
              <a:ext uri="{FF2B5EF4-FFF2-40B4-BE49-F238E27FC236}">
                <a16:creationId xmlns:a16="http://schemas.microsoft.com/office/drawing/2014/main" id="{A8303BE2-2AE4-46A3-8D7D-28E35B2708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467" y="1421892"/>
            <a:ext cx="4010829" cy="4010829"/>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25F8D92C-357D-4135-9BF0-AEEF041EF8B0}"/>
              </a:ext>
            </a:extLst>
          </p:cNvPr>
          <p:cNvPicPr>
            <a:picLocks noChangeAspect="1"/>
          </p:cNvPicPr>
          <p:nvPr/>
        </p:nvPicPr>
        <p:blipFill>
          <a:blip r:embed="rId6"/>
          <a:stretch>
            <a:fillRect/>
          </a:stretch>
        </p:blipFill>
        <p:spPr>
          <a:xfrm>
            <a:off x="11463454" y="6151078"/>
            <a:ext cx="449690" cy="449690"/>
          </a:xfrm>
          <a:prstGeom prst="rect">
            <a:avLst/>
          </a:prstGeom>
        </p:spPr>
      </p:pic>
    </p:spTree>
    <p:extLst>
      <p:ext uri="{BB962C8B-B14F-4D97-AF65-F5344CB8AC3E}">
        <p14:creationId xmlns:p14="http://schemas.microsoft.com/office/powerpoint/2010/main" val="631813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9" name="TextBox 8">
            <a:extLst>
              <a:ext uri="{FF2B5EF4-FFF2-40B4-BE49-F238E27FC236}">
                <a16:creationId xmlns:a16="http://schemas.microsoft.com/office/drawing/2014/main" id="{476F2606-A2BD-4BD3-97F0-B9C6DCA4028A}"/>
              </a:ext>
            </a:extLst>
          </p:cNvPr>
          <p:cNvSpPr txBox="1"/>
          <p:nvPr/>
        </p:nvSpPr>
        <p:spPr>
          <a:xfrm>
            <a:off x="269678" y="874622"/>
            <a:ext cx="1082348" cy="369332"/>
          </a:xfrm>
          <a:prstGeom prst="rect">
            <a:avLst/>
          </a:prstGeom>
          <a:noFill/>
        </p:spPr>
        <p:txBody>
          <a:bodyPr wrap="none" rtlCol="0">
            <a:spAutoFit/>
          </a:bodyPr>
          <a:lstStyle/>
          <a:p>
            <a:r>
              <a:rPr lang="en-US" i="1" dirty="0"/>
              <a:t>Samples</a:t>
            </a:r>
          </a:p>
        </p:txBody>
      </p:sp>
      <p:sp>
        <p:nvSpPr>
          <p:cNvPr id="10" name="TextBox 9">
            <a:extLst>
              <a:ext uri="{FF2B5EF4-FFF2-40B4-BE49-F238E27FC236}">
                <a16:creationId xmlns:a16="http://schemas.microsoft.com/office/drawing/2014/main" id="{D0F6B7E2-8E85-4F5C-B6F1-DBE526B879C8}"/>
              </a:ext>
            </a:extLst>
          </p:cNvPr>
          <p:cNvSpPr txBox="1"/>
          <p:nvPr/>
        </p:nvSpPr>
        <p:spPr>
          <a:xfrm>
            <a:off x="269678" y="1250341"/>
            <a:ext cx="10972800" cy="4801314"/>
          </a:xfrm>
          <a:prstGeom prst="rect">
            <a:avLst/>
          </a:prstGeom>
          <a:noFill/>
        </p:spPr>
        <p:txBody>
          <a:bodyPr wrap="square" rtlCol="0">
            <a:spAutoFit/>
          </a:bodyPr>
          <a:lstStyle/>
          <a:p>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syncfusion</a:t>
            </a:r>
            <a:r>
              <a:rPr lang="en-US" dirty="0">
                <a:solidFill>
                  <a:srgbClr val="008000"/>
                </a:solidFill>
                <a:latin typeface="Consolas" panose="020B0609020204030204" pitchFamily="49" charset="0"/>
              </a:rPr>
              <a:t> element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switches = </a:t>
            </a:r>
            <a:r>
              <a:rPr lang="en-US" dirty="0" err="1">
                <a:solidFill>
                  <a:srgbClr val="000000"/>
                </a:solidFill>
                <a:latin typeface="Consolas" panose="020B0609020204030204" pitchFamily="49" charset="0"/>
              </a:rPr>
              <a:t>app.Query</a:t>
            </a:r>
            <a:r>
              <a:rPr lang="en-US" dirty="0">
                <a:solidFill>
                  <a:srgbClr val="000000"/>
                </a:solidFill>
                <a:latin typeface="Consolas" panose="020B0609020204030204" pitchFamily="49" charset="0"/>
              </a:rPr>
              <a:t>(e =&gt; </a:t>
            </a:r>
            <a:r>
              <a:rPr lang="en-US" dirty="0" err="1">
                <a:solidFill>
                  <a:srgbClr val="000000"/>
                </a:solidFill>
                <a:latin typeface="Consolas" panose="020B0609020204030204" pitchFamily="49" charset="0"/>
              </a:rPr>
              <a:t>e.Marked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SfSwitch</a:t>
            </a:r>
            <a:r>
              <a:rPr lang="en-US" dirty="0">
                <a:solidFill>
                  <a:srgbClr val="A31515"/>
                </a:solidFill>
                <a:latin typeface="Consolas" panose="020B0609020204030204" pitchFamily="49" charset="0"/>
              </a:rPr>
              <a:t> Control. State changed"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x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)switches[c].</a:t>
            </a:r>
            <a:r>
              <a:rPr lang="en-US" dirty="0" err="1">
                <a:solidFill>
                  <a:srgbClr val="000000"/>
                </a:solidFill>
                <a:latin typeface="Consolas" panose="020B0609020204030204" pitchFamily="49" charset="0"/>
              </a:rPr>
              <a:t>Rect.CenterX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y =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)switches[c].</a:t>
            </a:r>
            <a:r>
              <a:rPr lang="en-US" dirty="0" err="1">
                <a:solidFill>
                  <a:srgbClr val="000000"/>
                </a:solidFill>
                <a:latin typeface="Consolas" panose="020B0609020204030204" pitchFamily="49" charset="0"/>
              </a:rPr>
              <a:t>Rect.CenterY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app.TapCoordinates</a:t>
            </a:r>
            <a:r>
              <a:rPr lang="en-US" dirty="0">
                <a:solidFill>
                  <a:srgbClr val="000000"/>
                </a:solidFill>
                <a:latin typeface="Consolas" panose="020B0609020204030204" pitchFamily="49" charset="0"/>
              </a:rPr>
              <a:t>(x, y);</a:t>
            </a:r>
          </a:p>
          <a:p>
            <a:endParaRPr lang="en-US" dirty="0">
              <a:latin typeface="Consolas" panose="020B0609020204030204" pitchFamily="49" charset="0"/>
            </a:endParaRPr>
          </a:p>
          <a:p>
            <a:r>
              <a:rPr lang="en-US" dirty="0">
                <a:solidFill>
                  <a:srgbClr val="008000"/>
                </a:solidFill>
                <a:latin typeface="Consolas" panose="020B0609020204030204" pitchFamily="49" charset="0"/>
              </a:rPr>
              <a:t>//inside </a:t>
            </a:r>
            <a:r>
              <a:rPr lang="en-US" dirty="0" err="1">
                <a:solidFill>
                  <a:srgbClr val="008000"/>
                </a:solidFill>
                <a:latin typeface="Consolas" panose="020B0609020204030204" pitchFamily="49" charset="0"/>
              </a:rPr>
              <a:t>webview</a:t>
            </a:r>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/*through Safari for iOS </a:t>
            </a:r>
          </a:p>
          <a:p>
            <a:r>
              <a:rPr lang="en-US" dirty="0">
                <a:solidFill>
                  <a:srgbClr val="008000"/>
                </a:solidFill>
                <a:latin typeface="Consolas" panose="020B0609020204030204" pitchFamily="49" charset="0"/>
              </a:rPr>
              <a:t>and through Chrome for Android </a:t>
            </a:r>
          </a:p>
          <a:p>
            <a:r>
              <a:rPr lang="en-US" dirty="0">
                <a:solidFill>
                  <a:srgbClr val="008000"/>
                </a:solidFill>
                <a:latin typeface="Consolas" panose="020B0609020204030204" pitchFamily="49" charset="0"/>
              </a:rPr>
              <a:t>use the browser developer tools </a:t>
            </a:r>
          </a:p>
          <a:p>
            <a:r>
              <a:rPr lang="en-US" dirty="0">
                <a:solidFill>
                  <a:srgbClr val="008000"/>
                </a:solidFill>
                <a:latin typeface="Consolas" panose="020B0609020204030204" pitchFamily="49" charset="0"/>
              </a:rPr>
              <a:t>to visually identify </a:t>
            </a:r>
          </a:p>
          <a:p>
            <a:r>
              <a:rPr lang="en-US" dirty="0">
                <a:solidFill>
                  <a:srgbClr val="008000"/>
                </a:solidFill>
                <a:latin typeface="Consolas" panose="020B0609020204030204" pitchFamily="49" charset="0"/>
              </a:rPr>
              <a:t>the elements inside the DOM.*/</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app.Tap</a:t>
            </a:r>
            <a:r>
              <a:rPr lang="en-US" dirty="0">
                <a:latin typeface="Consolas" panose="020B0609020204030204" pitchFamily="49" charset="0"/>
              </a:rPr>
              <a:t>(c =&gt; </a:t>
            </a:r>
            <a:r>
              <a:rPr lang="en-US" dirty="0" err="1">
                <a:latin typeface="Consolas" panose="020B0609020204030204" pitchFamily="49" charset="0"/>
              </a:rPr>
              <a:t>c.WebView</a:t>
            </a:r>
            <a:r>
              <a:rPr lang="en-US" dirty="0">
                <a:latin typeface="Consolas" panose="020B0609020204030204" pitchFamily="49" charset="0"/>
              </a:rPr>
              <a:t>().</a:t>
            </a:r>
            <a:r>
              <a:rPr lang="en-US" dirty="0" err="1">
                <a:latin typeface="Consolas" panose="020B0609020204030204" pitchFamily="49" charset="0"/>
              </a:rPr>
              <a:t>Css</a:t>
            </a:r>
            <a:r>
              <a:rPr lang="en-US" dirty="0">
                <a:latin typeface="Consolas" panose="020B0609020204030204" pitchFamily="49" charset="0"/>
              </a:rPr>
              <a:t>(</a:t>
            </a:r>
            <a:r>
              <a:rPr lang="en-US" dirty="0">
                <a:solidFill>
                  <a:srgbClr val="A31515"/>
                </a:solidFill>
                <a:latin typeface="Consolas" panose="020B0609020204030204" pitchFamily="49" charset="0"/>
              </a:rPr>
              <a:t>"#element"</a:t>
            </a:r>
            <a:r>
              <a:rPr lang="en-US" dirty="0">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2739853" cy="584775"/>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More queries</a:t>
            </a:r>
          </a:p>
        </p:txBody>
      </p:sp>
    </p:spTree>
    <p:extLst>
      <p:ext uri="{BB962C8B-B14F-4D97-AF65-F5344CB8AC3E}">
        <p14:creationId xmlns:p14="http://schemas.microsoft.com/office/powerpoint/2010/main" val="9403509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0" name="TextBox 9">
            <a:extLst>
              <a:ext uri="{FF2B5EF4-FFF2-40B4-BE49-F238E27FC236}">
                <a16:creationId xmlns:a16="http://schemas.microsoft.com/office/drawing/2014/main" id="{D0F6B7E2-8E85-4F5C-B6F1-DBE526B879C8}"/>
              </a:ext>
            </a:extLst>
          </p:cNvPr>
          <p:cNvSpPr txBox="1"/>
          <p:nvPr/>
        </p:nvSpPr>
        <p:spPr>
          <a:xfrm>
            <a:off x="381000" y="944293"/>
            <a:ext cx="10972800" cy="452431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Sometimes it is necessary to pause test execution while waiting for the user interface to update while a long running action is in progress. </a:t>
            </a:r>
            <a:r>
              <a:rPr lang="en-US" dirty="0" err="1">
                <a:latin typeface="Segoe UI" panose="020B0502040204020203" pitchFamily="34" charset="0"/>
                <a:cs typeface="Segoe UI" panose="020B0502040204020203" pitchFamily="34" charset="0"/>
              </a:rPr>
              <a:t>UITest</a:t>
            </a:r>
            <a:r>
              <a:rPr lang="en-US" dirty="0">
                <a:latin typeface="Segoe UI" panose="020B0502040204020203" pitchFamily="34" charset="0"/>
                <a:cs typeface="Segoe UI" panose="020B0502040204020203" pitchFamily="34" charset="0"/>
              </a:rPr>
              <a:t> provides two API's to address these concerns:</a:t>
            </a:r>
          </a:p>
          <a:p>
            <a:endParaRPr lang="en-US" dirty="0">
              <a:solidFill>
                <a:schemeClr val="tx1"/>
              </a:solidFill>
              <a:latin typeface="Segoe UI" panose="020B0502040204020203" pitchFamily="34" charset="0"/>
              <a:cs typeface="Segoe UI" panose="020B0502040204020203" pitchFamily="34" charset="0"/>
            </a:endParaRPr>
          </a:p>
          <a:p>
            <a:r>
              <a:rPr lang="en-US" dirty="0">
                <a:solidFill>
                  <a:schemeClr val="tx1"/>
                </a:solidFill>
                <a:latin typeface="Consolas" panose="020B0609020204030204" pitchFamily="49" charset="0"/>
              </a:rPr>
              <a:t>    </a:t>
            </a:r>
            <a:r>
              <a:rPr lang="en-US" i="1" dirty="0" err="1">
                <a:solidFill>
                  <a:schemeClr val="tx1"/>
                </a:solidFill>
                <a:latin typeface="Consolas" panose="020B0609020204030204" pitchFamily="49" charset="0"/>
              </a:rPr>
              <a:t>IApp.WaitForElement</a:t>
            </a:r>
            <a:endParaRPr lang="en-US" i="1" dirty="0">
              <a:solidFill>
                <a:schemeClr val="tx1"/>
              </a:solidFill>
              <a:latin typeface="Consolas" panose="020B0609020204030204" pitchFamily="49" charset="0"/>
            </a:endParaRPr>
          </a:p>
          <a:p>
            <a:r>
              <a:rPr lang="en-US" i="1" dirty="0">
                <a:solidFill>
                  <a:schemeClr val="tx1"/>
                </a:solidFill>
                <a:latin typeface="Consolas" panose="020B0609020204030204" pitchFamily="49" charset="0"/>
              </a:rPr>
              <a:t>    </a:t>
            </a:r>
            <a:r>
              <a:rPr lang="en-US" i="1" dirty="0" err="1">
                <a:solidFill>
                  <a:schemeClr val="tx1"/>
                </a:solidFill>
                <a:latin typeface="Consolas" panose="020B0609020204030204" pitchFamily="49" charset="0"/>
              </a:rPr>
              <a:t>IApp.WaitForNoElement</a:t>
            </a:r>
            <a:endParaRPr lang="en-US" i="1"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r>
              <a:rPr lang="en-US" dirty="0" err="1">
                <a:solidFill>
                  <a:schemeClr val="tx1"/>
                </a:solidFill>
                <a:latin typeface="Consolas" panose="020B0609020204030204" pitchFamily="49" charset="0"/>
              </a:rPr>
              <a:t>app.WaitForElement</a:t>
            </a:r>
            <a:r>
              <a:rPr lang="en-US" dirty="0">
                <a:solidFill>
                  <a:schemeClr val="tx1"/>
                </a:solidFill>
                <a:latin typeface="Consolas" panose="020B0609020204030204" pitchFamily="49" charset="0"/>
              </a:rPr>
              <a:t>(c=&gt;</a:t>
            </a:r>
            <a:r>
              <a:rPr lang="en-US" dirty="0" err="1">
                <a:solidFill>
                  <a:schemeClr val="tx1"/>
                </a:solidFill>
                <a:latin typeface="Consolas" panose="020B0609020204030204" pitchFamily="49" charset="0"/>
              </a:rPr>
              <a:t>c.Marked</a:t>
            </a:r>
            <a:r>
              <a:rPr lang="en-US" dirty="0">
                <a:solidFill>
                  <a:schemeClr val="tx1"/>
                </a:solidFill>
                <a:latin typeface="Consolas" panose="020B0609020204030204" pitchFamily="49" charset="0"/>
              </a:rPr>
              <a:t>(</a:t>
            </a:r>
            <a:r>
              <a:rPr lang="en-US" dirty="0">
                <a:solidFill>
                  <a:srgbClr val="A31515"/>
                </a:solidFill>
                <a:latin typeface="Consolas" panose="020B0609020204030204" pitchFamily="49" charset="0"/>
              </a:rPr>
              <a:t>”MyLabel”</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a:solidFill>
                  <a:srgbClr val="C00000"/>
                </a:solidFill>
                <a:latin typeface="Consolas" panose="020B0609020204030204" pitchFamily="49" charset="0"/>
              </a:rPr>
              <a:t>“Did not see MyLabel</a:t>
            </a:r>
            <a:r>
              <a:rPr lang="en-US" dirty="0">
                <a:solidFill>
                  <a:srgbClr val="A31515"/>
                </a:solidFill>
                <a:latin typeface="Consolas" panose="020B0609020204030204" pitchFamily="49" charset="0"/>
              </a:rPr>
              <a:t>”</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new </a:t>
            </a:r>
            <a:r>
              <a:rPr lang="en-US" dirty="0" err="1">
                <a:solidFill>
                  <a:schemeClr val="tx1"/>
                </a:solidFill>
                <a:latin typeface="Consolas" panose="020B0609020204030204" pitchFamily="49" charset="0"/>
              </a:rPr>
              <a:t>TimeSpan</a:t>
            </a:r>
            <a:r>
              <a:rPr lang="en-US" dirty="0">
                <a:solidFill>
                  <a:schemeClr val="tx1"/>
                </a:solidFill>
                <a:latin typeface="Consolas" panose="020B0609020204030204" pitchFamily="49" charset="0"/>
              </a:rPr>
              <a:t>(0,0,0,90,0));</a:t>
            </a: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4251100" cy="584775"/>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Waiting for elements</a:t>
            </a:r>
          </a:p>
        </p:txBody>
      </p:sp>
    </p:spTree>
    <p:extLst>
      <p:ext uri="{BB962C8B-B14F-4D97-AF65-F5344CB8AC3E}">
        <p14:creationId xmlns:p14="http://schemas.microsoft.com/office/powerpoint/2010/main" val="184653818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0" name="TextBox 9">
            <a:extLst>
              <a:ext uri="{FF2B5EF4-FFF2-40B4-BE49-F238E27FC236}">
                <a16:creationId xmlns:a16="http://schemas.microsoft.com/office/drawing/2014/main" id="{D0F6B7E2-8E85-4F5C-B6F1-DBE526B879C8}"/>
              </a:ext>
            </a:extLst>
          </p:cNvPr>
          <p:cNvSpPr txBox="1"/>
          <p:nvPr/>
        </p:nvSpPr>
        <p:spPr>
          <a:xfrm>
            <a:off x="381000" y="852375"/>
            <a:ext cx="10972800" cy="452431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May happen that the element you want to interact to, is down in the page, away from your viewport so a scrolling action must be performed.</a:t>
            </a:r>
          </a:p>
          <a:p>
            <a:endParaRPr lang="en-US" dirty="0">
              <a:solidFill>
                <a:schemeClr val="tx1"/>
              </a:solidFill>
              <a:latin typeface="Segoe UI" panose="020B0502040204020203" pitchFamily="34" charset="0"/>
              <a:cs typeface="Segoe UI" panose="020B0502040204020203" pitchFamily="34" charset="0"/>
            </a:endParaRPr>
          </a:p>
          <a:p>
            <a:endParaRPr lang="en-US" dirty="0">
              <a:solidFill>
                <a:schemeClr val="tx1"/>
              </a:solidFill>
              <a:latin typeface="Consolas" panose="020B0609020204030204" pitchFamily="49" charset="0"/>
            </a:endParaRPr>
          </a:p>
          <a:p>
            <a:r>
              <a:rPr lang="en-US" dirty="0" err="1">
                <a:solidFill>
                  <a:schemeClr val="tx1"/>
                </a:solidFill>
                <a:latin typeface="Consolas" panose="020B0609020204030204" pitchFamily="49" charset="0"/>
              </a:rPr>
              <a:t>IApp.ScrollDownTo</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Func</a:t>
            </a:r>
            <a:r>
              <a:rPr lang="en-US" dirty="0">
                <a:solidFill>
                  <a:schemeClr val="tx1"/>
                </a:solidFill>
                <a:latin typeface="Consolas" panose="020B0609020204030204" pitchFamily="49" charset="0"/>
              </a:rPr>
              <a:t>&lt;</a:t>
            </a:r>
            <a:r>
              <a:rPr lang="en-US" dirty="0" err="1">
                <a:solidFill>
                  <a:schemeClr val="tx1"/>
                </a:solidFill>
                <a:latin typeface="Consolas" panose="020B0609020204030204" pitchFamily="49" charset="0"/>
              </a:rPr>
              <a:t>AppQuery</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AppWebQuery</a:t>
            </a:r>
            <a:r>
              <a:rPr lang="en-US" dirty="0">
                <a:solidFill>
                  <a:schemeClr val="tx1"/>
                </a:solidFill>
                <a:latin typeface="Consolas" panose="020B0609020204030204" pitchFamily="49" charset="0"/>
              </a:rPr>
              <a:t>&gt; </a:t>
            </a:r>
            <a:r>
              <a:rPr lang="en-US" dirty="0" err="1">
                <a:solidFill>
                  <a:schemeClr val="tx1"/>
                </a:solidFill>
                <a:latin typeface="Consolas" panose="020B0609020204030204" pitchFamily="49" charset="0"/>
              </a:rPr>
              <a:t>toQuery</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string </a:t>
            </a:r>
            <a:r>
              <a:rPr lang="en-US" dirty="0" err="1">
                <a:solidFill>
                  <a:schemeClr val="tx1"/>
                </a:solidFill>
                <a:latin typeface="Consolas" panose="020B0609020204030204" pitchFamily="49" charset="0"/>
              </a:rPr>
              <a:t>withinMarked</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ScrollStrategy</a:t>
            </a:r>
            <a:r>
              <a:rPr lang="en-US" dirty="0">
                <a:solidFill>
                  <a:schemeClr val="tx1"/>
                </a:solidFill>
                <a:latin typeface="Consolas" panose="020B0609020204030204" pitchFamily="49" charset="0"/>
              </a:rPr>
              <a:t> strategy,</a:t>
            </a:r>
          </a:p>
          <a:p>
            <a:r>
              <a:rPr lang="en-US" dirty="0">
                <a:solidFill>
                  <a:schemeClr val="tx1"/>
                </a:solidFill>
                <a:latin typeface="Consolas" panose="020B0609020204030204" pitchFamily="49" charset="0"/>
              </a:rPr>
              <a:t>                  Nullable&lt;</a:t>
            </a:r>
            <a:r>
              <a:rPr lang="en-US" dirty="0" err="1">
                <a:solidFill>
                  <a:schemeClr val="tx1"/>
                </a:solidFill>
                <a:latin typeface="Consolas" panose="020B0609020204030204" pitchFamily="49" charset="0"/>
              </a:rPr>
              <a:t>TimeSpan</a:t>
            </a:r>
            <a:r>
              <a:rPr lang="en-US" dirty="0">
                <a:solidFill>
                  <a:schemeClr val="tx1"/>
                </a:solidFill>
                <a:latin typeface="Consolas" panose="020B0609020204030204" pitchFamily="49" charset="0"/>
              </a:rPr>
              <a:t>&gt; timeout)</a:t>
            </a:r>
          </a:p>
          <a:p>
            <a:endParaRPr lang="en-US" dirty="0">
              <a:solidFill>
                <a:schemeClr val="tx1"/>
              </a:solidFill>
              <a:latin typeface="Consolas" panose="020B0609020204030204" pitchFamily="49" charset="0"/>
            </a:endParaRPr>
          </a:p>
          <a:p>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    </a:t>
            </a:r>
          </a:p>
          <a:p>
            <a:r>
              <a:rPr lang="en-US" dirty="0" err="1">
                <a:latin typeface="Consolas" panose="020B0609020204030204" pitchFamily="49" charset="0"/>
              </a:rPr>
              <a:t>app.ScrollDownTo</a:t>
            </a:r>
            <a:r>
              <a:rPr lang="en-US" dirty="0">
                <a:latin typeface="Consolas" panose="020B0609020204030204" pitchFamily="49" charset="0"/>
              </a:rPr>
              <a:t>(c =&gt; </a:t>
            </a:r>
            <a:r>
              <a:rPr lang="en-US" dirty="0" err="1">
                <a:latin typeface="Consolas" panose="020B0609020204030204" pitchFamily="49" charset="0"/>
              </a:rPr>
              <a:t>e.Marked</a:t>
            </a:r>
            <a:r>
              <a:rPr lang="en-US" dirty="0">
                <a:latin typeface="Consolas" panose="020B0609020204030204" pitchFamily="49" charset="0"/>
              </a:rPr>
              <a:t>(</a:t>
            </a:r>
            <a:r>
              <a:rPr lang="en-US" dirty="0">
                <a:solidFill>
                  <a:srgbClr val="A31515"/>
                </a:solidFill>
                <a:latin typeface="Consolas" panose="020B0609020204030204" pitchFamily="49" charset="0"/>
              </a:rPr>
              <a:t>“MyLabel"</a:t>
            </a:r>
            <a:r>
              <a:rPr lang="en-US" dirty="0">
                <a:latin typeface="Consolas" panose="020B0609020204030204" pitchFamily="49" charset="0"/>
              </a:rPr>
              <a:t>));</a:t>
            </a:r>
          </a:p>
          <a:p>
            <a:endParaRPr lang="en-US" dirty="0">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4270721" cy="584775"/>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Scrolling to elements</a:t>
            </a:r>
          </a:p>
        </p:txBody>
      </p:sp>
    </p:spTree>
    <p:extLst>
      <p:ext uri="{BB962C8B-B14F-4D97-AF65-F5344CB8AC3E}">
        <p14:creationId xmlns:p14="http://schemas.microsoft.com/office/powerpoint/2010/main" val="5582199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0" name="TextBox 9">
            <a:extLst>
              <a:ext uri="{FF2B5EF4-FFF2-40B4-BE49-F238E27FC236}">
                <a16:creationId xmlns:a16="http://schemas.microsoft.com/office/drawing/2014/main" id="{D0F6B7E2-8E85-4F5C-B6F1-DBE526B879C8}"/>
              </a:ext>
            </a:extLst>
          </p:cNvPr>
          <p:cNvSpPr txBox="1"/>
          <p:nvPr/>
        </p:nvSpPr>
        <p:spPr>
          <a:xfrm>
            <a:off x="381000" y="937943"/>
            <a:ext cx="10972800" cy="4524315"/>
          </a:xfrm>
          <a:prstGeom prst="rect">
            <a:avLst/>
          </a:prstGeom>
          <a:noFill/>
        </p:spPr>
        <p:txBody>
          <a:bodyPr wrap="square" rtlCol="0">
            <a:spAutoFit/>
          </a:bodyPr>
          <a:lstStyle/>
          <a:p>
            <a:r>
              <a:rPr lang="en-US" dirty="0" err="1">
                <a:latin typeface="Segoe UI" panose="020B0502040204020203" pitchFamily="34" charset="0"/>
                <a:cs typeface="Segoe UI" panose="020B0502040204020203" pitchFamily="34" charset="0"/>
              </a:rPr>
              <a:t>UITest</a:t>
            </a:r>
            <a:r>
              <a:rPr lang="en-US" dirty="0">
                <a:latin typeface="Segoe UI" panose="020B0502040204020203" pitchFamily="34" charset="0"/>
                <a:cs typeface="Segoe UI" panose="020B0502040204020203" pitchFamily="34" charset="0"/>
              </a:rPr>
              <a:t> provides a very large number of API's to simulate gestures or physical interactions with the device. Some (but not all) of these API's are listed below:</a:t>
            </a:r>
          </a:p>
          <a:p>
            <a:pPr lvl="1"/>
            <a:r>
              <a:rPr lang="en-US" b="1" dirty="0" err="1">
                <a:latin typeface="Segoe UI" panose="020B0502040204020203" pitchFamily="34" charset="0"/>
                <a:cs typeface="Segoe UI" panose="020B0502040204020203" pitchFamily="34" charset="0"/>
              </a:rPr>
              <a:t>IApp.DoubleTap</a:t>
            </a:r>
            <a:r>
              <a:rPr lang="en-US" dirty="0">
                <a:latin typeface="Segoe UI" panose="020B0502040204020203" pitchFamily="34" charset="0"/>
                <a:cs typeface="Segoe UI" panose="020B0502040204020203" pitchFamily="34" charset="0"/>
              </a:rPr>
              <a:t> – Performs two quick taps on the first matched view.</a:t>
            </a:r>
          </a:p>
          <a:p>
            <a:pPr lvl="1"/>
            <a:r>
              <a:rPr lang="en-US" b="1" dirty="0" err="1">
                <a:latin typeface="Segoe UI" panose="020B0502040204020203" pitchFamily="34" charset="0"/>
                <a:cs typeface="Segoe UI" panose="020B0502040204020203" pitchFamily="34" charset="0"/>
              </a:rPr>
              <a:t>IApp.DragCoordinates</a:t>
            </a:r>
            <a:r>
              <a:rPr lang="en-US" dirty="0">
                <a:latin typeface="Segoe UI" panose="020B0502040204020203" pitchFamily="34" charset="0"/>
                <a:cs typeface="Segoe UI" panose="020B0502040204020203" pitchFamily="34" charset="0"/>
              </a:rPr>
              <a:t> – This method simulates a continuous drag between two points.</a:t>
            </a:r>
          </a:p>
          <a:p>
            <a:pPr lvl="1"/>
            <a:r>
              <a:rPr lang="en-US" b="1" dirty="0" err="1">
                <a:latin typeface="Segoe UI" panose="020B0502040204020203" pitchFamily="34" charset="0"/>
                <a:cs typeface="Segoe UI" panose="020B0502040204020203" pitchFamily="34" charset="0"/>
              </a:rPr>
              <a:t>IApp.PinchToZoomIn</a:t>
            </a:r>
            <a:r>
              <a:rPr lang="en-US" dirty="0">
                <a:latin typeface="Segoe UI" panose="020B0502040204020203" pitchFamily="34" charset="0"/>
                <a:cs typeface="Segoe UI" panose="020B0502040204020203" pitchFamily="34" charset="0"/>
              </a:rPr>
              <a:t> – This method will perform a pinch gesture on the matched view to zoom in.</a:t>
            </a:r>
          </a:p>
          <a:p>
            <a:pPr lvl="1"/>
            <a:r>
              <a:rPr lang="en-US" b="1" dirty="0" err="1">
                <a:latin typeface="Segoe UI" panose="020B0502040204020203" pitchFamily="34" charset="0"/>
                <a:cs typeface="Segoe UI" panose="020B0502040204020203" pitchFamily="34" charset="0"/>
              </a:rPr>
              <a:t>IApp.PinchToZoomOut</a:t>
            </a:r>
            <a:r>
              <a:rPr lang="en-US" dirty="0">
                <a:latin typeface="Segoe UI" panose="020B0502040204020203" pitchFamily="34" charset="0"/>
                <a:cs typeface="Segoe UI" panose="020B0502040204020203" pitchFamily="34" charset="0"/>
              </a:rPr>
              <a:t> – This method will perform a pinch gesture on the matched view to zoom out.</a:t>
            </a:r>
          </a:p>
          <a:p>
            <a:pPr lvl="1"/>
            <a:r>
              <a:rPr lang="en-US" b="1" dirty="0" err="1">
                <a:latin typeface="Segoe UI" panose="020B0502040204020203" pitchFamily="34" charset="0"/>
                <a:cs typeface="Segoe UI" panose="020B0502040204020203" pitchFamily="34" charset="0"/>
              </a:rPr>
              <a:t>IApp.ScrollUp</a:t>
            </a:r>
            <a:r>
              <a:rPr lang="en-US" dirty="0">
                <a:latin typeface="Segoe UI" panose="020B0502040204020203" pitchFamily="34" charset="0"/>
                <a:cs typeface="Segoe UI" panose="020B0502040204020203" pitchFamily="34" charset="0"/>
              </a:rPr>
              <a:t> / </a:t>
            </a:r>
            <a:r>
              <a:rPr lang="en-US" b="1" dirty="0" err="1">
                <a:latin typeface="Segoe UI" panose="020B0502040204020203" pitchFamily="34" charset="0"/>
                <a:cs typeface="Segoe UI" panose="020B0502040204020203" pitchFamily="34" charset="0"/>
              </a:rPr>
              <a:t>IApp.ScrollDown</a:t>
            </a:r>
            <a:r>
              <a:rPr lang="en-US" dirty="0">
                <a:latin typeface="Segoe UI" panose="020B0502040204020203" pitchFamily="34" charset="0"/>
                <a:cs typeface="Segoe UI" panose="020B0502040204020203" pitchFamily="34" charset="0"/>
              </a:rPr>
              <a:t> – Performs a touch gesture that scrolls down or up.</a:t>
            </a:r>
          </a:p>
          <a:p>
            <a:pPr lvl="1"/>
            <a:r>
              <a:rPr lang="en-US" b="1" dirty="0" err="1">
                <a:latin typeface="Segoe UI" panose="020B0502040204020203" pitchFamily="34" charset="0"/>
                <a:cs typeface="Segoe UI" panose="020B0502040204020203" pitchFamily="34" charset="0"/>
              </a:rPr>
              <a:t>IApp.SwipeLeftToRight</a:t>
            </a:r>
            <a:r>
              <a:rPr lang="en-US" dirty="0">
                <a:latin typeface="Segoe UI" panose="020B0502040204020203" pitchFamily="34" charset="0"/>
                <a:cs typeface="Segoe UI" panose="020B0502040204020203" pitchFamily="34" charset="0"/>
              </a:rPr>
              <a:t> / </a:t>
            </a:r>
            <a:r>
              <a:rPr lang="en-US" b="1" dirty="0" err="1">
                <a:latin typeface="Segoe UI" panose="020B0502040204020203" pitchFamily="34" charset="0"/>
                <a:cs typeface="Segoe UI" panose="020B0502040204020203" pitchFamily="34" charset="0"/>
              </a:rPr>
              <a:t>IApp.RightToLeft</a:t>
            </a:r>
            <a:r>
              <a:rPr lang="en-US" dirty="0">
                <a:latin typeface="Segoe UI" panose="020B0502040204020203" pitchFamily="34" charset="0"/>
                <a:cs typeface="Segoe UI" panose="020B0502040204020203" pitchFamily="34" charset="0"/>
              </a:rPr>
              <a:t> – This will simulate a left-to-right or a right-to-left gesture swipe.</a:t>
            </a:r>
          </a:p>
          <a:p>
            <a:pPr lvl="1"/>
            <a:r>
              <a:rPr lang="en-US" b="1" dirty="0" err="1">
                <a:latin typeface="Segoe UI" panose="020B0502040204020203" pitchFamily="34" charset="0"/>
                <a:cs typeface="Segoe UI" panose="020B0502040204020203" pitchFamily="34" charset="0"/>
              </a:rPr>
              <a:t>IApp.Tap</a:t>
            </a:r>
            <a:r>
              <a:rPr lang="en-US" dirty="0">
                <a:latin typeface="Segoe UI" panose="020B0502040204020203" pitchFamily="34" charset="0"/>
                <a:cs typeface="Segoe UI" panose="020B0502040204020203" pitchFamily="34" charset="0"/>
              </a:rPr>
              <a:t> – This will tap the first matched element.</a:t>
            </a:r>
          </a:p>
          <a:p>
            <a:pPr lvl="1"/>
            <a:r>
              <a:rPr lang="en-US" b="1" dirty="0" err="1">
                <a:latin typeface="Segoe UI" panose="020B0502040204020203" pitchFamily="34" charset="0"/>
                <a:cs typeface="Segoe UI" panose="020B0502040204020203" pitchFamily="34" charset="0"/>
              </a:rPr>
              <a:t>IApp.TouchAndHold</a:t>
            </a:r>
            <a:r>
              <a:rPr lang="en-US" dirty="0">
                <a:latin typeface="Segoe UI" panose="020B0502040204020203" pitchFamily="34" charset="0"/>
                <a:cs typeface="Segoe UI" panose="020B0502040204020203" pitchFamily="34" charset="0"/>
              </a:rPr>
              <a:t> – This method will continuously touch view.</a:t>
            </a:r>
          </a:p>
          <a:p>
            <a:endParaRPr lang="en-US" dirty="0">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latin typeface="Consolas" panose="020B0609020204030204" pitchFamily="49" charset="0"/>
              </a:rPr>
              <a:t>app.DoubleTap</a:t>
            </a:r>
            <a:r>
              <a:rPr lang="en-US" dirty="0">
                <a:latin typeface="Consolas" panose="020B0609020204030204" pitchFamily="49" charset="0"/>
              </a:rPr>
              <a:t>(c=&gt;</a:t>
            </a:r>
            <a:r>
              <a:rPr lang="en-US" dirty="0" err="1">
                <a:latin typeface="Consolas" panose="020B0609020204030204" pitchFamily="49" charset="0"/>
              </a:rPr>
              <a:t>c.Marked</a:t>
            </a:r>
            <a:r>
              <a:rPr lang="en-US" dirty="0">
                <a:latin typeface="Consolas" panose="020B0609020204030204" pitchFamily="49" charset="0"/>
              </a:rPr>
              <a:t> (</a:t>
            </a:r>
            <a:r>
              <a:rPr lang="en-US" dirty="0">
                <a:solidFill>
                  <a:srgbClr val="A31515"/>
                </a:solidFill>
                <a:latin typeface="Consolas" panose="020B0609020204030204" pitchFamily="49" charset="0"/>
              </a:rPr>
              <a:t>“MyLabel"</a:t>
            </a:r>
            <a:r>
              <a:rPr lang="en-US" dirty="0">
                <a:latin typeface="Consolas" panose="020B0609020204030204" pitchFamily="49" charset="0"/>
              </a:rPr>
              <a:t>));</a:t>
            </a:r>
            <a:endParaRPr lang="en-US" dirty="0">
              <a:solidFill>
                <a:srgbClr val="000000"/>
              </a:solidFill>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1967205" cy="584775"/>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Gestures</a:t>
            </a:r>
            <a:r>
              <a:rPr lang="en-US" sz="320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18308739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0" name="TextBox 9">
            <a:extLst>
              <a:ext uri="{FF2B5EF4-FFF2-40B4-BE49-F238E27FC236}">
                <a16:creationId xmlns:a16="http://schemas.microsoft.com/office/drawing/2014/main" id="{D0F6B7E2-8E85-4F5C-B6F1-DBE526B879C8}"/>
              </a:ext>
            </a:extLst>
          </p:cNvPr>
          <p:cNvSpPr txBox="1"/>
          <p:nvPr/>
        </p:nvSpPr>
        <p:spPr>
          <a:xfrm>
            <a:off x="381000" y="937943"/>
            <a:ext cx="10972800"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any time, in your </a:t>
            </a:r>
            <a:r>
              <a:rPr lang="en-US" dirty="0" err="1">
                <a:latin typeface="Segoe UI" panose="020B0502040204020203" pitchFamily="34" charset="0"/>
                <a:cs typeface="Segoe UI" panose="020B0502040204020203" pitchFamily="34" charset="0"/>
              </a:rPr>
              <a:t>ui</a:t>
            </a:r>
            <a:r>
              <a:rPr lang="en-US" dirty="0">
                <a:latin typeface="Segoe UI" panose="020B0502040204020203" pitchFamily="34" charset="0"/>
                <a:cs typeface="Segoe UI" panose="020B0502040204020203" pitchFamily="34" charset="0"/>
              </a:rPr>
              <a:t> test, you can take a screenshot of the current view for further checks or you might want to take a screenshot if a test is not passing.</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Screenshots saved with </a:t>
            </a:r>
            <a:r>
              <a:rPr lang="en-US" b="1" dirty="0" err="1">
                <a:latin typeface="Segoe UI" panose="020B0502040204020203" pitchFamily="34" charset="0"/>
                <a:cs typeface="Segoe UI" panose="020B0502040204020203" pitchFamily="34" charset="0"/>
              </a:rPr>
              <a:t>App.Screenshot</a:t>
            </a:r>
            <a:r>
              <a:rPr lang="en-US" b="1"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are located in your test project's directory: </a:t>
            </a:r>
            <a:r>
              <a:rPr lang="en-US" dirty="0" err="1">
                <a:latin typeface="Segoe UI" panose="020B0502040204020203" pitchFamily="34" charset="0"/>
                <a:cs typeface="Segoe UI" panose="020B0502040204020203" pitchFamily="34" charset="0"/>
              </a:rPr>
              <a:t>MyTestProject</a:t>
            </a:r>
            <a:r>
              <a:rPr lang="en-US" dirty="0">
                <a:latin typeface="Segoe UI" panose="020B0502040204020203" pitchFamily="34" charset="0"/>
                <a:cs typeface="Segoe UI" panose="020B0502040204020203" pitchFamily="34" charset="0"/>
              </a:rPr>
              <a:t>"\bin\Debug folder</a:t>
            </a:r>
          </a:p>
          <a:p>
            <a:endParaRPr lang="en-US" dirty="0">
              <a:solidFill>
                <a:srgbClr val="000000"/>
              </a:solidFill>
              <a:latin typeface="Consolas" panose="020B0609020204030204" pitchFamily="49" charset="0"/>
            </a:endParaRPr>
          </a:p>
          <a:p>
            <a:r>
              <a:rPr lang="en-US" dirty="0" err="1">
                <a:latin typeface="Consolas" panose="020B0609020204030204" pitchFamily="49" charset="0"/>
              </a:rPr>
              <a:t>app.Screenshot</a:t>
            </a:r>
            <a:r>
              <a:rPr lang="en-US" dirty="0">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MyScreenshot</a:t>
            </a:r>
            <a:r>
              <a:rPr lang="en-US" dirty="0">
                <a:solidFill>
                  <a:srgbClr val="A31515"/>
                </a:solidFill>
                <a:latin typeface="Consolas" panose="020B0609020204030204" pitchFamily="49" charset="0"/>
              </a:rPr>
              <a:t>"</a:t>
            </a:r>
            <a:r>
              <a:rPr lang="en-US" dirty="0">
                <a:latin typeface="Consolas" panose="020B0609020204030204" pitchFamily="49" charset="0"/>
              </a:rPr>
              <a:t>);</a:t>
            </a:r>
            <a:endParaRPr lang="en-US" dirty="0">
              <a:solidFill>
                <a:srgbClr val="000000"/>
              </a:solidFill>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2601994" cy="584775"/>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Screenshots</a:t>
            </a:r>
            <a:r>
              <a:rPr lang="en-US" sz="3200" dirty="0">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85328996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2" name="Rectangle 1">
            <a:extLst>
              <a:ext uri="{FF2B5EF4-FFF2-40B4-BE49-F238E27FC236}">
                <a16:creationId xmlns:a16="http://schemas.microsoft.com/office/drawing/2014/main" id="{02E8C96A-C941-475B-A08F-AB348D0469E5}"/>
              </a:ext>
            </a:extLst>
          </p:cNvPr>
          <p:cNvSpPr/>
          <p:nvPr/>
        </p:nvSpPr>
        <p:spPr>
          <a:xfrm>
            <a:off x="2815431" y="1752600"/>
            <a:ext cx="6553200" cy="1902509"/>
          </a:xfrm>
          <a:prstGeom prst="rect">
            <a:avLst/>
          </a:prstGeom>
        </p:spPr>
        <p:txBody>
          <a:bodyPr wrap="square" anchor="ctr" anchorCtr="0">
            <a:spAutoFit/>
          </a:bodyPr>
          <a:lstStyle/>
          <a:p>
            <a:pPr>
              <a:lnSpc>
                <a:spcPct val="107000"/>
              </a:lnSpc>
              <a:spcAft>
                <a:spcPts val="800"/>
              </a:spcAft>
            </a:pPr>
            <a:r>
              <a:rPr lang="en-US" sz="2800" dirty="0">
                <a:latin typeface="Segoe UI" panose="020B0502040204020203" pitchFamily="34" charset="0"/>
                <a:ea typeface="Calibri" panose="020F0502020204030204" pitchFamily="34" charset="0"/>
                <a:cs typeface="Segoe UI" panose="020B0502040204020203" pitchFamily="34" charset="0"/>
              </a:rPr>
              <a:t>Writing the test in </a:t>
            </a:r>
            <a:r>
              <a:rPr lang="en-US" sz="2800" b="1" dirty="0">
                <a:solidFill>
                  <a:srgbClr val="C00000"/>
                </a:solidFill>
                <a:latin typeface="Segoe UI" panose="020B0502040204020203" pitchFamily="34" charset="0"/>
                <a:ea typeface="Calibri" panose="020F0502020204030204" pitchFamily="34" charset="0"/>
                <a:cs typeface="Segoe UI" panose="020B0502040204020203" pitchFamily="34" charset="0"/>
              </a:rPr>
              <a:t>natural language </a:t>
            </a:r>
            <a:r>
              <a:rPr lang="en-US" sz="2800" dirty="0">
                <a:latin typeface="Segoe UI" panose="020B0502040204020203" pitchFamily="34" charset="0"/>
                <a:ea typeface="Calibri" panose="020F0502020204030204" pitchFamily="34" charset="0"/>
                <a:cs typeface="Segoe UI" panose="020B0502040204020203" pitchFamily="34" charset="0"/>
              </a:rPr>
              <a:t>and </a:t>
            </a:r>
            <a:r>
              <a:rPr lang="en-US" sz="2800" b="1" dirty="0">
                <a:solidFill>
                  <a:srgbClr val="C00000"/>
                </a:solidFill>
                <a:latin typeface="Segoe UI" panose="020B0502040204020203" pitchFamily="34" charset="0"/>
                <a:ea typeface="Calibri" panose="020F0502020204030204" pitchFamily="34" charset="0"/>
                <a:cs typeface="Segoe UI" panose="020B0502040204020203" pitchFamily="34" charset="0"/>
              </a:rPr>
              <a:t>performing them manually </a:t>
            </a:r>
            <a:r>
              <a:rPr lang="en-US" sz="2800" dirty="0">
                <a:latin typeface="Segoe UI" panose="020B0502040204020203" pitchFamily="34" charset="0"/>
                <a:ea typeface="Calibri" panose="020F0502020204030204" pitchFamily="34" charset="0"/>
                <a:cs typeface="Segoe UI" panose="020B0502040204020203" pitchFamily="34" charset="0"/>
              </a:rPr>
              <a:t>before coding them can help you write complete automated tests.</a:t>
            </a:r>
          </a:p>
        </p:txBody>
      </p:sp>
    </p:spTree>
    <p:extLst>
      <p:ext uri="{BB962C8B-B14F-4D97-AF65-F5344CB8AC3E}">
        <p14:creationId xmlns:p14="http://schemas.microsoft.com/office/powerpoint/2010/main" val="308703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descr="Title 1">
            <a:extLst>
              <a:ext uri="{FF2B5EF4-FFF2-40B4-BE49-F238E27FC236}">
                <a16:creationId xmlns:a16="http://schemas.microsoft.com/office/drawing/2014/main" id="{362B7C52-90A8-4105-86D3-359E33122DB8}"/>
              </a:ext>
            </a:extLst>
          </p:cNvPr>
          <p:cNvSpPr txBox="1">
            <a:spLocks/>
          </p:cNvSpPr>
          <p:nvPr/>
        </p:nvSpPr>
        <p:spPr bwMode="auto">
          <a:xfrm>
            <a:off x="749300" y="500063"/>
            <a:ext cx="622300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lnSpc>
                <a:spcPct val="90000"/>
              </a:lnSpc>
            </a:pPr>
            <a:r>
              <a:rPr lang="en-US" altLang="en-US" sz="3600" b="1" dirty="0">
                <a:latin typeface="Segoe UI" panose="020B0502040204020203" pitchFamily="34" charset="0"/>
                <a:sym typeface="Segoe UI" panose="020B0502040204020203" pitchFamily="34" charset="0"/>
              </a:rPr>
              <a:t>Q&amp;A SEGMENT</a:t>
            </a:r>
          </a:p>
        </p:txBody>
      </p:sp>
      <p:sp>
        <p:nvSpPr>
          <p:cNvPr id="16386" name="Text Box 2" descr="Content Placeholder 7">
            <a:extLst>
              <a:ext uri="{FF2B5EF4-FFF2-40B4-BE49-F238E27FC236}">
                <a16:creationId xmlns:a16="http://schemas.microsoft.com/office/drawing/2014/main" id="{296F3BEE-901F-4272-B495-361671576C46}"/>
              </a:ext>
            </a:extLst>
          </p:cNvPr>
          <p:cNvSpPr txBox="1">
            <a:spLocks/>
          </p:cNvSpPr>
          <p:nvPr/>
        </p:nvSpPr>
        <p:spPr bwMode="auto">
          <a:xfrm>
            <a:off x="749300" y="1490663"/>
            <a:ext cx="5954713"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2286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lnSpc>
                <a:spcPct val="120000"/>
              </a:lnSpc>
              <a:spcBef>
                <a:spcPts val="1000"/>
              </a:spcBef>
              <a:buSzPct val="100000"/>
              <a:buFont typeface="Arial" panose="020B0604020202020204" pitchFamily="34" charset="0"/>
              <a:buChar char="•"/>
            </a:pPr>
            <a:r>
              <a:rPr lang="en-US" altLang="en-US"/>
              <a:t>Q&amp;A segment will be at the end of the webinar.</a:t>
            </a:r>
            <a:endParaRPr lang="en-US" altLang="en-US" sz="2800"/>
          </a:p>
          <a:p>
            <a:pPr eaLnBrk="1">
              <a:lnSpc>
                <a:spcPct val="120000"/>
              </a:lnSpc>
              <a:spcBef>
                <a:spcPts val="1000"/>
              </a:spcBef>
              <a:buSzPct val="100000"/>
              <a:buFont typeface="Arial" panose="020B0604020202020204" pitchFamily="34" charset="0"/>
              <a:buChar char="•"/>
            </a:pPr>
            <a:r>
              <a:rPr lang="en-US" altLang="en-US"/>
              <a:t>Please enter your questions in the Questions window.</a:t>
            </a:r>
            <a:endParaRPr lang="en-US" altLang="en-US" sz="2800"/>
          </a:p>
          <a:p>
            <a:pPr eaLnBrk="1">
              <a:lnSpc>
                <a:spcPct val="120000"/>
              </a:lnSpc>
              <a:spcBef>
                <a:spcPts val="1000"/>
              </a:spcBef>
              <a:buSzPct val="100000"/>
              <a:buFont typeface="Arial" panose="020B0604020202020204" pitchFamily="34" charset="0"/>
              <a:buChar char="•"/>
            </a:pPr>
            <a:r>
              <a:rPr lang="en-US" altLang="en-US"/>
              <a:t>A recording of the webinar will be available within a week.</a:t>
            </a:r>
          </a:p>
        </p:txBody>
      </p:sp>
      <p:pic>
        <p:nvPicPr>
          <p:cNvPr id="2" name="Picture 3" descr="Picture 6">
            <a:extLst>
              <a:ext uri="{FF2B5EF4-FFF2-40B4-BE49-F238E27FC236}">
                <a16:creationId xmlns:a16="http://schemas.microsoft.com/office/drawing/2014/main" id="{E882B033-A6F1-4DF4-AC4D-22EBC3D1F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025" y="339725"/>
            <a:ext cx="1946275" cy="5441950"/>
          </a:xfrm>
          <a:prstGeom prst="rect">
            <a:avLst/>
          </a:prstGeom>
          <a:noFill/>
          <a:ln>
            <a:noFill/>
          </a:ln>
          <a:effectLst>
            <a:outerShdw blurRad="152400" dist="25400" dir="1197784" algn="ctr" rotWithShape="0">
              <a:srgbClr val="000000">
                <a:alpha val="1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4" descr="Rectangle 11">
            <a:extLst>
              <a:ext uri="{FF2B5EF4-FFF2-40B4-BE49-F238E27FC236}">
                <a16:creationId xmlns:a16="http://schemas.microsoft.com/office/drawing/2014/main" id="{E2E3ABE4-1198-4ECA-9B23-8F5623C234E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6389" name="Picture 5" descr="Picture 12">
            <a:extLst>
              <a:ext uri="{FF2B5EF4-FFF2-40B4-BE49-F238E27FC236}">
                <a16:creationId xmlns:a16="http://schemas.microsoft.com/office/drawing/2014/main" id="{A22FC262-700D-452A-8325-7ED8827DAC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0" name="Text Box 6" descr="Rectangle 14">
            <a:extLst>
              <a:ext uri="{FF2B5EF4-FFF2-40B4-BE49-F238E27FC236}">
                <a16:creationId xmlns:a16="http://schemas.microsoft.com/office/drawing/2014/main" id="{C5B87234-ABC6-40B6-A315-1550ECD4BEEC}"/>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6391" name="Text Box 7" descr="Rectangle 15">
            <a:extLst>
              <a:ext uri="{FF2B5EF4-FFF2-40B4-BE49-F238E27FC236}">
                <a16:creationId xmlns:a16="http://schemas.microsoft.com/office/drawing/2014/main" id="{5EF2EF49-3B6D-46D7-A6E3-03582357C023}"/>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Rectangle 5">
            <a:extLst>
              <a:ext uri="{FF2B5EF4-FFF2-40B4-BE49-F238E27FC236}">
                <a16:creationId xmlns:a16="http://schemas.microsoft.com/office/drawing/2014/main" id="{FA930DB9-9A34-45FA-A0E2-B91DA5A8B992}"/>
              </a:ext>
            </a:extLst>
          </p:cNvPr>
          <p:cNvSpPr/>
          <p:nvPr/>
        </p:nvSpPr>
        <p:spPr>
          <a:xfrm>
            <a:off x="5319774" y="3216092"/>
            <a:ext cx="1201156" cy="5939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49FDCEBD-3975-49D1-9C12-1DDC6C5F7106}"/>
              </a:ext>
            </a:extLst>
          </p:cNvPr>
          <p:cNvSpPr/>
          <p:nvPr/>
        </p:nvSpPr>
        <p:spPr>
          <a:xfrm>
            <a:off x="193770" y="2843403"/>
            <a:ext cx="2559147" cy="13190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B0F14150-36C5-48CE-A9C5-34A7A7A6D3B7}"/>
              </a:ext>
            </a:extLst>
          </p:cNvPr>
          <p:cNvPicPr>
            <a:picLocks noChangeAspect="1"/>
          </p:cNvPicPr>
          <p:nvPr/>
        </p:nvPicPr>
        <p:blipFill>
          <a:blip r:embed="rId3"/>
          <a:stretch>
            <a:fillRect/>
          </a:stretch>
        </p:blipFill>
        <p:spPr>
          <a:xfrm>
            <a:off x="259841" y="1015136"/>
            <a:ext cx="1471447" cy="1030013"/>
          </a:xfrm>
          <a:prstGeom prst="rect">
            <a:avLst/>
          </a:prstGeom>
        </p:spPr>
      </p:pic>
      <p:pic>
        <p:nvPicPr>
          <p:cNvPr id="10" name="Picture 9">
            <a:extLst>
              <a:ext uri="{FF2B5EF4-FFF2-40B4-BE49-F238E27FC236}">
                <a16:creationId xmlns:a16="http://schemas.microsoft.com/office/drawing/2014/main" id="{0280E1DD-2EBC-4D69-8EB0-383C4A9BD6BD}"/>
              </a:ext>
            </a:extLst>
          </p:cNvPr>
          <p:cNvPicPr>
            <a:picLocks noChangeAspect="1"/>
          </p:cNvPicPr>
          <p:nvPr/>
        </p:nvPicPr>
        <p:blipFill>
          <a:blip r:embed="rId4"/>
          <a:stretch>
            <a:fillRect/>
          </a:stretch>
        </p:blipFill>
        <p:spPr>
          <a:xfrm>
            <a:off x="3593772" y="1058171"/>
            <a:ext cx="6472802" cy="1230177"/>
          </a:xfrm>
          <a:prstGeom prst="rect">
            <a:avLst/>
          </a:prstGeom>
        </p:spPr>
      </p:pic>
      <p:pic>
        <p:nvPicPr>
          <p:cNvPr id="11" name="Picture 10">
            <a:extLst>
              <a:ext uri="{FF2B5EF4-FFF2-40B4-BE49-F238E27FC236}">
                <a16:creationId xmlns:a16="http://schemas.microsoft.com/office/drawing/2014/main" id="{1D385012-7D44-4110-9522-9BA96793AC1B}"/>
              </a:ext>
            </a:extLst>
          </p:cNvPr>
          <p:cNvPicPr>
            <a:picLocks noChangeAspect="1"/>
          </p:cNvPicPr>
          <p:nvPr/>
        </p:nvPicPr>
        <p:blipFill>
          <a:blip r:embed="rId5"/>
          <a:stretch>
            <a:fillRect/>
          </a:stretch>
        </p:blipFill>
        <p:spPr>
          <a:xfrm>
            <a:off x="2207164" y="1187103"/>
            <a:ext cx="1152525" cy="600075"/>
          </a:xfrm>
          <a:prstGeom prst="rect">
            <a:avLst/>
          </a:prstGeom>
        </p:spPr>
      </p:pic>
      <p:sp>
        <p:nvSpPr>
          <p:cNvPr id="12" name="CasellaDiTesto 8">
            <a:extLst>
              <a:ext uri="{FF2B5EF4-FFF2-40B4-BE49-F238E27FC236}">
                <a16:creationId xmlns:a16="http://schemas.microsoft.com/office/drawing/2014/main" id="{78941C04-5565-45DC-9CC8-C7B2587780C3}"/>
              </a:ext>
            </a:extLst>
          </p:cNvPr>
          <p:cNvSpPr txBox="1"/>
          <p:nvPr/>
        </p:nvSpPr>
        <p:spPr>
          <a:xfrm>
            <a:off x="5674874" y="3245924"/>
            <a:ext cx="123723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100" dirty="0" err="1">
                <a:latin typeface="Open Sans" panose="020B0606030504020204"/>
                <a:cs typeface="Arial"/>
              </a:rPr>
              <a:t>appCenter</a:t>
            </a:r>
            <a:r>
              <a:rPr lang="it-IT" sz="1100" dirty="0">
                <a:latin typeface="Open Sans" panose="020B0606030504020204"/>
                <a:cs typeface="Arial"/>
              </a:rPr>
              <a:t> </a:t>
            </a:r>
          </a:p>
          <a:p>
            <a:r>
              <a:rPr lang="it-IT" sz="1100" dirty="0" err="1">
                <a:latin typeface="Open Sans" panose="020B0606030504020204"/>
                <a:cs typeface="Arial"/>
              </a:rPr>
              <a:t>Validation</a:t>
            </a:r>
            <a:endParaRPr lang="it-IT" sz="1100" dirty="0">
              <a:latin typeface="Open Sans" panose="020B0606030504020204"/>
              <a:cs typeface="Arial"/>
            </a:endParaRPr>
          </a:p>
        </p:txBody>
      </p:sp>
      <p:sp>
        <p:nvSpPr>
          <p:cNvPr id="13" name="Rettangolo 9">
            <a:extLst>
              <a:ext uri="{FF2B5EF4-FFF2-40B4-BE49-F238E27FC236}">
                <a16:creationId xmlns:a16="http://schemas.microsoft.com/office/drawing/2014/main" id="{F2FDBCF5-8ED2-49A3-B35C-FAA11CA99279}"/>
              </a:ext>
            </a:extLst>
          </p:cNvPr>
          <p:cNvSpPr/>
          <p:nvPr/>
        </p:nvSpPr>
        <p:spPr>
          <a:xfrm>
            <a:off x="2891849" y="3212910"/>
            <a:ext cx="2222120" cy="60434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it-IT" sz="1050" dirty="0">
                <a:latin typeface="Open Sans" panose="020B0606030504020204"/>
                <a:cs typeface="Arial"/>
              </a:rPr>
              <a:t>        Upload package and UI Test </a:t>
            </a:r>
          </a:p>
          <a:p>
            <a:pPr algn="r"/>
            <a:r>
              <a:rPr lang="it-IT" sz="1050" dirty="0">
                <a:latin typeface="Open Sans" panose="020B0606030504020204"/>
                <a:cs typeface="Arial"/>
              </a:rPr>
              <a:t>using </a:t>
            </a:r>
            <a:r>
              <a:rPr lang="it-IT" sz="1050" b="1" i="1" dirty="0">
                <a:latin typeface="Open Sans" panose="020B0606030504020204"/>
                <a:cs typeface="Arial"/>
              </a:rPr>
              <a:t>nodeJs</a:t>
            </a:r>
            <a:r>
              <a:rPr lang="it-IT" sz="1050" dirty="0">
                <a:latin typeface="Open Sans" panose="020B0606030504020204"/>
                <a:cs typeface="Arial"/>
              </a:rPr>
              <a:t> and following </a:t>
            </a:r>
          </a:p>
          <a:p>
            <a:pPr algn="r"/>
            <a:r>
              <a:rPr lang="it-IT" sz="1050" dirty="0">
                <a:latin typeface="Open Sans" panose="020B0606030504020204"/>
                <a:cs typeface="Arial"/>
              </a:rPr>
              <a:t>app center instruction</a:t>
            </a:r>
          </a:p>
        </p:txBody>
      </p:sp>
      <p:sp>
        <p:nvSpPr>
          <p:cNvPr id="14" name="Rettangolo 12">
            <a:extLst>
              <a:ext uri="{FF2B5EF4-FFF2-40B4-BE49-F238E27FC236}">
                <a16:creationId xmlns:a16="http://schemas.microsoft.com/office/drawing/2014/main" id="{74064D30-FC98-451E-AC78-3375E8AE691B}"/>
              </a:ext>
            </a:extLst>
          </p:cNvPr>
          <p:cNvSpPr/>
          <p:nvPr/>
        </p:nvSpPr>
        <p:spPr>
          <a:xfrm>
            <a:off x="6795844" y="3219085"/>
            <a:ext cx="1042807" cy="6043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100" dirty="0">
                <a:latin typeface="Open Sans"/>
                <a:cs typeface="Arial"/>
              </a:rPr>
              <a:t>     Wait for</a:t>
            </a:r>
          </a:p>
          <a:p>
            <a:pPr algn="ctr"/>
            <a:r>
              <a:rPr lang="it-IT" sz="1100" dirty="0">
                <a:latin typeface="Open Sans"/>
                <a:cs typeface="Arial"/>
              </a:rPr>
              <a:t>      devices</a:t>
            </a:r>
          </a:p>
        </p:txBody>
      </p:sp>
      <p:sp>
        <p:nvSpPr>
          <p:cNvPr id="15" name="Rettangolo 13">
            <a:extLst>
              <a:ext uri="{FF2B5EF4-FFF2-40B4-BE49-F238E27FC236}">
                <a16:creationId xmlns:a16="http://schemas.microsoft.com/office/drawing/2014/main" id="{4DE70DDA-7986-4DD2-A2A2-27033FE6A972}"/>
              </a:ext>
            </a:extLst>
          </p:cNvPr>
          <p:cNvSpPr/>
          <p:nvPr/>
        </p:nvSpPr>
        <p:spPr>
          <a:xfrm>
            <a:off x="8230577" y="2345925"/>
            <a:ext cx="1681875"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100" dirty="0" err="1">
                <a:latin typeface="Open Sans"/>
                <a:cs typeface="Arial"/>
              </a:rPr>
              <a:t>Run</a:t>
            </a:r>
            <a:r>
              <a:rPr lang="it-IT" sz="1100" dirty="0">
                <a:latin typeface="Open Sans"/>
                <a:cs typeface="Arial"/>
              </a:rPr>
              <a:t> on first device  </a:t>
            </a:r>
            <a:r>
              <a:rPr lang="it-IT" sz="1100" dirty="0" err="1">
                <a:latin typeface="Open Sans"/>
                <a:cs typeface="Arial"/>
              </a:rPr>
              <a:t>when</a:t>
            </a:r>
            <a:r>
              <a:rPr lang="it-IT" sz="1100" dirty="0">
                <a:latin typeface="Open Sans"/>
                <a:cs typeface="Arial"/>
              </a:rPr>
              <a:t> ready</a:t>
            </a:r>
          </a:p>
        </p:txBody>
      </p:sp>
      <p:sp>
        <p:nvSpPr>
          <p:cNvPr id="16" name="Rettangolo 14">
            <a:extLst>
              <a:ext uri="{FF2B5EF4-FFF2-40B4-BE49-F238E27FC236}">
                <a16:creationId xmlns:a16="http://schemas.microsoft.com/office/drawing/2014/main" id="{6875B3EB-0149-4A1F-AD62-8204699E42C9}"/>
              </a:ext>
            </a:extLst>
          </p:cNvPr>
          <p:cNvSpPr/>
          <p:nvPr/>
        </p:nvSpPr>
        <p:spPr>
          <a:xfrm>
            <a:off x="8243775" y="3251205"/>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endParaRPr lang="it-IT" sz="1100" dirty="0">
              <a:ea typeface="+mn-lt"/>
              <a:cs typeface="+mn-lt"/>
            </a:endParaRPr>
          </a:p>
          <a:p>
            <a:pPr algn="ctr"/>
            <a:endParaRPr lang="it-IT" sz="1100" dirty="0">
              <a:ea typeface="+mn-lt"/>
              <a:cs typeface="+mn-lt"/>
            </a:endParaRPr>
          </a:p>
          <a:p>
            <a:pPr algn="ctr"/>
            <a:r>
              <a:rPr lang="it-IT" sz="1100" dirty="0" err="1">
                <a:latin typeface="Open Sans"/>
                <a:ea typeface="+mn-lt"/>
                <a:cs typeface="+mn-lt"/>
              </a:rPr>
              <a:t>Run</a:t>
            </a:r>
            <a:r>
              <a:rPr lang="it-IT" sz="1100" dirty="0">
                <a:latin typeface="Open Sans"/>
                <a:ea typeface="+mn-lt"/>
                <a:cs typeface="+mn-lt"/>
              </a:rPr>
              <a:t> on second device  </a:t>
            </a:r>
            <a:r>
              <a:rPr lang="it-IT" sz="1100" dirty="0" err="1">
                <a:latin typeface="Open Sans"/>
                <a:ea typeface="+mn-lt"/>
                <a:cs typeface="+mn-lt"/>
              </a:rPr>
              <a:t>when</a:t>
            </a:r>
            <a:r>
              <a:rPr lang="it-IT" sz="1100" dirty="0">
                <a:latin typeface="Open Sans"/>
                <a:ea typeface="+mn-lt"/>
                <a:cs typeface="+mn-lt"/>
              </a:rPr>
              <a:t> ready</a:t>
            </a:r>
            <a:endParaRPr lang="en-US" sz="1100" dirty="0">
              <a:latin typeface="Open Sans"/>
              <a:ea typeface="+mn-lt"/>
              <a:cs typeface="+mn-lt"/>
            </a:endParaRPr>
          </a:p>
          <a:p>
            <a:pPr algn="ctr"/>
            <a:endParaRPr lang="it-IT" sz="1100" dirty="0">
              <a:ea typeface="+mn-lt"/>
              <a:cs typeface="+mn-lt"/>
            </a:endParaRPr>
          </a:p>
          <a:p>
            <a:pPr algn="ctr"/>
            <a:endParaRPr lang="it-IT" sz="1100" dirty="0">
              <a:ea typeface="+mn-lt"/>
              <a:cs typeface="+mn-lt"/>
            </a:endParaRPr>
          </a:p>
          <a:p>
            <a:pPr algn="ctr"/>
            <a:endParaRPr lang="en-US" sz="1100" dirty="0">
              <a:ea typeface="+mn-lt"/>
              <a:cs typeface="+mn-lt"/>
            </a:endParaRPr>
          </a:p>
        </p:txBody>
      </p:sp>
      <p:sp>
        <p:nvSpPr>
          <p:cNvPr id="17" name="Rettangolo 18">
            <a:extLst>
              <a:ext uri="{FF2B5EF4-FFF2-40B4-BE49-F238E27FC236}">
                <a16:creationId xmlns:a16="http://schemas.microsoft.com/office/drawing/2014/main" id="{980CF22B-3E60-4EF9-A106-8B3EE421D4DF}"/>
              </a:ext>
            </a:extLst>
          </p:cNvPr>
          <p:cNvSpPr/>
          <p:nvPr/>
        </p:nvSpPr>
        <p:spPr>
          <a:xfrm>
            <a:off x="8248363" y="5186166"/>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endParaRPr lang="it-IT" sz="1100" dirty="0">
              <a:cs typeface="Arial"/>
            </a:endParaRPr>
          </a:p>
          <a:p>
            <a:pPr algn="ctr"/>
            <a:r>
              <a:rPr lang="it-IT" sz="1100" dirty="0" err="1">
                <a:latin typeface="Open Sans"/>
                <a:cs typeface="Arial"/>
              </a:rPr>
              <a:t>Run</a:t>
            </a:r>
            <a:r>
              <a:rPr lang="it-IT" sz="1100" dirty="0">
                <a:latin typeface="Open Sans"/>
                <a:cs typeface="Arial"/>
              </a:rPr>
              <a:t> on </a:t>
            </a:r>
            <a:r>
              <a:rPr lang="it-IT" sz="1100" dirty="0" err="1">
                <a:latin typeface="Open Sans"/>
                <a:cs typeface="Arial"/>
              </a:rPr>
              <a:t>nth</a:t>
            </a:r>
            <a:r>
              <a:rPr lang="it-IT" sz="1100" dirty="0">
                <a:latin typeface="Open Sans"/>
                <a:cs typeface="Arial"/>
              </a:rPr>
              <a:t> device  </a:t>
            </a:r>
            <a:r>
              <a:rPr lang="it-IT" sz="1100" dirty="0" err="1">
                <a:latin typeface="Open Sans"/>
                <a:cs typeface="Arial"/>
              </a:rPr>
              <a:t>when</a:t>
            </a:r>
            <a:r>
              <a:rPr lang="it-IT" sz="1100" dirty="0">
                <a:latin typeface="Open Sans"/>
                <a:cs typeface="Arial"/>
              </a:rPr>
              <a:t> ready</a:t>
            </a:r>
            <a:endParaRPr lang="en-US" sz="1100" dirty="0">
              <a:latin typeface="Open Sans"/>
              <a:ea typeface="+mn-lt"/>
              <a:cs typeface="+mn-lt"/>
            </a:endParaRPr>
          </a:p>
          <a:p>
            <a:pPr algn="ctr"/>
            <a:endParaRPr lang="it-IT" sz="1100" dirty="0">
              <a:latin typeface="Open Sans"/>
              <a:ea typeface="+mn-lt"/>
              <a:cs typeface="+mn-lt"/>
            </a:endParaRPr>
          </a:p>
          <a:p>
            <a:pPr algn="ctr"/>
            <a:endParaRPr lang="it-IT" sz="1100" dirty="0">
              <a:cs typeface="Arial"/>
            </a:endParaRPr>
          </a:p>
        </p:txBody>
      </p:sp>
      <p:sp>
        <p:nvSpPr>
          <p:cNvPr id="18" name="Rettangolo 19">
            <a:extLst>
              <a:ext uri="{FF2B5EF4-FFF2-40B4-BE49-F238E27FC236}">
                <a16:creationId xmlns:a16="http://schemas.microsoft.com/office/drawing/2014/main" id="{C21FCA91-A11C-49DB-8E5E-8A2E81D3DDCA}"/>
              </a:ext>
            </a:extLst>
          </p:cNvPr>
          <p:cNvSpPr/>
          <p:nvPr/>
        </p:nvSpPr>
        <p:spPr>
          <a:xfrm>
            <a:off x="10487051" y="3245924"/>
            <a:ext cx="1653008"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latin typeface="Open Sans"/>
              <a:cs typeface="Arial"/>
            </a:endParaRPr>
          </a:p>
        </p:txBody>
      </p:sp>
      <p:cxnSp>
        <p:nvCxnSpPr>
          <p:cNvPr id="19" name="Straight Arrow Connector 18">
            <a:extLst>
              <a:ext uri="{FF2B5EF4-FFF2-40B4-BE49-F238E27FC236}">
                <a16:creationId xmlns:a16="http://schemas.microsoft.com/office/drawing/2014/main" id="{2E733DEA-9679-46D0-98B9-BCE6B2D1F7B5}"/>
              </a:ext>
            </a:extLst>
          </p:cNvPr>
          <p:cNvCxnSpPr>
            <a:cxnSpLocks/>
            <a:stCxn id="13" idx="3"/>
            <a:endCxn id="6" idx="1"/>
          </p:cNvCxnSpPr>
          <p:nvPr/>
        </p:nvCxnSpPr>
        <p:spPr>
          <a:xfrm flipV="1">
            <a:off x="5113969" y="3513062"/>
            <a:ext cx="205805" cy="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81DB061-9A85-4B6A-98DE-7F8392C1342A}"/>
              </a:ext>
            </a:extLst>
          </p:cNvPr>
          <p:cNvCxnSpPr>
            <a:cxnSpLocks/>
            <a:endCxn id="14" idx="1"/>
          </p:cNvCxnSpPr>
          <p:nvPr/>
        </p:nvCxnSpPr>
        <p:spPr>
          <a:xfrm>
            <a:off x="6527479" y="3521257"/>
            <a:ext cx="268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3643603-F4D2-47A2-AF8A-DFD001B12666}"/>
              </a:ext>
            </a:extLst>
          </p:cNvPr>
          <p:cNvCxnSpPr>
            <a:cxnSpLocks/>
            <a:stCxn id="14" idx="3"/>
            <a:endCxn id="15" idx="1"/>
          </p:cNvCxnSpPr>
          <p:nvPr/>
        </p:nvCxnSpPr>
        <p:spPr>
          <a:xfrm flipV="1">
            <a:off x="7838651" y="2613063"/>
            <a:ext cx="391926" cy="90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F4169F8-A12F-4E23-89FA-0C13E0D08D69}"/>
              </a:ext>
            </a:extLst>
          </p:cNvPr>
          <p:cNvCxnSpPr>
            <a:cxnSpLocks/>
            <a:stCxn id="14" idx="3"/>
            <a:endCxn id="16" idx="1"/>
          </p:cNvCxnSpPr>
          <p:nvPr/>
        </p:nvCxnSpPr>
        <p:spPr>
          <a:xfrm flipV="1">
            <a:off x="7838651" y="3518343"/>
            <a:ext cx="405124" cy="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C6B9C0E-48DF-4963-8C48-26F43CD3DE34}"/>
              </a:ext>
            </a:extLst>
          </p:cNvPr>
          <p:cNvCxnSpPr>
            <a:cxnSpLocks/>
            <a:stCxn id="14" idx="3"/>
            <a:endCxn id="17" idx="1"/>
          </p:cNvCxnSpPr>
          <p:nvPr/>
        </p:nvCxnSpPr>
        <p:spPr>
          <a:xfrm>
            <a:off x="7838651" y="3521257"/>
            <a:ext cx="409712" cy="1932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E30AC63-D0EE-4307-88F8-1A1943A41507}"/>
              </a:ext>
            </a:extLst>
          </p:cNvPr>
          <p:cNvCxnSpPr>
            <a:cxnSpLocks/>
            <a:stCxn id="15" idx="3"/>
            <a:endCxn id="18" idx="1"/>
          </p:cNvCxnSpPr>
          <p:nvPr/>
        </p:nvCxnSpPr>
        <p:spPr>
          <a:xfrm>
            <a:off x="9912452" y="2613063"/>
            <a:ext cx="574599" cy="89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5C4BEDF-BA9F-4761-8950-A536BAD4D67B}"/>
              </a:ext>
            </a:extLst>
          </p:cNvPr>
          <p:cNvCxnSpPr>
            <a:cxnSpLocks/>
            <a:stCxn id="17" idx="3"/>
            <a:endCxn id="18" idx="1"/>
          </p:cNvCxnSpPr>
          <p:nvPr/>
        </p:nvCxnSpPr>
        <p:spPr>
          <a:xfrm flipV="1">
            <a:off x="9937963" y="3513062"/>
            <a:ext cx="549088" cy="194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A3D8357B-6A20-4E40-BC91-E44B9A7C522B}"/>
              </a:ext>
            </a:extLst>
          </p:cNvPr>
          <p:cNvPicPr>
            <a:picLocks noChangeAspect="1"/>
          </p:cNvPicPr>
          <p:nvPr/>
        </p:nvPicPr>
        <p:blipFill>
          <a:blip r:embed="rId6"/>
          <a:stretch>
            <a:fillRect/>
          </a:stretch>
        </p:blipFill>
        <p:spPr>
          <a:xfrm>
            <a:off x="229252" y="3184095"/>
            <a:ext cx="2461664" cy="941024"/>
          </a:xfrm>
          <a:prstGeom prst="rect">
            <a:avLst/>
          </a:prstGeom>
        </p:spPr>
      </p:pic>
      <p:sp>
        <p:nvSpPr>
          <p:cNvPr id="27" name="TextBox 26">
            <a:extLst>
              <a:ext uri="{FF2B5EF4-FFF2-40B4-BE49-F238E27FC236}">
                <a16:creationId xmlns:a16="http://schemas.microsoft.com/office/drawing/2014/main" id="{A6C7A128-9A36-4A78-9902-2A156D2983E7}"/>
              </a:ext>
            </a:extLst>
          </p:cNvPr>
          <p:cNvSpPr txBox="1"/>
          <p:nvPr/>
        </p:nvSpPr>
        <p:spPr>
          <a:xfrm>
            <a:off x="371493" y="2604144"/>
            <a:ext cx="2149948" cy="261610"/>
          </a:xfrm>
          <a:prstGeom prst="rect">
            <a:avLst/>
          </a:prstGeom>
          <a:noFill/>
        </p:spPr>
        <p:txBody>
          <a:bodyPr wrap="none" rtlCol="0">
            <a:spAutoFit/>
          </a:bodyPr>
          <a:lstStyle/>
          <a:p>
            <a:r>
              <a:rPr lang="en-US" sz="1100" dirty="0">
                <a:latin typeface="Open Sans"/>
              </a:rPr>
              <a:t>Configure your run by selecting</a:t>
            </a:r>
          </a:p>
        </p:txBody>
      </p:sp>
      <p:cxnSp>
        <p:nvCxnSpPr>
          <p:cNvPr id="28" name="Straight Arrow Connector 27">
            <a:extLst>
              <a:ext uri="{FF2B5EF4-FFF2-40B4-BE49-F238E27FC236}">
                <a16:creationId xmlns:a16="http://schemas.microsoft.com/office/drawing/2014/main" id="{8BA7DA09-1098-4D7F-A0F5-0BB918CD8374}"/>
              </a:ext>
            </a:extLst>
          </p:cNvPr>
          <p:cNvCxnSpPr>
            <a:cxnSpLocks/>
            <a:stCxn id="7" idx="3"/>
            <a:endCxn id="13" idx="1"/>
          </p:cNvCxnSpPr>
          <p:nvPr/>
        </p:nvCxnSpPr>
        <p:spPr>
          <a:xfrm>
            <a:off x="2752917" y="3502911"/>
            <a:ext cx="138932" cy="1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4618DE56-1B09-444E-BDE7-91C28558CFD6}"/>
              </a:ext>
            </a:extLst>
          </p:cNvPr>
          <p:cNvPicPr>
            <a:picLocks noChangeAspect="1"/>
          </p:cNvPicPr>
          <p:nvPr/>
        </p:nvPicPr>
        <p:blipFill>
          <a:blip r:embed="rId7"/>
          <a:stretch>
            <a:fillRect/>
          </a:stretch>
        </p:blipFill>
        <p:spPr>
          <a:xfrm>
            <a:off x="216054" y="2908332"/>
            <a:ext cx="360379" cy="283444"/>
          </a:xfrm>
          <a:prstGeom prst="rect">
            <a:avLst/>
          </a:prstGeom>
        </p:spPr>
      </p:pic>
      <p:pic>
        <p:nvPicPr>
          <p:cNvPr id="30" name="Picture 29">
            <a:extLst>
              <a:ext uri="{FF2B5EF4-FFF2-40B4-BE49-F238E27FC236}">
                <a16:creationId xmlns:a16="http://schemas.microsoft.com/office/drawing/2014/main" id="{9F72FCD0-EC5E-49B4-89A3-2E847F1956E8}"/>
              </a:ext>
            </a:extLst>
          </p:cNvPr>
          <p:cNvPicPr>
            <a:picLocks noChangeAspect="1"/>
          </p:cNvPicPr>
          <p:nvPr/>
        </p:nvPicPr>
        <p:blipFill>
          <a:blip r:embed="rId8"/>
          <a:stretch>
            <a:fillRect/>
          </a:stretch>
        </p:blipFill>
        <p:spPr>
          <a:xfrm>
            <a:off x="3006645" y="3348819"/>
            <a:ext cx="333319" cy="246903"/>
          </a:xfrm>
          <a:prstGeom prst="rect">
            <a:avLst/>
          </a:prstGeom>
        </p:spPr>
      </p:pic>
      <p:pic>
        <p:nvPicPr>
          <p:cNvPr id="31" name="Picture 30">
            <a:extLst>
              <a:ext uri="{FF2B5EF4-FFF2-40B4-BE49-F238E27FC236}">
                <a16:creationId xmlns:a16="http://schemas.microsoft.com/office/drawing/2014/main" id="{50344F0F-52C6-4CFD-94A9-ECCC1CBEC29A}"/>
              </a:ext>
            </a:extLst>
          </p:cNvPr>
          <p:cNvPicPr>
            <a:picLocks noChangeAspect="1"/>
          </p:cNvPicPr>
          <p:nvPr/>
        </p:nvPicPr>
        <p:blipFill>
          <a:blip r:embed="rId9"/>
          <a:stretch>
            <a:fillRect/>
          </a:stretch>
        </p:blipFill>
        <p:spPr>
          <a:xfrm>
            <a:off x="5336880" y="3314197"/>
            <a:ext cx="321507" cy="316148"/>
          </a:xfrm>
          <a:prstGeom prst="rect">
            <a:avLst/>
          </a:prstGeom>
        </p:spPr>
      </p:pic>
      <p:pic>
        <p:nvPicPr>
          <p:cNvPr id="32" name="Picture 31">
            <a:extLst>
              <a:ext uri="{FF2B5EF4-FFF2-40B4-BE49-F238E27FC236}">
                <a16:creationId xmlns:a16="http://schemas.microsoft.com/office/drawing/2014/main" id="{112682B0-EC01-4C47-9F30-96074FF56C99}"/>
              </a:ext>
            </a:extLst>
          </p:cNvPr>
          <p:cNvPicPr>
            <a:picLocks noChangeAspect="1"/>
          </p:cNvPicPr>
          <p:nvPr/>
        </p:nvPicPr>
        <p:blipFill>
          <a:blip r:embed="rId10"/>
          <a:stretch>
            <a:fillRect/>
          </a:stretch>
        </p:blipFill>
        <p:spPr>
          <a:xfrm>
            <a:off x="6834489" y="3380074"/>
            <a:ext cx="243435" cy="265975"/>
          </a:xfrm>
          <a:prstGeom prst="rect">
            <a:avLst/>
          </a:prstGeom>
        </p:spPr>
      </p:pic>
      <p:pic>
        <p:nvPicPr>
          <p:cNvPr id="33" name="Picture 32">
            <a:extLst>
              <a:ext uri="{FF2B5EF4-FFF2-40B4-BE49-F238E27FC236}">
                <a16:creationId xmlns:a16="http://schemas.microsoft.com/office/drawing/2014/main" id="{EDD0118C-AE46-4018-83A5-0AEED0829587}"/>
              </a:ext>
            </a:extLst>
          </p:cNvPr>
          <p:cNvPicPr>
            <a:picLocks noChangeAspect="1"/>
          </p:cNvPicPr>
          <p:nvPr/>
        </p:nvPicPr>
        <p:blipFill>
          <a:blip r:embed="rId11"/>
          <a:stretch>
            <a:fillRect/>
          </a:stretch>
        </p:blipFill>
        <p:spPr>
          <a:xfrm>
            <a:off x="8278104" y="3260300"/>
            <a:ext cx="241670" cy="284825"/>
          </a:xfrm>
          <a:prstGeom prst="rect">
            <a:avLst/>
          </a:prstGeom>
        </p:spPr>
      </p:pic>
      <p:pic>
        <p:nvPicPr>
          <p:cNvPr id="35" name="Picture 34">
            <a:extLst>
              <a:ext uri="{FF2B5EF4-FFF2-40B4-BE49-F238E27FC236}">
                <a16:creationId xmlns:a16="http://schemas.microsoft.com/office/drawing/2014/main" id="{976F9C6C-04A3-4EB7-8D30-A40E86E87A5A}"/>
              </a:ext>
            </a:extLst>
          </p:cNvPr>
          <p:cNvPicPr>
            <a:picLocks noChangeAspect="1"/>
          </p:cNvPicPr>
          <p:nvPr/>
        </p:nvPicPr>
        <p:blipFill>
          <a:blip r:embed="rId11"/>
          <a:stretch>
            <a:fillRect/>
          </a:stretch>
        </p:blipFill>
        <p:spPr>
          <a:xfrm>
            <a:off x="8300073" y="4131554"/>
            <a:ext cx="262654" cy="282758"/>
          </a:xfrm>
          <a:prstGeom prst="rect">
            <a:avLst/>
          </a:prstGeom>
        </p:spPr>
      </p:pic>
      <p:sp>
        <p:nvSpPr>
          <p:cNvPr id="36" name="TextBox 35">
            <a:extLst>
              <a:ext uri="{FF2B5EF4-FFF2-40B4-BE49-F238E27FC236}">
                <a16:creationId xmlns:a16="http://schemas.microsoft.com/office/drawing/2014/main" id="{F6901F85-A4A0-43F9-A5BB-522C957E6529}"/>
              </a:ext>
            </a:extLst>
          </p:cNvPr>
          <p:cNvSpPr txBox="1"/>
          <p:nvPr/>
        </p:nvSpPr>
        <p:spPr>
          <a:xfrm>
            <a:off x="10881193" y="3289027"/>
            <a:ext cx="1202017" cy="430887"/>
          </a:xfrm>
          <a:prstGeom prst="rect">
            <a:avLst/>
          </a:prstGeom>
          <a:noFill/>
        </p:spPr>
        <p:txBody>
          <a:bodyPr wrap="square" rtlCol="0">
            <a:spAutoFit/>
          </a:bodyPr>
          <a:lstStyle/>
          <a:p>
            <a:r>
              <a:rPr lang="en-US" sz="1100" dirty="0">
                <a:latin typeface="Open Sans" panose="020B0606030504020204"/>
              </a:rPr>
              <a:t>Generate report for results</a:t>
            </a:r>
          </a:p>
        </p:txBody>
      </p:sp>
      <mc:AlternateContent xmlns:mc="http://schemas.openxmlformats.org/markup-compatibility/2006">
        <mc:Choice xmlns:p14="http://schemas.microsoft.com/office/powerpoint/2010/main" Requires="p14">
          <p:contentPart p14:bwMode="auto" r:id="rId12">
            <p14:nvContentPartPr>
              <p14:cNvPr id="37" name="Ink 36">
                <a:extLst>
                  <a:ext uri="{FF2B5EF4-FFF2-40B4-BE49-F238E27FC236}">
                    <a16:creationId xmlns:a16="http://schemas.microsoft.com/office/drawing/2014/main" id="{A9DCE1D8-4B10-4EB1-B9F9-F696BDE9B5CA}"/>
                  </a:ext>
                </a:extLst>
              </p14:cNvPr>
              <p14:cNvContentPartPr/>
              <p14:nvPr/>
            </p14:nvContentPartPr>
            <p14:xfrm>
              <a:off x="9104368" y="5672417"/>
              <a:ext cx="360" cy="360"/>
            </p14:xfrm>
          </p:contentPart>
        </mc:Choice>
        <mc:Fallback>
          <p:pic>
            <p:nvPicPr>
              <p:cNvPr id="37" name="Ink 36">
                <a:extLst>
                  <a:ext uri="{FF2B5EF4-FFF2-40B4-BE49-F238E27FC236}">
                    <a16:creationId xmlns:a16="http://schemas.microsoft.com/office/drawing/2014/main" id="{A9DCE1D8-4B10-4EB1-B9F9-F696BDE9B5CA}"/>
                  </a:ext>
                </a:extLst>
              </p:cNvPr>
              <p:cNvPicPr/>
              <p:nvPr/>
            </p:nvPicPr>
            <p:blipFill>
              <a:blip r:embed="rId13"/>
              <a:stretch>
                <a:fillRect/>
              </a:stretch>
            </p:blipFill>
            <p:spPr>
              <a:xfrm>
                <a:off x="9086368" y="5654417"/>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8" name="Ink 37">
                <a:extLst>
                  <a:ext uri="{FF2B5EF4-FFF2-40B4-BE49-F238E27FC236}">
                    <a16:creationId xmlns:a16="http://schemas.microsoft.com/office/drawing/2014/main" id="{AC19DC3F-CBE0-4F1D-8EC4-67DC93D938B0}"/>
                  </a:ext>
                </a:extLst>
              </p14:cNvPr>
              <p14:cNvContentPartPr/>
              <p14:nvPr/>
            </p14:nvContentPartPr>
            <p14:xfrm>
              <a:off x="9104008" y="5815201"/>
              <a:ext cx="360" cy="360"/>
            </p14:xfrm>
          </p:contentPart>
        </mc:Choice>
        <mc:Fallback>
          <p:pic>
            <p:nvPicPr>
              <p:cNvPr id="38" name="Ink 37">
                <a:extLst>
                  <a:ext uri="{FF2B5EF4-FFF2-40B4-BE49-F238E27FC236}">
                    <a16:creationId xmlns:a16="http://schemas.microsoft.com/office/drawing/2014/main" id="{AC19DC3F-CBE0-4F1D-8EC4-67DC93D938B0}"/>
                  </a:ext>
                </a:extLst>
              </p:cNvPr>
              <p:cNvPicPr/>
              <p:nvPr/>
            </p:nvPicPr>
            <p:blipFill>
              <a:blip r:embed="rId13"/>
              <a:stretch>
                <a:fillRect/>
              </a:stretch>
            </p:blipFill>
            <p:spPr>
              <a:xfrm>
                <a:off x="9086008" y="579720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9" name="Ink 38">
                <a:extLst>
                  <a:ext uri="{FF2B5EF4-FFF2-40B4-BE49-F238E27FC236}">
                    <a16:creationId xmlns:a16="http://schemas.microsoft.com/office/drawing/2014/main" id="{291507C9-36E8-4CCB-98CA-7F32DFE8498A}"/>
                  </a:ext>
                </a:extLst>
              </p14:cNvPr>
              <p14:cNvContentPartPr/>
              <p14:nvPr/>
            </p14:nvContentPartPr>
            <p14:xfrm>
              <a:off x="9100527" y="5957625"/>
              <a:ext cx="360" cy="360"/>
            </p14:xfrm>
          </p:contentPart>
        </mc:Choice>
        <mc:Fallback>
          <p:pic>
            <p:nvPicPr>
              <p:cNvPr id="39" name="Ink 38">
                <a:extLst>
                  <a:ext uri="{FF2B5EF4-FFF2-40B4-BE49-F238E27FC236}">
                    <a16:creationId xmlns:a16="http://schemas.microsoft.com/office/drawing/2014/main" id="{291507C9-36E8-4CCB-98CA-7F32DFE8498A}"/>
                  </a:ext>
                </a:extLst>
              </p:cNvPr>
              <p:cNvPicPr/>
              <p:nvPr/>
            </p:nvPicPr>
            <p:blipFill>
              <a:blip r:embed="rId13"/>
              <a:stretch>
                <a:fillRect/>
              </a:stretch>
            </p:blipFill>
            <p:spPr>
              <a:xfrm>
                <a:off x="9082527" y="5939625"/>
                <a:ext cx="36000" cy="36000"/>
              </a:xfrm>
              <a:prstGeom prst="rect">
                <a:avLst/>
              </a:prstGeom>
            </p:spPr>
          </p:pic>
        </mc:Fallback>
      </mc:AlternateContent>
      <p:sp>
        <p:nvSpPr>
          <p:cNvPr id="40" name="Rettangolo 14">
            <a:extLst>
              <a:ext uri="{FF2B5EF4-FFF2-40B4-BE49-F238E27FC236}">
                <a16:creationId xmlns:a16="http://schemas.microsoft.com/office/drawing/2014/main" id="{524A866A-2BA9-41D5-A4F0-C6D82FFEFCD9}"/>
              </a:ext>
            </a:extLst>
          </p:cNvPr>
          <p:cNvSpPr/>
          <p:nvPr/>
        </p:nvSpPr>
        <p:spPr>
          <a:xfrm>
            <a:off x="8240518" y="4103122"/>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r>
              <a:rPr lang="it-IT" sz="1100" dirty="0">
                <a:latin typeface="Open Sans"/>
                <a:ea typeface="+mn-lt"/>
                <a:cs typeface="+mn-lt"/>
              </a:rPr>
              <a:t>Run on third device  when ready</a:t>
            </a:r>
            <a:endParaRPr lang="it-IT" sz="1100" dirty="0">
              <a:ea typeface="+mn-lt"/>
              <a:cs typeface="+mn-lt"/>
            </a:endParaRPr>
          </a:p>
          <a:p>
            <a:pPr algn="ctr"/>
            <a:endParaRPr lang="en-US" sz="1100" dirty="0">
              <a:ea typeface="+mn-lt"/>
              <a:cs typeface="+mn-lt"/>
            </a:endParaRPr>
          </a:p>
        </p:txBody>
      </p:sp>
      <p:pic>
        <p:nvPicPr>
          <p:cNvPr id="41" name="Picture 40">
            <a:extLst>
              <a:ext uri="{FF2B5EF4-FFF2-40B4-BE49-F238E27FC236}">
                <a16:creationId xmlns:a16="http://schemas.microsoft.com/office/drawing/2014/main" id="{E3E9CFAF-3A57-4F6F-8392-CEF332DC9135}"/>
              </a:ext>
            </a:extLst>
          </p:cNvPr>
          <p:cNvPicPr>
            <a:picLocks noChangeAspect="1"/>
          </p:cNvPicPr>
          <p:nvPr/>
        </p:nvPicPr>
        <p:blipFill>
          <a:blip r:embed="rId11"/>
          <a:stretch>
            <a:fillRect/>
          </a:stretch>
        </p:blipFill>
        <p:spPr>
          <a:xfrm>
            <a:off x="8297592" y="5207069"/>
            <a:ext cx="244865" cy="288591"/>
          </a:xfrm>
          <a:prstGeom prst="rect">
            <a:avLst/>
          </a:prstGeom>
        </p:spPr>
      </p:pic>
      <p:cxnSp>
        <p:nvCxnSpPr>
          <p:cNvPr id="42" name="Straight Arrow Connector 41">
            <a:extLst>
              <a:ext uri="{FF2B5EF4-FFF2-40B4-BE49-F238E27FC236}">
                <a16:creationId xmlns:a16="http://schemas.microsoft.com/office/drawing/2014/main" id="{F6B8C295-B4EF-4B32-AD2B-D0472CDED3B3}"/>
              </a:ext>
            </a:extLst>
          </p:cNvPr>
          <p:cNvCxnSpPr>
            <a:cxnSpLocks/>
            <a:stCxn id="14" idx="3"/>
            <a:endCxn id="40" idx="1"/>
          </p:cNvCxnSpPr>
          <p:nvPr/>
        </p:nvCxnSpPr>
        <p:spPr>
          <a:xfrm>
            <a:off x="7838651" y="3521257"/>
            <a:ext cx="401867" cy="8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81E2928-5895-4A60-B46D-BC5D819AA2AE}"/>
              </a:ext>
            </a:extLst>
          </p:cNvPr>
          <p:cNvCxnSpPr>
            <a:cxnSpLocks/>
            <a:stCxn id="40" idx="3"/>
            <a:endCxn id="18" idx="1"/>
          </p:cNvCxnSpPr>
          <p:nvPr/>
        </p:nvCxnSpPr>
        <p:spPr>
          <a:xfrm flipV="1">
            <a:off x="9930118" y="3513062"/>
            <a:ext cx="556933" cy="85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BFEB076F-0492-4A61-9411-4FD72676E512}"/>
              </a:ext>
            </a:extLst>
          </p:cNvPr>
          <p:cNvPicPr>
            <a:picLocks noChangeAspect="1"/>
          </p:cNvPicPr>
          <p:nvPr/>
        </p:nvPicPr>
        <p:blipFill>
          <a:blip r:embed="rId16"/>
          <a:stretch>
            <a:fillRect/>
          </a:stretch>
        </p:blipFill>
        <p:spPr>
          <a:xfrm>
            <a:off x="10519544" y="3311707"/>
            <a:ext cx="304800" cy="342900"/>
          </a:xfrm>
          <a:prstGeom prst="rect">
            <a:avLst/>
          </a:prstGeom>
        </p:spPr>
      </p:pic>
      <p:cxnSp>
        <p:nvCxnSpPr>
          <p:cNvPr id="45" name="Straight Arrow Connector 44">
            <a:extLst>
              <a:ext uri="{FF2B5EF4-FFF2-40B4-BE49-F238E27FC236}">
                <a16:creationId xmlns:a16="http://schemas.microsoft.com/office/drawing/2014/main" id="{AA8EEB3B-6D62-4A21-A853-B9CDB9A6BC8B}"/>
              </a:ext>
            </a:extLst>
          </p:cNvPr>
          <p:cNvCxnSpPr>
            <a:cxnSpLocks/>
            <a:stCxn id="16" idx="3"/>
            <a:endCxn id="18" idx="1"/>
          </p:cNvCxnSpPr>
          <p:nvPr/>
        </p:nvCxnSpPr>
        <p:spPr>
          <a:xfrm flipV="1">
            <a:off x="9933375" y="3513062"/>
            <a:ext cx="553676" cy="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5FE6F3D9-6531-4B85-90F8-C7E0AF442FD0}"/>
              </a:ext>
            </a:extLst>
          </p:cNvPr>
          <p:cNvPicPr>
            <a:picLocks noChangeAspect="1"/>
          </p:cNvPicPr>
          <p:nvPr/>
        </p:nvPicPr>
        <p:blipFill>
          <a:blip r:embed="rId11"/>
          <a:stretch>
            <a:fillRect/>
          </a:stretch>
        </p:blipFill>
        <p:spPr>
          <a:xfrm>
            <a:off x="8302441" y="4151930"/>
            <a:ext cx="241670" cy="284825"/>
          </a:xfrm>
          <a:prstGeom prst="rect">
            <a:avLst/>
          </a:prstGeom>
        </p:spPr>
      </p:pic>
      <p:pic>
        <p:nvPicPr>
          <p:cNvPr id="61" name="Picture 60">
            <a:extLst>
              <a:ext uri="{FF2B5EF4-FFF2-40B4-BE49-F238E27FC236}">
                <a16:creationId xmlns:a16="http://schemas.microsoft.com/office/drawing/2014/main" id="{8B9CD2C2-84C5-42EE-B267-AAFA9AB0E41E}"/>
              </a:ext>
            </a:extLst>
          </p:cNvPr>
          <p:cNvPicPr>
            <a:picLocks noChangeAspect="1"/>
          </p:cNvPicPr>
          <p:nvPr/>
        </p:nvPicPr>
        <p:blipFill>
          <a:blip r:embed="rId11"/>
          <a:stretch>
            <a:fillRect/>
          </a:stretch>
        </p:blipFill>
        <p:spPr>
          <a:xfrm>
            <a:off x="8240518" y="2371328"/>
            <a:ext cx="241670" cy="284825"/>
          </a:xfrm>
          <a:prstGeom prst="rect">
            <a:avLst/>
          </a:prstGeom>
        </p:spPr>
      </p:pic>
      <p:sp>
        <p:nvSpPr>
          <p:cNvPr id="58" name="TextBox 57">
            <a:extLst>
              <a:ext uri="{FF2B5EF4-FFF2-40B4-BE49-F238E27FC236}">
                <a16:creationId xmlns:a16="http://schemas.microsoft.com/office/drawing/2014/main" id="{A8F2D86A-8643-4CFC-99EF-9B6F38824F49}"/>
              </a:ext>
            </a:extLst>
          </p:cNvPr>
          <p:cNvSpPr txBox="1"/>
          <p:nvPr/>
        </p:nvSpPr>
        <p:spPr>
          <a:xfrm>
            <a:off x="33541" y="136959"/>
            <a:ext cx="8112285" cy="584775"/>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 Run your tests on App Center Test Cloud</a:t>
            </a:r>
          </a:p>
        </p:txBody>
      </p:sp>
    </p:spTree>
    <p:extLst>
      <p:ext uri="{BB962C8B-B14F-4D97-AF65-F5344CB8AC3E}">
        <p14:creationId xmlns:p14="http://schemas.microsoft.com/office/powerpoint/2010/main" val="11653409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pic>
        <p:nvPicPr>
          <p:cNvPr id="7" name="Picture 6">
            <a:extLst>
              <a:ext uri="{FF2B5EF4-FFF2-40B4-BE49-F238E27FC236}">
                <a16:creationId xmlns:a16="http://schemas.microsoft.com/office/drawing/2014/main" id="{E3EFE46E-D36E-45E8-AE5C-E7F6DF2D3AE3}"/>
              </a:ext>
            </a:extLst>
          </p:cNvPr>
          <p:cNvPicPr>
            <a:picLocks noChangeAspect="1"/>
          </p:cNvPicPr>
          <p:nvPr/>
        </p:nvPicPr>
        <p:blipFill>
          <a:blip r:embed="rId3"/>
          <a:stretch>
            <a:fillRect/>
          </a:stretch>
        </p:blipFill>
        <p:spPr>
          <a:xfrm>
            <a:off x="78696" y="768725"/>
            <a:ext cx="6072055" cy="2040773"/>
          </a:xfrm>
          <a:prstGeom prst="rect">
            <a:avLst/>
          </a:prstGeom>
        </p:spPr>
      </p:pic>
      <p:pic>
        <p:nvPicPr>
          <p:cNvPr id="8" name="Picture 7">
            <a:extLst>
              <a:ext uri="{FF2B5EF4-FFF2-40B4-BE49-F238E27FC236}">
                <a16:creationId xmlns:a16="http://schemas.microsoft.com/office/drawing/2014/main" id="{50A5EE09-BF24-4CF4-9211-A8D942BFA74B}"/>
              </a:ext>
            </a:extLst>
          </p:cNvPr>
          <p:cNvPicPr>
            <a:picLocks noChangeAspect="1"/>
          </p:cNvPicPr>
          <p:nvPr/>
        </p:nvPicPr>
        <p:blipFill>
          <a:blip r:embed="rId4"/>
          <a:stretch>
            <a:fillRect/>
          </a:stretch>
        </p:blipFill>
        <p:spPr>
          <a:xfrm>
            <a:off x="5177914" y="2551693"/>
            <a:ext cx="6829601" cy="3352219"/>
          </a:xfrm>
          <a:prstGeom prst="rect">
            <a:avLst/>
          </a:prstGeom>
        </p:spPr>
      </p:pic>
      <p:sp>
        <p:nvSpPr>
          <p:cNvPr id="2" name="TextBox 1">
            <a:extLst>
              <a:ext uri="{FF2B5EF4-FFF2-40B4-BE49-F238E27FC236}">
                <a16:creationId xmlns:a16="http://schemas.microsoft.com/office/drawing/2014/main" id="{932B1A60-25EC-4DFF-AF71-810CA4F43332}"/>
              </a:ext>
            </a:extLst>
          </p:cNvPr>
          <p:cNvSpPr txBox="1"/>
          <p:nvPr/>
        </p:nvSpPr>
        <p:spPr>
          <a:xfrm>
            <a:off x="0" y="126442"/>
            <a:ext cx="5461560" cy="523220"/>
          </a:xfrm>
          <a:prstGeom prst="rect">
            <a:avLst/>
          </a:prstGeom>
          <a:noFill/>
        </p:spPr>
        <p:txBody>
          <a:bodyPr wrap="none" rtlCol="0">
            <a:spAutoFit/>
          </a:bodyPr>
          <a:lstStyle/>
          <a:p>
            <a:r>
              <a:rPr lang="en-US" sz="2800" b="1" dirty="0">
                <a:latin typeface="Segoe UI" panose="020B0502040204020203" pitchFamily="34" charset="0"/>
                <a:cs typeface="Segoe UI" panose="020B0502040204020203" pitchFamily="34" charset="0"/>
              </a:rPr>
              <a:t> App Center Test Cloud Reports</a:t>
            </a:r>
          </a:p>
        </p:txBody>
      </p:sp>
    </p:spTree>
    <p:extLst>
      <p:ext uri="{BB962C8B-B14F-4D97-AF65-F5344CB8AC3E}">
        <p14:creationId xmlns:p14="http://schemas.microsoft.com/office/powerpoint/2010/main" val="409426519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7" name="Rectangle 7">
            <a:extLst>
              <a:ext uri="{FF2B5EF4-FFF2-40B4-BE49-F238E27FC236}">
                <a16:creationId xmlns:a16="http://schemas.microsoft.com/office/drawing/2014/main" id="{188DB154-C856-47AD-A8F6-EDD31D4632A1}"/>
              </a:ext>
            </a:extLst>
          </p:cNvPr>
          <p:cNvSpPr>
            <a:spLocks noChangeArrowheads="1"/>
          </p:cNvSpPr>
          <p:nvPr/>
        </p:nvSpPr>
        <p:spPr bwMode="auto">
          <a:xfrm>
            <a:off x="-95527" y="-365969"/>
            <a:ext cx="1617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FACE40E4-0313-4815-A8EE-EFC90895AE3A}"/>
              </a:ext>
            </a:extLst>
          </p:cNvPr>
          <p:cNvPicPr>
            <a:picLocks noChangeAspect="1"/>
          </p:cNvPicPr>
          <p:nvPr/>
        </p:nvPicPr>
        <p:blipFill>
          <a:blip r:embed="rId3"/>
          <a:stretch>
            <a:fillRect/>
          </a:stretch>
        </p:blipFill>
        <p:spPr>
          <a:xfrm>
            <a:off x="6705600" y="871344"/>
            <a:ext cx="2695333" cy="5151631"/>
          </a:xfrm>
          <a:prstGeom prst="rect">
            <a:avLst/>
          </a:prstGeom>
        </p:spPr>
      </p:pic>
      <p:pic>
        <p:nvPicPr>
          <p:cNvPr id="9" name="Picture 8">
            <a:extLst>
              <a:ext uri="{FF2B5EF4-FFF2-40B4-BE49-F238E27FC236}">
                <a16:creationId xmlns:a16="http://schemas.microsoft.com/office/drawing/2014/main" id="{21D27A59-F587-41E4-A464-F00B2737D1D6}"/>
              </a:ext>
            </a:extLst>
          </p:cNvPr>
          <p:cNvPicPr>
            <a:picLocks noChangeAspect="1"/>
          </p:cNvPicPr>
          <p:nvPr/>
        </p:nvPicPr>
        <p:blipFill>
          <a:blip r:embed="rId4"/>
          <a:stretch>
            <a:fillRect/>
          </a:stretch>
        </p:blipFill>
        <p:spPr>
          <a:xfrm>
            <a:off x="1395413" y="2375845"/>
            <a:ext cx="1809616" cy="1713453"/>
          </a:xfrm>
          <a:prstGeom prst="rect">
            <a:avLst/>
          </a:prstGeom>
        </p:spPr>
      </p:pic>
      <p:sp>
        <p:nvSpPr>
          <p:cNvPr id="10" name="Rectangle 5">
            <a:extLst>
              <a:ext uri="{FF2B5EF4-FFF2-40B4-BE49-F238E27FC236}">
                <a16:creationId xmlns:a16="http://schemas.microsoft.com/office/drawing/2014/main" id="{3506B1B4-1EAB-41AD-891D-EF95F4D9824B}"/>
              </a:ext>
            </a:extLst>
          </p:cNvPr>
          <p:cNvSpPr>
            <a:spLocks noChangeArrowheads="1"/>
          </p:cNvSpPr>
          <p:nvPr/>
        </p:nvSpPr>
        <p:spPr bwMode="auto">
          <a:xfrm>
            <a:off x="1363436" y="4089298"/>
            <a:ext cx="250437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1" u="none" strike="noStrike" cap="none" normalizeH="0" baseline="0" dirty="0">
                <a:ln>
                  <a:noFill/>
                </a:ln>
                <a:effectLst/>
                <a:latin typeface="Open Sans"/>
              </a:rPr>
              <a:t>From app center you get:</a:t>
            </a:r>
            <a:endParaRPr lang="en-US" altLang="en-US" sz="1200" b="1" dirty="0">
              <a:solidFill>
                <a:srgbClr val="2E3C7E"/>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2E3C7E"/>
                </a:solidFill>
                <a:effectLst/>
                <a:latin typeface="Open Sans"/>
              </a:rPr>
              <a:t>appcenter</a:t>
            </a:r>
            <a:r>
              <a:rPr kumimoji="0" lang="en-US" altLang="en-US" sz="1100" b="1" i="0" u="none" strike="noStrike" cap="none" normalizeH="0" baseline="0" dirty="0">
                <a:ln>
                  <a:noFill/>
                </a:ln>
                <a:solidFill>
                  <a:srgbClr val="2E3C7E"/>
                </a:solidFill>
                <a:effectLst/>
                <a:latin typeface="Open Sans"/>
              </a:rPr>
              <a:t> test run </a:t>
            </a:r>
            <a:r>
              <a:rPr kumimoji="0" lang="en-US" altLang="en-US" sz="1100" b="1" i="0" u="none" strike="noStrike" cap="none" normalizeH="0" baseline="0" dirty="0" err="1">
                <a:ln>
                  <a:noFill/>
                </a:ln>
                <a:solidFill>
                  <a:srgbClr val="2E3C7E"/>
                </a:solidFill>
                <a:effectLst/>
                <a:latin typeface="Open Sans"/>
              </a:rPr>
              <a:t>uitest</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--app "</a:t>
            </a:r>
            <a:r>
              <a:rPr kumimoji="0" lang="en-US" altLang="en-US" sz="1100" b="1" i="0" u="none" strike="noStrike" cap="none" normalizeH="0" baseline="0" dirty="0" err="1">
                <a:ln>
                  <a:noFill/>
                </a:ln>
                <a:solidFill>
                  <a:srgbClr val="2E3C7E"/>
                </a:solidFill>
                <a:effectLst/>
                <a:highlight>
                  <a:srgbClr val="00FFFF"/>
                </a:highlight>
                <a:latin typeface="Open Sans"/>
              </a:rPr>
              <a:t>codrinamerigo</a:t>
            </a:r>
            <a:r>
              <a:rPr kumimoji="0" lang="en-US" altLang="en-US" sz="1100" b="1" i="0" u="none" strike="noStrike" cap="none" normalizeH="0" baseline="0" dirty="0">
                <a:ln>
                  <a:noFill/>
                </a:ln>
                <a:solidFill>
                  <a:srgbClr val="2E3C7E"/>
                </a:solidFill>
                <a:effectLst/>
                <a:highlight>
                  <a:srgbClr val="00FFFF"/>
                </a:highlight>
                <a:latin typeface="Open Sans"/>
              </a:rPr>
              <a:t>/</a:t>
            </a:r>
            <a:r>
              <a:rPr kumimoji="0" lang="en-US" altLang="en-US" sz="1100" b="1" i="0" u="none" strike="noStrike" cap="none" normalizeH="0" baseline="0" dirty="0" err="1">
                <a:ln>
                  <a:noFill/>
                </a:ln>
                <a:solidFill>
                  <a:srgbClr val="2E3C7E"/>
                </a:solidFill>
                <a:effectLst/>
                <a:highlight>
                  <a:srgbClr val="00FFFF"/>
                </a:highlight>
                <a:latin typeface="Open Sans"/>
              </a:rPr>
              <a:t>LadyBug</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--devices "</a:t>
            </a:r>
            <a:r>
              <a:rPr kumimoji="0" lang="en-US" altLang="en-US" sz="1100" b="1" i="0" u="none" strike="noStrike" cap="none" normalizeH="0" baseline="0" dirty="0" err="1">
                <a:ln>
                  <a:noFill/>
                </a:ln>
                <a:solidFill>
                  <a:srgbClr val="2E3C7E"/>
                </a:solidFill>
                <a:effectLst/>
                <a:highlight>
                  <a:srgbClr val="00FFFF"/>
                </a:highlight>
                <a:latin typeface="Open Sans"/>
              </a:rPr>
              <a:t>codrinamerigo</a:t>
            </a:r>
            <a:r>
              <a:rPr kumimoji="0" lang="en-US" altLang="en-US" sz="1100" b="1" i="0" u="none" strike="noStrike" cap="none" normalizeH="0" baseline="0" dirty="0">
                <a:ln>
                  <a:noFill/>
                </a:ln>
                <a:solidFill>
                  <a:srgbClr val="2E3C7E"/>
                </a:solidFill>
                <a:effectLst/>
                <a:highlight>
                  <a:srgbClr val="00FFFF"/>
                </a:highlight>
                <a:latin typeface="Open Sans"/>
              </a:rPr>
              <a:t>/android-test</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--app-path </a:t>
            </a:r>
            <a:r>
              <a:rPr kumimoji="0" lang="en-US" altLang="en-US" sz="1100" b="1" i="0" u="none" strike="noStrike" cap="none" normalizeH="0" baseline="0" dirty="0" err="1">
                <a:ln>
                  <a:noFill/>
                </a:ln>
                <a:solidFill>
                  <a:srgbClr val="2E3C7E"/>
                </a:solidFill>
                <a:effectLst/>
                <a:latin typeface="Open Sans"/>
              </a:rPr>
              <a:t>pathToFile.apk</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--test-series "master"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--locale "</a:t>
            </a:r>
            <a:r>
              <a:rPr kumimoji="0" lang="en-US" altLang="en-US" sz="1100" b="1" i="0" u="none" strike="noStrike" cap="none" normalizeH="0" baseline="0" dirty="0" err="1">
                <a:ln>
                  <a:noFill/>
                </a:ln>
                <a:solidFill>
                  <a:srgbClr val="2E3C7E"/>
                </a:solidFill>
                <a:effectLst/>
                <a:highlight>
                  <a:srgbClr val="00FFFF"/>
                </a:highlight>
                <a:latin typeface="Open Sans"/>
              </a:rPr>
              <a:t>en_US</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--build-</a:t>
            </a:r>
            <a:r>
              <a:rPr kumimoji="0" lang="en-US" altLang="en-US" sz="1100" b="1" i="0" u="none" strike="noStrike" cap="none" normalizeH="0" baseline="0" dirty="0" err="1">
                <a:ln>
                  <a:noFill/>
                </a:ln>
                <a:solidFill>
                  <a:srgbClr val="2E3C7E"/>
                </a:solidFill>
                <a:effectLst/>
                <a:latin typeface="Open Sans"/>
              </a:rPr>
              <a:t>dir</a:t>
            </a:r>
            <a:r>
              <a:rPr kumimoji="0" lang="en-US" altLang="en-US" sz="1100" b="1" i="0" u="none" strike="noStrike" cap="none" normalizeH="0" baseline="0" dirty="0">
                <a:ln>
                  <a:noFill/>
                </a:ln>
                <a:solidFill>
                  <a:srgbClr val="2E3C7E"/>
                </a:solidFill>
                <a:effectLst/>
                <a:latin typeface="Open Sans"/>
              </a:rPr>
              <a:t> </a:t>
            </a:r>
            <a:r>
              <a:rPr kumimoji="0" lang="en-US" altLang="en-US" sz="1100" b="1" i="0" u="none" strike="noStrike" cap="none" normalizeH="0" baseline="0" dirty="0" err="1">
                <a:ln>
                  <a:noFill/>
                </a:ln>
                <a:solidFill>
                  <a:srgbClr val="2E3C7E"/>
                </a:solidFill>
                <a:effectLst/>
                <a:latin typeface="Open Sans"/>
              </a:rPr>
              <a:t>pathToUITestBuildDir</a:t>
            </a:r>
            <a:r>
              <a:rPr kumimoji="0" lang="en-US" altLang="en-US" sz="1100" b="1" i="0" u="none" strike="noStrike" cap="none" normalizeH="0" baseline="0" dirty="0">
                <a:ln>
                  <a:noFill/>
                </a:ln>
                <a:solidFill>
                  <a:srgbClr val="2E3C7E"/>
                </a:solidFill>
                <a:effectLst/>
                <a:latin typeface="Open Sans"/>
              </a:rPr>
              <a:t> </a:t>
            </a:r>
          </a:p>
        </p:txBody>
      </p:sp>
      <p:pic>
        <p:nvPicPr>
          <p:cNvPr id="11" name="Picture 10">
            <a:extLst>
              <a:ext uri="{FF2B5EF4-FFF2-40B4-BE49-F238E27FC236}">
                <a16:creationId xmlns:a16="http://schemas.microsoft.com/office/drawing/2014/main" id="{E3424F65-DE72-4B73-9599-6ACB1D5E8CE0}"/>
              </a:ext>
            </a:extLst>
          </p:cNvPr>
          <p:cNvPicPr>
            <a:picLocks noChangeAspect="1"/>
          </p:cNvPicPr>
          <p:nvPr/>
        </p:nvPicPr>
        <p:blipFill>
          <a:blip r:embed="rId5"/>
          <a:stretch>
            <a:fillRect/>
          </a:stretch>
        </p:blipFill>
        <p:spPr>
          <a:xfrm>
            <a:off x="66229" y="883564"/>
            <a:ext cx="4668286" cy="646916"/>
          </a:xfrm>
          <a:prstGeom prst="rect">
            <a:avLst/>
          </a:prstGeom>
        </p:spPr>
      </p:pic>
      <p:pic>
        <p:nvPicPr>
          <p:cNvPr id="12" name="Picture 11">
            <a:extLst>
              <a:ext uri="{FF2B5EF4-FFF2-40B4-BE49-F238E27FC236}">
                <a16:creationId xmlns:a16="http://schemas.microsoft.com/office/drawing/2014/main" id="{DB37B9C9-425D-42DF-8C3D-04F183F5499F}"/>
              </a:ext>
            </a:extLst>
          </p:cNvPr>
          <p:cNvPicPr>
            <a:picLocks noChangeAspect="1"/>
          </p:cNvPicPr>
          <p:nvPr/>
        </p:nvPicPr>
        <p:blipFill>
          <a:blip r:embed="rId6"/>
          <a:stretch>
            <a:fillRect/>
          </a:stretch>
        </p:blipFill>
        <p:spPr>
          <a:xfrm>
            <a:off x="860442" y="1864200"/>
            <a:ext cx="2832446" cy="524527"/>
          </a:xfrm>
          <a:prstGeom prst="rect">
            <a:avLst/>
          </a:prstGeom>
        </p:spPr>
      </p:pic>
      <p:sp>
        <p:nvSpPr>
          <p:cNvPr id="13" name="TextBox 12">
            <a:extLst>
              <a:ext uri="{FF2B5EF4-FFF2-40B4-BE49-F238E27FC236}">
                <a16:creationId xmlns:a16="http://schemas.microsoft.com/office/drawing/2014/main" id="{92C37839-F5E3-4726-B0B6-2A3628490126}"/>
              </a:ext>
            </a:extLst>
          </p:cNvPr>
          <p:cNvSpPr txBox="1"/>
          <p:nvPr/>
        </p:nvSpPr>
        <p:spPr>
          <a:xfrm>
            <a:off x="533400" y="1533020"/>
            <a:ext cx="2082221" cy="369332"/>
          </a:xfrm>
          <a:prstGeom prst="rect">
            <a:avLst/>
          </a:prstGeom>
          <a:noFill/>
        </p:spPr>
        <p:txBody>
          <a:bodyPr wrap="square" rtlCol="0">
            <a:spAutoFit/>
          </a:bodyPr>
          <a:lstStyle/>
          <a:p>
            <a:r>
              <a:rPr lang="en-US" dirty="0"/>
              <a:t>Enable task</a:t>
            </a:r>
          </a:p>
        </p:txBody>
      </p:sp>
      <p:sp>
        <p:nvSpPr>
          <p:cNvPr id="2" name="TextBox 1">
            <a:extLst>
              <a:ext uri="{FF2B5EF4-FFF2-40B4-BE49-F238E27FC236}">
                <a16:creationId xmlns:a16="http://schemas.microsoft.com/office/drawing/2014/main" id="{44C84A67-8F25-4213-92F3-CEE058E14CE0}"/>
              </a:ext>
            </a:extLst>
          </p:cNvPr>
          <p:cNvSpPr txBox="1"/>
          <p:nvPr/>
        </p:nvSpPr>
        <p:spPr>
          <a:xfrm>
            <a:off x="43459" y="132101"/>
            <a:ext cx="8182048" cy="584775"/>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 Add UI Tests to DevOps using </a:t>
            </a:r>
            <a:r>
              <a:rPr lang="en-US" sz="3200" b="1" dirty="0" err="1">
                <a:latin typeface="Segoe UI" panose="020B0502040204020203" pitchFamily="34" charset="0"/>
                <a:cs typeface="Segoe UI" panose="020B0502040204020203" pitchFamily="34" charset="0"/>
              </a:rPr>
              <a:t>AppCenter</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959717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4" name="Title 1">
            <a:extLst>
              <a:ext uri="{FF2B5EF4-FFF2-40B4-BE49-F238E27FC236}">
                <a16:creationId xmlns:a16="http://schemas.microsoft.com/office/drawing/2014/main" id="{5ACEC13F-628E-49A5-91F4-289691C1764C}"/>
              </a:ext>
            </a:extLst>
          </p:cNvPr>
          <p:cNvSpPr txBox="1">
            <a:spLocks/>
          </p:cNvSpPr>
          <p:nvPr/>
        </p:nvSpPr>
        <p:spPr>
          <a:xfrm>
            <a:off x="152400" y="135237"/>
            <a:ext cx="6146345" cy="9547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6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9ACF3D0D-5512-41B6-9A2E-F44EDD102B34}"/>
              </a:ext>
            </a:extLst>
          </p:cNvPr>
          <p:cNvSpPr txBox="1"/>
          <p:nvPr/>
        </p:nvSpPr>
        <p:spPr>
          <a:xfrm>
            <a:off x="248694" y="2702020"/>
            <a:ext cx="10623769" cy="646331"/>
          </a:xfrm>
          <a:prstGeom prst="rect">
            <a:avLst/>
          </a:prstGeom>
          <a:noFill/>
        </p:spPr>
        <p:txBody>
          <a:bodyPr wrap="square" rtlCol="0">
            <a:spAutoFit/>
          </a:bodyPr>
          <a:lstStyle/>
          <a:p>
            <a:r>
              <a:rPr lang="en-US" dirty="0">
                <a:solidFill>
                  <a:schemeClr val="tx1"/>
                </a:solidFill>
                <a:latin typeface="Segoe UI" panose="020B0502040204020203" pitchFamily="34" charset="0"/>
                <a:cs typeface="Segoe UI" panose="020B0502040204020203" pitchFamily="34" charset="0"/>
              </a:rPr>
              <a:t>If sometimes, the iOS simulator doesn’t pop on the screen,</a:t>
            </a:r>
          </a:p>
          <a:p>
            <a:r>
              <a:rPr lang="en-US" dirty="0">
                <a:solidFill>
                  <a:schemeClr val="tx1"/>
                </a:solidFill>
                <a:latin typeface="Segoe UI" panose="020B0502040204020203" pitchFamily="34" charset="0"/>
                <a:cs typeface="Segoe UI" panose="020B0502040204020203" pitchFamily="34" charset="0"/>
              </a:rPr>
              <a:t>might be useful to delete the </a:t>
            </a:r>
            <a:r>
              <a:rPr lang="en-US" b="1" dirty="0" err="1">
                <a:solidFill>
                  <a:schemeClr val="tx1"/>
                </a:solidFill>
                <a:latin typeface="Segoe UI" panose="020B0502040204020203" pitchFamily="34" charset="0"/>
                <a:cs typeface="Segoe UI" panose="020B0502040204020203" pitchFamily="34" charset="0"/>
              </a:rPr>
              <a:t>xdb</a:t>
            </a:r>
            <a:r>
              <a:rPr lang="en-US" dirty="0">
                <a:solidFill>
                  <a:schemeClr val="tx1"/>
                </a:solidFill>
                <a:latin typeface="Segoe UI" panose="020B0502040204020203" pitchFamily="34" charset="0"/>
                <a:cs typeface="Segoe UI" panose="020B0502040204020203" pitchFamily="34" charset="0"/>
              </a:rPr>
              <a:t> folder inside </a:t>
            </a:r>
            <a:r>
              <a:rPr lang="en-US" b="1" dirty="0">
                <a:solidFill>
                  <a:schemeClr val="tx1"/>
                </a:solidFill>
                <a:latin typeface="Segoe UI" panose="020B0502040204020203" pitchFamily="34" charset="0"/>
                <a:cs typeface="Segoe UI" panose="020B0502040204020203" pitchFamily="34" charset="0"/>
              </a:rPr>
              <a:t>TMPDIR</a:t>
            </a:r>
            <a:r>
              <a:rPr lang="en-US" dirty="0">
                <a:solidFill>
                  <a:schemeClr val="tx1"/>
                </a:solidFill>
                <a:latin typeface="Segoe UI" panose="020B0502040204020203" pitchFamily="34" charset="0"/>
                <a:cs typeface="Segoe UI" panose="020B0502040204020203" pitchFamily="34" charset="0"/>
              </a:rPr>
              <a:t> (on the Mac machine) and retry. </a:t>
            </a:r>
          </a:p>
        </p:txBody>
      </p:sp>
      <p:sp>
        <p:nvSpPr>
          <p:cNvPr id="16" name="TextBox 15">
            <a:extLst>
              <a:ext uri="{FF2B5EF4-FFF2-40B4-BE49-F238E27FC236}">
                <a16:creationId xmlns:a16="http://schemas.microsoft.com/office/drawing/2014/main" id="{117935EA-15CF-461B-9883-979B0AF3CA32}"/>
              </a:ext>
            </a:extLst>
          </p:cNvPr>
          <p:cNvSpPr txBox="1"/>
          <p:nvPr/>
        </p:nvSpPr>
        <p:spPr>
          <a:xfrm>
            <a:off x="248694" y="1934225"/>
            <a:ext cx="11477924" cy="646331"/>
          </a:xfrm>
          <a:prstGeom prst="rect">
            <a:avLst/>
          </a:prstGeom>
          <a:noFill/>
        </p:spPr>
        <p:txBody>
          <a:bodyPr wrap="square" rtlCol="0">
            <a:spAutoFit/>
          </a:bodyPr>
          <a:lstStyle/>
          <a:p>
            <a:r>
              <a:rPr lang="en-US" dirty="0">
                <a:solidFill>
                  <a:schemeClr val="tx1"/>
                </a:solidFill>
                <a:latin typeface="Segoe UI" panose="020B0502040204020203" pitchFamily="34" charset="0"/>
                <a:cs typeface="Segoe UI" panose="020B0502040204020203" pitchFamily="34" charset="0"/>
              </a:rPr>
              <a:t>For debug purpose, right-click on the iOS Project &gt; Options &gt; Compiler and add the string </a:t>
            </a:r>
            <a:r>
              <a:rPr lang="en-US" b="1" dirty="0">
                <a:solidFill>
                  <a:schemeClr val="tx1"/>
                </a:solidFill>
                <a:latin typeface="Segoe UI" panose="020B0502040204020203" pitchFamily="34" charset="0"/>
                <a:cs typeface="Segoe UI" panose="020B0502040204020203" pitchFamily="34" charset="0"/>
              </a:rPr>
              <a:t>ENABLE_TEST_CLOUD</a:t>
            </a:r>
          </a:p>
        </p:txBody>
      </p:sp>
      <p:sp>
        <p:nvSpPr>
          <p:cNvPr id="17" name="TextBox 16">
            <a:extLst>
              <a:ext uri="{FF2B5EF4-FFF2-40B4-BE49-F238E27FC236}">
                <a16:creationId xmlns:a16="http://schemas.microsoft.com/office/drawing/2014/main" id="{F2AA7246-233B-4308-B679-C4DDB1196512}"/>
              </a:ext>
            </a:extLst>
          </p:cNvPr>
          <p:cNvSpPr txBox="1"/>
          <p:nvPr/>
        </p:nvSpPr>
        <p:spPr>
          <a:xfrm>
            <a:off x="248694" y="3626110"/>
            <a:ext cx="7116179" cy="369332"/>
          </a:xfrm>
          <a:prstGeom prst="rect">
            <a:avLst/>
          </a:prstGeom>
          <a:noFill/>
        </p:spPr>
        <p:txBody>
          <a:bodyPr wrap="none" rtlCol="0">
            <a:spAutoFit/>
          </a:bodyPr>
          <a:lstStyle/>
          <a:p>
            <a:r>
              <a:rPr lang="en-US" dirty="0">
                <a:solidFill>
                  <a:schemeClr val="tx1"/>
                </a:solidFill>
                <a:latin typeface="Segoe UI" panose="020B0502040204020203" pitchFamily="34" charset="0"/>
                <a:cs typeface="Segoe UI" panose="020B0502040204020203" pitchFamily="34" charset="0"/>
              </a:rPr>
              <a:t>Try to write no more that </a:t>
            </a:r>
            <a:r>
              <a:rPr lang="en-US" b="1" dirty="0">
                <a:solidFill>
                  <a:schemeClr val="tx1"/>
                </a:solidFill>
                <a:latin typeface="Segoe UI" panose="020B0502040204020203" pitchFamily="34" charset="0"/>
                <a:cs typeface="Segoe UI" panose="020B0502040204020203" pitchFamily="34" charset="0"/>
              </a:rPr>
              <a:t>20</a:t>
            </a:r>
            <a:r>
              <a:rPr lang="en-US" dirty="0">
                <a:solidFill>
                  <a:schemeClr val="tx1"/>
                </a:solidFill>
                <a:latin typeface="Segoe UI" panose="020B0502040204020203" pitchFamily="34" charset="0"/>
                <a:cs typeface="Segoe UI" panose="020B0502040204020203" pitchFamily="34" charset="0"/>
              </a:rPr>
              <a:t> </a:t>
            </a:r>
            <a:r>
              <a:rPr lang="en-US" dirty="0" err="1">
                <a:solidFill>
                  <a:schemeClr val="tx1"/>
                </a:solidFill>
                <a:latin typeface="Segoe UI" panose="020B0502040204020203" pitchFamily="34" charset="0"/>
                <a:cs typeface="Segoe UI" panose="020B0502040204020203" pitchFamily="34" charset="0"/>
              </a:rPr>
              <a:t>ui</a:t>
            </a:r>
            <a:r>
              <a:rPr lang="en-US" dirty="0">
                <a:solidFill>
                  <a:schemeClr val="tx1"/>
                </a:solidFill>
                <a:latin typeface="Segoe UI" panose="020B0502040204020203" pitchFamily="34" charset="0"/>
                <a:cs typeface="Segoe UI" panose="020B0502040204020203" pitchFamily="34" charset="0"/>
              </a:rPr>
              <a:t> tests per project to run them locally…</a:t>
            </a:r>
          </a:p>
        </p:txBody>
      </p:sp>
      <p:sp>
        <p:nvSpPr>
          <p:cNvPr id="18" name="TextBox 17">
            <a:extLst>
              <a:ext uri="{FF2B5EF4-FFF2-40B4-BE49-F238E27FC236}">
                <a16:creationId xmlns:a16="http://schemas.microsoft.com/office/drawing/2014/main" id="{2365B4E6-2BFC-4572-90AB-14A571FC7309}"/>
              </a:ext>
            </a:extLst>
          </p:cNvPr>
          <p:cNvSpPr txBox="1"/>
          <p:nvPr/>
        </p:nvSpPr>
        <p:spPr>
          <a:xfrm>
            <a:off x="266401" y="4316331"/>
            <a:ext cx="6932154" cy="369332"/>
          </a:xfrm>
          <a:prstGeom prst="rect">
            <a:avLst/>
          </a:prstGeom>
          <a:noFill/>
        </p:spPr>
        <p:txBody>
          <a:bodyPr wrap="none" rtlCol="0">
            <a:spAutoFit/>
          </a:bodyPr>
          <a:lstStyle/>
          <a:p>
            <a:r>
              <a:rPr lang="en-US" dirty="0">
                <a:solidFill>
                  <a:schemeClr val="tx1"/>
                </a:solidFill>
                <a:latin typeface="Segoe UI" panose="020B0502040204020203" pitchFamily="34" charset="0"/>
                <a:cs typeface="Segoe UI" panose="020B0502040204020203" pitchFamily="34" charset="0"/>
              </a:rPr>
              <a:t>Open the Android simulator on your Mac before running the tests </a:t>
            </a:r>
          </a:p>
        </p:txBody>
      </p:sp>
      <p:sp>
        <p:nvSpPr>
          <p:cNvPr id="19" name="Rectangle 18">
            <a:extLst>
              <a:ext uri="{FF2B5EF4-FFF2-40B4-BE49-F238E27FC236}">
                <a16:creationId xmlns:a16="http://schemas.microsoft.com/office/drawing/2014/main" id="{75ADA6F4-4F42-433A-905A-924859D5304F}"/>
              </a:ext>
            </a:extLst>
          </p:cNvPr>
          <p:cNvSpPr/>
          <p:nvPr/>
        </p:nvSpPr>
        <p:spPr>
          <a:xfrm>
            <a:off x="266401" y="4917438"/>
            <a:ext cx="6842234" cy="369332"/>
          </a:xfrm>
          <a:prstGeom prst="rect">
            <a:avLst/>
          </a:prstGeom>
        </p:spPr>
        <p:txBody>
          <a:bodyPr wrap="square">
            <a:spAutoFit/>
          </a:bodyPr>
          <a:lstStyle/>
          <a:p>
            <a:r>
              <a:rPr lang="en-US" dirty="0">
                <a:solidFill>
                  <a:schemeClr val="tx1"/>
                </a:solidFill>
                <a:latin typeface="Segoe UI" panose="020B0502040204020203" pitchFamily="34" charset="0"/>
                <a:cs typeface="Segoe UI" panose="020B0502040204020203" pitchFamily="34" charset="0"/>
              </a:rPr>
              <a:t>Don’t forget about your UI Test – try to keep them </a:t>
            </a:r>
            <a:r>
              <a:rPr lang="en-US" dirty="0">
                <a:solidFill>
                  <a:srgbClr val="C00000"/>
                </a:solidFill>
                <a:latin typeface="Segoe UI" panose="020B0502040204020203" pitchFamily="34" charset="0"/>
                <a:cs typeface="Segoe UI" panose="020B0502040204020203" pitchFamily="34" charset="0"/>
              </a:rPr>
              <a:t>live</a:t>
            </a:r>
            <a:r>
              <a:rPr lang="en-US" dirty="0">
                <a:solidFill>
                  <a:schemeClr val="tx1"/>
                </a:solidFill>
                <a:latin typeface="Segoe UI" panose="020B0502040204020203" pitchFamily="34" charset="0"/>
                <a:cs typeface="Segoe UI" panose="020B0502040204020203" pitchFamily="34" charset="0"/>
              </a:rPr>
              <a:t>  </a:t>
            </a:r>
          </a:p>
        </p:txBody>
      </p:sp>
      <p:sp>
        <p:nvSpPr>
          <p:cNvPr id="20" name="TextBox 19">
            <a:extLst>
              <a:ext uri="{FF2B5EF4-FFF2-40B4-BE49-F238E27FC236}">
                <a16:creationId xmlns:a16="http://schemas.microsoft.com/office/drawing/2014/main" id="{FA8643EE-9DB2-4BB8-9263-183DFF8AAB16}"/>
              </a:ext>
            </a:extLst>
          </p:cNvPr>
          <p:cNvSpPr txBox="1"/>
          <p:nvPr/>
        </p:nvSpPr>
        <p:spPr>
          <a:xfrm>
            <a:off x="248694" y="1291649"/>
            <a:ext cx="10090135" cy="369332"/>
          </a:xfrm>
          <a:prstGeom prst="rect">
            <a:avLst/>
          </a:prstGeom>
          <a:noFill/>
        </p:spPr>
        <p:txBody>
          <a:bodyPr wrap="none" rtlCol="0">
            <a:spAutoFit/>
          </a:bodyPr>
          <a:lstStyle/>
          <a:p>
            <a:r>
              <a:rPr lang="en-US" dirty="0">
                <a:solidFill>
                  <a:schemeClr val="tx1"/>
                </a:solidFill>
                <a:latin typeface="Segoe UI" panose="020B0502040204020203" pitchFamily="34" charset="0"/>
                <a:cs typeface="Segoe UI" panose="020B0502040204020203" pitchFamily="34" charset="0"/>
              </a:rPr>
              <a:t>UI Tests aren't compatible with the Shared Mono Runtime, so remember to  disable it for Android!</a:t>
            </a:r>
          </a:p>
        </p:txBody>
      </p:sp>
      <p:sp>
        <p:nvSpPr>
          <p:cNvPr id="21" name="TextBox 20">
            <a:extLst>
              <a:ext uri="{FF2B5EF4-FFF2-40B4-BE49-F238E27FC236}">
                <a16:creationId xmlns:a16="http://schemas.microsoft.com/office/drawing/2014/main" id="{57841D74-EE59-4833-8C64-1E4BA8F4D07C}"/>
              </a:ext>
            </a:extLst>
          </p:cNvPr>
          <p:cNvSpPr txBox="1"/>
          <p:nvPr/>
        </p:nvSpPr>
        <p:spPr>
          <a:xfrm>
            <a:off x="266401" y="305155"/>
            <a:ext cx="5448300" cy="830997"/>
          </a:xfrm>
          <a:prstGeom prst="rect">
            <a:avLst/>
          </a:prstGeom>
          <a:noFill/>
        </p:spPr>
        <p:txBody>
          <a:bodyPr wrap="square" rtlCol="0">
            <a:spAutoFit/>
          </a:bodyPr>
          <a:lstStyle/>
          <a:p>
            <a:r>
              <a:rPr lang="en-US" sz="4800" b="1" dirty="0">
                <a:solidFill>
                  <a:schemeClr val="tx1"/>
                </a:solidFill>
                <a:latin typeface="Segoe UI" panose="020B0502040204020203" pitchFamily="34" charset="0"/>
                <a:ea typeface="Open Sans" panose="020B0606030504020204" pitchFamily="34" charset="0"/>
                <a:cs typeface="Segoe UI" panose="020B0502040204020203" pitchFamily="34" charset="0"/>
              </a:rPr>
              <a:t>From my</a:t>
            </a:r>
            <a:r>
              <a:rPr lang="en-US" b="1" dirty="0">
                <a:solidFill>
                  <a:schemeClr val="tx1"/>
                </a:solidFill>
                <a:latin typeface="Segoe UI" panose="020B0502040204020203" pitchFamily="34" charset="0"/>
                <a:ea typeface="Open Sans" panose="020B0606030504020204" pitchFamily="34" charset="0"/>
                <a:cs typeface="Segoe UI" panose="020B0502040204020203" pitchFamily="34" charset="0"/>
              </a:rPr>
              <a:t> </a:t>
            </a:r>
            <a:r>
              <a:rPr lang="en-US" b="1" dirty="0">
                <a:solidFill>
                  <a:srgbClr val="C00000"/>
                </a:solidFill>
                <a:latin typeface="Segoe UI" panose="020B0502040204020203" pitchFamily="34" charset="0"/>
                <a:ea typeface="Open Sans" panose="020B0606030504020204" pitchFamily="34" charset="0"/>
                <a:cs typeface="Segoe UI" panose="020B0502040204020203" pitchFamily="34" charset="0"/>
              </a:rPr>
              <a:t>experience</a:t>
            </a:r>
            <a:r>
              <a:rPr lang="en-US" sz="2800" b="1" dirty="0">
                <a:solidFill>
                  <a:schemeClr val="tx1"/>
                </a:solidFill>
                <a:latin typeface="Segoe UI" panose="020B0502040204020203" pitchFamily="34" charset="0"/>
                <a:ea typeface="Open Sans" panose="020B0606030504020204" pitchFamily="34" charset="0"/>
                <a:cs typeface="Segoe UI" panose="020B0502040204020203" pitchFamily="34" charset="0"/>
              </a:rPr>
              <a:t> . . .</a:t>
            </a:r>
          </a:p>
        </p:txBody>
      </p:sp>
    </p:spTree>
    <p:extLst>
      <p:ext uri="{BB962C8B-B14F-4D97-AF65-F5344CB8AC3E}">
        <p14:creationId xmlns:p14="http://schemas.microsoft.com/office/powerpoint/2010/main" val="9785749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descr="Rectangle 10">
            <a:extLst>
              <a:ext uri="{FF2B5EF4-FFF2-40B4-BE49-F238E27FC236}">
                <a16:creationId xmlns:a16="http://schemas.microsoft.com/office/drawing/2014/main" id="{C45B4A72-383E-4037-A9DC-E7ECB7CC5886}"/>
              </a:ext>
            </a:extLst>
          </p:cNvPr>
          <p:cNvSpPr txBox="1">
            <a:spLocks/>
          </p:cNvSpPr>
          <p:nvPr/>
        </p:nvSpPr>
        <p:spPr bwMode="auto">
          <a:xfrm>
            <a:off x="484188" y="511175"/>
            <a:ext cx="11222037"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3600" b="1">
                <a:latin typeface="Segoe UI" panose="020B0502040204020203" pitchFamily="34" charset="0"/>
                <a:sym typeface="Segoe UI" panose="020B0502040204020203" pitchFamily="34" charset="0"/>
              </a:rPr>
              <a:t>ALL THE TOOLS.  ONE FLAT FEE.  NO HASSLE. </a:t>
            </a:r>
          </a:p>
        </p:txBody>
      </p:sp>
      <p:pic>
        <p:nvPicPr>
          <p:cNvPr id="20482" name="Picture 2" descr="Picture 11">
            <a:extLst>
              <a:ext uri="{FF2B5EF4-FFF2-40B4-BE49-F238E27FC236}">
                <a16:creationId xmlns:a16="http://schemas.microsoft.com/office/drawing/2014/main" id="{FE2D0E93-9D72-44BE-915E-AB3B44E9F3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5713" y="2043113"/>
            <a:ext cx="4106862"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Text Box 3" descr="Rectangle 12">
            <a:extLst>
              <a:ext uri="{FF2B5EF4-FFF2-40B4-BE49-F238E27FC236}">
                <a16:creationId xmlns:a16="http://schemas.microsoft.com/office/drawing/2014/main" id="{427BCA50-CB4E-43C8-AC6B-D714300E2900}"/>
              </a:ext>
            </a:extLst>
          </p:cNvPr>
          <p:cNvSpPr txBox="1">
            <a:spLocks/>
          </p:cNvSpPr>
          <p:nvPr/>
        </p:nvSpPr>
        <p:spPr bwMode="auto">
          <a:xfrm>
            <a:off x="6519863" y="1914525"/>
            <a:ext cx="4292600" cy="329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a:solidFill>
                  <a:srgbClr val="3B3838"/>
                </a:solidFill>
              </a:rPr>
              <a:t>Connect with us on social media:</a:t>
            </a:r>
          </a:p>
          <a:p>
            <a:pPr eaLnBrk="1"/>
            <a:endParaRPr lang="en-US" altLang="en-US">
              <a:solidFill>
                <a:srgbClr val="00B0F0"/>
              </a:solidFill>
            </a:endParaRPr>
          </a:p>
          <a:p>
            <a:pPr eaLnBrk="1"/>
            <a:endParaRPr lang="en-US" altLang="en-US">
              <a:solidFill>
                <a:srgbClr val="505050"/>
              </a:solidFill>
            </a:endParaRPr>
          </a:p>
          <a:p>
            <a:pPr eaLnBrk="1"/>
            <a:br>
              <a:rPr lang="en-US" altLang="en-US">
                <a:solidFill>
                  <a:srgbClr val="505050"/>
                </a:solidFill>
              </a:rPr>
            </a:br>
            <a:endParaRPr lang="en-US" altLang="en-US">
              <a:solidFill>
                <a:srgbClr val="505050"/>
              </a:solidFill>
            </a:endParaRPr>
          </a:p>
          <a:p>
            <a:pPr eaLnBrk="1"/>
            <a:r>
              <a:rPr lang="en-US" altLang="en-US">
                <a:solidFill>
                  <a:srgbClr val="3B3838"/>
                </a:solidFill>
              </a:rPr>
              <a:t>Give us a call:</a:t>
            </a:r>
          </a:p>
          <a:p>
            <a:pPr eaLnBrk="1"/>
            <a:r>
              <a:rPr lang="en-US" altLang="en-US">
                <a:solidFill>
                  <a:srgbClr val="505050"/>
                </a:solidFill>
              </a:rPr>
              <a:t>Toll Free: +1 888.936.8638 (US)</a:t>
            </a:r>
            <a:br>
              <a:rPr lang="en-US" altLang="en-US">
                <a:solidFill>
                  <a:srgbClr val="505050"/>
                </a:solidFill>
              </a:rPr>
            </a:br>
            <a:r>
              <a:rPr lang="en-US" altLang="en-US">
                <a:solidFill>
                  <a:srgbClr val="505050"/>
                </a:solidFill>
              </a:rPr>
              <a:t>Phone: +1 919.481.1974 (World)</a:t>
            </a:r>
            <a:br>
              <a:rPr lang="en-US" altLang="en-US">
                <a:solidFill>
                  <a:srgbClr val="505050"/>
                </a:solidFill>
              </a:rPr>
            </a:br>
            <a:br>
              <a:rPr lang="en-US" altLang="en-US">
                <a:solidFill>
                  <a:srgbClr val="505050"/>
                </a:solidFill>
              </a:rPr>
            </a:br>
            <a:r>
              <a:rPr lang="en-US" altLang="en-US">
                <a:solidFill>
                  <a:srgbClr val="3B3838"/>
                </a:solidFill>
              </a:rPr>
              <a:t>Send us an email:</a:t>
            </a:r>
          </a:p>
          <a:p>
            <a:pPr eaLnBrk="1"/>
            <a:r>
              <a:rPr lang="en-US" altLang="en-US">
                <a:solidFill>
                  <a:srgbClr val="0023D1"/>
                </a:solidFill>
              </a:rPr>
              <a:t>sales@syncfusion.com</a:t>
            </a:r>
            <a:r>
              <a:rPr lang="en-US" altLang="en-US">
                <a:solidFill>
                  <a:srgbClr val="0023D1"/>
                </a:solidFill>
                <a:latin typeface="Proxima Nova" charset="0"/>
                <a:sym typeface="Proxima Nova" charset="0"/>
              </a:rPr>
              <a:t> </a:t>
            </a:r>
            <a:endParaRPr lang="en-US" altLang="en-US">
              <a:solidFill>
                <a:srgbClr val="0023D1"/>
              </a:solidFill>
            </a:endParaRPr>
          </a:p>
        </p:txBody>
      </p:sp>
      <p:sp>
        <p:nvSpPr>
          <p:cNvPr id="20484" name="Line 4" descr="Straight Connector 13">
            <a:extLst>
              <a:ext uri="{FF2B5EF4-FFF2-40B4-BE49-F238E27FC236}">
                <a16:creationId xmlns:a16="http://schemas.microsoft.com/office/drawing/2014/main" id="{F9D172F1-A552-4E59-A175-F7D1E4D1F066}"/>
              </a:ext>
            </a:extLst>
          </p:cNvPr>
          <p:cNvSpPr>
            <a:spLocks noChangeShapeType="1"/>
          </p:cNvSpPr>
          <p:nvPr/>
        </p:nvSpPr>
        <p:spPr bwMode="auto">
          <a:xfrm flipH="1">
            <a:off x="6094413" y="1916113"/>
            <a:ext cx="1587" cy="3379787"/>
          </a:xfrm>
          <a:prstGeom prst="line">
            <a:avLst/>
          </a:prstGeom>
          <a:noFill/>
          <a:ln w="63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US"/>
          </a:p>
        </p:txBody>
      </p:sp>
      <p:pic>
        <p:nvPicPr>
          <p:cNvPr id="20485" name="Picture 5" descr="Picture 14">
            <a:hlinkClick r:id="rId3"/>
            <a:extLst>
              <a:ext uri="{FF2B5EF4-FFF2-40B4-BE49-F238E27FC236}">
                <a16:creationId xmlns:a16="http://schemas.microsoft.com/office/drawing/2014/main" id="{6892DD9E-0A8C-45E9-A03B-64C6304ED7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2371725"/>
            <a:ext cx="592138"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6" name="Picture 6" descr="Picture 15">
            <a:hlinkClick r:id="rId5"/>
            <a:extLst>
              <a:ext uri="{FF2B5EF4-FFF2-40B4-BE49-F238E27FC236}">
                <a16:creationId xmlns:a16="http://schemas.microsoft.com/office/drawing/2014/main" id="{7193937C-F32A-4EE7-B048-F1C38C50CC2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53388" y="2368550"/>
            <a:ext cx="595312"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7" name="Picture 7" descr="Picture 16">
            <a:hlinkClick r:id="rId7"/>
            <a:extLst>
              <a:ext uri="{FF2B5EF4-FFF2-40B4-BE49-F238E27FC236}">
                <a16:creationId xmlns:a16="http://schemas.microsoft.com/office/drawing/2014/main" id="{191869DE-9A2B-4036-ADC7-8C0B5F19290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786813" y="2370138"/>
            <a:ext cx="593725"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8" name="Picture 8" descr="Picture 17">
            <a:hlinkClick r:id="rId9"/>
            <a:extLst>
              <a:ext uri="{FF2B5EF4-FFF2-40B4-BE49-F238E27FC236}">
                <a16:creationId xmlns:a16="http://schemas.microsoft.com/office/drawing/2014/main" id="{C40D364B-D32D-4D85-9F9E-F5632E1D062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594475" y="2371725"/>
            <a:ext cx="592138"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489" name="Picture 9" descr="Picture 3">
            <a:hlinkClick r:id="rId11"/>
            <a:extLst>
              <a:ext uri="{FF2B5EF4-FFF2-40B4-BE49-F238E27FC236}">
                <a16:creationId xmlns:a16="http://schemas.microsoft.com/office/drawing/2014/main" id="{95AC15D1-0034-4C1D-BF73-3334D5156FE3}"/>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475788" y="2371725"/>
            <a:ext cx="592137"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90" name="Rectangle 10" descr="Rectangle 18">
            <a:extLst>
              <a:ext uri="{FF2B5EF4-FFF2-40B4-BE49-F238E27FC236}">
                <a16:creationId xmlns:a16="http://schemas.microsoft.com/office/drawing/2014/main" id="{BFA88E59-12CA-4614-915E-2E58AF839613}"/>
              </a:ext>
            </a:extLst>
          </p:cNvPr>
          <p:cNvSpPr>
            <a:spLocks/>
          </p:cNvSpPr>
          <p:nvPr/>
        </p:nvSpPr>
        <p:spPr bwMode="auto">
          <a:xfrm>
            <a:off x="0" y="6022975"/>
            <a:ext cx="12192000" cy="833438"/>
          </a:xfrm>
          <a:prstGeom prst="rect">
            <a:avLst/>
          </a:prstGeom>
          <a:solidFill>
            <a:srgbClr val="0021CB"/>
          </a:solidFill>
          <a:ln w="12700">
            <a:solidFill>
              <a:srgbClr val="0023D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20491" name="Picture 11" descr="Picture 23">
            <a:extLst>
              <a:ext uri="{FF2B5EF4-FFF2-40B4-BE49-F238E27FC236}">
                <a16:creationId xmlns:a16="http://schemas.microsoft.com/office/drawing/2014/main" id="{7AE5E4E8-9808-4E5A-BBDA-56424C5A4C8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92" name="Text Box 12" descr="Rectangle 24">
            <a:extLst>
              <a:ext uri="{FF2B5EF4-FFF2-40B4-BE49-F238E27FC236}">
                <a16:creationId xmlns:a16="http://schemas.microsoft.com/office/drawing/2014/main" id="{F6EEC86F-3ABD-4404-8D6C-AD70ECFE9D19}"/>
              </a:ext>
            </a:extLst>
          </p:cNvPr>
          <p:cNvSpPr txBox="1">
            <a:spLocks/>
          </p:cNvSpPr>
          <p:nvPr/>
        </p:nvSpPr>
        <p:spPr bwMode="auto">
          <a:xfrm>
            <a:off x="187325" y="64468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20493" name="Text Box 13" descr="Rectangle 25">
            <a:extLst>
              <a:ext uri="{FF2B5EF4-FFF2-40B4-BE49-F238E27FC236}">
                <a16:creationId xmlns:a16="http://schemas.microsoft.com/office/drawing/2014/main" id="{471C4E61-6A99-42A2-AACD-F3BCA3DBF1C4}"/>
              </a:ext>
            </a:extLst>
          </p:cNvPr>
          <p:cNvSpPr txBox="1">
            <a:spLocks/>
          </p:cNvSpPr>
          <p:nvPr/>
        </p:nvSpPr>
        <p:spPr bwMode="auto">
          <a:xfrm>
            <a:off x="204788" y="6215063"/>
            <a:ext cx="1103312"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January 2020 </a:t>
            </a:r>
          </a:p>
        </p:txBody>
      </p:sp>
      <p:pic>
        <p:nvPicPr>
          <p:cNvPr id="15" name="Picture 14" descr="A close up of a logo&#10;&#10;Description generated with very high confidence">
            <a:extLst>
              <a:ext uri="{FF2B5EF4-FFF2-40B4-BE49-F238E27FC236}">
                <a16:creationId xmlns:a16="http://schemas.microsoft.com/office/drawing/2014/main" id="{A527AA75-49F4-4AD9-B9A6-409CE10D8EF3}"/>
              </a:ext>
            </a:extLst>
          </p:cNvPr>
          <p:cNvPicPr>
            <a:picLocks noChangeAspect="1"/>
          </p:cNvPicPr>
          <p:nvPr/>
        </p:nvPicPr>
        <p:blipFill>
          <a:blip r:embed="rId14"/>
          <a:stretch>
            <a:fillRect/>
          </a:stretch>
        </p:blipFill>
        <p:spPr>
          <a:xfrm>
            <a:off x="5653775" y="4817602"/>
            <a:ext cx="449690" cy="449690"/>
          </a:xfrm>
          <a:prstGeom prst="rect">
            <a:avLst/>
          </a:prstGeom>
        </p:spPr>
      </p:pic>
      <p:sp>
        <p:nvSpPr>
          <p:cNvPr id="16" name="TextBox 15">
            <a:extLst>
              <a:ext uri="{FF2B5EF4-FFF2-40B4-BE49-F238E27FC236}">
                <a16:creationId xmlns:a16="http://schemas.microsoft.com/office/drawing/2014/main" id="{73AF822A-2337-4C18-9481-D84A04C22784}"/>
              </a:ext>
            </a:extLst>
          </p:cNvPr>
          <p:cNvSpPr txBox="1"/>
          <p:nvPr/>
        </p:nvSpPr>
        <p:spPr>
          <a:xfrm>
            <a:off x="4419812" y="4895790"/>
            <a:ext cx="1462670" cy="400110"/>
          </a:xfrm>
          <a:prstGeom prst="rect">
            <a:avLst/>
          </a:prstGeom>
          <a:noFill/>
        </p:spPr>
        <p:txBody>
          <a:bodyPr wrap="square" rtlCol="0">
            <a:spAutoFit/>
          </a:bodyPr>
          <a:lstStyle/>
          <a:p>
            <a:r>
              <a:rPr lang="en-US" sz="2000" b="1" dirty="0">
                <a:solidFill>
                  <a:srgbClr val="50ACF2"/>
                </a:solidFill>
                <a:latin typeface="Open Sans" panose="020B0606030504020204" pitchFamily="34" charset="0"/>
                <a:ea typeface="Open Sans" panose="020B0606030504020204" pitchFamily="34" charset="0"/>
                <a:cs typeface="Open Sans" panose="020B0606030504020204" pitchFamily="34" charset="0"/>
              </a:rPr>
              <a:t>_Codrina_</a:t>
            </a:r>
          </a:p>
        </p:txBody>
      </p:sp>
      <p:pic>
        <p:nvPicPr>
          <p:cNvPr id="17" name="Picture 16">
            <a:extLst>
              <a:ext uri="{FF2B5EF4-FFF2-40B4-BE49-F238E27FC236}">
                <a16:creationId xmlns:a16="http://schemas.microsoft.com/office/drawing/2014/main" id="{FDDCE304-FF88-4BD8-BC8A-73C761020976}"/>
              </a:ext>
            </a:extLst>
          </p:cNvPr>
          <p:cNvPicPr>
            <a:picLocks noChangeAspect="1"/>
          </p:cNvPicPr>
          <p:nvPr/>
        </p:nvPicPr>
        <p:blipFill>
          <a:blip r:embed="rId15"/>
          <a:stretch>
            <a:fillRect/>
          </a:stretch>
        </p:blipFill>
        <p:spPr>
          <a:xfrm>
            <a:off x="4108689" y="4896955"/>
            <a:ext cx="334652" cy="334652"/>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pic>
        <p:nvPicPr>
          <p:cNvPr id="10" name="Picture 9">
            <a:extLst>
              <a:ext uri="{FF2B5EF4-FFF2-40B4-BE49-F238E27FC236}">
                <a16:creationId xmlns:a16="http://schemas.microsoft.com/office/drawing/2014/main" id="{1F1B2AE8-BD7C-420F-BC77-57EB19B25C9B}"/>
              </a:ext>
            </a:extLst>
          </p:cNvPr>
          <p:cNvPicPr>
            <a:picLocks noChangeAspect="1"/>
          </p:cNvPicPr>
          <p:nvPr/>
        </p:nvPicPr>
        <p:blipFill>
          <a:blip r:embed="rId3"/>
          <a:stretch>
            <a:fillRect/>
          </a:stretch>
        </p:blipFill>
        <p:spPr>
          <a:xfrm>
            <a:off x="3124200" y="827397"/>
            <a:ext cx="5787295" cy="4379945"/>
          </a:xfrm>
          <a:prstGeom prst="rect">
            <a:avLst/>
          </a:prstGeom>
        </p:spPr>
      </p:pic>
      <p:pic>
        <p:nvPicPr>
          <p:cNvPr id="3" name="Picture 2">
            <a:extLst>
              <a:ext uri="{FF2B5EF4-FFF2-40B4-BE49-F238E27FC236}">
                <a16:creationId xmlns:a16="http://schemas.microsoft.com/office/drawing/2014/main" id="{624ED112-BBCB-4A34-A8FF-741FE98DD43D}"/>
              </a:ext>
            </a:extLst>
          </p:cNvPr>
          <p:cNvPicPr>
            <a:picLocks noChangeAspect="1"/>
          </p:cNvPicPr>
          <p:nvPr/>
        </p:nvPicPr>
        <p:blipFill>
          <a:blip r:embed="rId4"/>
          <a:stretch>
            <a:fillRect/>
          </a:stretch>
        </p:blipFill>
        <p:spPr>
          <a:xfrm>
            <a:off x="1752599" y="160336"/>
            <a:ext cx="8582025" cy="5744281"/>
          </a:xfrm>
          <a:prstGeom prst="rect">
            <a:avLst/>
          </a:prstGeom>
        </p:spPr>
      </p:pic>
      <p:pic>
        <p:nvPicPr>
          <p:cNvPr id="8" name="Picture 7" descr="A close up of a logo&#10;&#10;Description generated with very high confidence">
            <a:extLst>
              <a:ext uri="{FF2B5EF4-FFF2-40B4-BE49-F238E27FC236}">
                <a16:creationId xmlns:a16="http://schemas.microsoft.com/office/drawing/2014/main" id="{85596DAF-C60D-442F-9AD3-05FCDD0D2C09}"/>
              </a:ext>
            </a:extLst>
          </p:cNvPr>
          <p:cNvPicPr>
            <a:picLocks noChangeAspect="1"/>
          </p:cNvPicPr>
          <p:nvPr/>
        </p:nvPicPr>
        <p:blipFill>
          <a:blip r:embed="rId5"/>
          <a:stretch>
            <a:fillRect/>
          </a:stretch>
        </p:blipFill>
        <p:spPr>
          <a:xfrm>
            <a:off x="127848" y="146461"/>
            <a:ext cx="1393856" cy="1393856"/>
          </a:xfrm>
          <a:prstGeom prst="rect">
            <a:avLst/>
          </a:prstGeom>
        </p:spPr>
      </p:pic>
      <p:pic>
        <p:nvPicPr>
          <p:cNvPr id="9" name="Picture 8" descr="A close up of a logo&#10;&#10;Description generated with very high confidence">
            <a:extLst>
              <a:ext uri="{FF2B5EF4-FFF2-40B4-BE49-F238E27FC236}">
                <a16:creationId xmlns:a16="http://schemas.microsoft.com/office/drawing/2014/main" id="{C10D452B-5B31-4F24-A2CA-6DDC7C864437}"/>
              </a:ext>
            </a:extLst>
          </p:cNvPr>
          <p:cNvPicPr>
            <a:picLocks noChangeAspect="1"/>
          </p:cNvPicPr>
          <p:nvPr/>
        </p:nvPicPr>
        <p:blipFill>
          <a:blip r:embed="rId6"/>
          <a:stretch>
            <a:fillRect/>
          </a:stretch>
        </p:blipFill>
        <p:spPr>
          <a:xfrm>
            <a:off x="10880530" y="4592219"/>
            <a:ext cx="1076637" cy="1311693"/>
          </a:xfrm>
          <a:prstGeom prst="rect">
            <a:avLst/>
          </a:prstGeom>
        </p:spPr>
      </p:pic>
    </p:spTree>
    <p:extLst>
      <p:ext uri="{BB962C8B-B14F-4D97-AF65-F5344CB8AC3E}">
        <p14:creationId xmlns:p14="http://schemas.microsoft.com/office/powerpoint/2010/main" val="2661225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7410" name="Rectangle 2" descr="Rectangle 11">
            <a:extLst>
              <a:ext uri="{FF2B5EF4-FFF2-40B4-BE49-F238E27FC236}">
                <a16:creationId xmlns:a16="http://schemas.microsoft.com/office/drawing/2014/main" id="{BFEEF61C-EE34-474A-96AF-EE7E0332D92B}"/>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7411" name="Picture 3" descr="Picture 12">
            <a:extLst>
              <a:ext uri="{FF2B5EF4-FFF2-40B4-BE49-F238E27FC236}">
                <a16:creationId xmlns:a16="http://schemas.microsoft.com/office/drawing/2014/main" id="{940F3BC0-750C-4775-9876-D32DE355EF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2" name="Text Box 4" descr="Rectangle 14">
            <a:extLst>
              <a:ext uri="{FF2B5EF4-FFF2-40B4-BE49-F238E27FC236}">
                <a16:creationId xmlns:a16="http://schemas.microsoft.com/office/drawing/2014/main" id="{5F2DC662-21EE-4614-BFBA-F2CE292987D4}"/>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7413" name="Text Box 5" descr="Rectangle 15">
            <a:extLst>
              <a:ext uri="{FF2B5EF4-FFF2-40B4-BE49-F238E27FC236}">
                <a16:creationId xmlns:a16="http://schemas.microsoft.com/office/drawing/2014/main" id="{26B53B7E-F461-4162-BEE0-FE338875D04D}"/>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Title 4">
            <a:extLst>
              <a:ext uri="{FF2B5EF4-FFF2-40B4-BE49-F238E27FC236}">
                <a16:creationId xmlns:a16="http://schemas.microsoft.com/office/drawing/2014/main" id="{9FF3C51B-CAD2-42D9-9BF6-50F6DBB2AC3D}"/>
              </a:ext>
            </a:extLst>
          </p:cNvPr>
          <p:cNvSpPr txBox="1">
            <a:spLocks/>
          </p:cNvSpPr>
          <p:nvPr/>
        </p:nvSpPr>
        <p:spPr>
          <a:xfrm>
            <a:off x="587375" y="346076"/>
            <a:ext cx="11017249" cy="720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7" name="Subtitle 5">
            <a:extLst>
              <a:ext uri="{FF2B5EF4-FFF2-40B4-BE49-F238E27FC236}">
                <a16:creationId xmlns:a16="http://schemas.microsoft.com/office/drawing/2014/main" id="{FDE61284-EF15-4BC5-B741-68B652E1F4AC}"/>
              </a:ext>
            </a:extLst>
          </p:cNvPr>
          <p:cNvSpPr txBox="1">
            <a:spLocks/>
          </p:cNvSpPr>
          <p:nvPr/>
        </p:nvSpPr>
        <p:spPr>
          <a:xfrm>
            <a:off x="448573" y="267730"/>
            <a:ext cx="5364161" cy="43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4400" dirty="0">
              <a:solidFill>
                <a:srgbClr val="2E3C7E"/>
              </a:solidFill>
            </a:endParaRPr>
          </a:p>
        </p:txBody>
      </p:sp>
      <p:pic>
        <p:nvPicPr>
          <p:cNvPr id="8" name="Content Placeholder 8">
            <a:extLst>
              <a:ext uri="{FF2B5EF4-FFF2-40B4-BE49-F238E27FC236}">
                <a16:creationId xmlns:a16="http://schemas.microsoft.com/office/drawing/2014/main" id="{FC14A417-AC6E-482E-98E2-23419C5391A0}"/>
              </a:ext>
            </a:extLst>
          </p:cNvPr>
          <p:cNvPicPr>
            <a:picLocks noChangeAspect="1"/>
          </p:cNvPicPr>
          <p:nvPr/>
        </p:nvPicPr>
        <p:blipFill>
          <a:blip r:embed="rId3"/>
          <a:stretch>
            <a:fillRect/>
          </a:stretch>
        </p:blipFill>
        <p:spPr>
          <a:xfrm>
            <a:off x="246039" y="1041519"/>
            <a:ext cx="5018386" cy="3841320"/>
          </a:xfrm>
          <a:prstGeom prst="rect">
            <a:avLst/>
          </a:prstGeom>
        </p:spPr>
      </p:pic>
      <p:sp>
        <p:nvSpPr>
          <p:cNvPr id="9" name="Content Placeholder 8">
            <a:extLst>
              <a:ext uri="{FF2B5EF4-FFF2-40B4-BE49-F238E27FC236}">
                <a16:creationId xmlns:a16="http://schemas.microsoft.com/office/drawing/2014/main" id="{424C05AF-C652-46C0-B595-9BE11035C799}"/>
              </a:ext>
            </a:extLst>
          </p:cNvPr>
          <p:cNvSpPr txBox="1">
            <a:spLocks/>
          </p:cNvSpPr>
          <p:nvPr/>
        </p:nvSpPr>
        <p:spPr>
          <a:xfrm>
            <a:off x="5626156" y="3976437"/>
            <a:ext cx="5233455" cy="13608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C00000"/>
                </a:solidFill>
                <a:latin typeface="Segoe UI" panose="020B0502040204020203" pitchFamily="34" charset="0"/>
                <a:cs typeface="Segoe UI" panose="020B0502040204020203" pitchFamily="34" charset="0"/>
              </a:rPr>
              <a:t>Unit Tests </a:t>
            </a:r>
            <a:r>
              <a:rPr lang="en-US" sz="1600" dirty="0">
                <a:latin typeface="Segoe UI" panose="020B0502040204020203" pitchFamily="34" charset="0"/>
                <a:cs typeface="Segoe UI" panose="020B0502040204020203" pitchFamily="34" charset="0"/>
              </a:rPr>
              <a:t>are normally written by the </a:t>
            </a:r>
            <a:r>
              <a:rPr lang="en-US" sz="1600" i="1" dirty="0">
                <a:latin typeface="Segoe UI" panose="020B0502040204020203" pitchFamily="34" charset="0"/>
                <a:cs typeface="Segoe UI" panose="020B0502040204020203" pitchFamily="34" charset="0"/>
              </a:rPr>
              <a:t>developers</a:t>
            </a:r>
            <a:r>
              <a:rPr lang="en-US" sz="1600" dirty="0">
                <a:latin typeface="Segoe UI" panose="020B0502040204020203" pitchFamily="34" charset="0"/>
                <a:cs typeface="Segoe UI" panose="020B0502040204020203" pitchFamily="34" charset="0"/>
              </a:rPr>
              <a:t> who write test code to </a:t>
            </a:r>
            <a:r>
              <a:rPr lang="en-US" sz="1600" dirty="0">
                <a:solidFill>
                  <a:srgbClr val="C00000"/>
                </a:solidFill>
                <a:latin typeface="Segoe UI" panose="020B0502040204020203" pitchFamily="34" charset="0"/>
                <a:cs typeface="Segoe UI" panose="020B0502040204020203" pitchFamily="34" charset="0"/>
              </a:rPr>
              <a:t>verify</a:t>
            </a:r>
            <a:r>
              <a:rPr lang="en-US" sz="1600" dirty="0">
                <a:latin typeface="Segoe UI" panose="020B0502040204020203" pitchFamily="34" charset="0"/>
                <a:cs typeface="Segoe UI" panose="020B0502040204020203" pitchFamily="34" charset="0"/>
              </a:rPr>
              <a:t> the functionalities that were developed by them. </a:t>
            </a:r>
          </a:p>
          <a:p>
            <a:pPr marL="0" indent="0">
              <a:buNone/>
            </a:pPr>
            <a:endParaRPr lang="en-US" sz="1600" dirty="0">
              <a:latin typeface="Segoe UI" panose="020B0502040204020203" pitchFamily="34" charset="0"/>
              <a:cs typeface="Segoe UI" panose="020B0502040204020203" pitchFamily="34" charset="0"/>
            </a:endParaRPr>
          </a:p>
          <a:p>
            <a:pPr marL="0" indent="0">
              <a:buNone/>
            </a:pPr>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AEC7DC51-7E06-49BE-B6DB-F330E9394C65}"/>
              </a:ext>
            </a:extLst>
          </p:cNvPr>
          <p:cNvSpPr txBox="1"/>
          <p:nvPr/>
        </p:nvSpPr>
        <p:spPr>
          <a:xfrm>
            <a:off x="5264425" y="5640474"/>
            <a:ext cx="6668813" cy="338554"/>
          </a:xfrm>
          <a:prstGeom prst="rect">
            <a:avLst/>
          </a:prstGeom>
          <a:noFill/>
        </p:spPr>
        <p:txBody>
          <a:bodyPr wrap="none" rtlCol="0">
            <a:spAutoFit/>
          </a:bodyPr>
          <a:lstStyle/>
          <a:p>
            <a:r>
              <a:rPr lang="en-US" sz="1100" i="1" dirty="0">
                <a:solidFill>
                  <a:schemeClr val="bg1">
                    <a:lumMod val="75000"/>
                  </a:schemeClr>
                </a:solidFill>
                <a:latin typeface="Open Sans" panose="020B0606030504020204"/>
              </a:rPr>
              <a:t>Picture credits : https://mobilefirstcloudfirst.net/wp-content/uploads/2017/01/Test-Pyramid-1024x806</a:t>
            </a:r>
            <a:r>
              <a:rPr lang="en-US" sz="1600" i="1" dirty="0">
                <a:solidFill>
                  <a:schemeClr val="bg1">
                    <a:lumMod val="75000"/>
                  </a:schemeClr>
                </a:solidFill>
                <a:latin typeface="Open Sans" panose="020B0606030504020204"/>
              </a:rPr>
              <a:t>.</a:t>
            </a:r>
            <a:r>
              <a:rPr lang="en-US" sz="1200" i="1" dirty="0">
                <a:solidFill>
                  <a:schemeClr val="bg1">
                    <a:lumMod val="75000"/>
                  </a:schemeClr>
                </a:solidFill>
                <a:latin typeface="Open Sans" panose="020B0606030504020204"/>
              </a:rPr>
              <a:t>png</a:t>
            </a:r>
            <a:endParaRPr lang="en-US" sz="1600" i="1" dirty="0">
              <a:solidFill>
                <a:schemeClr val="bg1">
                  <a:lumMod val="75000"/>
                </a:schemeClr>
              </a:solidFill>
              <a:latin typeface="Open Sans" panose="020B0606030504020204"/>
            </a:endParaRPr>
          </a:p>
        </p:txBody>
      </p:sp>
      <p:sp>
        <p:nvSpPr>
          <p:cNvPr id="11" name="TextBox 10">
            <a:extLst>
              <a:ext uri="{FF2B5EF4-FFF2-40B4-BE49-F238E27FC236}">
                <a16:creationId xmlns:a16="http://schemas.microsoft.com/office/drawing/2014/main" id="{8D13DBE2-28A7-405A-A65D-7D9AED83615B}"/>
              </a:ext>
            </a:extLst>
          </p:cNvPr>
          <p:cNvSpPr txBox="1"/>
          <p:nvPr/>
        </p:nvSpPr>
        <p:spPr>
          <a:xfrm>
            <a:off x="5557917" y="1483200"/>
            <a:ext cx="5369932" cy="1077218"/>
          </a:xfrm>
          <a:prstGeom prst="rect">
            <a:avLst/>
          </a:prstGeom>
          <a:noFill/>
        </p:spPr>
        <p:txBody>
          <a:bodyPr wrap="none" rtlCol="0">
            <a:spAutoFit/>
          </a:bodyPr>
          <a:lstStyle/>
          <a:p>
            <a:r>
              <a:rPr lang="en-US" sz="1600" dirty="0">
                <a:solidFill>
                  <a:srgbClr val="C00000"/>
                </a:solidFill>
                <a:latin typeface="Segoe UI" panose="020B0502040204020203" pitchFamily="34" charset="0"/>
                <a:cs typeface="Segoe UI" panose="020B0502040204020203" pitchFamily="34" charset="0"/>
              </a:rPr>
              <a:t>UI Tests </a:t>
            </a:r>
            <a:r>
              <a:rPr lang="en-US" sz="1600" dirty="0">
                <a:latin typeface="Segoe UI" panose="020B0502040204020203" pitchFamily="34" charset="0"/>
                <a:cs typeface="Segoe UI" panose="020B0502040204020203" pitchFamily="34" charset="0"/>
              </a:rPr>
              <a:t>This is the layer where you would be testing</a:t>
            </a:r>
          </a:p>
          <a:p>
            <a:r>
              <a:rPr lang="en-US" sz="1600" dirty="0">
                <a:latin typeface="Segoe UI" panose="020B0502040204020203" pitchFamily="34" charset="0"/>
                <a:cs typeface="Segoe UI" panose="020B0502040204020203" pitchFamily="34" charset="0"/>
              </a:rPr>
              <a:t>the product more from an end-user’s perspective. </a:t>
            </a:r>
          </a:p>
          <a:p>
            <a:r>
              <a:rPr lang="en-US" sz="1600" dirty="0">
                <a:latin typeface="Segoe UI" panose="020B0502040204020203" pitchFamily="34" charset="0"/>
                <a:cs typeface="Segoe UI" panose="020B0502040204020203" pitchFamily="34" charset="0"/>
              </a:rPr>
              <a:t>Your top priority would be to ensure that ‘</a:t>
            </a:r>
            <a:r>
              <a:rPr lang="en-US" sz="1600" dirty="0">
                <a:solidFill>
                  <a:srgbClr val="C00000"/>
                </a:solidFill>
                <a:latin typeface="Segoe UI" panose="020B0502040204020203" pitchFamily="34" charset="0"/>
                <a:cs typeface="Segoe UI" panose="020B0502040204020203" pitchFamily="34" charset="0"/>
              </a:rPr>
              <a:t>UI Design Flow</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is in-line with the design requirements. </a:t>
            </a:r>
          </a:p>
        </p:txBody>
      </p:sp>
      <p:sp>
        <p:nvSpPr>
          <p:cNvPr id="12" name="Arrow: Right 11">
            <a:extLst>
              <a:ext uri="{FF2B5EF4-FFF2-40B4-BE49-F238E27FC236}">
                <a16:creationId xmlns:a16="http://schemas.microsoft.com/office/drawing/2014/main" id="{A31E5BA1-9000-422E-8C49-346AB361C24E}"/>
              </a:ext>
            </a:extLst>
          </p:cNvPr>
          <p:cNvSpPr/>
          <p:nvPr/>
        </p:nvSpPr>
        <p:spPr>
          <a:xfrm>
            <a:off x="4745736" y="4178808"/>
            <a:ext cx="691524"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05882B0-7495-4CC7-80D9-CAE96D541E62}"/>
              </a:ext>
            </a:extLst>
          </p:cNvPr>
          <p:cNvSpPr/>
          <p:nvPr/>
        </p:nvSpPr>
        <p:spPr>
          <a:xfrm>
            <a:off x="3410334" y="2185545"/>
            <a:ext cx="2010168"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7C8199-D8B5-40D1-9B56-EB4E4A5B9520}"/>
              </a:ext>
            </a:extLst>
          </p:cNvPr>
          <p:cNvSpPr txBox="1"/>
          <p:nvPr/>
        </p:nvSpPr>
        <p:spPr>
          <a:xfrm>
            <a:off x="5619016" y="3031623"/>
            <a:ext cx="4610365" cy="584775"/>
          </a:xfrm>
          <a:prstGeom prst="rect">
            <a:avLst/>
          </a:prstGeom>
          <a:noFill/>
        </p:spPr>
        <p:txBody>
          <a:bodyPr wrap="none" rtlCol="0">
            <a:spAutoFit/>
          </a:bodyPr>
          <a:lstStyle/>
          <a:p>
            <a:r>
              <a:rPr lang="en-US" sz="1600" dirty="0">
                <a:solidFill>
                  <a:srgbClr val="C00000"/>
                </a:solidFill>
                <a:latin typeface="Segoe UI" panose="020B0502040204020203" pitchFamily="34" charset="0"/>
                <a:cs typeface="Segoe UI" panose="020B0502040204020203" pitchFamily="34" charset="0"/>
              </a:rPr>
              <a:t>Service Tests </a:t>
            </a:r>
            <a:r>
              <a:rPr lang="en-US" sz="1600" dirty="0">
                <a:latin typeface="Segoe UI" panose="020B0502040204020203" pitchFamily="34" charset="0"/>
                <a:cs typeface="Segoe UI" panose="020B0502040204020203" pitchFamily="34" charset="0"/>
              </a:rPr>
              <a:t>helps you ensure that the services </a:t>
            </a:r>
          </a:p>
          <a:p>
            <a:r>
              <a:rPr lang="en-US" sz="1600" dirty="0">
                <a:latin typeface="Segoe UI" panose="020B0502040204020203" pitchFamily="34" charset="0"/>
                <a:cs typeface="Segoe UI" panose="020B0502040204020203" pitchFamily="34" charset="0"/>
              </a:rPr>
              <a:t>are working properly and give you the right data.</a:t>
            </a:r>
          </a:p>
        </p:txBody>
      </p:sp>
      <p:sp>
        <p:nvSpPr>
          <p:cNvPr id="17" name="Arrow: Right 16">
            <a:extLst>
              <a:ext uri="{FF2B5EF4-FFF2-40B4-BE49-F238E27FC236}">
                <a16:creationId xmlns:a16="http://schemas.microsoft.com/office/drawing/2014/main" id="{8ACEBE01-6A02-4C09-B60D-0ECFD0980780}"/>
              </a:ext>
            </a:extLst>
          </p:cNvPr>
          <p:cNvSpPr/>
          <p:nvPr/>
        </p:nvSpPr>
        <p:spPr>
          <a:xfrm>
            <a:off x="4031031" y="3247726"/>
            <a:ext cx="1406229" cy="1554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 descr="Title 1">
            <a:extLst>
              <a:ext uri="{FF2B5EF4-FFF2-40B4-BE49-F238E27FC236}">
                <a16:creationId xmlns:a16="http://schemas.microsoft.com/office/drawing/2014/main" id="{8A1ED9B1-24C5-437C-8D35-6F719A285164}"/>
              </a:ext>
            </a:extLst>
          </p:cNvPr>
          <p:cNvSpPr txBox="1">
            <a:spLocks/>
          </p:cNvSpPr>
          <p:nvPr/>
        </p:nvSpPr>
        <p:spPr bwMode="auto">
          <a:xfrm>
            <a:off x="315592" y="179684"/>
            <a:ext cx="6223000" cy="590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lnSpc>
                <a:spcPct val="90000"/>
              </a:lnSpc>
            </a:pPr>
            <a:r>
              <a:rPr lang="en-US" altLang="en-US" sz="3600" b="1" dirty="0">
                <a:latin typeface="Segoe UI" panose="020B0502040204020203" pitchFamily="34" charset="0"/>
                <a:sym typeface="Segoe UI" panose="020B0502040204020203" pitchFamily="34" charset="0"/>
              </a:rPr>
              <a:t>APP Testing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8434" name="Rectangle 2" descr="Rectangle 11">
            <a:extLst>
              <a:ext uri="{FF2B5EF4-FFF2-40B4-BE49-F238E27FC236}">
                <a16:creationId xmlns:a16="http://schemas.microsoft.com/office/drawing/2014/main" id="{A1652BBB-1FC5-4421-8B51-0DD40A5AEAFF}"/>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8435" name="Picture 3" descr="Picture 12">
            <a:extLst>
              <a:ext uri="{FF2B5EF4-FFF2-40B4-BE49-F238E27FC236}">
                <a16:creationId xmlns:a16="http://schemas.microsoft.com/office/drawing/2014/main" id="{9D0091C7-ADBD-4748-8CC3-BA7A0561C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6" name="Text Box 4" descr="Rectangle 14">
            <a:extLst>
              <a:ext uri="{FF2B5EF4-FFF2-40B4-BE49-F238E27FC236}">
                <a16:creationId xmlns:a16="http://schemas.microsoft.com/office/drawing/2014/main" id="{76E91018-E271-412B-AF34-313CE57BAF3E}"/>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8437" name="Text Box 5" descr="Rectangle 15">
            <a:extLst>
              <a:ext uri="{FF2B5EF4-FFF2-40B4-BE49-F238E27FC236}">
                <a16:creationId xmlns:a16="http://schemas.microsoft.com/office/drawing/2014/main" id="{7111D43E-97F6-4114-B889-6010847D4172}"/>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9" name="TextBox 18">
            <a:extLst>
              <a:ext uri="{FF2B5EF4-FFF2-40B4-BE49-F238E27FC236}">
                <a16:creationId xmlns:a16="http://schemas.microsoft.com/office/drawing/2014/main" id="{CA3F60C7-BA1F-497A-B0EA-15AE171C5E0E}"/>
              </a:ext>
            </a:extLst>
          </p:cNvPr>
          <p:cNvSpPr txBox="1"/>
          <p:nvPr/>
        </p:nvSpPr>
        <p:spPr>
          <a:xfrm>
            <a:off x="2209800" y="1752600"/>
            <a:ext cx="7306167" cy="1877437"/>
          </a:xfrm>
          <a:prstGeom prst="rect">
            <a:avLst/>
          </a:prstGeom>
          <a:noFill/>
        </p:spPr>
        <p:txBody>
          <a:bodyPr wrap="none" rtlCol="0">
            <a:spAutoFit/>
          </a:bodyPr>
          <a:lstStyle/>
          <a:p>
            <a:r>
              <a:rPr lang="en-US" sz="2800" dirty="0">
                <a:solidFill>
                  <a:schemeClr val="tx1"/>
                </a:solidFill>
                <a:latin typeface="Segoe UI" panose="020B0502040204020203" pitchFamily="34" charset="0"/>
                <a:cs typeface="Segoe UI" panose="020B0502040204020203" pitchFamily="34" charset="0"/>
              </a:rPr>
              <a:t>Since the testing at </a:t>
            </a:r>
            <a:r>
              <a:rPr lang="en-US" sz="2800" b="1" dirty="0">
                <a:solidFill>
                  <a:srgbClr val="C00000"/>
                </a:solidFill>
                <a:latin typeface="Segoe UI" panose="020B0502040204020203" pitchFamily="34" charset="0"/>
                <a:cs typeface="Segoe UI" panose="020B0502040204020203" pitchFamily="34" charset="0"/>
              </a:rPr>
              <a:t>UI level </a:t>
            </a:r>
            <a:r>
              <a:rPr lang="en-US" sz="2800" dirty="0">
                <a:solidFill>
                  <a:schemeClr val="tx1"/>
                </a:solidFill>
                <a:latin typeface="Segoe UI" panose="020B0502040204020203" pitchFamily="34" charset="0"/>
                <a:cs typeface="Segoe UI" panose="020B0502040204020203" pitchFamily="34" charset="0"/>
              </a:rPr>
              <a:t>is so </a:t>
            </a:r>
            <a:r>
              <a:rPr lang="en-US" sz="2800" b="1" dirty="0">
                <a:solidFill>
                  <a:srgbClr val="C00000"/>
                </a:solidFill>
                <a:latin typeface="Segoe UI" panose="020B0502040204020203" pitchFamily="34" charset="0"/>
                <a:cs typeface="Segoe UI" panose="020B0502040204020203" pitchFamily="34" charset="0"/>
              </a:rPr>
              <a:t>brittle</a:t>
            </a:r>
            <a:r>
              <a:rPr lang="en-US" sz="2800" dirty="0">
                <a:solidFill>
                  <a:schemeClr val="tx1"/>
                </a:solidFill>
                <a:latin typeface="Segoe UI" panose="020B0502040204020203" pitchFamily="34" charset="0"/>
                <a:cs typeface="Segoe UI" panose="020B0502040204020203" pitchFamily="34" charset="0"/>
              </a:rPr>
              <a:t>,</a:t>
            </a:r>
          </a:p>
          <a:p>
            <a:r>
              <a:rPr lang="en-US" sz="2800" dirty="0">
                <a:solidFill>
                  <a:schemeClr val="tx1"/>
                </a:solidFill>
                <a:latin typeface="Segoe UI" panose="020B0502040204020203" pitchFamily="34" charset="0"/>
                <a:cs typeface="Segoe UI" panose="020B0502040204020203" pitchFamily="34" charset="0"/>
              </a:rPr>
              <a:t>it is recommended to </a:t>
            </a:r>
            <a:r>
              <a:rPr lang="en-US" sz="3200" b="1" dirty="0">
                <a:solidFill>
                  <a:srgbClr val="C00000"/>
                </a:solidFill>
                <a:latin typeface="Segoe UI" panose="020B0502040204020203" pitchFamily="34" charset="0"/>
                <a:cs typeface="Segoe UI" panose="020B0502040204020203" pitchFamily="34" charset="0"/>
              </a:rPr>
              <a:t>focus</a:t>
            </a:r>
            <a:r>
              <a:rPr lang="en-US" sz="2800" dirty="0">
                <a:solidFill>
                  <a:schemeClr val="tx1"/>
                </a:solidFill>
                <a:latin typeface="Segoe UI" panose="020B0502040204020203" pitchFamily="34" charset="0"/>
                <a:cs typeface="Segoe UI" panose="020B0502040204020203" pitchFamily="34" charset="0"/>
              </a:rPr>
              <a:t> on these tests </a:t>
            </a:r>
          </a:p>
          <a:p>
            <a:r>
              <a:rPr lang="en-US" sz="2800" dirty="0">
                <a:solidFill>
                  <a:schemeClr val="tx1"/>
                </a:solidFill>
                <a:latin typeface="Segoe UI" panose="020B0502040204020203" pitchFamily="34" charset="0"/>
                <a:cs typeface="Segoe UI" panose="020B0502040204020203" pitchFamily="34" charset="0"/>
              </a:rPr>
              <a:t>to only verify ‘</a:t>
            </a:r>
            <a:r>
              <a:rPr lang="en-US" sz="2800" b="1" dirty="0">
                <a:solidFill>
                  <a:srgbClr val="C00000"/>
                </a:solidFill>
                <a:latin typeface="Segoe UI" panose="020B0502040204020203" pitchFamily="34" charset="0"/>
                <a:cs typeface="Segoe UI" panose="020B0502040204020203" pitchFamily="34" charset="0"/>
              </a:rPr>
              <a:t>UI flow &amp; interactions</a:t>
            </a:r>
            <a:r>
              <a:rPr lang="en-US" sz="2800" dirty="0">
                <a:solidFill>
                  <a:schemeClr val="tx1"/>
                </a:solidFill>
                <a:latin typeface="Segoe UI" panose="020B0502040204020203" pitchFamily="34" charset="0"/>
                <a:cs typeface="Segoe UI" panose="020B0502040204020203" pitchFamily="34" charset="0"/>
              </a:rPr>
              <a:t>’ </a:t>
            </a:r>
          </a:p>
          <a:p>
            <a:r>
              <a:rPr lang="en-US" sz="2800" dirty="0">
                <a:solidFill>
                  <a:schemeClr val="tx1"/>
                </a:solidFill>
                <a:latin typeface="Segoe UI" panose="020B0502040204020203" pitchFamily="34" charset="0"/>
                <a:cs typeface="Segoe UI" panose="020B0502040204020203" pitchFamily="34" charset="0"/>
              </a:rPr>
              <a:t>without looking into the system functionality.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8434" name="Rectangle 2" descr="Rectangle 11">
            <a:extLst>
              <a:ext uri="{FF2B5EF4-FFF2-40B4-BE49-F238E27FC236}">
                <a16:creationId xmlns:a16="http://schemas.microsoft.com/office/drawing/2014/main" id="{A1652BBB-1FC5-4421-8B51-0DD40A5AEAFF}"/>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8435" name="Picture 3" descr="Picture 12">
            <a:extLst>
              <a:ext uri="{FF2B5EF4-FFF2-40B4-BE49-F238E27FC236}">
                <a16:creationId xmlns:a16="http://schemas.microsoft.com/office/drawing/2014/main" id="{9D0091C7-ADBD-4748-8CC3-BA7A0561C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6" name="Text Box 4" descr="Rectangle 14">
            <a:extLst>
              <a:ext uri="{FF2B5EF4-FFF2-40B4-BE49-F238E27FC236}">
                <a16:creationId xmlns:a16="http://schemas.microsoft.com/office/drawing/2014/main" id="{76E91018-E271-412B-AF34-313CE57BAF3E}"/>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8437" name="Text Box 5" descr="Rectangle 15">
            <a:extLst>
              <a:ext uri="{FF2B5EF4-FFF2-40B4-BE49-F238E27FC236}">
                <a16:creationId xmlns:a16="http://schemas.microsoft.com/office/drawing/2014/main" id="{7111D43E-97F6-4114-B889-6010847D4172}"/>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9" name="TextBox 18">
            <a:extLst>
              <a:ext uri="{FF2B5EF4-FFF2-40B4-BE49-F238E27FC236}">
                <a16:creationId xmlns:a16="http://schemas.microsoft.com/office/drawing/2014/main" id="{CA3F60C7-BA1F-497A-B0EA-15AE171C5E0E}"/>
              </a:ext>
            </a:extLst>
          </p:cNvPr>
          <p:cNvSpPr txBox="1"/>
          <p:nvPr/>
        </p:nvSpPr>
        <p:spPr>
          <a:xfrm>
            <a:off x="344009" y="328227"/>
            <a:ext cx="8649606" cy="5447645"/>
          </a:xfrm>
          <a:prstGeom prst="rect">
            <a:avLst/>
          </a:prstGeom>
          <a:noFill/>
        </p:spPr>
        <p:txBody>
          <a:bodyPr wrap="square" rtlCol="0">
            <a:spAutoFit/>
          </a:bodyPr>
          <a:lstStyle/>
          <a:p>
            <a:r>
              <a:rPr lang="en-US" sz="2800" b="1" dirty="0">
                <a:latin typeface="Segoe UI" panose="020B0502040204020203" pitchFamily="34" charset="0"/>
                <a:cs typeface="Segoe UI" panose="020B0502040204020203" pitchFamily="34" charset="0"/>
              </a:rPr>
              <a:t>How would you test UI manually?</a:t>
            </a:r>
            <a:br>
              <a:rPr lang="en-US" sz="2800" dirty="0">
                <a:latin typeface="Segoe UI" panose="020B0502040204020203" pitchFamily="34" charset="0"/>
                <a:cs typeface="Segoe UI" panose="020B0502040204020203" pitchFamily="34" charset="0"/>
              </a:rPr>
            </a:br>
            <a:endParaRPr lang="en-US" sz="2800"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Lets say you want to </a:t>
            </a:r>
            <a:r>
              <a:rPr lang="en-US" sz="1600" i="1" u="sng" dirty="0">
                <a:latin typeface="Segoe UI" panose="020B0502040204020203" pitchFamily="34" charset="0"/>
                <a:cs typeface="Segoe UI" panose="020B0502040204020203" pitchFamily="34" charset="0"/>
              </a:rPr>
              <a:t>login</a:t>
            </a:r>
            <a:r>
              <a:rPr lang="en-US" sz="1600" i="1" dirty="0">
                <a:latin typeface="Segoe UI" panose="020B0502040204020203" pitchFamily="34" charset="0"/>
                <a:cs typeface="Segoe UI" panose="020B0502040204020203" pitchFamily="34" charset="0"/>
              </a:rPr>
              <a:t> into an application.</a:t>
            </a:r>
          </a:p>
          <a:p>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You need to enter your username and password into the text field </a:t>
            </a:r>
          </a:p>
          <a:p>
            <a:r>
              <a:rPr lang="en-US" sz="1600" i="1" dirty="0">
                <a:latin typeface="Segoe UI" panose="020B0502040204020203" pitchFamily="34" charset="0"/>
                <a:cs typeface="Segoe UI" panose="020B0502040204020203" pitchFamily="34" charset="0"/>
              </a:rPr>
              <a:t>and the password field respectively and then click on the “Login" button. </a:t>
            </a:r>
          </a:p>
          <a:p>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If you want to do it manually, you first search or </a:t>
            </a:r>
            <a:r>
              <a:rPr lang="en-US" sz="1600" b="1" i="1" dirty="0">
                <a:latin typeface="Segoe UI" panose="020B0502040204020203" pitchFamily="34" charset="0"/>
                <a:cs typeface="Segoe UI" panose="020B0502040204020203" pitchFamily="34" charset="0"/>
              </a:rPr>
              <a:t>locate</a:t>
            </a:r>
            <a:r>
              <a:rPr lang="en-US" sz="1600" i="1" dirty="0">
                <a:latin typeface="Segoe UI" panose="020B0502040204020203" pitchFamily="34" charset="0"/>
                <a:cs typeface="Segoe UI" panose="020B0502040204020203" pitchFamily="34" charset="0"/>
              </a:rPr>
              <a:t> where the username field is. </a:t>
            </a:r>
          </a:p>
          <a:p>
            <a:r>
              <a:rPr lang="en-US" sz="1600" i="1" dirty="0">
                <a:latin typeface="Segoe UI" panose="020B0502040204020203" pitchFamily="34" charset="0"/>
                <a:cs typeface="Segoe UI" panose="020B0502040204020203" pitchFamily="34" charset="0"/>
              </a:rPr>
              <a:t>Then, you </a:t>
            </a:r>
            <a:r>
              <a:rPr lang="en-US" sz="1600" b="1" i="1" dirty="0">
                <a:latin typeface="Segoe UI" panose="020B0502040204020203" pitchFamily="34" charset="0"/>
                <a:cs typeface="Segoe UI" panose="020B0502040204020203" pitchFamily="34" charset="0"/>
              </a:rPr>
              <a:t>interact</a:t>
            </a:r>
            <a:r>
              <a:rPr lang="en-US" sz="1600" i="1" dirty="0">
                <a:latin typeface="Segoe UI" panose="020B0502040204020203" pitchFamily="34" charset="0"/>
                <a:cs typeface="Segoe UI" panose="020B0502040204020203" pitchFamily="34" charset="0"/>
              </a:rPr>
              <a:t> with it by typing your username into the field.</a:t>
            </a:r>
          </a:p>
          <a:p>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You would do the same with the password field.</a:t>
            </a:r>
          </a:p>
          <a:p>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You would then search or locate where the "Sign In" button is and click it.</a:t>
            </a:r>
          </a:p>
          <a:p>
            <a:endParaRPr lang="en-US" sz="1600" i="1"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Then you assure that you actually </a:t>
            </a:r>
            <a:r>
              <a:rPr lang="en-US" sz="1600" i="1" u="sng" dirty="0">
                <a:latin typeface="Segoe UI" panose="020B0502040204020203" pitchFamily="34" charset="0"/>
                <a:cs typeface="Segoe UI" panose="020B0502040204020203" pitchFamily="34" charset="0"/>
              </a:rPr>
              <a:t>logged in</a:t>
            </a:r>
            <a:r>
              <a:rPr lang="en-US" sz="1600" i="1" dirty="0">
                <a:latin typeface="Segoe UI" panose="020B0502040204020203" pitchFamily="34" charset="0"/>
                <a:cs typeface="Segoe UI" panose="020B0502040204020203" pitchFamily="34" charset="0"/>
              </a:rPr>
              <a:t>.</a:t>
            </a:r>
          </a:p>
          <a:p>
            <a:r>
              <a:rPr lang="en-US" sz="2800" dirty="0">
                <a:solidFill>
                  <a:schemeClr val="bg1"/>
                </a:solidFill>
              </a:rPr>
              <a:t>1</a:t>
            </a:r>
            <a:br>
              <a:rPr lang="en-US" sz="2800" dirty="0">
                <a:latin typeface="Segoe UI" panose="020B0502040204020203" pitchFamily="34" charset="0"/>
                <a:cs typeface="Segoe UI" panose="020B0502040204020203" pitchFamily="34" charset="0"/>
              </a:rPr>
            </a:br>
            <a:br>
              <a:rPr lang="en-US" sz="2800" dirty="0">
                <a:latin typeface="Segoe UI" panose="020B0502040204020203" pitchFamily="34" charset="0"/>
                <a:cs typeface="Segoe UI" panose="020B0502040204020203" pitchFamily="34" charset="0"/>
              </a:rPr>
            </a:br>
            <a:endParaRPr lang="en-US" sz="2800" dirty="0">
              <a:solidFill>
                <a:schemeClr val="tx1"/>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57ADEFDD-5FF6-4EEE-9E50-5D0A7DFC2133}"/>
              </a:ext>
            </a:extLst>
          </p:cNvPr>
          <p:cNvPicPr>
            <a:picLocks noChangeAspect="1"/>
          </p:cNvPicPr>
          <p:nvPr/>
        </p:nvPicPr>
        <p:blipFill>
          <a:blip r:embed="rId3"/>
          <a:stretch>
            <a:fillRect/>
          </a:stretch>
        </p:blipFill>
        <p:spPr>
          <a:xfrm>
            <a:off x="9525000" y="1361662"/>
            <a:ext cx="1522905" cy="3165331"/>
          </a:xfrm>
          <a:prstGeom prst="rect">
            <a:avLst/>
          </a:prstGeom>
        </p:spPr>
      </p:pic>
    </p:spTree>
    <p:extLst>
      <p:ext uri="{BB962C8B-B14F-4D97-AF65-F5344CB8AC3E}">
        <p14:creationId xmlns:p14="http://schemas.microsoft.com/office/powerpoint/2010/main" val="26348426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8434" name="Rectangle 2" descr="Rectangle 11">
            <a:extLst>
              <a:ext uri="{FF2B5EF4-FFF2-40B4-BE49-F238E27FC236}">
                <a16:creationId xmlns:a16="http://schemas.microsoft.com/office/drawing/2014/main" id="{A1652BBB-1FC5-4421-8B51-0DD40A5AEAFF}"/>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8435" name="Picture 3" descr="Picture 12">
            <a:extLst>
              <a:ext uri="{FF2B5EF4-FFF2-40B4-BE49-F238E27FC236}">
                <a16:creationId xmlns:a16="http://schemas.microsoft.com/office/drawing/2014/main" id="{9D0091C7-ADBD-4748-8CC3-BA7A0561C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6" name="Text Box 4" descr="Rectangle 14">
            <a:extLst>
              <a:ext uri="{FF2B5EF4-FFF2-40B4-BE49-F238E27FC236}">
                <a16:creationId xmlns:a16="http://schemas.microsoft.com/office/drawing/2014/main" id="{76E91018-E271-412B-AF34-313CE57BAF3E}"/>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8437" name="Text Box 5" descr="Rectangle 15">
            <a:extLst>
              <a:ext uri="{FF2B5EF4-FFF2-40B4-BE49-F238E27FC236}">
                <a16:creationId xmlns:a16="http://schemas.microsoft.com/office/drawing/2014/main" id="{7111D43E-97F6-4114-B889-6010847D4172}"/>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19" name="TextBox 18">
            <a:extLst>
              <a:ext uri="{FF2B5EF4-FFF2-40B4-BE49-F238E27FC236}">
                <a16:creationId xmlns:a16="http://schemas.microsoft.com/office/drawing/2014/main" id="{CA3F60C7-BA1F-497A-B0EA-15AE171C5E0E}"/>
              </a:ext>
            </a:extLst>
          </p:cNvPr>
          <p:cNvSpPr txBox="1"/>
          <p:nvPr/>
        </p:nvSpPr>
        <p:spPr>
          <a:xfrm>
            <a:off x="3886200" y="241300"/>
            <a:ext cx="7391400" cy="3570208"/>
          </a:xfrm>
          <a:prstGeom prst="rect">
            <a:avLst/>
          </a:prstGeom>
          <a:noFill/>
        </p:spPr>
        <p:txBody>
          <a:bodyPr wrap="square" rtlCol="0">
            <a:spAutoFit/>
          </a:bodyPr>
          <a:lstStyle/>
          <a:p>
            <a:br>
              <a:rPr lang="en-US" sz="1600" i="1"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sz="2800" dirty="0">
                <a:latin typeface="Segoe UI" panose="020B0502040204020203" pitchFamily="34" charset="0"/>
                <a:cs typeface="Segoe UI" panose="020B0502040204020203" pitchFamily="34" charset="0"/>
              </a:rPr>
              <a:t>The two main tasks that you do manually are:</a:t>
            </a:r>
            <a:br>
              <a:rPr lang="en-US" sz="28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Locate what the element you want and</a:t>
            </a:r>
          </a:p>
          <a:p>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Interact with it</a:t>
            </a:r>
          </a:p>
          <a:p>
            <a:r>
              <a:rPr lang="en-US" sz="2800" dirty="0">
                <a:solidFill>
                  <a:schemeClr val="bg1"/>
                </a:solidFill>
              </a:rPr>
              <a:t>1</a:t>
            </a:r>
            <a:br>
              <a:rPr lang="en-US" sz="2800" dirty="0">
                <a:latin typeface="Segoe UI" panose="020B0502040204020203" pitchFamily="34" charset="0"/>
                <a:cs typeface="Segoe UI" panose="020B0502040204020203" pitchFamily="34" charset="0"/>
              </a:rPr>
            </a:br>
            <a:br>
              <a:rPr lang="en-US" sz="2800" dirty="0">
                <a:latin typeface="Segoe UI" panose="020B0502040204020203" pitchFamily="34" charset="0"/>
                <a:cs typeface="Segoe UI" panose="020B0502040204020203" pitchFamily="34" charset="0"/>
              </a:rPr>
            </a:br>
            <a:endParaRPr lang="en-US" sz="2800" dirty="0">
              <a:solidFill>
                <a:schemeClr val="tx1"/>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71D5CDBA-D843-420A-A484-320E798B0B5F}"/>
              </a:ext>
            </a:extLst>
          </p:cNvPr>
          <p:cNvSpPr/>
          <p:nvPr/>
        </p:nvSpPr>
        <p:spPr>
          <a:xfrm>
            <a:off x="3962400" y="3811508"/>
            <a:ext cx="6096000" cy="892552"/>
          </a:xfrm>
          <a:prstGeom prst="rect">
            <a:avLst/>
          </a:prstGeom>
        </p:spPr>
        <p:txBody>
          <a:bodyPr>
            <a:spAutoFit/>
          </a:bodyPr>
          <a:lstStyle/>
          <a:p>
            <a:pPr algn="ctr"/>
            <a:r>
              <a:rPr lang="en-US" sz="2400" dirty="0">
                <a:latin typeface="Segoe UI" panose="020B0502040204020203" pitchFamily="34" charset="0"/>
                <a:cs typeface="Segoe UI" panose="020B0502040204020203" pitchFamily="34" charset="0"/>
              </a:rPr>
              <a:t>You will do the </a:t>
            </a:r>
            <a:r>
              <a:rPr lang="en-US" sz="2800" dirty="0">
                <a:solidFill>
                  <a:srgbClr val="C00000"/>
                </a:solidFill>
                <a:latin typeface="Segoe UI" panose="020B0502040204020203" pitchFamily="34" charset="0"/>
                <a:cs typeface="Segoe UI" panose="020B0502040204020203" pitchFamily="34" charset="0"/>
              </a:rPr>
              <a:t>same</a:t>
            </a:r>
            <a:r>
              <a:rPr lang="en-US" sz="2400" dirty="0">
                <a:latin typeface="Segoe UI" panose="020B0502040204020203" pitchFamily="34" charset="0"/>
                <a:cs typeface="Segoe UI" panose="020B0502040204020203" pitchFamily="34" charset="0"/>
              </a:rPr>
              <a:t> in your automated  UI Test!</a:t>
            </a:r>
            <a:endParaRPr lang="en-US" sz="2400" dirty="0"/>
          </a:p>
        </p:txBody>
      </p:sp>
      <p:sp>
        <p:nvSpPr>
          <p:cNvPr id="8" name="Arrow: Right 7">
            <a:extLst>
              <a:ext uri="{FF2B5EF4-FFF2-40B4-BE49-F238E27FC236}">
                <a16:creationId xmlns:a16="http://schemas.microsoft.com/office/drawing/2014/main" id="{041CD50C-DAB0-46C5-81FD-D0A75B54D839}"/>
              </a:ext>
            </a:extLst>
          </p:cNvPr>
          <p:cNvSpPr/>
          <p:nvPr/>
        </p:nvSpPr>
        <p:spPr>
          <a:xfrm rot="5400000">
            <a:off x="6117491" y="3147201"/>
            <a:ext cx="995500" cy="333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BA24A91-AD2E-4855-BC99-F12393C231F5}"/>
              </a:ext>
            </a:extLst>
          </p:cNvPr>
          <p:cNvSpPr/>
          <p:nvPr/>
        </p:nvSpPr>
        <p:spPr bwMode="auto">
          <a:xfrm>
            <a:off x="4187271" y="2218406"/>
            <a:ext cx="148703" cy="246221"/>
          </a:xfrm>
          <a:prstGeom prst="rect">
            <a:avLst/>
          </a:prstGeom>
          <a:solidFill>
            <a:schemeClr val="accent1"/>
          </a:solidFill>
          <a:ln w="25400" cap="flat" cmpd="sng" algn="ctr">
            <a:solidFill>
              <a:schemeClr val="accent1"/>
            </a:solid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spAutoFit/>
          </a:bodyPr>
          <a:lstStyle/>
          <a:p>
            <a:pPr eaLnBrk="1"/>
            <a:r>
              <a:rPr lang="en-US" sz="1000" dirty="0">
                <a:solidFill>
                  <a:schemeClr val="bg1"/>
                </a:solidFill>
              </a:rPr>
              <a:t>2</a:t>
            </a:r>
          </a:p>
        </p:txBody>
      </p:sp>
      <p:sp>
        <p:nvSpPr>
          <p:cNvPr id="12" name="Rectangle 11">
            <a:extLst>
              <a:ext uri="{FF2B5EF4-FFF2-40B4-BE49-F238E27FC236}">
                <a16:creationId xmlns:a16="http://schemas.microsoft.com/office/drawing/2014/main" id="{DD2C3ED8-7152-4CFE-A4BE-5FFC69E30377}"/>
              </a:ext>
            </a:extLst>
          </p:cNvPr>
          <p:cNvSpPr/>
          <p:nvPr/>
        </p:nvSpPr>
        <p:spPr bwMode="auto">
          <a:xfrm>
            <a:off x="4187271" y="1583690"/>
            <a:ext cx="152401" cy="246221"/>
          </a:xfrm>
          <a:prstGeom prst="rect">
            <a:avLst/>
          </a:prstGeom>
          <a:solidFill>
            <a:schemeClr val="accent1"/>
          </a:solidFill>
          <a:ln w="25400" cap="flat" cmpd="sng" algn="ctr">
            <a:solidFill>
              <a:schemeClr val="accent1"/>
            </a:solid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spAutoFit/>
          </a:bodyPr>
          <a:lstStyle/>
          <a:p>
            <a:pPr eaLnBrk="1"/>
            <a:r>
              <a:rPr lang="en-US" sz="1000" dirty="0">
                <a:solidFill>
                  <a:schemeClr val="bg1"/>
                </a:solidFill>
              </a:rPr>
              <a:t>1</a:t>
            </a:r>
          </a:p>
        </p:txBody>
      </p:sp>
      <p:pic>
        <p:nvPicPr>
          <p:cNvPr id="13" name="Picture 12">
            <a:extLst>
              <a:ext uri="{FF2B5EF4-FFF2-40B4-BE49-F238E27FC236}">
                <a16:creationId xmlns:a16="http://schemas.microsoft.com/office/drawing/2014/main" id="{57ADEFDD-5FF6-4EEE-9E50-5D0A7DFC2133}"/>
              </a:ext>
            </a:extLst>
          </p:cNvPr>
          <p:cNvPicPr>
            <a:picLocks noChangeAspect="1"/>
          </p:cNvPicPr>
          <p:nvPr/>
        </p:nvPicPr>
        <p:blipFill>
          <a:blip r:embed="rId3"/>
          <a:stretch>
            <a:fillRect/>
          </a:stretch>
        </p:blipFill>
        <p:spPr>
          <a:xfrm>
            <a:off x="800098" y="677874"/>
            <a:ext cx="2057400" cy="4276269"/>
          </a:xfrm>
          <a:prstGeom prst="rect">
            <a:avLst/>
          </a:prstGeom>
        </p:spPr>
      </p:pic>
    </p:spTree>
    <p:extLst>
      <p:ext uri="{BB962C8B-B14F-4D97-AF65-F5344CB8AC3E}">
        <p14:creationId xmlns:p14="http://schemas.microsoft.com/office/powerpoint/2010/main" val="23472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FFFFF">
            <a:alpha val="89803"/>
          </a:srgbClr>
        </a:solidFill>
        <a:effectLst/>
      </p:bgPr>
    </p:bg>
    <p:spTree>
      <p:nvGrpSpPr>
        <p:cNvPr id="1" name=""/>
        <p:cNvGrpSpPr/>
        <p:nvPr/>
      </p:nvGrpSpPr>
      <p:grpSpPr>
        <a:xfrm>
          <a:off x="0" y="0"/>
          <a:ext cx="0" cy="0"/>
          <a:chOff x="0" y="0"/>
          <a:chExt cx="0" cy="0"/>
        </a:xfrm>
      </p:grpSpPr>
      <p:sp>
        <p:nvSpPr>
          <p:cNvPr id="19458" name="Rectangle 2" descr="Rectangle 11">
            <a:extLst>
              <a:ext uri="{FF2B5EF4-FFF2-40B4-BE49-F238E27FC236}">
                <a16:creationId xmlns:a16="http://schemas.microsoft.com/office/drawing/2014/main" id="{09D752FC-69A6-4033-AC18-C9661A33F784}"/>
              </a:ext>
            </a:extLst>
          </p:cNvPr>
          <p:cNvSpPr>
            <a:spLocks/>
          </p:cNvSpPr>
          <p:nvPr/>
        </p:nvSpPr>
        <p:spPr bwMode="auto">
          <a:xfrm>
            <a:off x="-3175" y="6022975"/>
            <a:ext cx="12190413" cy="835025"/>
          </a:xfrm>
          <a:prstGeom prst="rect">
            <a:avLst/>
          </a:prstGeom>
          <a:solidFill>
            <a:srgbClr val="0021CB"/>
          </a:solidFill>
          <a:ln w="12700">
            <a:solidFill>
              <a:srgbClr val="42719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endParaRPr lang="en-US" altLang="en-US">
              <a:solidFill>
                <a:srgbClr val="505487"/>
              </a:solidFill>
            </a:endParaRPr>
          </a:p>
        </p:txBody>
      </p:sp>
      <p:pic>
        <p:nvPicPr>
          <p:cNvPr id="19459" name="Picture 3" descr="Picture 12">
            <a:extLst>
              <a:ext uri="{FF2B5EF4-FFF2-40B4-BE49-F238E27FC236}">
                <a16:creationId xmlns:a16="http://schemas.microsoft.com/office/drawing/2014/main" id="{35FABBFE-432E-4C8E-82A3-3CBB864D11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6261100"/>
            <a:ext cx="15986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0" name="Text Box 4" descr="Rectangle 14">
            <a:extLst>
              <a:ext uri="{FF2B5EF4-FFF2-40B4-BE49-F238E27FC236}">
                <a16:creationId xmlns:a16="http://schemas.microsoft.com/office/drawing/2014/main" id="{73EF49E4-B2C4-4729-BF89-07EAF12A5A2B}"/>
              </a:ext>
            </a:extLst>
          </p:cNvPr>
          <p:cNvSpPr txBox="1">
            <a:spLocks/>
          </p:cNvSpPr>
          <p:nvPr/>
        </p:nvSpPr>
        <p:spPr bwMode="auto">
          <a:xfrm>
            <a:off x="187325" y="6421438"/>
            <a:ext cx="3478213"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200">
                <a:solidFill>
                  <a:srgbClr val="9DC3E6"/>
                </a:solidFill>
              </a:rPr>
              <a:t>Copyright © 2020 Syncfusion, Inc.   All rights reserved.</a:t>
            </a:r>
          </a:p>
        </p:txBody>
      </p:sp>
      <p:sp>
        <p:nvSpPr>
          <p:cNvPr id="19461" name="Text Box 5" descr="Rectangle 15">
            <a:extLst>
              <a:ext uri="{FF2B5EF4-FFF2-40B4-BE49-F238E27FC236}">
                <a16:creationId xmlns:a16="http://schemas.microsoft.com/office/drawing/2014/main" id="{98299D0C-3F8E-44AB-A052-5BD6D5C9B4B5}"/>
              </a:ext>
            </a:extLst>
          </p:cNvPr>
          <p:cNvSpPr txBox="1">
            <a:spLocks/>
          </p:cNvSpPr>
          <p:nvPr/>
        </p:nvSpPr>
        <p:spPr bwMode="auto">
          <a:xfrm>
            <a:off x="204788" y="6189663"/>
            <a:ext cx="11906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r>
              <a:rPr lang="en-US" altLang="en-US" sz="1400">
                <a:solidFill>
                  <a:srgbClr val="FFFFFF"/>
                </a:solidFill>
              </a:rPr>
              <a:t>February 2020 </a:t>
            </a:r>
          </a:p>
        </p:txBody>
      </p:sp>
      <p:sp>
        <p:nvSpPr>
          <p:cNvPr id="6" name="Rectangle 5">
            <a:extLst>
              <a:ext uri="{FF2B5EF4-FFF2-40B4-BE49-F238E27FC236}">
                <a16:creationId xmlns:a16="http://schemas.microsoft.com/office/drawing/2014/main" id="{EBB6E54A-937C-44BB-BFAF-2756103B7764}"/>
              </a:ext>
            </a:extLst>
          </p:cNvPr>
          <p:cNvSpPr/>
          <p:nvPr/>
        </p:nvSpPr>
        <p:spPr>
          <a:xfrm>
            <a:off x="990600" y="1828800"/>
            <a:ext cx="10058400" cy="2556982"/>
          </a:xfrm>
          <a:prstGeom prst="rect">
            <a:avLst/>
          </a:prstGeom>
        </p:spPr>
        <p:txBody>
          <a:bodyPr wrap="square">
            <a:spAutoFit/>
          </a:bodyPr>
          <a:lstStyle/>
          <a:p>
            <a:pPr>
              <a:lnSpc>
                <a:spcPct val="107000"/>
              </a:lnSpc>
              <a:spcAft>
                <a:spcPts val="800"/>
              </a:spcAft>
            </a:pPr>
            <a:r>
              <a:rPr lang="en-US" sz="2000" b="1" dirty="0">
                <a:solidFill>
                  <a:schemeClr val="tx1"/>
                </a:solidFill>
                <a:latin typeface="Segoe UI" panose="020B0502040204020203" pitchFamily="34" charset="0"/>
                <a:cs typeface="Segoe UI" panose="020B0502040204020203" pitchFamily="34" charset="0"/>
              </a:rPr>
              <a:t>Fast</a:t>
            </a:r>
            <a:r>
              <a:rPr lang="en-US" sz="2000" dirty="0">
                <a:solidFill>
                  <a:schemeClr val="tx1"/>
                </a:solidFill>
                <a:latin typeface="Segoe UI" panose="020B0502040204020203" pitchFamily="34" charset="0"/>
                <a:cs typeface="Segoe UI" panose="020B0502040204020203" pitchFamily="34" charset="0"/>
              </a:rPr>
              <a:t> - </a:t>
            </a:r>
            <a:r>
              <a:rPr lang="en-US" sz="2000" dirty="0" err="1">
                <a:solidFill>
                  <a:schemeClr val="tx1"/>
                </a:solidFill>
                <a:latin typeface="Segoe UI" panose="020B0502040204020203" pitchFamily="34" charset="0"/>
                <a:cs typeface="Segoe UI" panose="020B0502040204020203" pitchFamily="34" charset="0"/>
              </a:rPr>
              <a:t>ui</a:t>
            </a:r>
            <a:r>
              <a:rPr lang="en-US" sz="2000" dirty="0">
                <a:solidFill>
                  <a:schemeClr val="tx1"/>
                </a:solidFill>
                <a:latin typeface="Segoe UI" panose="020B0502040204020203" pitchFamily="34" charset="0"/>
                <a:cs typeface="Segoe UI" panose="020B0502040204020203" pitchFamily="34" charset="0"/>
              </a:rPr>
              <a:t> tests are slow but dev must try not to write them even slower  </a:t>
            </a:r>
          </a:p>
          <a:p>
            <a:pPr>
              <a:lnSpc>
                <a:spcPct val="107000"/>
              </a:lnSpc>
              <a:spcAft>
                <a:spcPts val="800"/>
              </a:spcAft>
            </a:pPr>
            <a:r>
              <a:rPr lang="en-US" sz="2000" b="1" dirty="0">
                <a:solidFill>
                  <a:schemeClr val="tx1"/>
                </a:solidFill>
                <a:latin typeface="Segoe UI" panose="020B0502040204020203" pitchFamily="34" charset="0"/>
                <a:cs typeface="Segoe UI" panose="020B0502040204020203" pitchFamily="34" charset="0"/>
              </a:rPr>
              <a:t>Independent - </a:t>
            </a:r>
            <a:r>
              <a:rPr lang="en-US" sz="2000" dirty="0">
                <a:solidFill>
                  <a:schemeClr val="tx1"/>
                </a:solidFill>
                <a:latin typeface="Segoe UI" panose="020B0502040204020203" pitchFamily="34" charset="0"/>
                <a:cs typeface="Segoe UI" panose="020B0502040204020203" pitchFamily="34" charset="0"/>
              </a:rPr>
              <a:t>not use other tests</a:t>
            </a:r>
          </a:p>
          <a:p>
            <a:pPr>
              <a:lnSpc>
                <a:spcPct val="107000"/>
              </a:lnSpc>
              <a:spcAft>
                <a:spcPts val="800"/>
              </a:spcAft>
            </a:pPr>
            <a:r>
              <a:rPr lang="en-US" sz="2000" b="1" dirty="0">
                <a:solidFill>
                  <a:schemeClr val="tx1"/>
                </a:solidFill>
                <a:latin typeface="Segoe UI" panose="020B0502040204020203" pitchFamily="34" charset="0"/>
                <a:cs typeface="Segoe UI" panose="020B0502040204020203" pitchFamily="34" charset="0"/>
              </a:rPr>
              <a:t>Repeatable</a:t>
            </a:r>
            <a:r>
              <a:rPr lang="en-US" sz="2000" dirty="0">
                <a:solidFill>
                  <a:schemeClr val="tx1"/>
                </a:solidFill>
                <a:latin typeface="Segoe UI" panose="020B0502040204020203" pitchFamily="34" charset="0"/>
                <a:cs typeface="Segoe UI" panose="020B0502040204020203" pitchFamily="34" charset="0"/>
              </a:rPr>
              <a:t> - not use constants like access tokens</a:t>
            </a:r>
          </a:p>
          <a:p>
            <a:pPr>
              <a:lnSpc>
                <a:spcPct val="107000"/>
              </a:lnSpc>
              <a:spcAft>
                <a:spcPts val="800"/>
              </a:spcAft>
            </a:pPr>
            <a:r>
              <a:rPr lang="en-US" sz="2000" b="1" dirty="0">
                <a:solidFill>
                  <a:schemeClr val="tx1"/>
                </a:solidFill>
                <a:latin typeface="Segoe UI" panose="020B0502040204020203" pitchFamily="34" charset="0"/>
                <a:cs typeface="Segoe UI" panose="020B0502040204020203" pitchFamily="34" charset="0"/>
              </a:rPr>
              <a:t>Self-validating - </a:t>
            </a:r>
            <a:r>
              <a:rPr lang="en-US" sz="2000" dirty="0">
                <a:solidFill>
                  <a:schemeClr val="tx1"/>
                </a:solidFill>
                <a:latin typeface="Segoe UI" panose="020B0502040204020203" pitchFamily="34" charset="0"/>
                <a:cs typeface="Segoe UI" panose="020B0502040204020203" pitchFamily="34" charset="0"/>
              </a:rPr>
              <a:t>by using asserts</a:t>
            </a:r>
          </a:p>
          <a:p>
            <a:pPr>
              <a:lnSpc>
                <a:spcPct val="107000"/>
              </a:lnSpc>
              <a:spcAft>
                <a:spcPts val="800"/>
              </a:spcAft>
            </a:pPr>
            <a:r>
              <a:rPr lang="en-US" sz="2000" b="1" dirty="0">
                <a:solidFill>
                  <a:schemeClr val="tx1"/>
                </a:solidFill>
                <a:latin typeface="Segoe UI" panose="020B0502040204020203" pitchFamily="34" charset="0"/>
                <a:cs typeface="Segoe UI" panose="020B0502040204020203" pitchFamily="34" charset="0"/>
              </a:rPr>
              <a:t>Timely</a:t>
            </a:r>
            <a:r>
              <a:rPr lang="en-US" sz="2000" dirty="0">
                <a:solidFill>
                  <a:schemeClr val="tx1"/>
                </a:solidFill>
                <a:latin typeface="Segoe UI" panose="020B0502040204020203" pitchFamily="34" charset="0"/>
                <a:cs typeface="Segoe UI" panose="020B0502040204020203" pitchFamily="34" charset="0"/>
              </a:rPr>
              <a:t> - try not to be very complicated, maybe an action can be split in multiple tests</a:t>
            </a:r>
          </a:p>
          <a:p>
            <a:pPr>
              <a:lnSpc>
                <a:spcPct val="107000"/>
              </a:lnSpc>
              <a:spcAft>
                <a:spcPts val="800"/>
              </a:spcAft>
            </a:pPr>
            <a:endParaRPr lang="en-US" sz="2000" dirty="0">
              <a:solidFill>
                <a:schemeClr val="tx1"/>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46AF4BCC-FFA7-44B6-B441-6FDE17310125}"/>
              </a:ext>
            </a:extLst>
          </p:cNvPr>
          <p:cNvSpPr/>
          <p:nvPr/>
        </p:nvSpPr>
        <p:spPr>
          <a:xfrm>
            <a:off x="442711" y="360362"/>
            <a:ext cx="3632918" cy="590931"/>
          </a:xfrm>
          <a:prstGeom prst="rect">
            <a:avLst/>
          </a:prstGeom>
        </p:spPr>
        <p:txBody>
          <a:bodyPr wrap="none">
            <a:spAutoFit/>
          </a:bodyPr>
          <a:lstStyle/>
          <a:p>
            <a:pPr eaLnBrk="1">
              <a:lnSpc>
                <a:spcPct val="90000"/>
              </a:lnSpc>
            </a:pPr>
            <a:r>
              <a:rPr lang="en-US" altLang="en-US" sz="3600" b="1" dirty="0">
                <a:latin typeface="Segoe UI" panose="020B0502040204020203" pitchFamily="34" charset="0"/>
                <a:sym typeface="Segoe UI" panose="020B0502040204020203" pitchFamily="34" charset="0"/>
              </a:rPr>
              <a:t>FIRST Principles</a:t>
            </a:r>
          </a:p>
        </p:txBody>
      </p:sp>
    </p:spTree>
  </p:cSld>
  <p:clrMapOvr>
    <a:masterClrMapping/>
  </p:clrMapOvr>
  <p:transition/>
</p:sld>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5B9BD5"/>
      </a:accent1>
      <a:accent2>
        <a:srgbClr val="ED7D31"/>
      </a:accent2>
      <a:accent3>
        <a:srgbClr val="FFFFFF"/>
      </a:accent3>
      <a:accent4>
        <a:srgbClr val="000000"/>
      </a:accent4>
      <a:accent5>
        <a:srgbClr val="B5CBE7"/>
      </a:accent5>
      <a:accent6>
        <a:srgbClr val="D7712B"/>
      </a:accent6>
      <a:hlink>
        <a:srgbClr val="0000FF"/>
      </a:hlink>
      <a:folHlink>
        <a:srgbClr val="FF00FF"/>
      </a:folHlink>
    </a:clrScheme>
    <a:fontScheme name="Office Theme">
      <a:majorFont>
        <a:latin typeface="Calibri"/>
        <a:ea typeface=""/>
        <a:cs typeface="Calibri"/>
      </a:majorFont>
      <a:minorFont>
        <a:latin typeface="Calibri"/>
        <a:ea typeface=""/>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5B9BD5"/>
      </a:accent1>
      <a:accent2>
        <a:srgbClr val="ED7D31"/>
      </a:accent2>
      <a:accent3>
        <a:srgbClr val="FFFFFF"/>
      </a:accent3>
      <a:accent4>
        <a:srgbClr val="000000"/>
      </a:accent4>
      <a:accent5>
        <a:srgbClr val="B5CBE7"/>
      </a:accent5>
      <a:accent6>
        <a:srgbClr val="D7712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023747FF2BDA44A1B77DAD2702687C" ma:contentTypeVersion="13" ma:contentTypeDescription="Create a new document." ma:contentTypeScope="" ma:versionID="54d2cf76e9fe74f46b27740c0b4d51db">
  <xsd:schema xmlns:xsd="http://www.w3.org/2001/XMLSchema" xmlns:xs="http://www.w3.org/2001/XMLSchema" xmlns:p="http://schemas.microsoft.com/office/2006/metadata/properties" xmlns:ns2="57420bed-4cff-4bbf-98d9-1b8be8d32270" xmlns:ns3="c0dcc9e8-6d1a-418c-992e-e5d298c90324" targetNamespace="http://schemas.microsoft.com/office/2006/metadata/properties" ma:root="true" ma:fieldsID="6634b46ce8f30ae2512777fc41ada966" ns2:_="" ns3:_="">
    <xsd:import namespace="57420bed-4cff-4bbf-98d9-1b8be8d32270"/>
    <xsd:import namespace="c0dcc9e8-6d1a-418c-992e-e5d298c903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3:SharedWithUsers" minOccurs="0"/>
                <xsd:element ref="ns3:SharedWithDetails" minOccurs="0"/>
                <xsd:element ref="ns2:_Flow_SignoffStatu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420bed-4cff-4bbf-98d9-1b8be8d322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8" nillable="true" ma:displayName="Sign-off status" ma:internalName="Sign_x002d_off_x0020_status">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0dcc9e8-6d1a-418c-992e-e5d298c9032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EEA56E-0403-40D0-91D8-1CC7A3820A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420bed-4cff-4bbf-98d9-1b8be8d32270"/>
    <ds:schemaRef ds:uri="c0dcc9e8-6d1a-418c-992e-e5d298c903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BFB11F-8328-E84D-BC17-D360C43A25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TotalTime>
  <Words>2946</Words>
  <Application>Microsoft Office PowerPoint</Application>
  <PresentationFormat>Widescreen</PresentationFormat>
  <Paragraphs>368</Paragraphs>
  <Slides>34</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Calibri</vt:lpstr>
      <vt:lpstr>Arial</vt:lpstr>
      <vt:lpstr>Segoe UI</vt:lpstr>
      <vt:lpstr>Proxima 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Harris</dc:creator>
  <cp:lastModifiedBy>Codrina Merigo</cp:lastModifiedBy>
  <cp:revision>37</cp:revision>
  <dcterms:modified xsi:type="dcterms:W3CDTF">2020-02-20T13:41:24Z</dcterms:modified>
</cp:coreProperties>
</file>