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6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7"/>
  </p:normalViewPr>
  <p:slideViewPr>
    <p:cSldViewPr snapToGrid="0">
      <p:cViewPr varScale="1">
        <p:scale>
          <a:sx n="90" d="100"/>
          <a:sy n="90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F0222-D66D-4F52-821F-F79EF43B1702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A48052-AC12-4F46-BDC3-AE88B45706B1}">
      <dgm:prSet custT="1"/>
      <dgm:spPr/>
      <dgm:t>
        <a:bodyPr/>
        <a:lstStyle/>
        <a:p>
          <a:r>
            <a:rPr lang="en-US" sz="3600" dirty="0"/>
            <a:t>Participants liked the idea of tracking their progress</a:t>
          </a:r>
        </a:p>
      </dgm:t>
    </dgm:pt>
    <dgm:pt modelId="{CCABB080-AE34-4E66-B062-971440CF2E24}" type="parTrans" cxnId="{DA3567DC-ED44-41E6-86EB-F1D096312050}">
      <dgm:prSet/>
      <dgm:spPr/>
      <dgm:t>
        <a:bodyPr/>
        <a:lstStyle/>
        <a:p>
          <a:endParaRPr lang="en-US"/>
        </a:p>
      </dgm:t>
    </dgm:pt>
    <dgm:pt modelId="{42B619ED-945E-4EC5-83B1-22D393C8C32D}" type="sibTrans" cxnId="{DA3567DC-ED44-41E6-86EB-F1D096312050}">
      <dgm:prSet/>
      <dgm:spPr/>
      <dgm:t>
        <a:bodyPr/>
        <a:lstStyle/>
        <a:p>
          <a:endParaRPr lang="en-US"/>
        </a:p>
      </dgm:t>
    </dgm:pt>
    <dgm:pt modelId="{5C6AEB0B-525E-4970-AE7D-3CE12ACAF54C}">
      <dgm:prSet custT="1"/>
      <dgm:spPr/>
      <dgm:t>
        <a:bodyPr/>
        <a:lstStyle/>
        <a:p>
          <a:r>
            <a:rPr lang="en-US" sz="3600" dirty="0"/>
            <a:t>Participants wanted to create their own collection</a:t>
          </a:r>
        </a:p>
      </dgm:t>
    </dgm:pt>
    <dgm:pt modelId="{E2142E06-DA76-4DB8-971D-0ADA1BEC0087}" type="parTrans" cxnId="{541B01EE-F9C0-44B9-A83F-427110BC483C}">
      <dgm:prSet/>
      <dgm:spPr/>
      <dgm:t>
        <a:bodyPr/>
        <a:lstStyle/>
        <a:p>
          <a:endParaRPr lang="en-US"/>
        </a:p>
      </dgm:t>
    </dgm:pt>
    <dgm:pt modelId="{629D1D0D-D458-48B7-95C1-ECD4A503B115}" type="sibTrans" cxnId="{541B01EE-F9C0-44B9-A83F-427110BC483C}">
      <dgm:prSet/>
      <dgm:spPr/>
      <dgm:t>
        <a:bodyPr/>
        <a:lstStyle/>
        <a:p>
          <a:endParaRPr lang="en-US"/>
        </a:p>
      </dgm:t>
    </dgm:pt>
    <dgm:pt modelId="{10CEAC8A-2321-CB49-8502-51B0FD98E385}" type="pres">
      <dgm:prSet presAssocID="{6EEF0222-D66D-4F52-821F-F79EF43B1702}" presName="vert0" presStyleCnt="0">
        <dgm:presLayoutVars>
          <dgm:dir/>
          <dgm:animOne val="branch"/>
          <dgm:animLvl val="lvl"/>
        </dgm:presLayoutVars>
      </dgm:prSet>
      <dgm:spPr/>
    </dgm:pt>
    <dgm:pt modelId="{F2C4D1A5-D2E8-6748-9CA0-CFE4510FB5EE}" type="pres">
      <dgm:prSet presAssocID="{8DA48052-AC12-4F46-BDC3-AE88B45706B1}" presName="thickLine" presStyleLbl="alignNode1" presStyleIdx="0" presStyleCnt="2"/>
      <dgm:spPr/>
    </dgm:pt>
    <dgm:pt modelId="{08C15896-C019-B84A-B87D-5E3925C7B85B}" type="pres">
      <dgm:prSet presAssocID="{8DA48052-AC12-4F46-BDC3-AE88B45706B1}" presName="horz1" presStyleCnt="0"/>
      <dgm:spPr/>
    </dgm:pt>
    <dgm:pt modelId="{15EA9CF4-F949-EA42-9EAE-DD8F6A571BD0}" type="pres">
      <dgm:prSet presAssocID="{8DA48052-AC12-4F46-BDC3-AE88B45706B1}" presName="tx1" presStyleLbl="revTx" presStyleIdx="0" presStyleCnt="2"/>
      <dgm:spPr/>
    </dgm:pt>
    <dgm:pt modelId="{468BBA39-F108-8949-80A5-F7DEBDC326D7}" type="pres">
      <dgm:prSet presAssocID="{8DA48052-AC12-4F46-BDC3-AE88B45706B1}" presName="vert1" presStyleCnt="0"/>
      <dgm:spPr/>
    </dgm:pt>
    <dgm:pt modelId="{872C5AC2-2E17-C24B-9E87-65C5AFA9A1E6}" type="pres">
      <dgm:prSet presAssocID="{5C6AEB0B-525E-4970-AE7D-3CE12ACAF54C}" presName="thickLine" presStyleLbl="alignNode1" presStyleIdx="1" presStyleCnt="2"/>
      <dgm:spPr/>
    </dgm:pt>
    <dgm:pt modelId="{8D6FF95C-5A20-4048-9360-10311E07744A}" type="pres">
      <dgm:prSet presAssocID="{5C6AEB0B-525E-4970-AE7D-3CE12ACAF54C}" presName="horz1" presStyleCnt="0"/>
      <dgm:spPr/>
    </dgm:pt>
    <dgm:pt modelId="{7212C07D-2D02-7846-BA8D-0C07FE3A57F3}" type="pres">
      <dgm:prSet presAssocID="{5C6AEB0B-525E-4970-AE7D-3CE12ACAF54C}" presName="tx1" presStyleLbl="revTx" presStyleIdx="1" presStyleCnt="2"/>
      <dgm:spPr/>
    </dgm:pt>
    <dgm:pt modelId="{D5B55EF8-C109-8B46-B6D2-7FAA46D634F5}" type="pres">
      <dgm:prSet presAssocID="{5C6AEB0B-525E-4970-AE7D-3CE12ACAF54C}" presName="vert1" presStyleCnt="0"/>
      <dgm:spPr/>
    </dgm:pt>
  </dgm:ptLst>
  <dgm:cxnLst>
    <dgm:cxn modelId="{CC556B98-6DB5-5249-83BA-BB297AEBC1A2}" type="presOf" srcId="{6EEF0222-D66D-4F52-821F-F79EF43B1702}" destId="{10CEAC8A-2321-CB49-8502-51B0FD98E385}" srcOrd="0" destOrd="0" presId="urn:microsoft.com/office/officeart/2008/layout/LinedList"/>
    <dgm:cxn modelId="{6A46BFBF-9078-2044-9C3B-C1734BC1D26E}" type="presOf" srcId="{8DA48052-AC12-4F46-BDC3-AE88B45706B1}" destId="{15EA9CF4-F949-EA42-9EAE-DD8F6A571BD0}" srcOrd="0" destOrd="0" presId="urn:microsoft.com/office/officeart/2008/layout/LinedList"/>
    <dgm:cxn modelId="{61172BD0-7EF3-CC4A-96B9-FCC53D5A3981}" type="presOf" srcId="{5C6AEB0B-525E-4970-AE7D-3CE12ACAF54C}" destId="{7212C07D-2D02-7846-BA8D-0C07FE3A57F3}" srcOrd="0" destOrd="0" presId="urn:microsoft.com/office/officeart/2008/layout/LinedList"/>
    <dgm:cxn modelId="{DA3567DC-ED44-41E6-86EB-F1D096312050}" srcId="{6EEF0222-D66D-4F52-821F-F79EF43B1702}" destId="{8DA48052-AC12-4F46-BDC3-AE88B45706B1}" srcOrd="0" destOrd="0" parTransId="{CCABB080-AE34-4E66-B062-971440CF2E24}" sibTransId="{42B619ED-945E-4EC5-83B1-22D393C8C32D}"/>
    <dgm:cxn modelId="{541B01EE-F9C0-44B9-A83F-427110BC483C}" srcId="{6EEF0222-D66D-4F52-821F-F79EF43B1702}" destId="{5C6AEB0B-525E-4970-AE7D-3CE12ACAF54C}" srcOrd="1" destOrd="0" parTransId="{E2142E06-DA76-4DB8-971D-0ADA1BEC0087}" sibTransId="{629D1D0D-D458-48B7-95C1-ECD4A503B115}"/>
    <dgm:cxn modelId="{8021EC7B-E12D-B449-85E0-39A4CBE4ED0C}" type="presParOf" srcId="{10CEAC8A-2321-CB49-8502-51B0FD98E385}" destId="{F2C4D1A5-D2E8-6748-9CA0-CFE4510FB5EE}" srcOrd="0" destOrd="0" presId="urn:microsoft.com/office/officeart/2008/layout/LinedList"/>
    <dgm:cxn modelId="{731A9A08-38A9-9E44-AADE-386B793C161E}" type="presParOf" srcId="{10CEAC8A-2321-CB49-8502-51B0FD98E385}" destId="{08C15896-C019-B84A-B87D-5E3925C7B85B}" srcOrd="1" destOrd="0" presId="urn:microsoft.com/office/officeart/2008/layout/LinedList"/>
    <dgm:cxn modelId="{CDC28901-8FFF-7742-8C5D-A80271683852}" type="presParOf" srcId="{08C15896-C019-B84A-B87D-5E3925C7B85B}" destId="{15EA9CF4-F949-EA42-9EAE-DD8F6A571BD0}" srcOrd="0" destOrd="0" presId="urn:microsoft.com/office/officeart/2008/layout/LinedList"/>
    <dgm:cxn modelId="{2FF8E369-81E5-2048-BB71-5A3315186473}" type="presParOf" srcId="{08C15896-C019-B84A-B87D-5E3925C7B85B}" destId="{468BBA39-F108-8949-80A5-F7DEBDC326D7}" srcOrd="1" destOrd="0" presId="urn:microsoft.com/office/officeart/2008/layout/LinedList"/>
    <dgm:cxn modelId="{F84C7045-037F-E547-AC65-C0D2A77CCB82}" type="presParOf" srcId="{10CEAC8A-2321-CB49-8502-51B0FD98E385}" destId="{872C5AC2-2E17-C24B-9E87-65C5AFA9A1E6}" srcOrd="2" destOrd="0" presId="urn:microsoft.com/office/officeart/2008/layout/LinedList"/>
    <dgm:cxn modelId="{A3EAF63B-9178-334F-8667-BDC35CCD53E1}" type="presParOf" srcId="{10CEAC8A-2321-CB49-8502-51B0FD98E385}" destId="{8D6FF95C-5A20-4048-9360-10311E07744A}" srcOrd="3" destOrd="0" presId="urn:microsoft.com/office/officeart/2008/layout/LinedList"/>
    <dgm:cxn modelId="{F2DBAEE2-46F4-2247-A3FB-506051305A2F}" type="presParOf" srcId="{8D6FF95C-5A20-4048-9360-10311E07744A}" destId="{7212C07D-2D02-7846-BA8D-0C07FE3A57F3}" srcOrd="0" destOrd="0" presId="urn:microsoft.com/office/officeart/2008/layout/LinedList"/>
    <dgm:cxn modelId="{BC3BAD94-21B8-5E4D-872E-E06045959415}" type="presParOf" srcId="{8D6FF95C-5A20-4048-9360-10311E07744A}" destId="{D5B55EF8-C109-8B46-B6D2-7FAA46D634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4D1A5-D2E8-6748-9CA0-CFE4510FB5EE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EA9CF4-F949-EA42-9EAE-DD8F6A571BD0}">
      <dsp:nvSpPr>
        <dsp:cNvPr id="0" name=""/>
        <dsp:cNvSpPr/>
      </dsp:nvSpPr>
      <dsp:spPr>
        <a:xfrm>
          <a:off x="0" y="0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Participants liked the idea of tracking their progress</a:t>
          </a:r>
        </a:p>
      </dsp:txBody>
      <dsp:txXfrm>
        <a:off x="0" y="0"/>
        <a:ext cx="6692748" cy="2127511"/>
      </dsp:txXfrm>
    </dsp:sp>
    <dsp:sp modelId="{872C5AC2-2E17-C24B-9E87-65C5AFA9A1E6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2C07D-2D02-7846-BA8D-0C07FE3A57F3}">
      <dsp:nvSpPr>
        <dsp:cNvPr id="0" name=""/>
        <dsp:cNvSpPr/>
      </dsp:nvSpPr>
      <dsp:spPr>
        <a:xfrm>
          <a:off x="0" y="2127511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Participants wanted to create their own collection</a:t>
          </a:r>
        </a:p>
      </dsp:txBody>
      <dsp:txXfrm>
        <a:off x="0" y="2127511"/>
        <a:ext cx="6692748" cy="2127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5DB949-5C92-B563-5039-05714DB2C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Potassium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21A36-2801-A16A-38DC-2DEDF1A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Kevin Yuan, Moe Ko</a:t>
            </a:r>
          </a:p>
        </p:txBody>
      </p:sp>
    </p:spTree>
    <p:extLst>
      <p:ext uri="{BB962C8B-B14F-4D97-AF65-F5344CB8AC3E}">
        <p14:creationId xmlns:p14="http://schemas.microsoft.com/office/powerpoint/2010/main" val="305711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D3DDEB-449E-F3ED-531C-D47C8053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Main Challenges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C820DA9-0B78-6F2D-E60F-28EF483EE8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AFA6-A6D2-FD0F-1A44-2C910563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Task-focused experience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Django is not for Single-Page Applications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Unless using the Django REST framework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Application has many states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Sorting questions or mode of view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Difficult to keep track of of these states when making POST request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After a POST request, the app sometimes returns users to a DEFAULT state</a:t>
            </a:r>
          </a:p>
        </p:txBody>
      </p:sp>
    </p:spTree>
    <p:extLst>
      <p:ext uri="{BB962C8B-B14F-4D97-AF65-F5344CB8AC3E}">
        <p14:creationId xmlns:p14="http://schemas.microsoft.com/office/powerpoint/2010/main" val="395157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7A257-111B-3AAD-A0EA-D5D11B1E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79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5" name="Rectangle 84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AC3C5CF-906A-0CD3-661D-8999B5E4B8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8023" b="3571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9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1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F328C-0022-DDAF-0730-5A49AE43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Client: </a:t>
            </a:r>
            <a:r>
              <a:rPr lang="en-US" dirty="0" err="1"/>
              <a:t>MicroGoo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4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A4AC-F407-59DD-8885-BD1475F2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994" y="528637"/>
            <a:ext cx="4855944" cy="1131997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LEETCODE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9B140-B5E4-8F34-1D77-EBEB94154A19}"/>
              </a:ext>
            </a:extLst>
          </p:cNvPr>
          <p:cNvSpPr txBox="1"/>
          <p:nvPr/>
        </p:nvSpPr>
        <p:spPr>
          <a:xfrm>
            <a:off x="1328738" y="2105487"/>
            <a:ext cx="9529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site for coding interview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Question attributes (Name, Difficulty, Topic, Completed)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740B5-37AB-CAF8-E376-BC09A744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19" y="3429000"/>
            <a:ext cx="7772400" cy="1586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5EDC5-D224-4C46-B3C6-3531C5CAF0C7}"/>
              </a:ext>
            </a:extLst>
          </p:cNvPr>
          <p:cNvSpPr txBox="1"/>
          <p:nvPr/>
        </p:nvSpPr>
        <p:spPr>
          <a:xfrm>
            <a:off x="3093244" y="5262235"/>
            <a:ext cx="6886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database of &gt; 2000 questions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610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6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1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2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3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4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5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6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7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8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9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0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1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2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03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4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5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6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7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08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9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0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1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2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4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5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6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7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1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2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3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4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5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6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0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19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21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eetcode - YouTube">
            <a:extLst>
              <a:ext uri="{FF2B5EF4-FFF2-40B4-BE49-F238E27FC236}">
                <a16:creationId xmlns:a16="http://schemas.microsoft.com/office/drawing/2014/main" id="{9EBDCC33-0D44-B669-991C-857AD963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134172"/>
            <a:ext cx="4635583" cy="25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69122E-8965-51C4-07A6-1F880D7035EE}"/>
              </a:ext>
            </a:extLst>
          </p:cNvPr>
          <p:cNvSpPr txBox="1"/>
          <p:nvPr/>
        </p:nvSpPr>
        <p:spPr>
          <a:xfrm>
            <a:off x="6546941" y="1082731"/>
            <a:ext cx="5331531" cy="480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NEETCODE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Famous for his YT tutorials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Recommends three question collections that adequately prepares people for interviews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Blind 75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NeetCode</a:t>
            </a:r>
            <a:r>
              <a:rPr lang="en-US" sz="2400" dirty="0">
                <a:solidFill>
                  <a:srgbClr val="FFFFFF"/>
                </a:solidFill>
              </a:rPr>
              <a:t> 150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NeetCode</a:t>
            </a:r>
            <a:r>
              <a:rPr lang="en-US" sz="2400" dirty="0">
                <a:solidFill>
                  <a:srgbClr val="FFFFFF"/>
                </a:solidFill>
              </a:rPr>
              <a:t> ALL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He is our clients’ idol</a:t>
            </a:r>
          </a:p>
        </p:txBody>
      </p:sp>
    </p:spTree>
    <p:extLst>
      <p:ext uri="{BB962C8B-B14F-4D97-AF65-F5344CB8AC3E}">
        <p14:creationId xmlns:p14="http://schemas.microsoft.com/office/powerpoint/2010/main" val="2239943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C006D-B113-8014-6AD1-83FF5D02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Client Requirements: </a:t>
            </a:r>
            <a:r>
              <a:rPr lang="en-US" dirty="0" err="1">
                <a:solidFill>
                  <a:srgbClr val="FFFFFF"/>
                </a:solidFill>
              </a:rPr>
              <a:t>ManGAREADER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E1C0-55EB-6EC9-1ECD-78B526D7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comprehensive site for assisting the CS job searching process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Progress tracker</a:t>
            </a: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Blind 75</a:t>
            </a:r>
          </a:p>
          <a:p>
            <a:pPr lvl="2"/>
            <a:r>
              <a:rPr lang="en-US" sz="2000" dirty="0" err="1">
                <a:solidFill>
                  <a:srgbClr val="FFFFFF"/>
                </a:solidFill>
              </a:rPr>
              <a:t>NeetCode</a:t>
            </a:r>
            <a:r>
              <a:rPr lang="en-US" sz="2000" dirty="0">
                <a:solidFill>
                  <a:srgbClr val="FFFFFF"/>
                </a:solidFill>
              </a:rPr>
              <a:t> 150</a:t>
            </a:r>
          </a:p>
          <a:p>
            <a:pPr lvl="2"/>
            <a:r>
              <a:rPr lang="en-US" sz="2000" dirty="0" err="1">
                <a:solidFill>
                  <a:srgbClr val="FFFFFF"/>
                </a:solidFill>
              </a:rPr>
              <a:t>NeetCode</a:t>
            </a:r>
            <a:r>
              <a:rPr lang="en-US" sz="2000" dirty="0">
                <a:solidFill>
                  <a:srgbClr val="FFFFFF"/>
                </a:solidFill>
              </a:rPr>
              <a:t> ALL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To-do application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resource page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56" name="Rectangle 2055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7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9C006D-B113-8014-6AD1-83FF5D02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Who is it for?</a:t>
            </a:r>
          </a:p>
        </p:txBody>
      </p:sp>
      <p:pic>
        <p:nvPicPr>
          <p:cNvPr id="2050" name="Picture 2" descr="Falling Money&quot; Images – Browse 1,342 Stock Photos, Vectors, and Video |  Adobe Stock">
            <a:extLst>
              <a:ext uri="{FF2B5EF4-FFF2-40B4-BE49-F238E27FC236}">
                <a16:creationId xmlns:a16="http://schemas.microsoft.com/office/drawing/2014/main" id="{6F43E161-5459-EC12-863D-34A897F60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1" r="32940" b="-1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9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9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1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2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3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E1C0-55EB-6EC9-1ECD-78B526D7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Anyone applying for CS jobs or internships!!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6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E9B5D3-6955-8AA5-090A-72DB82D6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Needfinding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CD1D1D2-5029-5177-CC39-30193EA50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67874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333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E9B5D3-6955-8AA5-090A-72DB82D6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Framework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6CBB8D9-85A3-8BA9-5684-18D063427A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534C-9C39-CD3F-B73D-1C0DCE1A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Server-side:</a:t>
            </a:r>
          </a:p>
          <a:p>
            <a:pPr lvl="1"/>
            <a:r>
              <a:rPr lang="en-US" dirty="0"/>
              <a:t>Django – Python</a:t>
            </a:r>
          </a:p>
          <a:p>
            <a:r>
              <a:rPr lang="en-US" dirty="0"/>
              <a:t>Client-side</a:t>
            </a:r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</a:t>
            </a:r>
            <a:r>
              <a:rPr lang="en-US" dirty="0"/>
              <a:t> – Bootstrap</a:t>
            </a:r>
          </a:p>
          <a:p>
            <a:r>
              <a:rPr lang="en-US" dirty="0"/>
              <a:t>Middle ground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- Ajax</a:t>
            </a:r>
          </a:p>
        </p:txBody>
      </p:sp>
    </p:spTree>
    <p:extLst>
      <p:ext uri="{BB962C8B-B14F-4D97-AF65-F5344CB8AC3E}">
        <p14:creationId xmlns:p14="http://schemas.microsoft.com/office/powerpoint/2010/main" val="229680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E9B5D3-6955-8AA5-090A-72DB82D6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Design Principles</a:t>
            </a:r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D721517E-1FC7-5345-3C36-51DFE87D8B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59" r="26321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534C-9C39-CD3F-B73D-1C0DCE1A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Clear signifiers (not dependent on color)</a:t>
            </a:r>
          </a:p>
          <a:p>
            <a:pPr lvl="1"/>
            <a:r>
              <a:rPr lang="en-US" dirty="0"/>
              <a:t>Gestalt Principles (Proximity, Common Fate, Similarity)</a:t>
            </a:r>
          </a:p>
          <a:p>
            <a:pPr lvl="1"/>
            <a:r>
              <a:rPr lang="en-US" dirty="0"/>
              <a:t>Forms employ mapping</a:t>
            </a:r>
          </a:p>
          <a:p>
            <a:pPr lvl="1"/>
            <a:r>
              <a:rPr lang="en-US" dirty="0"/>
              <a:t>User Input Form Validation</a:t>
            </a:r>
          </a:p>
          <a:p>
            <a:pPr lvl="2"/>
            <a:r>
              <a:rPr lang="en-US" dirty="0"/>
              <a:t>Appears close to where users are looking</a:t>
            </a:r>
          </a:p>
          <a:p>
            <a:pPr lvl="2"/>
            <a:r>
              <a:rPr lang="en-US" dirty="0"/>
              <a:t>Clear instructions on how to fix the problem</a:t>
            </a:r>
          </a:p>
          <a:p>
            <a:pPr lvl="1"/>
            <a:r>
              <a:rPr lang="en-US" dirty="0"/>
              <a:t>Responsiveness and Feedback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5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593</TotalTime>
  <Words>236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Potassium </vt:lpstr>
      <vt:lpstr>Client: MicroGoo</vt:lpstr>
      <vt:lpstr>LEETCODE </vt:lpstr>
      <vt:lpstr>PowerPoint Presentation</vt:lpstr>
      <vt:lpstr>Client Requirements: ManGAREADER</vt:lpstr>
      <vt:lpstr>Who is it for?</vt:lpstr>
      <vt:lpstr>Needfinding </vt:lpstr>
      <vt:lpstr>Framework</vt:lpstr>
      <vt:lpstr>Design Principles</vt:lpstr>
      <vt:lpstr>Main Challenges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Potassium </dc:title>
  <dc:creator>Kevin Yuan</dc:creator>
  <cp:lastModifiedBy>Kevin Yuan</cp:lastModifiedBy>
  <cp:revision>1</cp:revision>
  <dcterms:created xsi:type="dcterms:W3CDTF">2022-12-04T20:13:34Z</dcterms:created>
  <dcterms:modified xsi:type="dcterms:W3CDTF">2022-12-05T06:06:58Z</dcterms:modified>
</cp:coreProperties>
</file>