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7" r:id="rId4"/>
    <p:sldId id="259" r:id="rId5"/>
    <p:sldId id="260" r:id="rId6"/>
    <p:sldId id="263" r:id="rId7"/>
    <p:sldId id="261" r:id="rId8"/>
    <p:sldId id="262"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7" d="100"/>
          <a:sy n="57" d="100"/>
        </p:scale>
        <p:origin x="-94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10/29/2013</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10/29/2013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10/29/2013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10/29/2013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10/29/2013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10/29/2013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10/29/2013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10/29/2013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10/29/2013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10/29/2013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10/29/2013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10/29/2013</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VMCS with a new Perspective</a:t>
            </a:r>
            <a:endParaRPr lang="en-US" dirty="0"/>
          </a:p>
        </p:txBody>
      </p:sp>
      <p:sp>
        <p:nvSpPr>
          <p:cNvPr id="3" name="Subtitle 2"/>
          <p:cNvSpPr>
            <a:spLocks noGrp="1"/>
          </p:cNvSpPr>
          <p:nvPr>
            <p:ph type="subTitle" idx="1"/>
          </p:nvPr>
        </p:nvSpPr>
        <p:spPr/>
        <p:txBody>
          <a:bodyPr/>
          <a:lstStyle/>
          <a:p>
            <a:r>
              <a:rPr lang="en-US" dirty="0" smtClean="0"/>
              <a:t>SE-OODP Continuous Assessment</a:t>
            </a:r>
          </a:p>
          <a:p>
            <a:endParaRPr lang="en-US" dirty="0" smtClean="0"/>
          </a:p>
          <a:p>
            <a:r>
              <a:rPr lang="en-US" dirty="0" smtClean="0"/>
              <a:t>Part-Time Team 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Problem</a:t>
            </a:r>
            <a:endParaRPr lang="en-US" dirty="0"/>
          </a:p>
        </p:txBody>
      </p:sp>
      <p:sp>
        <p:nvSpPr>
          <p:cNvPr id="3" name="Content Placeholder 2"/>
          <p:cNvSpPr>
            <a:spLocks noGrp="1"/>
          </p:cNvSpPr>
          <p:nvPr>
            <p:ph idx="1"/>
          </p:nvPr>
        </p:nvSpPr>
        <p:spPr/>
        <p:txBody>
          <a:bodyPr/>
          <a:lstStyle/>
          <a:p>
            <a:r>
              <a:rPr lang="en-US" dirty="0" smtClean="0"/>
              <a:t>The </a:t>
            </a:r>
            <a:r>
              <a:rPr lang="en-US" dirty="0" smtClean="0"/>
              <a:t>current design mixes the controller operations at different stages of transaction. If a new transaction state is to be introduced, or the order of existing states to be altered (insert coins first, then select drink brand, versus select drink brand first, then insert coins), all transaction related methods in the </a:t>
            </a:r>
            <a:r>
              <a:rPr lang="en-US" dirty="0" err="1" smtClean="0"/>
              <a:t>TransactionController</a:t>
            </a:r>
            <a:r>
              <a:rPr lang="en-US" dirty="0" smtClean="0"/>
              <a:t> has to be modified, thus violating the Open Close Principle</a:t>
            </a:r>
            <a:r>
              <a:rPr lang="en-US" dirty="0" smtClean="0"/>
              <a:t>.</a:t>
            </a:r>
            <a:endParaRPr 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Candidate Patterns</a:t>
            </a:r>
            <a:endParaRPr lang="en-US" dirty="0"/>
          </a:p>
        </p:txBody>
      </p:sp>
      <p:sp>
        <p:nvSpPr>
          <p:cNvPr id="3" name="Content Placeholder 2"/>
          <p:cNvSpPr>
            <a:spLocks noGrp="1"/>
          </p:cNvSpPr>
          <p:nvPr>
            <p:ph idx="1"/>
          </p:nvPr>
        </p:nvSpPr>
        <p:spPr/>
        <p:txBody>
          <a:bodyPr/>
          <a:lstStyle/>
          <a:p>
            <a:pPr lvl="0"/>
            <a:r>
              <a:rPr lang="en-US" b="1" dirty="0" smtClean="0"/>
              <a:t>State </a:t>
            </a:r>
            <a:r>
              <a:rPr lang="en-US" b="1" dirty="0" smtClean="0"/>
              <a:t>Pattern</a:t>
            </a:r>
            <a:endParaRPr lang="en-US" dirty="0" smtClean="0"/>
          </a:p>
          <a:p>
            <a:pPr>
              <a:buNone/>
            </a:pPr>
            <a:r>
              <a:rPr lang="en-US" dirty="0" smtClean="0"/>
              <a:t>	Allow </a:t>
            </a:r>
            <a:r>
              <a:rPr lang="en-US" dirty="0" smtClean="0"/>
              <a:t>an object to alter its behavior when its internal state changes. The object will appear to change its class.</a:t>
            </a:r>
          </a:p>
          <a:p>
            <a:endParaRPr lang="en-US" dirty="0" smtClean="0"/>
          </a:p>
          <a:p>
            <a:pPr lvl="0"/>
            <a:r>
              <a:rPr lang="en-US" b="1" dirty="0" smtClean="0"/>
              <a:t>Strategy Pattern</a:t>
            </a:r>
            <a:endParaRPr lang="en-US" dirty="0" smtClean="0"/>
          </a:p>
          <a:p>
            <a:pPr>
              <a:buNone/>
            </a:pPr>
            <a:r>
              <a:rPr lang="en-US" dirty="0" smtClean="0"/>
              <a:t>	Define </a:t>
            </a:r>
            <a:r>
              <a:rPr lang="en-US" dirty="0" smtClean="0"/>
              <a:t>a family of algorithms, encapsulate each one, and make them interchangeable. Strategy lets the algorithm vary independently from clients that use it.</a:t>
            </a:r>
          </a:p>
          <a:p>
            <a:endParaRPr lang="en-US" dirty="0"/>
          </a:p>
        </p:txBody>
      </p:sp>
      <p:pic>
        <p:nvPicPr>
          <p:cNvPr id="4099" name="Picture 3" descr="C:\Users\Gaogao\Desktop\Tick.png"/>
          <p:cNvPicPr>
            <a:picLocks noChangeAspect="1" noChangeArrowheads="1"/>
          </p:cNvPicPr>
          <p:nvPr/>
        </p:nvPicPr>
        <p:blipFill>
          <a:blip r:embed="rId2" cstate="print"/>
          <a:srcRect/>
          <a:stretch>
            <a:fillRect/>
          </a:stretch>
        </p:blipFill>
        <p:spPr bwMode="auto">
          <a:xfrm>
            <a:off x="3505200" y="1524000"/>
            <a:ext cx="474663" cy="355600"/>
          </a:xfrm>
          <a:prstGeom prst="rect">
            <a:avLst/>
          </a:prstGeom>
          <a:noFill/>
        </p:spPr>
      </p:pic>
      <p:pic>
        <p:nvPicPr>
          <p:cNvPr id="4100" name="Picture 4" descr="C:\Users\Gaogao\Desktop\cross.png"/>
          <p:cNvPicPr>
            <a:picLocks noChangeAspect="1" noChangeArrowheads="1"/>
          </p:cNvPicPr>
          <p:nvPr/>
        </p:nvPicPr>
        <p:blipFill>
          <a:blip r:embed="rId3" cstate="print"/>
          <a:srcRect/>
          <a:stretch>
            <a:fillRect/>
          </a:stretch>
        </p:blipFill>
        <p:spPr bwMode="auto">
          <a:xfrm>
            <a:off x="3860800" y="3784600"/>
            <a:ext cx="330200" cy="3302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lstStyle/>
          <a:p>
            <a:r>
              <a:rPr lang="en-US" dirty="0" smtClean="0"/>
              <a:t>Strategy is a bind-once pattern, whereas State is more dynamic.</a:t>
            </a:r>
          </a:p>
          <a:p>
            <a:endParaRPr lang="en-US" dirty="0" smtClean="0"/>
          </a:p>
          <a:p>
            <a:r>
              <a:rPr lang="en-US" dirty="0" smtClean="0"/>
              <a:t>The implementation of the State pattern builds on the Strategy pattern. The difference between State and Strategy is in the intent. With Strategy, the choice of algorithm is fairly stable. With State, a change in the state of the “context” object causes it to select from its “palette” of Strategy objects.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a:t>
            </a:r>
            <a:endParaRPr lang="en-US" dirty="0"/>
          </a:p>
        </p:txBody>
      </p:sp>
      <p:sp>
        <p:nvSpPr>
          <p:cNvPr id="3" name="Content Placeholder 2"/>
          <p:cNvSpPr>
            <a:spLocks noGrp="1"/>
          </p:cNvSpPr>
          <p:nvPr>
            <p:ph idx="1"/>
          </p:nvPr>
        </p:nvSpPr>
        <p:spPr/>
        <p:txBody>
          <a:bodyPr/>
          <a:lstStyle/>
          <a:p>
            <a:endParaRPr lang="en-US"/>
          </a:p>
        </p:txBody>
      </p:sp>
      <p:pic>
        <p:nvPicPr>
          <p:cNvPr id="1026" name="Picture 2" descr="C:\Users\Gaogao\Desktop\OODP\WMCS\docs\State\State.jpg"/>
          <p:cNvPicPr>
            <a:picLocks noChangeAspect="1" noChangeArrowheads="1"/>
          </p:cNvPicPr>
          <p:nvPr/>
        </p:nvPicPr>
        <p:blipFill>
          <a:blip r:embed="rId2"/>
          <a:srcRect/>
          <a:stretch>
            <a:fillRect/>
          </a:stretch>
        </p:blipFill>
        <p:spPr bwMode="auto">
          <a:xfrm>
            <a:off x="1122915" y="1676400"/>
            <a:ext cx="7868685" cy="40386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Transition</a:t>
            </a:r>
            <a:endParaRPr lang="en-US" dirty="0"/>
          </a:p>
        </p:txBody>
      </p:sp>
      <p:sp>
        <p:nvSpPr>
          <p:cNvPr id="3" name="Content Placeholder 2"/>
          <p:cNvSpPr>
            <a:spLocks noGrp="1"/>
          </p:cNvSpPr>
          <p:nvPr>
            <p:ph idx="1"/>
          </p:nvPr>
        </p:nvSpPr>
        <p:spPr/>
        <p:txBody>
          <a:bodyPr/>
          <a:lstStyle/>
          <a:p>
            <a:endParaRPr lang="en-US"/>
          </a:p>
        </p:txBody>
      </p:sp>
      <p:pic>
        <p:nvPicPr>
          <p:cNvPr id="3074" name="Picture 2" descr="C:\Users\Gaogao\Desktop\OODP\WMCS\docs\State\StateChart.jpg"/>
          <p:cNvPicPr>
            <a:picLocks noChangeAspect="1" noChangeArrowheads="1"/>
          </p:cNvPicPr>
          <p:nvPr/>
        </p:nvPicPr>
        <p:blipFill>
          <a:blip r:embed="rId2"/>
          <a:srcRect/>
          <a:stretch>
            <a:fillRect/>
          </a:stretch>
        </p:blipFill>
        <p:spPr bwMode="auto">
          <a:xfrm>
            <a:off x="1219200" y="1524942"/>
            <a:ext cx="7596187" cy="4571058"/>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Collaborations</a:t>
            </a:r>
            <a:endParaRPr lang="en-US" dirty="0"/>
          </a:p>
        </p:txBody>
      </p:sp>
      <p:sp>
        <p:nvSpPr>
          <p:cNvPr id="3" name="Content Placeholder 2"/>
          <p:cNvSpPr>
            <a:spLocks noGrp="1"/>
          </p:cNvSpPr>
          <p:nvPr>
            <p:ph idx="1"/>
          </p:nvPr>
        </p:nvSpPr>
        <p:spPr/>
        <p:txBody>
          <a:bodyPr/>
          <a:lstStyle/>
          <a:p>
            <a:endParaRPr lang="en-US"/>
          </a:p>
        </p:txBody>
      </p:sp>
      <p:pic>
        <p:nvPicPr>
          <p:cNvPr id="2050" name="Picture 2" descr="C:\Users\Gaogao\Desktop\OODP\WMCS\docs\State\StateSeq.jpg"/>
          <p:cNvPicPr>
            <a:picLocks noChangeAspect="1" noChangeArrowheads="1"/>
          </p:cNvPicPr>
          <p:nvPr/>
        </p:nvPicPr>
        <p:blipFill>
          <a:blip r:embed="rId2"/>
          <a:srcRect/>
          <a:stretch>
            <a:fillRect/>
          </a:stretch>
        </p:blipFill>
        <p:spPr bwMode="auto">
          <a:xfrm>
            <a:off x="457200" y="1693655"/>
            <a:ext cx="8553450" cy="4173745"/>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Decisions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8</TotalTime>
  <Words>168</Words>
  <Application>Microsoft Office PowerPoint</Application>
  <PresentationFormat>On-screen Show (4:3)</PresentationFormat>
  <Paragraphs>20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Solstice</vt:lpstr>
      <vt:lpstr>VMCS with a new Perspective</vt:lpstr>
      <vt:lpstr>Design Problem</vt:lpstr>
      <vt:lpstr>Candidate Patterns</vt:lpstr>
      <vt:lpstr>Motivation</vt:lpstr>
      <vt:lpstr>Structure</vt:lpstr>
      <vt:lpstr>State Transition</vt:lpstr>
      <vt:lpstr>Collaborations</vt:lpstr>
      <vt:lpstr>Implementation Decisions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VMCS with a new Perspective</dc:title>
  <dc:creator>Gaogao</dc:creator>
  <cp:lastModifiedBy>Windows User</cp:lastModifiedBy>
  <cp:revision>11</cp:revision>
  <dcterms:created xsi:type="dcterms:W3CDTF">2006-08-16T00:00:00Z</dcterms:created>
  <dcterms:modified xsi:type="dcterms:W3CDTF">2013-10-29T02:23:35Z</dcterms:modified>
</cp:coreProperties>
</file>