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3" r:id="rId7"/>
    <p:sldId id="261" r:id="rId8"/>
    <p:sldId id="26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3" d="100"/>
          <a:sy n="93" d="100"/>
        </p:scale>
        <p:origin x="-214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68459C0-B70C-4CE7-8872-1D61938A9635}" type="datetimeFigureOut">
              <a:rPr lang="en-US"/>
              <a:pPr>
                <a:defRPr/>
              </a:pPr>
              <a:t>10/29/2013</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2FC5D985-B5F0-4D86-B0DC-515D507495C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6F5FAE6-BD10-4492-B505-E94B3AACB234}"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E006429-978F-4DA8-907E-A6DD0E0FE0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A677ACBB-EEDB-4985-A763-10BA26C55A70}"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E192E4D-2BDB-4235-BC09-95330EAEBB7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8F4166-54A5-42CD-A27F-E8D646E1A1FD}" type="datetimeFigureOut">
              <a:rPr lang="en-US"/>
              <a:pPr>
                <a:defRPr/>
              </a:pPr>
              <a:t>10/29/2013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CC39B570-18C5-4CB6-BE75-1FB4CA8182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89A3E6AE-3F2A-4C76-89D7-AAC98A5978AD}" type="datetimeFigureOut">
              <a:rPr lang="en-US"/>
              <a:pPr>
                <a:defRPr/>
              </a:pPr>
              <a:t>10/29/2013</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F85FF8D6-11BF-40F5-821C-F3EBEEAC52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2366FE6-29E2-4822-80F1-35FFC5382CF1}" type="datetimeFigureOut">
              <a:rPr lang="en-US"/>
              <a:pPr>
                <a:defRPr/>
              </a:pPr>
              <a:t>10/29/2013</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4E030356-F892-40CA-8290-28E7FCC6C8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32221E24-7467-440B-9BCB-1344D57B51A4}" type="datetimeFigureOut">
              <a:rPr lang="en-US"/>
              <a:pPr>
                <a:defRPr/>
              </a:pPr>
              <a:t>10/29/2013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56F8BAC7-072C-49CE-ACA9-7530A1DFBEC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BF8A4577-4982-4EA4-AD2E-E86438C71666}" type="datetimeFigureOut">
              <a:rPr lang="en-US"/>
              <a:pPr>
                <a:defRPr/>
              </a:pPr>
              <a:t>10/29/2013</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BE32D01-34DA-4DFC-BFFC-3AFAC719A96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D1860AC2-00EF-459F-8EC2-45B44752D84E}" type="datetimeFigureOut">
              <a:rPr lang="en-US"/>
              <a:pPr>
                <a:defRPr/>
              </a:pPr>
              <a:t>10/29/2013</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1B4F53E6-CE87-4A41-B954-A3C88CA002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67F42B3F-FA62-4FF5-8B31-6A7F8EC586E0}" type="datetimeFigureOut">
              <a:rPr lang="en-US"/>
              <a:pPr>
                <a:defRPr/>
              </a:pPr>
              <a:t>10/29/2013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88A7CBE-B410-461E-9640-2A2D181A4D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B4D8D2B0-F3D1-4469-AF77-1F3E443A4F0E}" type="datetimeFigureOut">
              <a:rPr lang="en-US"/>
              <a:pPr>
                <a:defRPr/>
              </a:pPr>
              <a:t>10/29/2013</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E7016A82-D7AE-4D69-9DD5-F51A003CE87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extLst/>
          </a:lstStyle>
          <a:p>
            <a:pPr>
              <a:defRPr/>
            </a:pPr>
            <a:fld id="{8F28760E-DB69-4E6F-A314-224393ED3AFB}" type="datetimeFigureOut">
              <a:rPr lang="en-US"/>
              <a:pPr>
                <a:defRPr/>
              </a:pPr>
              <a:t>10/29/2013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fld id="{5DE2B418-CB9B-4FA2-A07D-A12FF089B5A0}"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79"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83" r:id="rId11"/>
  </p:sldLayoutIdLst>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fontAlgn="auto">
              <a:spcAft>
                <a:spcPts val="0"/>
              </a:spcAft>
              <a:defRPr/>
            </a:pPr>
            <a:r>
              <a:rPr lang="en-US" dirty="0" smtClean="0">
                <a:solidFill>
                  <a:schemeClr val="tx2">
                    <a:satMod val="130000"/>
                  </a:schemeClr>
                </a:solidFill>
              </a:rPr>
              <a:t>VMCS with a new Perspective</a:t>
            </a:r>
            <a:endParaRPr lang="en-US"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fontAlgn="auto">
              <a:spcAft>
                <a:spcPts val="0"/>
              </a:spcAft>
              <a:buFont typeface="Wingdings 2"/>
              <a:buNone/>
              <a:defRPr/>
            </a:pPr>
            <a:r>
              <a:rPr lang="en-US" dirty="0" smtClean="0"/>
              <a:t>SE-OODP Continuous Assessment</a:t>
            </a:r>
          </a:p>
          <a:p>
            <a:pPr fontAlgn="auto">
              <a:spcAft>
                <a:spcPts val="0"/>
              </a:spcAft>
              <a:buFont typeface="Wingdings 2"/>
              <a:buNone/>
              <a:defRPr/>
            </a:pPr>
            <a:endParaRPr lang="en-US" dirty="0" smtClean="0"/>
          </a:p>
          <a:p>
            <a:pPr fontAlgn="auto">
              <a:spcAft>
                <a:spcPts val="0"/>
              </a:spcAft>
              <a:buFont typeface="Wingdings 2"/>
              <a:buNone/>
              <a:defRPr/>
            </a:pPr>
            <a:r>
              <a:rPr lang="en-US" dirty="0" smtClean="0"/>
              <a:t>Part-Time Team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Design Problem</a:t>
            </a:r>
            <a:endParaRPr lang="en-US" dirty="0">
              <a:solidFill>
                <a:schemeClr val="tx2">
                  <a:satMod val="130000"/>
                </a:schemeClr>
              </a:solidFill>
            </a:endParaRPr>
          </a:p>
        </p:txBody>
      </p:sp>
      <p:sp>
        <p:nvSpPr>
          <p:cNvPr id="14338" name="Content Placeholder 2"/>
          <p:cNvSpPr>
            <a:spLocks noGrp="1"/>
          </p:cNvSpPr>
          <p:nvPr>
            <p:ph idx="1"/>
          </p:nvPr>
        </p:nvSpPr>
        <p:spPr/>
        <p:txBody>
          <a:bodyPr/>
          <a:lstStyle/>
          <a:p>
            <a:r>
              <a:rPr lang="en-US" sz="2400" smtClean="0"/>
              <a:t>The current design mixes the controller operations at different stages of transaction. If a new transaction state is to be introduced, or the order of existing states to be altered (insert coins first, then select drink brand, versus select drink brand first, then insert coins), all transaction related methods in the TransactionController has to be modified, thus violating the Open Close Principle.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Candidate Patterns</a:t>
            </a:r>
            <a:endParaRPr lang="en-US" dirty="0">
              <a:solidFill>
                <a:schemeClr val="tx2">
                  <a:satMod val="130000"/>
                </a:schemeClr>
              </a:solidFill>
            </a:endParaRPr>
          </a:p>
        </p:txBody>
      </p:sp>
      <p:sp>
        <p:nvSpPr>
          <p:cNvPr id="15362" name="Content Placeholder 2"/>
          <p:cNvSpPr>
            <a:spLocks noGrp="1"/>
          </p:cNvSpPr>
          <p:nvPr>
            <p:ph idx="1"/>
          </p:nvPr>
        </p:nvSpPr>
        <p:spPr/>
        <p:txBody>
          <a:bodyPr/>
          <a:lstStyle/>
          <a:p>
            <a:r>
              <a:rPr lang="en-US" sz="2400" b="1" smtClean="0"/>
              <a:t>State Pattern</a:t>
            </a:r>
            <a:endParaRPr lang="en-US" sz="2400" smtClean="0"/>
          </a:p>
          <a:p>
            <a:pPr>
              <a:buFont typeface="Wingdings 2" pitchFamily="18" charset="2"/>
              <a:buNone/>
            </a:pPr>
            <a:r>
              <a:rPr lang="en-US" sz="2400" smtClean="0"/>
              <a:t>	Allow an object to alter its behavior when its internal state changes. The object will appear to change its class.</a:t>
            </a:r>
          </a:p>
          <a:p>
            <a:endParaRPr lang="en-US" sz="2400" smtClean="0"/>
          </a:p>
          <a:p>
            <a:r>
              <a:rPr lang="en-US" sz="2400" b="1" smtClean="0"/>
              <a:t>Strategy Pattern</a:t>
            </a:r>
            <a:endParaRPr lang="en-US" sz="2400" smtClean="0"/>
          </a:p>
          <a:p>
            <a:pPr>
              <a:buFont typeface="Wingdings 2" pitchFamily="18" charset="2"/>
              <a:buNone/>
            </a:pPr>
            <a:r>
              <a:rPr lang="en-US" sz="2400" smtClean="0"/>
              <a:t>	Define a family of algorithms, encapsulate each one, and make them interchangeable. Strategy lets the algorithm vary independently from clients that use it.</a:t>
            </a:r>
          </a:p>
          <a:p>
            <a:endParaRPr lang="en-US" sz="2400" smtClean="0"/>
          </a:p>
        </p:txBody>
      </p:sp>
      <p:pic>
        <p:nvPicPr>
          <p:cNvPr id="15363" name="Picture 3" descr="C:\Users\Gaogao\Desktop\Tick.png"/>
          <p:cNvPicPr>
            <a:picLocks noChangeAspect="1" noChangeArrowheads="1"/>
          </p:cNvPicPr>
          <p:nvPr/>
        </p:nvPicPr>
        <p:blipFill>
          <a:blip r:embed="rId2"/>
          <a:srcRect/>
          <a:stretch>
            <a:fillRect/>
          </a:stretch>
        </p:blipFill>
        <p:spPr bwMode="auto">
          <a:xfrm>
            <a:off x="3505200" y="1524000"/>
            <a:ext cx="474663" cy="355600"/>
          </a:xfrm>
          <a:prstGeom prst="rect">
            <a:avLst/>
          </a:prstGeom>
          <a:noFill/>
          <a:ln w="9525">
            <a:noFill/>
            <a:miter lim="800000"/>
            <a:headEnd/>
            <a:tailEnd/>
          </a:ln>
        </p:spPr>
      </p:pic>
      <p:pic>
        <p:nvPicPr>
          <p:cNvPr id="15364" name="Picture 4" descr="C:\Users\Gaogao\Desktop\cross.png"/>
          <p:cNvPicPr>
            <a:picLocks noChangeAspect="1" noChangeArrowheads="1"/>
          </p:cNvPicPr>
          <p:nvPr/>
        </p:nvPicPr>
        <p:blipFill>
          <a:blip r:embed="rId3"/>
          <a:srcRect/>
          <a:stretch>
            <a:fillRect/>
          </a:stretch>
        </p:blipFill>
        <p:spPr bwMode="auto">
          <a:xfrm>
            <a:off x="3632200" y="3200400"/>
            <a:ext cx="330200" cy="330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Motivation</a:t>
            </a:r>
            <a:endParaRPr lang="en-US" dirty="0">
              <a:solidFill>
                <a:schemeClr val="tx2">
                  <a:satMod val="130000"/>
                </a:schemeClr>
              </a:solidFill>
            </a:endParaRPr>
          </a:p>
        </p:txBody>
      </p:sp>
      <p:sp>
        <p:nvSpPr>
          <p:cNvPr id="16386" name="Content Placeholder 2"/>
          <p:cNvSpPr>
            <a:spLocks noGrp="1"/>
          </p:cNvSpPr>
          <p:nvPr>
            <p:ph idx="1"/>
          </p:nvPr>
        </p:nvSpPr>
        <p:spPr/>
        <p:txBody>
          <a:bodyPr/>
          <a:lstStyle/>
          <a:p>
            <a:r>
              <a:rPr lang="en-US" sz="2400" dirty="0" smtClean="0"/>
              <a:t>Strategy is a bind-once pattern, whereas State is more dynamic.</a:t>
            </a:r>
          </a:p>
          <a:p>
            <a:endParaRPr lang="en-US" sz="2400" dirty="0" smtClean="0"/>
          </a:p>
          <a:p>
            <a:r>
              <a:rPr lang="en-US" sz="2400" dirty="0" smtClean="0"/>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Structure</a:t>
            </a:r>
            <a:endParaRPr lang="en-US" dirty="0">
              <a:solidFill>
                <a:schemeClr val="tx2">
                  <a:satMod val="130000"/>
                </a:schemeClr>
              </a:solidFill>
            </a:endParaRPr>
          </a:p>
        </p:txBody>
      </p:sp>
      <p:sp>
        <p:nvSpPr>
          <p:cNvPr id="17410" name="Content Placeholder 2"/>
          <p:cNvSpPr>
            <a:spLocks noGrp="1"/>
          </p:cNvSpPr>
          <p:nvPr>
            <p:ph idx="1"/>
          </p:nvPr>
        </p:nvSpPr>
        <p:spPr/>
        <p:txBody>
          <a:bodyPr/>
          <a:lstStyle/>
          <a:p>
            <a:endParaRPr lang="en-US" smtClean="0"/>
          </a:p>
        </p:txBody>
      </p:sp>
      <p:pic>
        <p:nvPicPr>
          <p:cNvPr id="17411" name="Picture 2" descr="C:\Users\Gaogao\Desktop\OODP\WMCS\docs\State\State.jpg"/>
          <p:cNvPicPr>
            <a:picLocks noChangeAspect="1" noChangeArrowheads="1"/>
          </p:cNvPicPr>
          <p:nvPr/>
        </p:nvPicPr>
        <p:blipFill>
          <a:blip r:embed="rId2"/>
          <a:srcRect/>
          <a:stretch>
            <a:fillRect/>
          </a:stretch>
        </p:blipFill>
        <p:spPr bwMode="auto">
          <a:xfrm>
            <a:off x="1122363" y="1676400"/>
            <a:ext cx="7869237" cy="4038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State Transition</a:t>
            </a:r>
            <a:endParaRPr lang="en-US" dirty="0">
              <a:solidFill>
                <a:schemeClr val="tx2">
                  <a:satMod val="130000"/>
                </a:schemeClr>
              </a:solidFill>
            </a:endParaRPr>
          </a:p>
        </p:txBody>
      </p:sp>
      <p:sp>
        <p:nvSpPr>
          <p:cNvPr id="18434" name="Content Placeholder 2"/>
          <p:cNvSpPr>
            <a:spLocks noGrp="1"/>
          </p:cNvSpPr>
          <p:nvPr>
            <p:ph idx="1"/>
          </p:nvPr>
        </p:nvSpPr>
        <p:spPr/>
        <p:txBody>
          <a:bodyPr/>
          <a:lstStyle/>
          <a:p>
            <a:endParaRPr lang="en-US" smtClean="0"/>
          </a:p>
        </p:txBody>
      </p:sp>
      <p:pic>
        <p:nvPicPr>
          <p:cNvPr id="18435" name="Picture 2" descr="C:\Users\Gaogao\Desktop\OODP\WMCS\docs\State\StateChart.jpg"/>
          <p:cNvPicPr>
            <a:picLocks noChangeAspect="1" noChangeArrowheads="1"/>
          </p:cNvPicPr>
          <p:nvPr/>
        </p:nvPicPr>
        <p:blipFill>
          <a:blip r:embed="rId2"/>
          <a:srcRect/>
          <a:stretch>
            <a:fillRect/>
          </a:stretch>
        </p:blipFill>
        <p:spPr bwMode="auto">
          <a:xfrm>
            <a:off x="1219200" y="1525588"/>
            <a:ext cx="7596188" cy="457041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Collaborations</a:t>
            </a:r>
            <a:endParaRPr lang="en-US" dirty="0">
              <a:solidFill>
                <a:schemeClr val="tx2">
                  <a:satMod val="130000"/>
                </a:schemeClr>
              </a:solidFill>
            </a:endParaRPr>
          </a:p>
        </p:txBody>
      </p:sp>
      <p:sp>
        <p:nvSpPr>
          <p:cNvPr id="19458" name="Content Placeholder 2"/>
          <p:cNvSpPr>
            <a:spLocks noGrp="1"/>
          </p:cNvSpPr>
          <p:nvPr>
            <p:ph idx="1"/>
          </p:nvPr>
        </p:nvSpPr>
        <p:spPr/>
        <p:txBody>
          <a:bodyPr/>
          <a:lstStyle/>
          <a:p>
            <a:endParaRPr lang="en-US" smtClean="0"/>
          </a:p>
        </p:txBody>
      </p:sp>
      <p:pic>
        <p:nvPicPr>
          <p:cNvPr id="19459" name="Picture 2" descr="C:\Users\Gaogao\Desktop\OODP\WMCS\docs\State\StateSeq.jpg"/>
          <p:cNvPicPr>
            <a:picLocks noChangeAspect="1" noChangeArrowheads="1"/>
          </p:cNvPicPr>
          <p:nvPr/>
        </p:nvPicPr>
        <p:blipFill>
          <a:blip r:embed="rId2"/>
          <a:srcRect/>
          <a:stretch>
            <a:fillRect/>
          </a:stretch>
        </p:blipFill>
        <p:spPr bwMode="auto">
          <a:xfrm>
            <a:off x="457200" y="1693863"/>
            <a:ext cx="8553450" cy="41735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Implementation Decisions</a:t>
            </a:r>
            <a:endParaRPr lang="en-US" dirty="0">
              <a:solidFill>
                <a:schemeClr val="tx2">
                  <a:satMod val="130000"/>
                </a:schemeClr>
              </a:solidFill>
            </a:endParaRPr>
          </a:p>
        </p:txBody>
      </p:sp>
      <p:sp>
        <p:nvSpPr>
          <p:cNvPr id="20498" name="Text Box 18"/>
          <p:cNvSpPr txBox="1">
            <a:spLocks noChangeArrowheads="1"/>
          </p:cNvSpPr>
          <p:nvPr/>
        </p:nvSpPr>
        <p:spPr bwMode="auto">
          <a:xfrm>
            <a:off x="1524000" y="1600200"/>
            <a:ext cx="7162800" cy="5078313"/>
          </a:xfrm>
          <a:prstGeom prst="rect">
            <a:avLst/>
          </a:prstGeom>
          <a:noFill/>
          <a:ln w="9525">
            <a:noFill/>
            <a:miter lim="800000"/>
            <a:headEnd/>
            <a:tailEnd/>
          </a:ln>
          <a:effectLst/>
        </p:spPr>
        <p:txBody>
          <a:bodyPr>
            <a:spAutoFit/>
          </a:bodyPr>
          <a:lstStyle/>
          <a:p>
            <a:pPr marL="342900" indent="-342900">
              <a:buFontTx/>
              <a:buAutoNum type="arabicPeriod"/>
            </a:pPr>
            <a:r>
              <a:rPr lang="en-US" dirty="0"/>
              <a:t>Who defines the state transitions?</a:t>
            </a:r>
          </a:p>
          <a:p>
            <a:pPr marL="342900" indent="-342900"/>
            <a:r>
              <a:rPr lang="en-US" dirty="0"/>
              <a:t>	</a:t>
            </a:r>
            <a:r>
              <a:rPr lang="en-US" dirty="0" smtClean="0"/>
              <a:t>The State subclasses themselves define the transition, which is more flexible and appropriate as compared to defining transition criteria in the Context. An interface to set the context’s current state is provided.</a:t>
            </a:r>
            <a:endParaRPr lang="en-US" dirty="0"/>
          </a:p>
          <a:p>
            <a:pPr marL="342900" indent="-342900">
              <a:buFontTx/>
              <a:buAutoNum type="arabicPeriod"/>
            </a:pPr>
            <a:endParaRPr lang="en-US" dirty="0"/>
          </a:p>
          <a:p>
            <a:pPr marL="342900" indent="-342900"/>
            <a:r>
              <a:rPr lang="en-US" dirty="0"/>
              <a:t>2.	A table-based alternative?</a:t>
            </a:r>
          </a:p>
          <a:p>
            <a:pPr marL="342900" indent="-342900"/>
            <a:r>
              <a:rPr lang="en-US" dirty="0"/>
              <a:t>	</a:t>
            </a:r>
            <a:r>
              <a:rPr lang="en-US" dirty="0" smtClean="0"/>
              <a:t>For </a:t>
            </a:r>
            <a:r>
              <a:rPr lang="en-US" dirty="0"/>
              <a:t>our implementation, table based state diagram is not needed since the state change is not so complex.</a:t>
            </a:r>
          </a:p>
          <a:p>
            <a:pPr marL="342900" indent="-342900"/>
            <a:endParaRPr lang="en-US" dirty="0"/>
          </a:p>
          <a:p>
            <a:pPr marL="342900" indent="-342900"/>
            <a:r>
              <a:rPr lang="en-US" dirty="0"/>
              <a:t>3.	Creating and destroying State objects?</a:t>
            </a:r>
          </a:p>
          <a:p>
            <a:pPr marL="342900" indent="-342900"/>
            <a:r>
              <a:rPr lang="en-US" dirty="0"/>
              <a:t>	</a:t>
            </a:r>
            <a:r>
              <a:rPr lang="en-US" dirty="0" smtClean="0"/>
              <a:t>W</a:t>
            </a:r>
            <a:r>
              <a:rPr lang="en-US" dirty="0" smtClean="0"/>
              <a:t>e </a:t>
            </a:r>
            <a:r>
              <a:rPr lang="en-US" dirty="0"/>
              <a:t>use the second way by creating </a:t>
            </a:r>
            <a:r>
              <a:rPr lang="en-US" dirty="0" smtClean="0"/>
              <a:t>the States ahead </a:t>
            </a:r>
            <a:r>
              <a:rPr lang="en-US" dirty="0"/>
              <a:t>of time until garbage collector destroy </a:t>
            </a:r>
            <a:r>
              <a:rPr lang="en-US" dirty="0" smtClean="0"/>
              <a:t>them</a:t>
            </a:r>
            <a:r>
              <a:rPr lang="en-US" dirty="0" smtClean="0"/>
              <a:t>, as the state change occurs rapidly.</a:t>
            </a:r>
            <a:endParaRPr lang="en-US" dirty="0"/>
          </a:p>
          <a:p>
            <a:pPr marL="342900" indent="-342900"/>
            <a:endParaRPr lang="en-US" dirty="0"/>
          </a:p>
          <a:p>
            <a:pPr marL="342900" indent="-342900">
              <a:buFontTx/>
              <a:buAutoNum type="arabicPeriod" startAt="4"/>
            </a:pPr>
            <a:r>
              <a:rPr lang="en-US" dirty="0"/>
              <a:t>Using dynamic inheritance?</a:t>
            </a:r>
          </a:p>
          <a:p>
            <a:pPr marL="342900" indent="-342900"/>
            <a:r>
              <a:rPr lang="en-US" dirty="0"/>
              <a:t>	</a:t>
            </a:r>
            <a:r>
              <a:rPr lang="en-US" dirty="0" smtClean="0"/>
              <a:t>We’re </a:t>
            </a:r>
            <a:r>
              <a:rPr lang="en-US" dirty="0"/>
              <a:t>not using it since Java doesn’t specifically support this behavior</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TotalTime>
  <Words>174</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VMCS with a new Perspective</vt:lpstr>
      <vt:lpstr>Design Problem</vt:lpstr>
      <vt:lpstr>Candidate Patterns</vt:lpstr>
      <vt:lpstr>Motivation</vt:lpstr>
      <vt:lpstr>Structure</vt:lpstr>
      <vt:lpstr>State Transition</vt:lpstr>
      <vt:lpstr>Collaborations</vt:lpstr>
      <vt:lpstr>Implementation Decisions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VMCS with a new Perspective</dc:title>
  <dc:creator>Gaogao</dc:creator>
  <cp:lastModifiedBy>Windows User</cp:lastModifiedBy>
  <cp:revision>26</cp:revision>
  <dcterms:created xsi:type="dcterms:W3CDTF">2006-08-16T00:00:00Z</dcterms:created>
  <dcterms:modified xsi:type="dcterms:W3CDTF">2013-10-29T07:46:58Z</dcterms:modified>
</cp:coreProperties>
</file>