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3" r:id="rId7"/>
    <p:sldId id="261" r:id="rId8"/>
    <p:sldId id="26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3" d="100"/>
          <a:sy n="93" d="100"/>
        </p:scale>
        <p:origin x="-214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ECF59653-CC8F-46A0-81A8-3DE93BDE3BD7}" type="datetimeFigureOut">
              <a:rPr lang="en-US"/>
              <a:pPr>
                <a:defRPr/>
              </a:pPr>
              <a:t>10/29/2013</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8AB2D983-BD86-4EB8-87E2-A05C199E1F3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B881D4AF-DB82-47B1-B2E0-7F384AB8ECCA}"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14FB9476-577F-463B-964A-82BAB3AC07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9D2A25E-FB59-495A-92B8-635BC82498E4}"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5281C46-2700-40FF-A6F6-738BEBF696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B24322EC-7FF8-4348-92F6-CEAD5B8EBFA1}"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077FCC8E-81D6-4F75-8B91-88D8543C79D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627260B5-D826-4F1A-8AF3-5519F861FA85}" type="datetimeFigureOut">
              <a:rPr lang="en-US"/>
              <a:pPr>
                <a:defRPr/>
              </a:pPr>
              <a:t>10/29/2013</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6D16EF36-C3CE-4387-90EB-BCA952354FA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929A2AE-2C33-4C08-B056-006F4925ACAD}" type="datetimeFigureOut">
              <a:rPr lang="en-US"/>
              <a:pPr>
                <a:defRPr/>
              </a:pPr>
              <a:t>10/29/2013</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64C40A-D8A0-4524-83AA-C93EA19009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02DA540B-1089-4F13-B902-4472EA502204}" type="datetimeFigureOut">
              <a:rPr lang="en-US"/>
              <a:pPr>
                <a:defRPr/>
              </a:pPr>
              <a:t>10/29/2013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57AAEC92-A06F-4043-B37C-9D439BA0A9B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ADAD952-0B8E-41B6-9FE5-D4B6472A233A}" type="datetimeFigureOut">
              <a:rPr lang="en-US"/>
              <a:pPr>
                <a:defRPr/>
              </a:pPr>
              <a:t>10/29/2013</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EAAEB367-A180-4A8E-BFE1-7817628972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CCF6C60F-411C-4EFB-B957-22805EE9CB24}" type="datetimeFigureOut">
              <a:rPr lang="en-US"/>
              <a:pPr>
                <a:defRPr/>
              </a:pPr>
              <a:t>10/29/2013</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AA9D20F1-601B-425C-B077-4A54B3E9BB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EB1FED65-FE60-4DC1-9FD7-4B771976AF4C}" type="datetimeFigureOut">
              <a:rPr lang="en-US"/>
              <a:pPr>
                <a:defRPr/>
              </a:pPr>
              <a:t>10/29/2013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B70F1DA-D83C-428A-83A1-137F347FDC3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B4F9C0F3-6C88-42C0-BADF-BFDC925DDE0A}" type="datetimeFigureOut">
              <a:rPr lang="en-US"/>
              <a:pPr>
                <a:defRPr/>
              </a:pPr>
              <a:t>10/29/2013</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638558DD-02A8-4130-BA68-CC0D5D9CAA2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A9DC69CB-69F6-442D-A031-6FFA03F3D5A6}" type="datetimeFigureOut">
              <a:rPr lang="en-US"/>
              <a:pPr>
                <a:defRPr/>
              </a:pPr>
              <a:t>10/29/2013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FAD403BA-CCD6-42AA-8956-00D83877FF88}"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4" r:id="rId1"/>
    <p:sldLayoutId id="2147483679"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83"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eaLnBrk="1" fontAlgn="auto" hangingPunct="1">
              <a:spcAft>
                <a:spcPts val="0"/>
              </a:spcAft>
              <a:defRPr/>
            </a:pPr>
            <a:r>
              <a:rPr lang="en-US" dirty="0" smtClean="0">
                <a:solidFill>
                  <a:schemeClr val="tx2">
                    <a:satMod val="130000"/>
                  </a:schemeClr>
                </a:solidFill>
              </a:rPr>
              <a:t>VMCS with a new Perspective</a:t>
            </a:r>
            <a:endParaRPr lang="en-US"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dirty="0" smtClean="0"/>
              <a:t>SE-OODP Continuous Assessment</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en-US" dirty="0" smtClean="0"/>
              <a:t>Part-Time Team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Design Problem</a:t>
            </a:r>
            <a:endParaRPr lang="en-US" dirty="0">
              <a:solidFill>
                <a:schemeClr val="tx2">
                  <a:satMod val="130000"/>
                </a:schemeClr>
              </a:solidFill>
            </a:endParaRPr>
          </a:p>
        </p:txBody>
      </p:sp>
      <p:sp>
        <p:nvSpPr>
          <p:cNvPr id="14338" name="Content Placeholder 2"/>
          <p:cNvSpPr>
            <a:spLocks noGrp="1"/>
          </p:cNvSpPr>
          <p:nvPr>
            <p:ph idx="1"/>
          </p:nvPr>
        </p:nvSpPr>
        <p:spPr/>
        <p:txBody>
          <a:bodyPr/>
          <a:lstStyle/>
          <a:p>
            <a:pPr eaLnBrk="1" hangingPunct="1"/>
            <a:r>
              <a:rPr lang="en-US" sz="2400" smtClean="0"/>
              <a:t>The current design mixes the controller operations at different stages of transaction. If a new transaction state is to be introduced, or the order of existing states to be altered (insert coins first, then select drink brand, versus select drink brand first, then insert coins), all transaction related methods in the TransactionController has to be modified, thus violating the Open Close Principle.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Candidate Patterns</a:t>
            </a:r>
            <a:endParaRPr lang="en-US" dirty="0">
              <a:solidFill>
                <a:schemeClr val="tx2">
                  <a:satMod val="130000"/>
                </a:schemeClr>
              </a:solidFill>
            </a:endParaRPr>
          </a:p>
        </p:txBody>
      </p:sp>
      <p:sp>
        <p:nvSpPr>
          <p:cNvPr id="15362" name="Content Placeholder 2"/>
          <p:cNvSpPr>
            <a:spLocks noGrp="1"/>
          </p:cNvSpPr>
          <p:nvPr>
            <p:ph idx="1"/>
          </p:nvPr>
        </p:nvSpPr>
        <p:spPr/>
        <p:txBody>
          <a:bodyPr/>
          <a:lstStyle/>
          <a:p>
            <a:pPr eaLnBrk="1" hangingPunct="1"/>
            <a:r>
              <a:rPr lang="en-US" sz="2400" b="1" smtClean="0"/>
              <a:t>State Pattern</a:t>
            </a:r>
            <a:endParaRPr lang="en-US" sz="2400" smtClean="0"/>
          </a:p>
          <a:p>
            <a:pPr eaLnBrk="1" hangingPunct="1">
              <a:buFont typeface="Wingdings 2" pitchFamily="18" charset="2"/>
              <a:buNone/>
            </a:pPr>
            <a:r>
              <a:rPr lang="en-US" sz="2400" smtClean="0"/>
              <a:t>	Allow an object to alter its behavior when its internal state changes. The object will appear to change its class.</a:t>
            </a:r>
          </a:p>
          <a:p>
            <a:pPr eaLnBrk="1" hangingPunct="1"/>
            <a:endParaRPr lang="en-US" sz="2400" smtClean="0"/>
          </a:p>
          <a:p>
            <a:pPr eaLnBrk="1" hangingPunct="1"/>
            <a:r>
              <a:rPr lang="en-US" sz="2400" b="1" smtClean="0"/>
              <a:t>Strategy Pattern</a:t>
            </a:r>
            <a:endParaRPr lang="en-US" sz="2400" smtClean="0"/>
          </a:p>
          <a:p>
            <a:pPr eaLnBrk="1" hangingPunct="1">
              <a:buFont typeface="Wingdings 2" pitchFamily="18" charset="2"/>
              <a:buNone/>
            </a:pPr>
            <a:r>
              <a:rPr lang="en-US" sz="2400" smtClean="0"/>
              <a:t>	Define a family of algorithms, encapsulate each one, and make them interchangeable. Strategy lets the algorithm vary independently from clients that use it.</a:t>
            </a:r>
          </a:p>
          <a:p>
            <a:pPr eaLnBrk="1" hangingPunct="1"/>
            <a:endParaRPr lang="en-US" sz="2400" smtClean="0"/>
          </a:p>
        </p:txBody>
      </p:sp>
      <p:pic>
        <p:nvPicPr>
          <p:cNvPr id="15363" name="Picture 3" descr="C:\Users\Gaogao\Desktop\Tick.png"/>
          <p:cNvPicPr>
            <a:picLocks noChangeAspect="1" noChangeArrowheads="1"/>
          </p:cNvPicPr>
          <p:nvPr/>
        </p:nvPicPr>
        <p:blipFill>
          <a:blip r:embed="rId2"/>
          <a:srcRect/>
          <a:stretch>
            <a:fillRect/>
          </a:stretch>
        </p:blipFill>
        <p:spPr bwMode="auto">
          <a:xfrm>
            <a:off x="3505200" y="1524000"/>
            <a:ext cx="474663" cy="355600"/>
          </a:xfrm>
          <a:prstGeom prst="rect">
            <a:avLst/>
          </a:prstGeom>
          <a:noFill/>
          <a:ln w="9525">
            <a:noFill/>
            <a:miter lim="800000"/>
            <a:headEnd/>
            <a:tailEnd/>
          </a:ln>
        </p:spPr>
      </p:pic>
      <p:pic>
        <p:nvPicPr>
          <p:cNvPr id="15364" name="Picture 4" descr="C:\Users\Gaogao\Desktop\cross.png"/>
          <p:cNvPicPr>
            <a:picLocks noChangeAspect="1" noChangeArrowheads="1"/>
          </p:cNvPicPr>
          <p:nvPr/>
        </p:nvPicPr>
        <p:blipFill>
          <a:blip r:embed="rId3"/>
          <a:srcRect/>
          <a:stretch>
            <a:fillRect/>
          </a:stretch>
        </p:blipFill>
        <p:spPr bwMode="auto">
          <a:xfrm>
            <a:off x="3632200" y="3200400"/>
            <a:ext cx="330200" cy="330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Motivation</a:t>
            </a:r>
            <a:endParaRPr lang="en-US" dirty="0">
              <a:solidFill>
                <a:schemeClr val="tx2">
                  <a:satMod val="130000"/>
                </a:schemeClr>
              </a:solidFill>
            </a:endParaRPr>
          </a:p>
        </p:txBody>
      </p:sp>
      <p:sp>
        <p:nvSpPr>
          <p:cNvPr id="16386" name="Content Placeholder 2"/>
          <p:cNvSpPr>
            <a:spLocks noGrp="1"/>
          </p:cNvSpPr>
          <p:nvPr>
            <p:ph idx="1"/>
          </p:nvPr>
        </p:nvSpPr>
        <p:spPr/>
        <p:txBody>
          <a:bodyPr/>
          <a:lstStyle/>
          <a:p>
            <a:pPr eaLnBrk="1" hangingPunct="1"/>
            <a:r>
              <a:rPr lang="en-US" sz="2400" smtClean="0"/>
              <a:t>Strategy is a bind-once pattern, whereas State is more dynamic.</a:t>
            </a:r>
          </a:p>
          <a:p>
            <a:pPr eaLnBrk="1" hangingPunct="1"/>
            <a:endParaRPr lang="en-US" sz="2400" smtClean="0"/>
          </a:p>
          <a:p>
            <a:pPr eaLnBrk="1" hangingPunct="1"/>
            <a:r>
              <a:rPr lang="en-US" sz="2400" smtClean="0"/>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pPr eaLnBrk="1" hangingPunct="1"/>
            <a:endParaRPr lang="en-US"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Structure</a:t>
            </a:r>
            <a:endParaRPr lang="en-US" dirty="0">
              <a:solidFill>
                <a:schemeClr val="tx2">
                  <a:satMod val="130000"/>
                </a:schemeClr>
              </a:solidFill>
            </a:endParaRPr>
          </a:p>
        </p:txBody>
      </p:sp>
      <p:sp>
        <p:nvSpPr>
          <p:cNvPr id="17410" name="Content Placeholder 2"/>
          <p:cNvSpPr>
            <a:spLocks noGrp="1"/>
          </p:cNvSpPr>
          <p:nvPr>
            <p:ph idx="1"/>
          </p:nvPr>
        </p:nvSpPr>
        <p:spPr/>
        <p:txBody>
          <a:bodyPr/>
          <a:lstStyle/>
          <a:p>
            <a:pPr eaLnBrk="1" hangingPunct="1"/>
            <a:endParaRPr lang="en-US" smtClean="0"/>
          </a:p>
        </p:txBody>
      </p:sp>
      <p:pic>
        <p:nvPicPr>
          <p:cNvPr id="1026" name="Picture 2" descr="C:\Users\Gaogao\Desktop\OODP\WMCS\docs\State\State.jpg"/>
          <p:cNvPicPr>
            <a:picLocks noChangeAspect="1" noChangeArrowheads="1"/>
          </p:cNvPicPr>
          <p:nvPr/>
        </p:nvPicPr>
        <p:blipFill>
          <a:blip r:embed="rId2"/>
          <a:srcRect/>
          <a:stretch>
            <a:fillRect/>
          </a:stretch>
        </p:blipFill>
        <p:spPr bwMode="auto">
          <a:xfrm>
            <a:off x="1143000" y="1670843"/>
            <a:ext cx="7772400" cy="396795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State Transition</a:t>
            </a:r>
            <a:endParaRPr lang="en-US" dirty="0">
              <a:solidFill>
                <a:schemeClr val="tx2">
                  <a:satMod val="130000"/>
                </a:schemeClr>
              </a:solidFill>
            </a:endParaRPr>
          </a:p>
        </p:txBody>
      </p:sp>
      <p:sp>
        <p:nvSpPr>
          <p:cNvPr id="18434" name="Content Placeholder 2"/>
          <p:cNvSpPr>
            <a:spLocks noGrp="1"/>
          </p:cNvSpPr>
          <p:nvPr>
            <p:ph idx="1"/>
          </p:nvPr>
        </p:nvSpPr>
        <p:spPr/>
        <p:txBody>
          <a:bodyPr/>
          <a:lstStyle/>
          <a:p>
            <a:pPr eaLnBrk="1" hangingPunct="1"/>
            <a:endParaRPr lang="en-US" smtClean="0"/>
          </a:p>
        </p:txBody>
      </p:sp>
      <p:pic>
        <p:nvPicPr>
          <p:cNvPr id="18435" name="Picture 2" descr="C:\Users\Gaogao\Desktop\OODP\WMCS\docs\State\StateChart.jpg"/>
          <p:cNvPicPr>
            <a:picLocks noChangeAspect="1" noChangeArrowheads="1"/>
          </p:cNvPicPr>
          <p:nvPr/>
        </p:nvPicPr>
        <p:blipFill>
          <a:blip r:embed="rId2"/>
          <a:srcRect/>
          <a:stretch>
            <a:fillRect/>
          </a:stretch>
        </p:blipFill>
        <p:spPr bwMode="auto">
          <a:xfrm>
            <a:off x="1219200" y="1525588"/>
            <a:ext cx="7596188" cy="457041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Collaborations</a:t>
            </a:r>
            <a:endParaRPr lang="en-US" dirty="0">
              <a:solidFill>
                <a:schemeClr val="tx2">
                  <a:satMod val="130000"/>
                </a:schemeClr>
              </a:solidFill>
            </a:endParaRPr>
          </a:p>
        </p:txBody>
      </p:sp>
      <p:sp>
        <p:nvSpPr>
          <p:cNvPr id="19458" name="Content Placeholder 2"/>
          <p:cNvSpPr>
            <a:spLocks noGrp="1"/>
          </p:cNvSpPr>
          <p:nvPr>
            <p:ph idx="1"/>
          </p:nvPr>
        </p:nvSpPr>
        <p:spPr/>
        <p:txBody>
          <a:bodyPr/>
          <a:lstStyle/>
          <a:p>
            <a:pPr eaLnBrk="1" hangingPunct="1"/>
            <a:endParaRPr lang="en-US" smtClean="0"/>
          </a:p>
        </p:txBody>
      </p:sp>
      <p:pic>
        <p:nvPicPr>
          <p:cNvPr id="2050" name="Picture 2" descr="C:\Users\Gaogao\Desktop\OODP\WMCS\docs\State\StateSeq.jpg"/>
          <p:cNvPicPr>
            <a:picLocks noChangeAspect="1" noChangeArrowheads="1"/>
          </p:cNvPicPr>
          <p:nvPr/>
        </p:nvPicPr>
        <p:blipFill>
          <a:blip r:embed="rId2"/>
          <a:srcRect/>
          <a:stretch>
            <a:fillRect/>
          </a:stretch>
        </p:blipFill>
        <p:spPr bwMode="auto">
          <a:xfrm>
            <a:off x="685800" y="1600200"/>
            <a:ext cx="8301038" cy="427146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Implementation Decisions</a:t>
            </a:r>
            <a:endParaRPr lang="en-US" dirty="0">
              <a:solidFill>
                <a:schemeClr val="tx2">
                  <a:satMod val="130000"/>
                </a:schemeClr>
              </a:solidFill>
            </a:endParaRPr>
          </a:p>
        </p:txBody>
      </p:sp>
      <p:sp>
        <p:nvSpPr>
          <p:cNvPr id="20482" name="Text Box 18"/>
          <p:cNvSpPr txBox="1">
            <a:spLocks noChangeArrowheads="1"/>
          </p:cNvSpPr>
          <p:nvPr/>
        </p:nvSpPr>
        <p:spPr bwMode="auto">
          <a:xfrm>
            <a:off x="1524000" y="1600200"/>
            <a:ext cx="7162800" cy="5078413"/>
          </a:xfrm>
          <a:prstGeom prst="rect">
            <a:avLst/>
          </a:prstGeom>
          <a:noFill/>
          <a:ln w="9525">
            <a:noFill/>
            <a:miter lim="800000"/>
            <a:headEnd/>
            <a:tailEnd/>
          </a:ln>
        </p:spPr>
        <p:txBody>
          <a:bodyPr>
            <a:spAutoFit/>
          </a:bodyPr>
          <a:lstStyle/>
          <a:p>
            <a:pPr marL="342900" indent="-342900">
              <a:buFontTx/>
              <a:buAutoNum type="arabicPeriod"/>
            </a:pPr>
            <a:r>
              <a:rPr lang="en-US"/>
              <a:t>Who defines the state transitions?</a:t>
            </a:r>
          </a:p>
          <a:p>
            <a:pPr marL="342900" indent="-342900"/>
            <a:r>
              <a:rPr lang="en-US"/>
              <a:t>	The State subclasses themselves define the transition, which is more flexible and appropriate as compared to defining transition criteria in the Context. An interface to set the context’s current state is provided.</a:t>
            </a:r>
          </a:p>
          <a:p>
            <a:pPr marL="342900" indent="-342900">
              <a:buFontTx/>
              <a:buAutoNum type="arabicPeriod"/>
            </a:pPr>
            <a:endParaRPr lang="en-US"/>
          </a:p>
          <a:p>
            <a:pPr marL="342900" indent="-342900"/>
            <a:r>
              <a:rPr lang="en-US"/>
              <a:t>2.	A table-based alternative?</a:t>
            </a:r>
          </a:p>
          <a:p>
            <a:pPr marL="342900" indent="-342900"/>
            <a:r>
              <a:rPr lang="en-US"/>
              <a:t>	For our implementation, table based state diagram is not needed since the state change is not so complex.</a:t>
            </a:r>
          </a:p>
          <a:p>
            <a:pPr marL="342900" indent="-342900"/>
            <a:endParaRPr lang="en-US"/>
          </a:p>
          <a:p>
            <a:pPr marL="342900" indent="-342900"/>
            <a:r>
              <a:rPr lang="en-US"/>
              <a:t>3.	Creating and destroying State objects?</a:t>
            </a:r>
          </a:p>
          <a:p>
            <a:pPr marL="342900" indent="-342900"/>
            <a:r>
              <a:rPr lang="en-US"/>
              <a:t>	We use the second way by creating the States ahead of time until garbage collector destroy them, as the state change occurs rapidly.</a:t>
            </a:r>
          </a:p>
          <a:p>
            <a:pPr marL="342900" indent="-342900"/>
            <a:endParaRPr lang="en-US"/>
          </a:p>
          <a:p>
            <a:pPr marL="342900" indent="-342900">
              <a:buFontTx/>
              <a:buAutoNum type="arabicPeriod" startAt="4"/>
            </a:pPr>
            <a:r>
              <a:rPr lang="en-US"/>
              <a:t>Using dynamic inheritance?</a:t>
            </a:r>
          </a:p>
          <a:p>
            <a:pPr marL="342900" indent="-342900"/>
            <a:r>
              <a:rPr lang="en-US"/>
              <a:t>	We’re not using it since Java doesn’t specifically support this behavior.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82</TotalTime>
  <Words>174</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VMCS with a new Perspective</vt:lpstr>
      <vt:lpstr>Design Problem</vt:lpstr>
      <vt:lpstr>Candidate Patterns</vt:lpstr>
      <vt:lpstr>Motivation</vt:lpstr>
      <vt:lpstr>Structure</vt:lpstr>
      <vt:lpstr>State Transition</vt:lpstr>
      <vt:lpstr>Collaborations</vt:lpstr>
      <vt:lpstr>Implementation Decisions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VMCS with a new Perspective</dc:title>
  <dc:creator>Gaogao</dc:creator>
  <cp:lastModifiedBy>Windows User</cp:lastModifiedBy>
  <cp:revision>29</cp:revision>
  <dcterms:created xsi:type="dcterms:W3CDTF">2006-08-16T00:00:00Z</dcterms:created>
  <dcterms:modified xsi:type="dcterms:W3CDTF">2013-10-29T09:04:19Z</dcterms:modified>
</cp:coreProperties>
</file>