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60" r:id="rId5"/>
    <p:sldId id="263" r:id="rId6"/>
    <p:sldId id="264" r:id="rId7"/>
    <p:sldId id="258" r:id="rId8"/>
    <p:sldId id="268" r:id="rId9"/>
    <p:sldId id="262" r:id="rId10"/>
    <p:sldId id="269" r:id="rId11"/>
    <p:sldId id="261" r:id="rId12"/>
    <p:sldId id="266" r:id="rId13"/>
    <p:sldId id="270" r:id="rId14"/>
    <p:sldId id="272" r:id="rId15"/>
    <p:sldId id="273" r:id="rId16"/>
    <p:sldId id="265"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702" autoAdjust="0"/>
  </p:normalViewPr>
  <p:slideViewPr>
    <p:cSldViewPr>
      <p:cViewPr>
        <p:scale>
          <a:sx n="57" d="100"/>
          <a:sy n="57" d="100"/>
        </p:scale>
        <p:origin x="-3162" y="-6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5319FD-A485-4F4D-AD39-068EC8C5A98F}" type="datetimeFigureOut">
              <a:rPr lang="en-US" smtClean="0"/>
              <a:pPr/>
              <a:t>5/5/2016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30FB9E-4916-43F6-A3FF-F2DEAD2EED67}" type="slidenum">
              <a:rPr lang="en-US" smtClean="0"/>
              <a:pPr/>
              <a:t>‹#›</a:t>
            </a:fld>
            <a:endParaRPr lang="en-US"/>
          </a:p>
        </p:txBody>
      </p:sp>
    </p:spTree>
    <p:extLst>
      <p:ext uri="{BB962C8B-B14F-4D97-AF65-F5344CB8AC3E}">
        <p14:creationId xmlns:p14="http://schemas.microsoft.com/office/powerpoint/2010/main" val="3966186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went</a:t>
            </a:r>
            <a:r>
              <a:rPr lang="en-US" baseline="0" dirty="0" smtClean="0"/>
              <a:t> in asking two questions.</a:t>
            </a:r>
            <a:endParaRPr lang="en-US" dirty="0"/>
          </a:p>
        </p:txBody>
      </p:sp>
      <p:sp>
        <p:nvSpPr>
          <p:cNvPr id="4" name="Slide Number Placeholder 3"/>
          <p:cNvSpPr>
            <a:spLocks noGrp="1"/>
          </p:cNvSpPr>
          <p:nvPr>
            <p:ph type="sldNum" sz="quarter" idx="10"/>
          </p:nvPr>
        </p:nvSpPr>
        <p:spPr/>
        <p:txBody>
          <a:bodyPr/>
          <a:lstStyle/>
          <a:p>
            <a:fld id="{2430FB9E-4916-43F6-A3FF-F2DEAD2EED67}" type="slidenum">
              <a:rPr lang="en-US" smtClean="0"/>
              <a:pPr/>
              <a:t>2</a:t>
            </a:fld>
            <a:endParaRPr lang="en-US"/>
          </a:p>
        </p:txBody>
      </p:sp>
    </p:spTree>
    <p:extLst>
      <p:ext uri="{BB962C8B-B14F-4D97-AF65-F5344CB8AC3E}">
        <p14:creationId xmlns:p14="http://schemas.microsoft.com/office/powerpoint/2010/main" val="3697455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Things</a:t>
            </a:r>
            <a:r>
              <a:rPr lang="en-US" baseline="0" dirty="0" smtClean="0"/>
              <a:t> didn’t look too promising for ERP here. Relative to the correlation clusters, the ERP clusters look less like the industry groups and companies in the same cluster are farther apart in terms of Euclidean distance.</a:t>
            </a:r>
            <a:endParaRPr lang="en-US" dirty="0"/>
          </a:p>
        </p:txBody>
      </p:sp>
      <p:sp>
        <p:nvSpPr>
          <p:cNvPr id="4" name="Slide Number Placeholder 3"/>
          <p:cNvSpPr>
            <a:spLocks noGrp="1"/>
          </p:cNvSpPr>
          <p:nvPr>
            <p:ph type="sldNum" sz="quarter" idx="10"/>
          </p:nvPr>
        </p:nvSpPr>
        <p:spPr/>
        <p:txBody>
          <a:bodyPr/>
          <a:lstStyle/>
          <a:p>
            <a:fld id="{2430FB9E-4916-43F6-A3FF-F2DEAD2EED67}" type="slidenum">
              <a:rPr lang="en-US" smtClean="0"/>
              <a:pPr/>
              <a:t>12</a:t>
            </a:fld>
            <a:endParaRPr lang="en-US"/>
          </a:p>
        </p:txBody>
      </p:sp>
    </p:spTree>
    <p:extLst>
      <p:ext uri="{BB962C8B-B14F-4D97-AF65-F5344CB8AC3E}">
        <p14:creationId xmlns:p14="http://schemas.microsoft.com/office/powerpoint/2010/main" val="2149915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Nonetheless, we continued with evaluating the trading strategy.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a:t>
            </a:r>
            <a:r>
              <a:rPr lang="en-US" baseline="0" dirty="0" smtClean="0"/>
              <a:t>all strategies, </a:t>
            </a:r>
            <a:r>
              <a:rPr lang="en-US" baseline="0" dirty="0" smtClean="0"/>
              <a:t>the balance starts with $1 on </a:t>
            </a:r>
            <a:r>
              <a:rPr lang="en-US" baseline="0" dirty="0" smtClean="0"/>
              <a:t>day 1. This </a:t>
            </a:r>
            <a:r>
              <a:rPr lang="en-US" baseline="0" dirty="0" smtClean="0"/>
              <a:t>balance grows </a:t>
            </a:r>
            <a:r>
              <a:rPr lang="en-US" baseline="0" dirty="0" smtClean="0"/>
              <a:t>and shrinks in value by the daily returns of the companies we invest in. </a:t>
            </a:r>
            <a:r>
              <a:rPr lang="en-US" baseline="0" dirty="0" smtClean="0"/>
              <a:t>Each day, we </a:t>
            </a:r>
            <a:r>
              <a:rPr lang="en-US" baseline="0" dirty="0" smtClean="0"/>
              <a:t>plotted the value of the </a:t>
            </a:r>
            <a:r>
              <a:rPr lang="en-US" baseline="0" dirty="0" smtClean="0"/>
              <a:t>active strategy balance minus </a:t>
            </a:r>
            <a:r>
              <a:rPr lang="en-US" baseline="0" dirty="0" smtClean="0"/>
              <a:t>the corresponding value of the buy-and-hold </a:t>
            </a:r>
            <a:r>
              <a:rPr lang="en-US" baseline="0" dirty="0" smtClean="0"/>
              <a:t>strategy balance. </a:t>
            </a:r>
            <a:r>
              <a:rPr lang="en-US" baseline="0" dirty="0" smtClean="0"/>
              <a:t>If the plot dips below 0, it underperforms the buy-and-hold strategy up to that day.</a:t>
            </a:r>
            <a:endParaRPr lang="en-US" dirty="0" smtClean="0"/>
          </a:p>
          <a:p>
            <a:endParaRPr lang="en-US" dirty="0" smtClean="0"/>
          </a:p>
          <a:p>
            <a:r>
              <a:rPr lang="en-US" dirty="0" smtClean="0"/>
              <a:t>It’s clear that trading the </a:t>
            </a:r>
            <a:r>
              <a:rPr lang="en-US" baseline="0" dirty="0" smtClean="0"/>
              <a:t>ERP </a:t>
            </a:r>
            <a:r>
              <a:rPr lang="en-US" baseline="0" dirty="0" smtClean="0"/>
              <a:t>lags with </a:t>
            </a:r>
            <a:r>
              <a:rPr lang="en-US" baseline="0" dirty="0" smtClean="0"/>
              <a:t>industry groups performs </a:t>
            </a:r>
            <a:r>
              <a:rPr lang="en-US" baseline="0" dirty="0" smtClean="0"/>
              <a:t>much worse than the buy-and-hold strategy</a:t>
            </a:r>
            <a:r>
              <a:rPr lang="en-US" baseline="0" dirty="0" smtClean="0"/>
              <a:t>.</a:t>
            </a:r>
          </a:p>
          <a:p>
            <a:endParaRPr lang="en-US" baseline="0" dirty="0" smtClean="0"/>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trade</a:t>
            </a:r>
            <a:r>
              <a:rPr lang="en-US" baseline="0" dirty="0" smtClean="0"/>
              <a:t> </a:t>
            </a:r>
            <a:r>
              <a:rPr lang="en-US" dirty="0" smtClean="0"/>
              <a:t>between May 2004 and July 2005</a:t>
            </a:r>
            <a:r>
              <a:rPr lang="en-US" baseline="0" dirty="0" smtClean="0"/>
              <a:t>.</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2430FB9E-4916-43F6-A3FF-F2DEAD2EED67}" type="slidenum">
              <a:rPr lang="en-US" smtClean="0"/>
              <a:pPr/>
              <a:t>13</a:t>
            </a:fld>
            <a:endParaRPr lang="en-US"/>
          </a:p>
        </p:txBody>
      </p:sp>
    </p:spTree>
    <p:extLst>
      <p:ext uri="{BB962C8B-B14F-4D97-AF65-F5344CB8AC3E}">
        <p14:creationId xmlns:p14="http://schemas.microsoft.com/office/powerpoint/2010/main" val="2647531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that repeated</a:t>
            </a:r>
            <a:r>
              <a:rPr lang="en-US" baseline="0" dirty="0" smtClean="0"/>
              <a:t> iterations of spectral clustering on correlations and ERP, and hence trading performance, are non-deterministic because of the random initialization of cluster when performing k-means. The following two charts are pretty characteristic of what we have seen however.</a:t>
            </a:r>
          </a:p>
        </p:txBody>
      </p:sp>
      <p:sp>
        <p:nvSpPr>
          <p:cNvPr id="4" name="Slide Number Placeholder 3"/>
          <p:cNvSpPr>
            <a:spLocks noGrp="1"/>
          </p:cNvSpPr>
          <p:nvPr>
            <p:ph type="sldNum" sz="quarter" idx="10"/>
          </p:nvPr>
        </p:nvSpPr>
        <p:spPr/>
        <p:txBody>
          <a:bodyPr/>
          <a:lstStyle/>
          <a:p>
            <a:fld id="{2430FB9E-4916-43F6-A3FF-F2DEAD2EED67}" type="slidenum">
              <a:rPr lang="en-US" smtClean="0"/>
              <a:pPr/>
              <a:t>14</a:t>
            </a:fld>
            <a:endParaRPr lang="en-US"/>
          </a:p>
        </p:txBody>
      </p:sp>
    </p:spTree>
    <p:extLst>
      <p:ext uri="{BB962C8B-B14F-4D97-AF65-F5344CB8AC3E}">
        <p14:creationId xmlns:p14="http://schemas.microsoft.com/office/powerpoint/2010/main" val="2647531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30FB9E-4916-43F6-A3FF-F2DEAD2EED67}" type="slidenum">
              <a:rPr lang="en-US" smtClean="0"/>
              <a:pPr/>
              <a:t>15</a:t>
            </a:fld>
            <a:endParaRPr lang="en-US"/>
          </a:p>
        </p:txBody>
      </p:sp>
    </p:spTree>
    <p:extLst>
      <p:ext uri="{BB962C8B-B14F-4D97-AF65-F5344CB8AC3E}">
        <p14:creationId xmlns:p14="http://schemas.microsoft.com/office/powerpoint/2010/main" val="2647531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t>
            </a:r>
            <a:r>
              <a:rPr lang="en-US" dirty="0" smtClean="0"/>
              <a:t>found that </a:t>
            </a:r>
            <a:r>
              <a:rPr lang="en-US" dirty="0" smtClean="0"/>
              <a:t>Adjusted Rand Index is not a good predictor of</a:t>
            </a:r>
            <a:r>
              <a:rPr lang="en-US" baseline="0" dirty="0" smtClean="0"/>
              <a:t> trading </a:t>
            </a:r>
            <a:r>
              <a:rPr lang="en-US" baseline="0" dirty="0" smtClean="0"/>
              <a:t>performance and neither is the k-means </a:t>
            </a:r>
            <a:r>
              <a:rPr lang="en-US" baseline="0" dirty="0" smtClean="0"/>
              <a:t>objective function evaluated on the Euclidean </a:t>
            </a:r>
            <a:r>
              <a:rPr lang="en-US" baseline="0" dirty="0" smtClean="0"/>
              <a:t>distances </a:t>
            </a:r>
            <a:r>
              <a:rPr lang="en-US" baseline="0" dirty="0" smtClean="0"/>
              <a:t>of the time series in each </a:t>
            </a:r>
            <a:r>
              <a:rPr lang="en-US" baseline="0" dirty="0" smtClean="0"/>
              <a:t>cluster.</a:t>
            </a:r>
            <a:endParaRPr lang="en-US" baseline="0" dirty="0" smtClean="0"/>
          </a:p>
          <a:p>
            <a:endParaRPr lang="en-US" baseline="0" dirty="0" smtClean="0"/>
          </a:p>
          <a:p>
            <a:r>
              <a:rPr lang="en-US" baseline="0" dirty="0" smtClean="0"/>
              <a:t>Because both cluster based strategies perform better than the industry group strategy, we have reason to believe that clusters capture predictive information that industry groups do not.</a:t>
            </a:r>
          </a:p>
          <a:p>
            <a:endParaRPr lang="en-US" baseline="0" dirty="0" smtClean="0"/>
          </a:p>
          <a:p>
            <a:r>
              <a:rPr lang="en-US" baseline="0" dirty="0" smtClean="0"/>
              <a:t>Correlation and ERP based clusters both perform very well returns wise, in the 24-28% annualized </a:t>
            </a:r>
            <a:r>
              <a:rPr lang="en-US" baseline="0" dirty="0" smtClean="0"/>
              <a:t>area, which puts them over the passive strategy’s annualized return of 22.54%. </a:t>
            </a:r>
            <a:r>
              <a:rPr lang="en-US" baseline="0" dirty="0" smtClean="0"/>
              <a:t>It’s too close to tell which is better until we can devise a way that holds cluster center initializations </a:t>
            </a:r>
            <a:r>
              <a:rPr lang="en-US" baseline="0" dirty="0" smtClean="0"/>
              <a:t>fixed.</a:t>
            </a:r>
          </a:p>
          <a:p>
            <a:endParaRPr lang="en-US" baseline="0" dirty="0" smtClean="0"/>
          </a:p>
          <a:p>
            <a:r>
              <a:rPr lang="en-US" baseline="0" dirty="0" smtClean="0"/>
              <a:t>Remember </a:t>
            </a:r>
            <a:r>
              <a:rPr lang="en-US" baseline="0" dirty="0" smtClean="0"/>
              <a:t>that spectral clustering does k-means and k-means requires initial cluster centers. Right now, our spectral clustering routine still picks random stocks as the initial cluster centers for all iterations.</a:t>
            </a:r>
            <a:endParaRPr lang="en-US" dirty="0"/>
          </a:p>
        </p:txBody>
      </p:sp>
      <p:sp>
        <p:nvSpPr>
          <p:cNvPr id="4" name="Slide Number Placeholder 3"/>
          <p:cNvSpPr>
            <a:spLocks noGrp="1"/>
          </p:cNvSpPr>
          <p:nvPr>
            <p:ph type="sldNum" sz="quarter" idx="10"/>
          </p:nvPr>
        </p:nvSpPr>
        <p:spPr/>
        <p:txBody>
          <a:bodyPr/>
          <a:lstStyle/>
          <a:p>
            <a:fld id="{2430FB9E-4916-43F6-A3FF-F2DEAD2EED67}" type="slidenum">
              <a:rPr lang="en-US" smtClean="0"/>
              <a:pPr/>
              <a:t>16</a:t>
            </a:fld>
            <a:endParaRPr lang="en-US"/>
          </a:p>
        </p:txBody>
      </p:sp>
    </p:spTree>
    <p:extLst>
      <p:ext uri="{BB962C8B-B14F-4D97-AF65-F5344CB8AC3E}">
        <p14:creationId xmlns:p14="http://schemas.microsoft.com/office/powerpoint/2010/main" val="2615772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Our library makes it hard to specify the initial clusters for k-means in the eigenvector feature space. Once we hack in a solution, we think it might be interesting to see what happens when we initialize the cluster centers to the averages of each industry group in the eigenvector feature space</a:t>
            </a:r>
            <a:r>
              <a:rPr lang="en-US" baseline="0" dirty="0" smtClean="0"/>
              <a:t>.</a:t>
            </a:r>
          </a:p>
          <a:p>
            <a:endParaRPr lang="en-US" baseline="0" dirty="0" smtClean="0"/>
          </a:p>
          <a:p>
            <a:r>
              <a:rPr lang="en-US" baseline="0" dirty="0" smtClean="0"/>
              <a:t>We also want to scrutinize the companies in each cluster more closely and see why the companies in these clusters are more similar than those in the </a:t>
            </a:r>
            <a:r>
              <a:rPr lang="en-US" baseline="0" smtClean="0"/>
              <a:t>same industry </a:t>
            </a:r>
            <a:r>
              <a:rPr lang="en-US" baseline="0" dirty="0" smtClean="0"/>
              <a:t>groups.</a:t>
            </a:r>
            <a:endParaRPr lang="en-US" dirty="0"/>
          </a:p>
        </p:txBody>
      </p:sp>
      <p:sp>
        <p:nvSpPr>
          <p:cNvPr id="4" name="Slide Number Placeholder 3"/>
          <p:cNvSpPr>
            <a:spLocks noGrp="1"/>
          </p:cNvSpPr>
          <p:nvPr>
            <p:ph type="sldNum" sz="quarter" idx="10"/>
          </p:nvPr>
        </p:nvSpPr>
        <p:spPr/>
        <p:txBody>
          <a:bodyPr/>
          <a:lstStyle/>
          <a:p>
            <a:fld id="{2430FB9E-4916-43F6-A3FF-F2DEAD2EED67}" type="slidenum">
              <a:rPr lang="en-US" smtClean="0"/>
              <a:pPr/>
              <a:t>17</a:t>
            </a:fld>
            <a:endParaRPr lang="en-US"/>
          </a:p>
        </p:txBody>
      </p:sp>
    </p:spTree>
    <p:extLst>
      <p:ext uri="{BB962C8B-B14F-4D97-AF65-F5344CB8AC3E}">
        <p14:creationId xmlns:p14="http://schemas.microsoft.com/office/powerpoint/2010/main" val="1665825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if a</a:t>
            </a:r>
            <a:r>
              <a:rPr lang="en-US" baseline="0" dirty="0" smtClean="0"/>
              <a:t> step is advanced on time series A, you can’t go back to some earlier time. You must either stay at that </a:t>
            </a:r>
            <a:r>
              <a:rPr lang="en-US" baseline="0" dirty="0" err="1" smtClean="0"/>
              <a:t>timestep</a:t>
            </a:r>
            <a:r>
              <a:rPr lang="en-US" baseline="0" dirty="0" smtClean="0"/>
              <a:t> or move forward.</a:t>
            </a:r>
          </a:p>
          <a:p>
            <a:endParaRPr lang="en-US" baseline="0" dirty="0" smtClean="0"/>
          </a:p>
          <a:p>
            <a:r>
              <a:rPr lang="en-US" baseline="0" dirty="0" smtClean="0"/>
              <a:t>We also impose a maximum to the lead that A can have over B. We don’t expect that one stock price series will lead another by months for example, but more like 14 days.</a:t>
            </a:r>
          </a:p>
        </p:txBody>
      </p:sp>
      <p:sp>
        <p:nvSpPr>
          <p:cNvPr id="4" name="Slide Number Placeholder 3"/>
          <p:cNvSpPr>
            <a:spLocks noGrp="1"/>
          </p:cNvSpPr>
          <p:nvPr>
            <p:ph type="sldNum" sz="quarter" idx="10"/>
          </p:nvPr>
        </p:nvSpPr>
        <p:spPr/>
        <p:txBody>
          <a:bodyPr/>
          <a:lstStyle/>
          <a:p>
            <a:fld id="{2430FB9E-4916-43F6-A3FF-F2DEAD2EED67}" type="slidenum">
              <a:rPr lang="en-US" smtClean="0"/>
              <a:pPr/>
              <a:t>4</a:t>
            </a:fld>
            <a:endParaRPr lang="en-US"/>
          </a:p>
        </p:txBody>
      </p:sp>
    </p:spTree>
    <p:extLst>
      <p:ext uri="{BB962C8B-B14F-4D97-AF65-F5344CB8AC3E}">
        <p14:creationId xmlns:p14="http://schemas.microsoft.com/office/powerpoint/2010/main" val="691149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just the Gaussian kernel</a:t>
            </a:r>
            <a:r>
              <a:rPr lang="en-US" baseline="0" dirty="0" smtClean="0"/>
              <a:t> but replacing Euclidean distance with the ERP distance of the scaled returns series and the sigma with the length of the returns series.</a:t>
            </a:r>
          </a:p>
          <a:p>
            <a:endParaRPr lang="en-US" baseline="0" dirty="0" smtClean="0"/>
          </a:p>
          <a:p>
            <a:r>
              <a:rPr lang="en-US" dirty="0" smtClean="0"/>
              <a:t>This is not a true kernel</a:t>
            </a:r>
            <a:r>
              <a:rPr lang="en-US" baseline="0" dirty="0" smtClean="0"/>
              <a:t> because you can’t decompose it into two dot products on the returns series, so you can’t put this into SVM or anything. However, the values are conveniently scaled between 0 and 1 and a higher distance implies lower similarity. Because spectral clustering merely needs a similarity matrix, this measure is sufficient for our needs.</a:t>
            </a:r>
            <a:endParaRPr lang="en-US" dirty="0"/>
          </a:p>
        </p:txBody>
      </p:sp>
      <p:sp>
        <p:nvSpPr>
          <p:cNvPr id="4" name="Slide Number Placeholder 3"/>
          <p:cNvSpPr>
            <a:spLocks noGrp="1"/>
          </p:cNvSpPr>
          <p:nvPr>
            <p:ph type="sldNum" sz="quarter" idx="10"/>
          </p:nvPr>
        </p:nvSpPr>
        <p:spPr/>
        <p:txBody>
          <a:bodyPr/>
          <a:lstStyle/>
          <a:p>
            <a:fld id="{2430FB9E-4916-43F6-A3FF-F2DEAD2EED67}" type="slidenum">
              <a:rPr lang="en-US" smtClean="0"/>
              <a:pPr/>
              <a:t>5</a:t>
            </a:fld>
            <a:endParaRPr lang="en-US"/>
          </a:p>
        </p:txBody>
      </p:sp>
    </p:spTree>
    <p:extLst>
      <p:ext uri="{BB962C8B-B14F-4D97-AF65-F5344CB8AC3E}">
        <p14:creationId xmlns:p14="http://schemas.microsoft.com/office/powerpoint/2010/main" val="2479445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we have 24 classes, we</a:t>
            </a:r>
            <a:r>
              <a:rPr lang="en-US" baseline="0" dirty="0" smtClean="0"/>
              <a:t> found that the number of agreements we had from wrong cluster assignments vastly overwhelmed the number of agreements from correct cluster assignments, which threw off our evaluation. </a:t>
            </a:r>
            <a:r>
              <a:rPr lang="en-US" dirty="0" smtClean="0"/>
              <a:t>Our Rand Index would be around 94% when the</a:t>
            </a:r>
            <a:r>
              <a:rPr lang="en-US" baseline="0" dirty="0" smtClean="0"/>
              <a:t> cluster assignment almost looked random, which went down to 8% with the Adjusted Rand Index.</a:t>
            </a:r>
            <a:endParaRPr lang="en-US" dirty="0"/>
          </a:p>
        </p:txBody>
      </p:sp>
      <p:sp>
        <p:nvSpPr>
          <p:cNvPr id="4" name="Slide Number Placeholder 3"/>
          <p:cNvSpPr>
            <a:spLocks noGrp="1"/>
          </p:cNvSpPr>
          <p:nvPr>
            <p:ph type="sldNum" sz="quarter" idx="10"/>
          </p:nvPr>
        </p:nvSpPr>
        <p:spPr/>
        <p:txBody>
          <a:bodyPr/>
          <a:lstStyle/>
          <a:p>
            <a:fld id="{2430FB9E-4916-43F6-A3FF-F2DEAD2EED67}" type="slidenum">
              <a:rPr lang="en-US" smtClean="0"/>
              <a:pPr/>
              <a:t>6</a:t>
            </a:fld>
            <a:endParaRPr lang="en-US"/>
          </a:p>
        </p:txBody>
      </p:sp>
    </p:spTree>
    <p:extLst>
      <p:ext uri="{BB962C8B-B14F-4D97-AF65-F5344CB8AC3E}">
        <p14:creationId xmlns:p14="http://schemas.microsoft.com/office/powerpoint/2010/main" val="1846841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Correlation</a:t>
            </a:r>
          </a:p>
          <a:p>
            <a:r>
              <a:rPr lang="en-US" dirty="0" smtClean="0"/>
              <a:t>Pearson</a:t>
            </a:r>
          </a:p>
          <a:p>
            <a:r>
              <a:rPr lang="en-US" dirty="0" err="1" smtClean="0"/>
              <a:t>Kmeans</a:t>
            </a:r>
            <a:endParaRPr lang="en-US" dirty="0"/>
          </a:p>
        </p:txBody>
      </p:sp>
      <p:sp>
        <p:nvSpPr>
          <p:cNvPr id="4" name="Slide Number Placeholder 3"/>
          <p:cNvSpPr>
            <a:spLocks noGrp="1"/>
          </p:cNvSpPr>
          <p:nvPr>
            <p:ph type="sldNum" sz="quarter" idx="10"/>
          </p:nvPr>
        </p:nvSpPr>
        <p:spPr/>
        <p:txBody>
          <a:bodyPr/>
          <a:lstStyle/>
          <a:p>
            <a:fld id="{2430FB9E-4916-43F6-A3FF-F2DEAD2EED67}"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make sure to eliminate outlier companies. The </a:t>
            </a:r>
            <a:r>
              <a:rPr lang="en-US" baseline="0" dirty="0" smtClean="0"/>
              <a:t>reason why we don’t want </a:t>
            </a:r>
            <a:r>
              <a:rPr lang="en-US" baseline="0" dirty="0" smtClean="0"/>
              <a:t>outliers is </a:t>
            </a:r>
            <a:r>
              <a:rPr lang="en-US" baseline="0" dirty="0" smtClean="0"/>
              <a:t>because those are following some </a:t>
            </a:r>
            <a:r>
              <a:rPr lang="en-US" baseline="0" dirty="0" smtClean="0"/>
              <a:t>idiosyncratic process that is not the </a:t>
            </a:r>
            <a:r>
              <a:rPr lang="en-US" baseline="0" dirty="0" smtClean="0"/>
              <a:t>one we’re trying to model. They can be companies suffering financial distress or data glitches, so they don’t react to events the same way.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pick 72 companies and produce 24 clusters.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Subtract mean and divide by standard</a:t>
            </a:r>
            <a:r>
              <a:rPr lang="en-US" baseline="0" dirty="0" smtClean="0"/>
              <a:t> deviation.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Scale</a:t>
            </a:r>
            <a:r>
              <a:rPr lang="en-US" baseline="0" dirty="0" smtClean="0"/>
              <a:t> </a:t>
            </a:r>
            <a:r>
              <a:rPr lang="en-US" baseline="0" dirty="0" smtClean="0"/>
              <a:t>and centering: a</a:t>
            </a:r>
            <a:r>
              <a:rPr lang="en-US" dirty="0" smtClean="0"/>
              <a:t> posteriori selection bias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S&amp;P</a:t>
            </a:r>
            <a:r>
              <a:rPr lang="en-US" baseline="0" dirty="0" smtClean="0"/>
              <a:t> 500: s</a:t>
            </a:r>
            <a:r>
              <a:rPr lang="en-US" dirty="0" smtClean="0"/>
              <a:t>urvivorship bias</a:t>
            </a:r>
          </a:p>
        </p:txBody>
      </p:sp>
      <p:sp>
        <p:nvSpPr>
          <p:cNvPr id="4" name="Slide Number Placeholder 3"/>
          <p:cNvSpPr>
            <a:spLocks noGrp="1"/>
          </p:cNvSpPr>
          <p:nvPr>
            <p:ph type="sldNum" sz="quarter" idx="10"/>
          </p:nvPr>
        </p:nvSpPr>
        <p:spPr/>
        <p:txBody>
          <a:bodyPr/>
          <a:lstStyle/>
          <a:p>
            <a:fld id="{2430FB9E-4916-43F6-A3FF-F2DEAD2EED67}" type="slidenum">
              <a:rPr lang="en-US" smtClean="0"/>
              <a:pPr/>
              <a:t>8</a:t>
            </a:fld>
            <a:endParaRPr lang="en-US"/>
          </a:p>
        </p:txBody>
      </p:sp>
    </p:spTree>
    <p:extLst>
      <p:ext uri="{BB962C8B-B14F-4D97-AF65-F5344CB8AC3E}">
        <p14:creationId xmlns:p14="http://schemas.microsoft.com/office/powerpoint/2010/main" val="3928968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a:t>
            </a:r>
            <a:r>
              <a:rPr lang="en-US" baseline="0" dirty="0" smtClean="0"/>
              <a:t> first step of our project, w</a:t>
            </a:r>
            <a:r>
              <a:rPr lang="en-US" dirty="0" smtClean="0"/>
              <a:t>e will </a:t>
            </a:r>
            <a:r>
              <a:rPr lang="en-US" baseline="0" dirty="0" smtClean="0"/>
              <a:t>compare our ERP clusters against clusters produced by spectral clustering on the correlation matrix.</a:t>
            </a:r>
            <a:endParaRPr lang="en-US" dirty="0"/>
          </a:p>
        </p:txBody>
      </p:sp>
      <p:sp>
        <p:nvSpPr>
          <p:cNvPr id="4" name="Slide Number Placeholder 3"/>
          <p:cNvSpPr>
            <a:spLocks noGrp="1"/>
          </p:cNvSpPr>
          <p:nvPr>
            <p:ph type="sldNum" sz="quarter" idx="10"/>
          </p:nvPr>
        </p:nvSpPr>
        <p:spPr/>
        <p:txBody>
          <a:bodyPr/>
          <a:lstStyle/>
          <a:p>
            <a:fld id="{2430FB9E-4916-43F6-A3FF-F2DEAD2EED67}"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Let me remind you of the motivation of this exercise. We</a:t>
            </a:r>
            <a:r>
              <a:rPr lang="en-US" baseline="0" dirty="0" smtClean="0"/>
              <a:t> believe that spectral clustering by ERP distance will be superior in grouping together similar time series. We believe that a priori, industry groups will be pretty close to the resulting clusters of stocks, but this is no means a ground truth </a:t>
            </a:r>
            <a:r>
              <a:rPr lang="en-US" baseline="0" dirty="0" smtClean="0"/>
              <a:t>labeling that </a:t>
            </a:r>
            <a:r>
              <a:rPr lang="en-US" baseline="0" dirty="0" smtClean="0"/>
              <a:t>would allow us to perform a classification experiment. In order </a:t>
            </a:r>
            <a:r>
              <a:rPr lang="en-US" baseline="0" dirty="0" smtClean="0"/>
              <a:t>to truly </a:t>
            </a:r>
            <a:r>
              <a:rPr lang="en-US" baseline="0" dirty="0" smtClean="0"/>
              <a:t>evaluate the clusters, we have to see whether the time series in each cluster actually do follow each other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Our idea is to find the company that leads the other companies in the cluster by the most time in stock price movements and trade the lagging companies in the cluster by following the leading company’s movements. We believe that when the leading company makes a very significant move up, the companies that lag after it will make a significant move up in the following days.</a:t>
            </a:r>
          </a:p>
          <a:p>
            <a:endParaRPr lang="en-US" baseline="0" dirty="0" smtClean="0"/>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a standard normal distribution, you expect most observations to fall around the mean of 0. Higher z-scores are rarer, and the 80</a:t>
            </a:r>
            <a:r>
              <a:rPr lang="en-US" baseline="30000" dirty="0" smtClean="0"/>
              <a:t>th</a:t>
            </a:r>
            <a:r>
              <a:rPr lang="en-US" baseline="0" dirty="0" smtClean="0"/>
              <a:t> percentile is the z-score at which P(Z &lt; z) = 0.80, which is approximately 0.84.</a:t>
            </a:r>
          </a:p>
          <a:p>
            <a:endParaRPr lang="en-US" baseline="0" dirty="0" smtClean="0"/>
          </a:p>
          <a:p>
            <a:endParaRPr lang="en-US" baseline="0" dirty="0" smtClean="0"/>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Scale and center: a posteriori bias, should do windowed </a:t>
            </a:r>
            <a:r>
              <a:rPr lang="en-US" dirty="0" err="1" smtClean="0"/>
              <a:t>sd</a:t>
            </a:r>
            <a:r>
              <a:rPr lang="en-US" dirty="0" smtClean="0"/>
              <a:t>/mean</a:t>
            </a:r>
            <a:r>
              <a:rPr lang="en-US" dirty="0" smtClean="0"/>
              <a:t>.</a:t>
            </a:r>
            <a:endParaRPr lang="en-US" baseline="0" dirty="0" smtClean="0"/>
          </a:p>
        </p:txBody>
      </p:sp>
      <p:sp>
        <p:nvSpPr>
          <p:cNvPr id="4" name="Slide Number Placeholder 3"/>
          <p:cNvSpPr>
            <a:spLocks noGrp="1"/>
          </p:cNvSpPr>
          <p:nvPr>
            <p:ph type="sldNum" sz="quarter" idx="10"/>
          </p:nvPr>
        </p:nvSpPr>
        <p:spPr/>
        <p:txBody>
          <a:bodyPr/>
          <a:lstStyle/>
          <a:p>
            <a:fld id="{2430FB9E-4916-43F6-A3FF-F2DEAD2EED67}" type="slidenum">
              <a:rPr lang="en-US" smtClean="0"/>
              <a:pPr/>
              <a:t>10</a:t>
            </a:fld>
            <a:endParaRPr lang="en-US"/>
          </a:p>
        </p:txBody>
      </p:sp>
    </p:spTree>
    <p:extLst>
      <p:ext uri="{BB962C8B-B14F-4D97-AF65-F5344CB8AC3E}">
        <p14:creationId xmlns:p14="http://schemas.microsoft.com/office/powerpoint/2010/main" val="2805113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ERP distances and lag structures are like eigenvalues and eigenvectors in that they are byproducts of one other but still separable. We will use the ERP lag structures and discard the ERP distance when doing the first two baselines.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t>
            </a:r>
            <a:r>
              <a:rPr lang="en-US" baseline="0" dirty="0" smtClean="0"/>
              <a:t>buy-and-hold strategy is basically our equivalent of the random guessing strategy. We calculate the returns resulting from buying ALL the stocks on day 1 and selling all of them on the last day. We hope </a:t>
            </a:r>
            <a:r>
              <a:rPr lang="en-US" baseline="0" dirty="0" smtClean="0"/>
              <a:t>that our active strategy has better </a:t>
            </a:r>
            <a:r>
              <a:rPr lang="en-US" baseline="0" dirty="0" smtClean="0"/>
              <a:t>performance than this baseline.</a:t>
            </a:r>
            <a:endParaRPr lang="en-US" dirty="0" smtClean="0"/>
          </a:p>
        </p:txBody>
      </p:sp>
      <p:sp>
        <p:nvSpPr>
          <p:cNvPr id="4" name="Slide Number Placeholder 3"/>
          <p:cNvSpPr>
            <a:spLocks noGrp="1"/>
          </p:cNvSpPr>
          <p:nvPr>
            <p:ph type="sldNum" sz="quarter" idx="10"/>
          </p:nvPr>
        </p:nvSpPr>
        <p:spPr/>
        <p:txBody>
          <a:bodyPr/>
          <a:lstStyle/>
          <a:p>
            <a:fld id="{2430FB9E-4916-43F6-A3FF-F2DEAD2EED67}" type="slidenum">
              <a:rPr lang="en-US" smtClean="0"/>
              <a:pPr/>
              <a:t>11</a:t>
            </a:fld>
            <a:endParaRPr lang="en-US"/>
          </a:p>
        </p:txBody>
      </p:sp>
    </p:spTree>
    <p:extLst>
      <p:ext uri="{BB962C8B-B14F-4D97-AF65-F5344CB8AC3E}">
        <p14:creationId xmlns:p14="http://schemas.microsoft.com/office/powerpoint/2010/main" val="1388332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0192CC-0F03-4400-8448-494CA8AB0886}" type="datetimeFigureOut">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A7E0C-CBA4-4157-9B42-0FC84C9B8104}" type="slidenum">
              <a:rPr lang="en-US" smtClean="0"/>
              <a:pPr/>
              <a:t>‹#›</a:t>
            </a:fld>
            <a:endParaRPr lang="en-US"/>
          </a:p>
        </p:txBody>
      </p:sp>
    </p:spTree>
    <p:extLst>
      <p:ext uri="{BB962C8B-B14F-4D97-AF65-F5344CB8AC3E}">
        <p14:creationId xmlns:p14="http://schemas.microsoft.com/office/powerpoint/2010/main" val="101922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0192CC-0F03-4400-8448-494CA8AB0886}" type="datetimeFigureOut">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A7E0C-CBA4-4157-9B42-0FC84C9B8104}" type="slidenum">
              <a:rPr lang="en-US" smtClean="0"/>
              <a:pPr/>
              <a:t>‹#›</a:t>
            </a:fld>
            <a:endParaRPr lang="en-US"/>
          </a:p>
        </p:txBody>
      </p:sp>
    </p:spTree>
    <p:extLst>
      <p:ext uri="{BB962C8B-B14F-4D97-AF65-F5344CB8AC3E}">
        <p14:creationId xmlns:p14="http://schemas.microsoft.com/office/powerpoint/2010/main" val="3923326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0192CC-0F03-4400-8448-494CA8AB0886}" type="datetimeFigureOut">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A7E0C-CBA4-4157-9B42-0FC84C9B8104}" type="slidenum">
              <a:rPr lang="en-US" smtClean="0"/>
              <a:pPr/>
              <a:t>‹#›</a:t>
            </a:fld>
            <a:endParaRPr lang="en-US"/>
          </a:p>
        </p:txBody>
      </p:sp>
    </p:spTree>
    <p:extLst>
      <p:ext uri="{BB962C8B-B14F-4D97-AF65-F5344CB8AC3E}">
        <p14:creationId xmlns:p14="http://schemas.microsoft.com/office/powerpoint/2010/main" val="405719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0192CC-0F03-4400-8448-494CA8AB0886}" type="datetimeFigureOut">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A7E0C-CBA4-4157-9B42-0FC84C9B8104}" type="slidenum">
              <a:rPr lang="en-US" smtClean="0"/>
              <a:pPr/>
              <a:t>‹#›</a:t>
            </a:fld>
            <a:endParaRPr lang="en-US"/>
          </a:p>
        </p:txBody>
      </p:sp>
    </p:spTree>
    <p:extLst>
      <p:ext uri="{BB962C8B-B14F-4D97-AF65-F5344CB8AC3E}">
        <p14:creationId xmlns:p14="http://schemas.microsoft.com/office/powerpoint/2010/main" val="244899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0192CC-0F03-4400-8448-494CA8AB0886}" type="datetimeFigureOut">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A7E0C-CBA4-4157-9B42-0FC84C9B8104}" type="slidenum">
              <a:rPr lang="en-US" smtClean="0"/>
              <a:pPr/>
              <a:t>‹#›</a:t>
            </a:fld>
            <a:endParaRPr lang="en-US"/>
          </a:p>
        </p:txBody>
      </p:sp>
    </p:spTree>
    <p:extLst>
      <p:ext uri="{BB962C8B-B14F-4D97-AF65-F5344CB8AC3E}">
        <p14:creationId xmlns:p14="http://schemas.microsoft.com/office/powerpoint/2010/main" val="3958514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0192CC-0F03-4400-8448-494CA8AB0886}" type="datetimeFigureOut">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CA7E0C-CBA4-4157-9B42-0FC84C9B8104}" type="slidenum">
              <a:rPr lang="en-US" smtClean="0"/>
              <a:pPr/>
              <a:t>‹#›</a:t>
            </a:fld>
            <a:endParaRPr lang="en-US"/>
          </a:p>
        </p:txBody>
      </p:sp>
    </p:spTree>
    <p:extLst>
      <p:ext uri="{BB962C8B-B14F-4D97-AF65-F5344CB8AC3E}">
        <p14:creationId xmlns:p14="http://schemas.microsoft.com/office/powerpoint/2010/main" val="856155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0192CC-0F03-4400-8448-494CA8AB0886}" type="datetimeFigureOut">
              <a:rPr lang="en-US" smtClean="0"/>
              <a:pPr/>
              <a:t>5/5/2016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CA7E0C-CBA4-4157-9B42-0FC84C9B8104}" type="slidenum">
              <a:rPr lang="en-US" smtClean="0"/>
              <a:pPr/>
              <a:t>‹#›</a:t>
            </a:fld>
            <a:endParaRPr lang="en-US"/>
          </a:p>
        </p:txBody>
      </p:sp>
    </p:spTree>
    <p:extLst>
      <p:ext uri="{BB962C8B-B14F-4D97-AF65-F5344CB8AC3E}">
        <p14:creationId xmlns:p14="http://schemas.microsoft.com/office/powerpoint/2010/main" val="187292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0192CC-0F03-4400-8448-494CA8AB0886}" type="datetimeFigureOut">
              <a:rPr lang="en-US" smtClean="0"/>
              <a:pPr/>
              <a:t>5/5/2016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CA7E0C-CBA4-4157-9B42-0FC84C9B8104}" type="slidenum">
              <a:rPr lang="en-US" smtClean="0"/>
              <a:pPr/>
              <a:t>‹#›</a:t>
            </a:fld>
            <a:endParaRPr lang="en-US"/>
          </a:p>
        </p:txBody>
      </p:sp>
    </p:spTree>
    <p:extLst>
      <p:ext uri="{BB962C8B-B14F-4D97-AF65-F5344CB8AC3E}">
        <p14:creationId xmlns:p14="http://schemas.microsoft.com/office/powerpoint/2010/main" val="1985812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192CC-0F03-4400-8448-494CA8AB0886}" type="datetimeFigureOut">
              <a:rPr lang="en-US" smtClean="0"/>
              <a:pPr/>
              <a:t>5/5/2016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CA7E0C-CBA4-4157-9B42-0FC84C9B8104}" type="slidenum">
              <a:rPr lang="en-US" smtClean="0"/>
              <a:pPr/>
              <a:t>‹#›</a:t>
            </a:fld>
            <a:endParaRPr lang="en-US"/>
          </a:p>
        </p:txBody>
      </p:sp>
    </p:spTree>
    <p:extLst>
      <p:ext uri="{BB962C8B-B14F-4D97-AF65-F5344CB8AC3E}">
        <p14:creationId xmlns:p14="http://schemas.microsoft.com/office/powerpoint/2010/main" val="1125119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0192CC-0F03-4400-8448-494CA8AB0886}" type="datetimeFigureOut">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CA7E0C-CBA4-4157-9B42-0FC84C9B8104}" type="slidenum">
              <a:rPr lang="en-US" smtClean="0"/>
              <a:pPr/>
              <a:t>‹#›</a:t>
            </a:fld>
            <a:endParaRPr lang="en-US"/>
          </a:p>
        </p:txBody>
      </p:sp>
    </p:spTree>
    <p:extLst>
      <p:ext uri="{BB962C8B-B14F-4D97-AF65-F5344CB8AC3E}">
        <p14:creationId xmlns:p14="http://schemas.microsoft.com/office/powerpoint/2010/main" val="2915703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0192CC-0F03-4400-8448-494CA8AB0886}" type="datetimeFigureOut">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CA7E0C-CBA4-4157-9B42-0FC84C9B8104}" type="slidenum">
              <a:rPr lang="en-US" smtClean="0"/>
              <a:pPr/>
              <a:t>‹#›</a:t>
            </a:fld>
            <a:endParaRPr lang="en-US"/>
          </a:p>
        </p:txBody>
      </p:sp>
    </p:spTree>
    <p:extLst>
      <p:ext uri="{BB962C8B-B14F-4D97-AF65-F5344CB8AC3E}">
        <p14:creationId xmlns:p14="http://schemas.microsoft.com/office/powerpoint/2010/main" val="1267245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192CC-0F03-4400-8448-494CA8AB0886}" type="datetimeFigureOut">
              <a:rPr lang="en-US" smtClean="0"/>
              <a:pPr/>
              <a:t>5/5/2016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CA7E0C-CBA4-4157-9B42-0FC84C9B8104}" type="slidenum">
              <a:rPr lang="en-US" smtClean="0"/>
              <a:pPr/>
              <a:t>‹#›</a:t>
            </a:fld>
            <a:endParaRPr lang="en-US"/>
          </a:p>
        </p:txBody>
      </p:sp>
    </p:spTree>
    <p:extLst>
      <p:ext uri="{BB962C8B-B14F-4D97-AF65-F5344CB8AC3E}">
        <p14:creationId xmlns:p14="http://schemas.microsoft.com/office/powerpoint/2010/main" val="127645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Spectral Clustering of the Stock Market</a:t>
            </a:r>
            <a:endParaRPr lang="en-US" dirty="0"/>
          </a:p>
        </p:txBody>
      </p:sp>
      <p:sp>
        <p:nvSpPr>
          <p:cNvPr id="3" name="Subtitle 2"/>
          <p:cNvSpPr>
            <a:spLocks noGrp="1"/>
          </p:cNvSpPr>
          <p:nvPr>
            <p:ph type="subTitle" idx="1"/>
          </p:nvPr>
        </p:nvSpPr>
        <p:spPr/>
        <p:txBody>
          <a:bodyPr/>
          <a:lstStyle/>
          <a:p>
            <a:r>
              <a:rPr lang="en-US" dirty="0" smtClean="0"/>
              <a:t>Kevin </a:t>
            </a:r>
            <a:r>
              <a:rPr lang="en-US" dirty="0" err="1" smtClean="0"/>
              <a:t>Jin</a:t>
            </a:r>
            <a:r>
              <a:rPr lang="en-US" dirty="0" smtClean="0"/>
              <a:t>, Patrick Yuen</a:t>
            </a:r>
            <a:endParaRPr lang="en-US" dirty="0"/>
          </a:p>
        </p:txBody>
      </p:sp>
    </p:spTree>
    <p:extLst>
      <p:ext uri="{BB962C8B-B14F-4D97-AF65-F5344CB8AC3E}">
        <p14:creationId xmlns:p14="http://schemas.microsoft.com/office/powerpoint/2010/main" val="3809767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ERP trading strategy</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For each cluster, leave out one company</a:t>
            </a:r>
          </a:p>
          <a:p>
            <a:pPr lvl="1"/>
            <a:r>
              <a:rPr lang="en-US" dirty="0" smtClean="0"/>
              <a:t>For each lag structure between all pairs of companies in the cluster, compute mean of leads</a:t>
            </a:r>
          </a:p>
          <a:p>
            <a:pPr lvl="1"/>
            <a:r>
              <a:rPr lang="en-US" dirty="0" smtClean="0"/>
              <a:t>Left out company has highest average lead against all other companies in the cluster</a:t>
            </a:r>
          </a:p>
          <a:p>
            <a:r>
              <a:rPr lang="en-US" dirty="0" smtClean="0"/>
              <a:t>Scale and center left out returns (z-scores)</a:t>
            </a:r>
          </a:p>
          <a:p>
            <a:r>
              <a:rPr lang="en-US" dirty="0" smtClean="0"/>
              <a:t>When left out return is above 80</a:t>
            </a:r>
            <a:r>
              <a:rPr lang="en-US" baseline="30000" dirty="0" smtClean="0"/>
              <a:t>th</a:t>
            </a:r>
            <a:r>
              <a:rPr lang="en-US" dirty="0" smtClean="0"/>
              <a:t> percentile of the normal distribution, buy all the other companies in the cluster and sell after 14 days</a:t>
            </a:r>
            <a:endParaRPr lang="en-US" dirty="0"/>
          </a:p>
        </p:txBody>
      </p:sp>
    </p:spTree>
    <p:extLst>
      <p:ext uri="{BB962C8B-B14F-4D97-AF65-F5344CB8AC3E}">
        <p14:creationId xmlns:p14="http://schemas.microsoft.com/office/powerpoint/2010/main" val="35026292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 trading strategies</a:t>
            </a:r>
            <a:endParaRPr lang="en-US" dirty="0"/>
          </a:p>
        </p:txBody>
      </p:sp>
      <p:sp>
        <p:nvSpPr>
          <p:cNvPr id="3" name="Content Placeholder 2"/>
          <p:cNvSpPr>
            <a:spLocks noGrp="1"/>
          </p:cNvSpPr>
          <p:nvPr>
            <p:ph idx="1"/>
          </p:nvPr>
        </p:nvSpPr>
        <p:spPr>
          <a:xfrm>
            <a:off x="457200" y="1646237"/>
            <a:ext cx="8229600" cy="4525963"/>
          </a:xfrm>
        </p:spPr>
        <p:txBody>
          <a:bodyPr/>
          <a:lstStyle/>
          <a:p>
            <a:r>
              <a:rPr lang="en-US" dirty="0" smtClean="0"/>
              <a:t>Perform the trading strategy using the ERP lag structures but with industry groups as clusters</a:t>
            </a:r>
          </a:p>
          <a:p>
            <a:pPr lvl="1"/>
            <a:r>
              <a:rPr lang="en-US" dirty="0" smtClean="0"/>
              <a:t>Lag structures are between any pairs of time series; i.e. cluster algorithm independent</a:t>
            </a:r>
          </a:p>
          <a:p>
            <a:r>
              <a:rPr lang="en-US" dirty="0" smtClean="0"/>
              <a:t>Perform the trading strategy using the ERP lag structures but with correlation based clusters</a:t>
            </a:r>
          </a:p>
          <a:p>
            <a:r>
              <a:rPr lang="en-US" dirty="0" smtClean="0"/>
              <a:t>Buy-and-hold the companies for the whole period (passive strategy)</a:t>
            </a:r>
            <a:endParaRPr lang="en-US" dirty="0"/>
          </a:p>
        </p:txBody>
      </p:sp>
    </p:spTree>
    <p:extLst>
      <p:ext uri="{BB962C8B-B14F-4D97-AF65-F5344CB8AC3E}">
        <p14:creationId xmlns:p14="http://schemas.microsoft.com/office/powerpoint/2010/main" val="2365300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results</a:t>
            </a:r>
            <a:endParaRPr lang="en-US" dirty="0"/>
          </a:p>
        </p:txBody>
      </p:sp>
      <p:sp>
        <p:nvSpPr>
          <p:cNvPr id="3" name="Content Placeholder 2"/>
          <p:cNvSpPr>
            <a:spLocks noGrp="1"/>
          </p:cNvSpPr>
          <p:nvPr>
            <p:ph idx="1"/>
          </p:nvPr>
        </p:nvSpPr>
        <p:spPr/>
        <p:txBody>
          <a:bodyPr/>
          <a:lstStyle/>
          <a:p>
            <a:r>
              <a:rPr lang="en-US" dirty="0" smtClean="0"/>
              <a:t>ARI of correlation spectral clustering: ~20-30%</a:t>
            </a:r>
          </a:p>
          <a:p>
            <a:r>
              <a:rPr lang="en-US" dirty="0" smtClean="0"/>
              <a:t>ARI of ERP spectral clustering: ~10-20</a:t>
            </a:r>
            <a:r>
              <a:rPr lang="en-US" dirty="0" smtClean="0"/>
              <a:t>%</a:t>
            </a:r>
          </a:p>
          <a:p>
            <a:r>
              <a:rPr lang="en-US" dirty="0" smtClean="0"/>
              <a:t>ERP within cluster sum of squares: ~2.96-3.15</a:t>
            </a:r>
          </a:p>
          <a:p>
            <a:r>
              <a:rPr lang="en-US" dirty="0" smtClean="0"/>
              <a:t>Cor. within cluster sum of squares: ~2.55-2.75</a:t>
            </a:r>
            <a:endParaRPr lang="en-US" dirty="0" smtClean="0"/>
          </a:p>
        </p:txBody>
      </p:sp>
    </p:spTree>
    <p:extLst>
      <p:ext uri="{BB962C8B-B14F-4D97-AF65-F5344CB8AC3E}">
        <p14:creationId xmlns:p14="http://schemas.microsoft.com/office/powerpoint/2010/main" val="42917286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Industry group baseline</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14223" y="2034266"/>
            <a:ext cx="7315553" cy="3657831"/>
          </a:xfrm>
        </p:spPr>
      </p:pic>
      <p:sp>
        <p:nvSpPr>
          <p:cNvPr id="5" name="TextBox 4"/>
          <p:cNvSpPr txBox="1"/>
          <p:nvPr/>
        </p:nvSpPr>
        <p:spPr>
          <a:xfrm>
            <a:off x="838200" y="5530118"/>
            <a:ext cx="7543800" cy="923330"/>
          </a:xfrm>
          <a:prstGeom prst="rect">
            <a:avLst/>
          </a:prstGeom>
          <a:noFill/>
        </p:spPr>
        <p:txBody>
          <a:bodyPr wrap="square" rtlCol="0">
            <a:spAutoFit/>
          </a:bodyPr>
          <a:lstStyle/>
          <a:p>
            <a:r>
              <a:rPr lang="en-US" dirty="0" smtClean="0"/>
              <a:t>Individual cluster % returns: -</a:t>
            </a:r>
            <a:r>
              <a:rPr lang="en-US" dirty="0"/>
              <a:t>5.38 11.47 39.05 -0.94  6.08 28.08 24.70 51.86 37.31 19.63  8.73 -3.21  9.39 26.23 -8.47 11.67 42.88 18.73 12.49 36.54 46.50 10.90 12.62 34.00</a:t>
            </a:r>
          </a:p>
        </p:txBody>
      </p:sp>
    </p:spTree>
    <p:extLst>
      <p:ext uri="{BB962C8B-B14F-4D97-AF65-F5344CB8AC3E}">
        <p14:creationId xmlns:p14="http://schemas.microsoft.com/office/powerpoint/2010/main" val="1624200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clustering baseline</a:t>
            </a:r>
            <a:endParaRPr lang="en-US" dirty="0"/>
          </a:p>
        </p:txBody>
      </p:sp>
      <p:sp>
        <p:nvSpPr>
          <p:cNvPr id="5" name="TextBox 4"/>
          <p:cNvSpPr txBox="1"/>
          <p:nvPr/>
        </p:nvSpPr>
        <p:spPr>
          <a:xfrm>
            <a:off x="838200" y="5530118"/>
            <a:ext cx="7543800" cy="923330"/>
          </a:xfrm>
          <a:prstGeom prst="rect">
            <a:avLst/>
          </a:prstGeom>
          <a:noFill/>
        </p:spPr>
        <p:txBody>
          <a:bodyPr wrap="square" rtlCol="0">
            <a:spAutoFit/>
          </a:bodyPr>
          <a:lstStyle/>
          <a:p>
            <a:r>
              <a:rPr lang="en-US" dirty="0" smtClean="0"/>
              <a:t>Individual cluster % returns</a:t>
            </a:r>
            <a:r>
              <a:rPr lang="en-US" dirty="0"/>
              <a:t>: 48.22  18.28  34.00   8.26  43.01  31.96  54.30   9.91  -8.07  19.33  51.86  43.22  36.78 55.14  28.43 -30.38  12.48  17.30  23.23   4.77   7.41</a:t>
            </a:r>
          </a:p>
        </p:txBody>
      </p:sp>
      <p:pic>
        <p:nvPicPr>
          <p:cNvPr id="8" name="Content Placeholder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14223" y="2034266"/>
            <a:ext cx="7315553" cy="3657831"/>
          </a:xfrm>
        </p:spPr>
      </p:pic>
    </p:spTree>
    <p:extLst>
      <p:ext uri="{BB962C8B-B14F-4D97-AF65-F5344CB8AC3E}">
        <p14:creationId xmlns:p14="http://schemas.microsoft.com/office/powerpoint/2010/main" val="8128024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ERP clustering</a:t>
            </a:r>
            <a:endParaRPr lang="en-US" dirty="0"/>
          </a:p>
        </p:txBody>
      </p:sp>
      <p:sp>
        <p:nvSpPr>
          <p:cNvPr id="5" name="TextBox 4"/>
          <p:cNvSpPr txBox="1"/>
          <p:nvPr/>
        </p:nvSpPr>
        <p:spPr>
          <a:xfrm>
            <a:off x="838200" y="5530118"/>
            <a:ext cx="7543800" cy="923330"/>
          </a:xfrm>
          <a:prstGeom prst="rect">
            <a:avLst/>
          </a:prstGeom>
          <a:noFill/>
        </p:spPr>
        <p:txBody>
          <a:bodyPr wrap="square" rtlCol="0">
            <a:spAutoFit/>
          </a:bodyPr>
          <a:lstStyle/>
          <a:p>
            <a:r>
              <a:rPr lang="en-US" dirty="0" smtClean="0"/>
              <a:t>Individual cluster % returns</a:t>
            </a:r>
            <a:r>
              <a:rPr lang="en-US" dirty="0"/>
              <a:t>: 5.25   9.67  57.90  27.26  33.41  18.88  20.13  48.22  -0.32  66.36  16.04  29.06  16.09 46.27  31.29  10.24   8.30  30.62  18.61  78.50  -1.79  11.27  51.86 -22.91</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14223" y="2034266"/>
            <a:ext cx="7315553" cy="3657831"/>
          </a:xfrm>
        </p:spPr>
      </p:pic>
    </p:spTree>
    <p:extLst>
      <p:ext uri="{BB962C8B-B14F-4D97-AF65-F5344CB8AC3E}">
        <p14:creationId xmlns:p14="http://schemas.microsoft.com/office/powerpoint/2010/main" val="29923817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err="1" smtClean="0"/>
              <a:t>Adj</a:t>
            </a:r>
            <a:r>
              <a:rPr lang="en-US" dirty="0" smtClean="0"/>
              <a:t> Rand Index and objective function value have no bearing on trading strategy returns</a:t>
            </a:r>
          </a:p>
          <a:p>
            <a:pPr lvl="1"/>
            <a:r>
              <a:rPr lang="en-US" dirty="0" smtClean="0"/>
              <a:t>More distinguishable clusters (in raw </a:t>
            </a:r>
            <a:r>
              <a:rPr lang="en-US" dirty="0" smtClean="0"/>
              <a:t>daily returns time </a:t>
            </a:r>
            <a:r>
              <a:rPr lang="en-US" dirty="0" smtClean="0"/>
              <a:t>series feature space) does not translate into consistent lead lag relationships</a:t>
            </a:r>
          </a:p>
          <a:p>
            <a:r>
              <a:rPr lang="en-US" dirty="0" smtClean="0"/>
              <a:t>Clusters capture predictive information that industry groups do not</a:t>
            </a:r>
          </a:p>
          <a:p>
            <a:r>
              <a:rPr lang="en-US" dirty="0" smtClean="0"/>
              <a:t>Repeated executions have varying returns</a:t>
            </a:r>
          </a:p>
          <a:p>
            <a:pPr lvl="1"/>
            <a:r>
              <a:rPr lang="en-US" dirty="0" smtClean="0"/>
              <a:t>K-means struggles to find 24 “natural” clusters</a:t>
            </a:r>
          </a:p>
        </p:txBody>
      </p:sp>
    </p:spTree>
    <p:extLst>
      <p:ext uri="{BB962C8B-B14F-4D97-AF65-F5344CB8AC3E}">
        <p14:creationId xmlns:p14="http://schemas.microsoft.com/office/powerpoint/2010/main" val="14799967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pipeline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257800"/>
              </a:xfrm>
            </p:spPr>
            <p:txBody>
              <a:bodyPr>
                <a:normAutofit/>
              </a:bodyPr>
              <a:lstStyle/>
              <a:p>
                <a:r>
                  <a:rPr lang="en-US" dirty="0" smtClean="0"/>
                  <a:t>Hold initial cluster centers constant when comparing the Adjusted Rand Indices for different clustering models</a:t>
                </a:r>
              </a:p>
              <a:p>
                <a:pPr lvl="1"/>
                <a:r>
                  <a:rPr lang="en-US" dirty="0" smtClean="0"/>
                  <a:t>Why do certain initializations generate much higher returns? Noise or underlying process?</a:t>
                </a:r>
              </a:p>
              <a:p>
                <a:r>
                  <a:rPr lang="en-US" dirty="0" smtClean="0"/>
                  <a:t>24 classes for 72 companies is too high. Try sectors (10 classes) instead of industry groups</a:t>
                </a:r>
              </a:p>
              <a:p>
                <a:r>
                  <a:rPr lang="en-US" dirty="0" smtClean="0"/>
                  <a:t>Longer time periods. ERP and similarity matrix are both </a:t>
                </a:r>
                <a14:m>
                  <m:oMath xmlns:m="http://schemas.openxmlformats.org/officeDocument/2006/math">
                    <m:r>
                      <a:rPr lang="en-US" b="0" i="1" smtClean="0">
                        <a:latin typeface="Cambria Math"/>
                      </a:rPr>
                      <m:t>𝑂</m:t>
                    </m:r>
                    <m:d>
                      <m:dPr>
                        <m:ctrlPr>
                          <a:rPr lang="en-US" b="0" i="1" smtClean="0">
                            <a:latin typeface="Cambria Math"/>
                          </a:rPr>
                        </m:ctrlPr>
                      </m:dPr>
                      <m:e>
                        <m:sSup>
                          <m:sSupPr>
                            <m:ctrlPr>
                              <a:rPr lang="en-US" b="0" i="1" smtClean="0">
                                <a:latin typeface="Cambria Math"/>
                              </a:rPr>
                            </m:ctrlPr>
                          </m:sSupPr>
                          <m:e>
                            <m:r>
                              <a:rPr lang="en-US" b="0" i="1" smtClean="0">
                                <a:latin typeface="Cambria Math"/>
                              </a:rPr>
                              <m:t>𝑛</m:t>
                            </m:r>
                          </m:e>
                          <m:sup>
                            <m:r>
                              <a:rPr lang="en-US" b="0" i="1" smtClean="0">
                                <a:latin typeface="Cambria Math"/>
                              </a:rPr>
                              <m:t>2</m:t>
                            </m:r>
                          </m:sup>
                        </m:sSup>
                      </m:e>
                    </m:d>
                  </m:oMath>
                </a14:m>
                <a:r>
                  <a:rPr lang="en-US" dirty="0" smtClean="0"/>
                  <a:t> though, so </a:t>
                </a:r>
                <a14:m>
                  <m:oMath xmlns:m="http://schemas.openxmlformats.org/officeDocument/2006/math">
                    <m:r>
                      <a:rPr lang="en-US" b="0" i="1" smtClean="0">
                        <a:latin typeface="Cambria Math"/>
                      </a:rPr>
                      <m:t>𝑂</m:t>
                    </m:r>
                    <m:d>
                      <m:dPr>
                        <m:ctrlPr>
                          <a:rPr lang="en-US" b="0" i="1" smtClean="0">
                            <a:latin typeface="Cambria Math"/>
                          </a:rPr>
                        </m:ctrlPr>
                      </m:dPr>
                      <m:e>
                        <m:sSup>
                          <m:sSupPr>
                            <m:ctrlPr>
                              <a:rPr lang="en-US" b="0" i="1" smtClean="0">
                                <a:latin typeface="Cambria Math"/>
                              </a:rPr>
                            </m:ctrlPr>
                          </m:sSupPr>
                          <m:e>
                            <m:r>
                              <a:rPr lang="en-US" b="0" i="1" smtClean="0">
                                <a:latin typeface="Cambria Math"/>
                              </a:rPr>
                              <m:t>𝑇</m:t>
                            </m:r>
                          </m:e>
                          <m:sup>
                            <m:r>
                              <a:rPr lang="en-US" b="0" i="1" smtClean="0">
                                <a:latin typeface="Cambria Math"/>
                              </a:rPr>
                              <m:t>4</m:t>
                            </m:r>
                          </m:sup>
                        </m:sSup>
                      </m:e>
                    </m:d>
                  </m:oMath>
                </a14:m>
                <a:r>
                  <a:rPr lang="en-US" dirty="0" smtClean="0"/>
                  <a:t> complexity</a:t>
                </a:r>
              </a:p>
              <a:p>
                <a:pPr lvl="1"/>
                <a:r>
                  <a:rPr lang="en-US" dirty="0" smtClean="0"/>
                  <a:t>Are results reproducible in different years?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257800"/>
              </a:xfrm>
              <a:blipFill rotWithShape="1">
                <a:blip r:embed="rId3"/>
                <a:stretch>
                  <a:fillRect l="-1630" t="-1508" r="-1852" b="-1276"/>
                </a:stretch>
              </a:blipFill>
            </p:spPr>
            <p:txBody>
              <a:bodyPr/>
              <a:lstStyle/>
              <a:p>
                <a:r>
                  <a:rPr lang="en-US">
                    <a:noFill/>
                  </a:rPr>
                  <a:t> </a:t>
                </a:r>
              </a:p>
            </p:txBody>
          </p:sp>
        </mc:Fallback>
      </mc:AlternateContent>
    </p:spTree>
    <p:extLst>
      <p:ext uri="{BB962C8B-B14F-4D97-AF65-F5344CB8AC3E}">
        <p14:creationId xmlns:p14="http://schemas.microsoft.com/office/powerpoint/2010/main" val="190939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Investigation</a:t>
            </a:r>
            <a:endParaRPr lang="en-US" dirty="0"/>
          </a:p>
        </p:txBody>
      </p:sp>
      <p:sp>
        <p:nvSpPr>
          <p:cNvPr id="3" name="Content Placeholder 2"/>
          <p:cNvSpPr>
            <a:spLocks noGrp="1"/>
          </p:cNvSpPr>
          <p:nvPr>
            <p:ph idx="1"/>
          </p:nvPr>
        </p:nvSpPr>
        <p:spPr/>
        <p:txBody>
          <a:bodyPr>
            <a:normAutofit/>
          </a:bodyPr>
          <a:lstStyle/>
          <a:p>
            <a:r>
              <a:rPr lang="en-US" dirty="0" smtClean="0"/>
              <a:t>Do companies in the same industry follow the same trends in stock prices?</a:t>
            </a:r>
          </a:p>
          <a:p>
            <a:pPr lvl="1"/>
            <a:r>
              <a:rPr lang="en-US" dirty="0" smtClean="0"/>
              <a:t>Our belief: stock prices of similar companies react to the same events, but with different delays</a:t>
            </a:r>
          </a:p>
          <a:p>
            <a:r>
              <a:rPr lang="en-US" dirty="0" smtClean="0"/>
              <a:t>Can ERP lag structures predict whether a time series consistently leads or lags another?</a:t>
            </a:r>
          </a:p>
          <a:p>
            <a:pPr lvl="1"/>
            <a:r>
              <a:rPr lang="en-US" dirty="0" smtClean="0"/>
              <a:t>Stock trading strategy</a:t>
            </a:r>
          </a:p>
        </p:txBody>
      </p:sp>
    </p:spTree>
    <p:extLst>
      <p:ext uri="{BB962C8B-B14F-4D97-AF65-F5344CB8AC3E}">
        <p14:creationId xmlns:p14="http://schemas.microsoft.com/office/powerpoint/2010/main" val="17402027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distance with Real Penalty</a:t>
            </a:r>
            <a:endParaRPr lang="en-US" dirty="0"/>
          </a:p>
        </p:txBody>
      </p:sp>
      <p:sp>
        <p:nvSpPr>
          <p:cNvPr id="3" name="Content Placeholder 2"/>
          <p:cNvSpPr>
            <a:spLocks noGrp="1"/>
          </p:cNvSpPr>
          <p:nvPr>
            <p:ph idx="1"/>
          </p:nvPr>
        </p:nvSpPr>
        <p:spPr/>
        <p:txBody>
          <a:bodyPr>
            <a:normAutofit/>
          </a:bodyPr>
          <a:lstStyle/>
          <a:p>
            <a:r>
              <a:rPr lang="en-US" dirty="0" smtClean="0"/>
              <a:t>ERP is an elastic distance metric. Chooses the lags (alignment) that minimizes the distance</a:t>
            </a:r>
          </a:p>
          <a:p>
            <a:r>
              <a:rPr lang="en-US" dirty="0" smtClean="0"/>
              <a:t>Outputs (1) a single number, the distance between two time series</a:t>
            </a:r>
          </a:p>
          <a:p>
            <a:r>
              <a:rPr lang="en-US" dirty="0" smtClean="0"/>
              <a:t>Outputs (2) the lag/lead structure of the two series that produces that distance</a:t>
            </a:r>
            <a:endParaRPr lang="en-US" dirty="0"/>
          </a:p>
        </p:txBody>
      </p:sp>
    </p:spTree>
    <p:extLst>
      <p:ext uri="{BB962C8B-B14F-4D97-AF65-F5344CB8AC3E}">
        <p14:creationId xmlns:p14="http://schemas.microsoft.com/office/powerpoint/2010/main" val="103830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Alignment from series A to B</a:t>
            </a:r>
            <a:endParaRPr lang="en-US" dirty="0"/>
          </a:p>
        </p:txBody>
      </p:sp>
      <p:sp>
        <p:nvSpPr>
          <p:cNvPr id="6" name="Content Placeholder 5"/>
          <p:cNvSpPr>
            <a:spLocks noGrp="1"/>
          </p:cNvSpPr>
          <p:nvPr>
            <p:ph sz="half" idx="2"/>
          </p:nvPr>
        </p:nvSpPr>
        <p:spPr>
          <a:xfrm>
            <a:off x="457200" y="1600201"/>
            <a:ext cx="8229600" cy="1219200"/>
          </a:xfrm>
        </p:spPr>
        <p:txBody>
          <a:bodyPr/>
          <a:lstStyle/>
          <a:p>
            <a:r>
              <a:rPr lang="en-US" dirty="0" smtClean="0"/>
              <a:t>|A – </a:t>
            </a:r>
            <a:r>
              <a:rPr lang="en-US" dirty="0" err="1" smtClean="0"/>
              <a:t>B|</a:t>
            </a:r>
            <a:r>
              <a:rPr lang="en-US" baseline="-25000" dirty="0" err="1" smtClean="0"/>
              <a:t>erp</a:t>
            </a:r>
            <a:r>
              <a:rPr lang="en-US" dirty="0" smtClean="0"/>
              <a:t> = (… + |3 – 5| + |4 – 6| + …)</a:t>
            </a:r>
          </a:p>
          <a:p>
            <a:r>
              <a:rPr lang="en-US" dirty="0" smtClean="0"/>
              <a:t>A lead over B = &lt; …, 8 – 6, 9 – 7, … &gt;</a:t>
            </a:r>
            <a:endParaRPr lang="en-US" dirty="0"/>
          </a:p>
        </p:txBody>
      </p:sp>
      <p:pic>
        <p:nvPicPr>
          <p:cNvPr id="8" name="Picture 2" descr="http://www.psb.ugent.be/cbd/papers/gentxwarper/images/dtw_algorithm/aligned.gif"/>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790574" y="3148806"/>
            <a:ext cx="7743825" cy="32812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505200" y="3457138"/>
            <a:ext cx="762000" cy="369332"/>
          </a:xfrm>
          <a:prstGeom prst="rect">
            <a:avLst/>
          </a:prstGeom>
          <a:noFill/>
        </p:spPr>
        <p:txBody>
          <a:bodyPr wrap="square" rtlCol="0">
            <a:spAutoFit/>
          </a:bodyPr>
          <a:lstStyle/>
          <a:p>
            <a:r>
              <a:rPr lang="en-US" dirty="0" smtClean="0"/>
              <a:t>&lt;6,5&gt;</a:t>
            </a:r>
            <a:endParaRPr lang="en-US" dirty="0"/>
          </a:p>
        </p:txBody>
      </p:sp>
      <p:sp>
        <p:nvSpPr>
          <p:cNvPr id="10" name="TextBox 9"/>
          <p:cNvSpPr txBox="1"/>
          <p:nvPr/>
        </p:nvSpPr>
        <p:spPr>
          <a:xfrm>
            <a:off x="4030639" y="3068745"/>
            <a:ext cx="723900" cy="369332"/>
          </a:xfrm>
          <a:prstGeom prst="rect">
            <a:avLst/>
          </a:prstGeom>
          <a:noFill/>
        </p:spPr>
        <p:txBody>
          <a:bodyPr wrap="square" rtlCol="0">
            <a:spAutoFit/>
          </a:bodyPr>
          <a:lstStyle/>
          <a:p>
            <a:r>
              <a:rPr lang="en-US" dirty="0" smtClean="0"/>
              <a:t>&lt;7,6&gt;</a:t>
            </a:r>
            <a:endParaRPr lang="en-US" dirty="0"/>
          </a:p>
        </p:txBody>
      </p:sp>
      <p:sp>
        <p:nvSpPr>
          <p:cNvPr id="12" name="TextBox 11"/>
          <p:cNvSpPr txBox="1"/>
          <p:nvPr/>
        </p:nvSpPr>
        <p:spPr>
          <a:xfrm>
            <a:off x="4635689" y="5163084"/>
            <a:ext cx="762000" cy="369332"/>
          </a:xfrm>
          <a:prstGeom prst="rect">
            <a:avLst/>
          </a:prstGeom>
          <a:noFill/>
        </p:spPr>
        <p:txBody>
          <a:bodyPr wrap="square" rtlCol="0">
            <a:spAutoFit/>
          </a:bodyPr>
          <a:lstStyle/>
          <a:p>
            <a:r>
              <a:rPr lang="en-US" dirty="0" smtClean="0"/>
              <a:t>&lt;8,3&gt;</a:t>
            </a:r>
            <a:endParaRPr lang="en-US" dirty="0"/>
          </a:p>
        </p:txBody>
      </p:sp>
      <p:sp>
        <p:nvSpPr>
          <p:cNvPr id="13" name="TextBox 12"/>
          <p:cNvSpPr txBox="1"/>
          <p:nvPr/>
        </p:nvSpPr>
        <p:spPr>
          <a:xfrm>
            <a:off x="4975178" y="4585647"/>
            <a:ext cx="762000" cy="369332"/>
          </a:xfrm>
          <a:prstGeom prst="rect">
            <a:avLst/>
          </a:prstGeom>
          <a:noFill/>
        </p:spPr>
        <p:txBody>
          <a:bodyPr wrap="square" rtlCol="0">
            <a:spAutoFit/>
          </a:bodyPr>
          <a:lstStyle/>
          <a:p>
            <a:r>
              <a:rPr lang="en-US" dirty="0" smtClean="0"/>
              <a:t>&lt;9,4&gt;</a:t>
            </a:r>
            <a:endParaRPr lang="en-US" dirty="0"/>
          </a:p>
        </p:txBody>
      </p:sp>
      <p:sp>
        <p:nvSpPr>
          <p:cNvPr id="14" name="TextBox 13"/>
          <p:cNvSpPr txBox="1"/>
          <p:nvPr/>
        </p:nvSpPr>
        <p:spPr>
          <a:xfrm>
            <a:off x="8229600" y="5079094"/>
            <a:ext cx="361950" cy="369332"/>
          </a:xfrm>
          <a:prstGeom prst="rect">
            <a:avLst/>
          </a:prstGeom>
          <a:noFill/>
        </p:spPr>
        <p:txBody>
          <a:bodyPr wrap="square" rtlCol="0">
            <a:spAutoFit/>
          </a:bodyPr>
          <a:lstStyle/>
          <a:p>
            <a:r>
              <a:rPr lang="en-US" dirty="0" smtClean="0"/>
              <a:t>A</a:t>
            </a:r>
            <a:endParaRPr lang="en-US" dirty="0"/>
          </a:p>
        </p:txBody>
      </p:sp>
      <p:sp>
        <p:nvSpPr>
          <p:cNvPr id="15" name="TextBox 14"/>
          <p:cNvSpPr txBox="1"/>
          <p:nvPr/>
        </p:nvSpPr>
        <p:spPr>
          <a:xfrm>
            <a:off x="8229600" y="4038600"/>
            <a:ext cx="361950" cy="369332"/>
          </a:xfrm>
          <a:prstGeom prst="rect">
            <a:avLst/>
          </a:prstGeom>
          <a:noFill/>
        </p:spPr>
        <p:txBody>
          <a:bodyPr wrap="square" rtlCol="0">
            <a:spAutoFit/>
          </a:bodyPr>
          <a:lstStyle/>
          <a:p>
            <a:r>
              <a:rPr lang="en-US" dirty="0"/>
              <a:t>B</a:t>
            </a:r>
          </a:p>
        </p:txBody>
      </p:sp>
      <p:sp>
        <p:nvSpPr>
          <p:cNvPr id="16" name="TextBox 15"/>
          <p:cNvSpPr txBox="1"/>
          <p:nvPr/>
        </p:nvSpPr>
        <p:spPr>
          <a:xfrm>
            <a:off x="990600" y="3297766"/>
            <a:ext cx="1676400" cy="369332"/>
          </a:xfrm>
          <a:prstGeom prst="rect">
            <a:avLst/>
          </a:prstGeom>
          <a:noFill/>
        </p:spPr>
        <p:txBody>
          <a:bodyPr wrap="square" rtlCol="0">
            <a:spAutoFit/>
          </a:bodyPr>
          <a:lstStyle/>
          <a:p>
            <a:r>
              <a:rPr lang="en-US" dirty="0" smtClean="0"/>
              <a:t>&lt;time, y-value&gt;</a:t>
            </a:r>
            <a:endParaRPr lang="en-US" dirty="0"/>
          </a:p>
        </p:txBody>
      </p:sp>
    </p:spTree>
    <p:extLst>
      <p:ext uri="{BB962C8B-B14F-4D97-AF65-F5344CB8AC3E}">
        <p14:creationId xmlns:p14="http://schemas.microsoft.com/office/powerpoint/2010/main" val="4253114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ERP kernel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953000"/>
              </a:xfrm>
            </p:spPr>
            <p:txBody>
              <a:bodyPr>
                <a:normAutofit/>
              </a:bodyPr>
              <a:lstStyle/>
              <a:p>
                <a:r>
                  <a:rPr lang="en-US" dirty="0" smtClean="0"/>
                  <a:t>Convert the price series to a % returns series</a:t>
                </a:r>
              </a:p>
              <a:p>
                <a:pPr lvl="1"/>
                <a14:m>
                  <m:oMath xmlns:m="http://schemas.openxmlformats.org/officeDocument/2006/math">
                    <m:sSub>
                      <m:sSubPr>
                        <m:ctrlPr>
                          <a:rPr lang="en-US" b="0" i="1" smtClean="0">
                            <a:latin typeface="Cambria Math"/>
                          </a:rPr>
                        </m:ctrlPr>
                      </m:sSubPr>
                      <m:e>
                        <m:r>
                          <m:rPr>
                            <m:nor/>
                          </m:rPr>
                          <a:rPr lang="en-US" b="0" i="0" smtClean="0">
                            <a:latin typeface="Cambria Math"/>
                          </a:rPr>
                          <m:t>ret</m:t>
                        </m:r>
                      </m:e>
                      <m:sub>
                        <m:r>
                          <a:rPr lang="en-US" b="0" i="1" smtClean="0">
                            <a:latin typeface="Cambria Math"/>
                          </a:rPr>
                          <m:t>𝑖</m:t>
                        </m:r>
                        <m:r>
                          <a:rPr lang="en-US" b="0" i="1" smtClean="0">
                            <a:latin typeface="Cambria Math"/>
                          </a:rPr>
                          <m:t>,</m:t>
                        </m:r>
                        <m:r>
                          <a:rPr lang="en-US" b="0" i="1" smtClean="0">
                            <a:latin typeface="Cambria Math"/>
                          </a:rPr>
                          <m:t>𝑡</m:t>
                        </m:r>
                      </m:sub>
                    </m:sSub>
                    <m:r>
                      <a:rPr lang="en-US" b="0" i="1" smtClean="0">
                        <a:latin typeface="Cambria Math"/>
                      </a:rPr>
                      <m:t>=</m:t>
                    </m:r>
                    <m:f>
                      <m:fPr>
                        <m:ctrlPr>
                          <a:rPr lang="en-US" b="0" i="1" smtClean="0">
                            <a:latin typeface="Cambria Math"/>
                          </a:rPr>
                        </m:ctrlPr>
                      </m:fPr>
                      <m:num>
                        <m:sSub>
                          <m:sSubPr>
                            <m:ctrlPr>
                              <a:rPr lang="en-US" b="0" i="1" smtClean="0">
                                <a:latin typeface="Cambria Math"/>
                              </a:rPr>
                            </m:ctrlPr>
                          </m:sSubPr>
                          <m:e>
                            <m:r>
                              <m:rPr>
                                <m:nor/>
                              </m:rPr>
                              <a:rPr lang="en-US" b="0" i="0" smtClean="0">
                                <a:latin typeface="Cambria Math"/>
                              </a:rPr>
                              <m:t>prices</m:t>
                            </m:r>
                          </m:e>
                          <m:sub>
                            <m:r>
                              <a:rPr lang="en-US" b="0" i="1" smtClean="0">
                                <a:latin typeface="Cambria Math"/>
                              </a:rPr>
                              <m:t>𝑖</m:t>
                            </m:r>
                            <m:r>
                              <a:rPr lang="en-US" b="0" i="1" smtClean="0">
                                <a:latin typeface="Cambria Math"/>
                              </a:rPr>
                              <m:t>,</m:t>
                            </m:r>
                            <m:r>
                              <a:rPr lang="en-US" b="0" i="1" smtClean="0">
                                <a:latin typeface="Cambria Math"/>
                              </a:rPr>
                              <m:t>𝑡</m:t>
                            </m:r>
                          </m:sub>
                        </m:sSub>
                        <m:r>
                          <a:rPr lang="en-US" b="0" i="1" smtClean="0">
                            <a:latin typeface="Cambria Math"/>
                          </a:rPr>
                          <m:t>−</m:t>
                        </m:r>
                        <m:sSub>
                          <m:sSubPr>
                            <m:ctrlPr>
                              <a:rPr lang="en-US" b="0" i="1" smtClean="0">
                                <a:latin typeface="Cambria Math"/>
                              </a:rPr>
                            </m:ctrlPr>
                          </m:sSubPr>
                          <m:e>
                            <m:r>
                              <m:rPr>
                                <m:nor/>
                              </m:rPr>
                              <a:rPr lang="en-US" b="0" i="0" smtClean="0">
                                <a:latin typeface="Cambria Math"/>
                              </a:rPr>
                              <m:t>prices</m:t>
                            </m:r>
                          </m:e>
                          <m:sub>
                            <m:r>
                              <a:rPr lang="en-US" b="0" i="1" smtClean="0">
                                <a:latin typeface="Cambria Math"/>
                              </a:rPr>
                              <m:t>𝑖</m:t>
                            </m:r>
                            <m:r>
                              <a:rPr lang="en-US" b="0" i="1" smtClean="0">
                                <a:latin typeface="Cambria Math"/>
                              </a:rPr>
                              <m:t>,</m:t>
                            </m:r>
                            <m:r>
                              <a:rPr lang="en-US" b="0" i="1" smtClean="0">
                                <a:latin typeface="Cambria Math"/>
                              </a:rPr>
                              <m:t>𝑡</m:t>
                            </m:r>
                            <m:r>
                              <a:rPr lang="en-US" b="0" i="1" smtClean="0">
                                <a:latin typeface="Cambria Math"/>
                              </a:rPr>
                              <m:t>−1</m:t>
                            </m:r>
                          </m:sub>
                        </m:sSub>
                      </m:num>
                      <m:den>
                        <m:sSub>
                          <m:sSubPr>
                            <m:ctrlPr>
                              <a:rPr lang="en-US" b="0" i="1" smtClean="0">
                                <a:latin typeface="Cambria Math"/>
                              </a:rPr>
                            </m:ctrlPr>
                          </m:sSubPr>
                          <m:e>
                            <m:r>
                              <m:rPr>
                                <m:nor/>
                              </m:rPr>
                              <a:rPr lang="en-US" b="0" i="0" smtClean="0">
                                <a:latin typeface="Cambria Math"/>
                              </a:rPr>
                              <m:t>prices</m:t>
                            </m:r>
                          </m:e>
                          <m:sub>
                            <m:r>
                              <a:rPr lang="en-US" b="0" i="1" smtClean="0">
                                <a:latin typeface="Cambria Math"/>
                              </a:rPr>
                              <m:t>𝑖</m:t>
                            </m:r>
                            <m:r>
                              <a:rPr lang="en-US" b="0" i="1" smtClean="0">
                                <a:latin typeface="Cambria Math"/>
                              </a:rPr>
                              <m:t>,</m:t>
                            </m:r>
                            <m:r>
                              <a:rPr lang="en-US" b="0" i="1" smtClean="0">
                                <a:latin typeface="Cambria Math"/>
                              </a:rPr>
                              <m:t>𝑡</m:t>
                            </m:r>
                            <m:r>
                              <a:rPr lang="en-US" b="0" i="1" smtClean="0">
                                <a:latin typeface="Cambria Math"/>
                              </a:rPr>
                              <m:t>−1</m:t>
                            </m:r>
                          </m:sub>
                        </m:sSub>
                      </m:den>
                    </m:f>
                    <m:r>
                      <a:rPr lang="en-US" b="0" i="1" smtClean="0">
                        <a:latin typeface="Cambria Math"/>
                      </a:rPr>
                      <m:t>,1&lt;</m:t>
                    </m:r>
                    <m:r>
                      <a:rPr lang="en-US" b="0" i="1" smtClean="0">
                        <a:latin typeface="Cambria Math"/>
                      </a:rPr>
                      <m:t>𝑡</m:t>
                    </m:r>
                    <m:r>
                      <a:rPr lang="en-US" b="0" i="1" smtClean="0">
                        <a:latin typeface="Cambria Math"/>
                      </a:rPr>
                      <m:t>&lt;</m:t>
                    </m:r>
                    <m:r>
                      <a:rPr lang="en-US" b="0" i="1" smtClean="0">
                        <a:latin typeface="Cambria Math"/>
                      </a:rPr>
                      <m:t>𝑇</m:t>
                    </m:r>
                  </m:oMath>
                </a14:m>
                <a:endParaRPr lang="en-US" b="0" i="0" dirty="0" smtClean="0">
                  <a:latin typeface="Cambria Math"/>
                </a:endParaRPr>
              </a:p>
              <a:p>
                <a:r>
                  <a:rPr lang="en-US" dirty="0" smtClean="0"/>
                  <a:t>Scale returns by standard deviations </a:t>
                </a:r>
                <a14:m>
                  <m:oMath xmlns:m="http://schemas.openxmlformats.org/officeDocument/2006/math">
                    <m:sSub>
                      <m:sSubPr>
                        <m:ctrlPr>
                          <a:rPr lang="en-US" b="0" i="1" smtClean="0">
                            <a:latin typeface="Cambria Math"/>
                          </a:rPr>
                        </m:ctrlPr>
                      </m:sSubPr>
                      <m:e>
                        <m:r>
                          <a:rPr lang="en-US" b="0" i="1" smtClean="0">
                            <a:latin typeface="Cambria Math"/>
                          </a:rPr>
                          <m:t>𝜎</m:t>
                        </m:r>
                      </m:e>
                      <m:sub>
                        <m:r>
                          <a:rPr lang="en-US" b="0" i="1" smtClean="0">
                            <a:latin typeface="Cambria Math"/>
                          </a:rPr>
                          <m:t>𝑖</m:t>
                        </m:r>
                      </m:sub>
                    </m:sSub>
                  </m:oMath>
                </a14:m>
                <a:r>
                  <a:rPr lang="en-US" dirty="0" smtClean="0"/>
                  <a:t> and </a:t>
                </a:r>
                <a14:m>
                  <m:oMath xmlns:m="http://schemas.openxmlformats.org/officeDocument/2006/math">
                    <m:sSub>
                      <m:sSubPr>
                        <m:ctrlPr>
                          <a:rPr lang="en-US" b="0" i="1" smtClean="0">
                            <a:latin typeface="Cambria Math"/>
                          </a:rPr>
                        </m:ctrlPr>
                      </m:sSubPr>
                      <m:e>
                        <m:r>
                          <a:rPr lang="en-US" b="0" i="1" smtClean="0">
                            <a:latin typeface="Cambria Math"/>
                          </a:rPr>
                          <m:t>𝜎</m:t>
                        </m:r>
                      </m:e>
                      <m:sub>
                        <m:r>
                          <a:rPr lang="en-US" b="0" i="1" smtClean="0">
                            <a:latin typeface="Cambria Math"/>
                          </a:rPr>
                          <m:t>𝑗</m:t>
                        </m:r>
                      </m:sub>
                    </m:sSub>
                  </m:oMath>
                </a14:m>
                <a:endParaRPr lang="en-US" dirty="0"/>
              </a:p>
              <a:p>
                <a:r>
                  <a:rPr lang="en-US" dirty="0" smtClean="0"/>
                  <a:t>Create </a:t>
                </a:r>
                <a:r>
                  <a:rPr lang="en-US" b="0" dirty="0" smtClean="0"/>
                  <a:t>similarity matrix for spectral clustering</a:t>
                </a:r>
              </a:p>
              <a:p>
                <a:pPr lvl="1"/>
                <a14:m>
                  <m:oMath xmlns:m="http://schemas.openxmlformats.org/officeDocument/2006/math">
                    <m:sSub>
                      <m:sSubPr>
                        <m:ctrlPr>
                          <a:rPr lang="en-US" b="0" i="1" smtClean="0">
                            <a:latin typeface="Cambria Math"/>
                          </a:rPr>
                        </m:ctrlPr>
                      </m:sSubPr>
                      <m:e>
                        <m:r>
                          <a:rPr lang="en-US" b="0" i="1" smtClean="0">
                            <a:latin typeface="Cambria Math"/>
                          </a:rPr>
                          <m:t>𝐴</m:t>
                        </m:r>
                      </m:e>
                      <m:sub>
                        <m:r>
                          <a:rPr lang="en-US" b="0" i="1" smtClean="0">
                            <a:latin typeface="Cambria Math"/>
                          </a:rPr>
                          <m:t>𝑖</m:t>
                        </m:r>
                        <m:r>
                          <a:rPr lang="en-US" b="0" i="1" smtClean="0">
                            <a:latin typeface="Cambria Math"/>
                          </a:rPr>
                          <m:t>,</m:t>
                        </m:r>
                        <m:r>
                          <a:rPr lang="en-US" b="0" i="1" smtClean="0">
                            <a:latin typeface="Cambria Math"/>
                          </a:rPr>
                          <m:t>𝑗</m:t>
                        </m:r>
                      </m:sub>
                    </m:sSub>
                    <m:r>
                      <a:rPr lang="en-US" b="0" i="1" smtClean="0">
                        <a:latin typeface="Cambria Math"/>
                      </a:rPr>
                      <m:t>=</m:t>
                    </m:r>
                    <m:func>
                      <m:funcPr>
                        <m:ctrlPr>
                          <a:rPr lang="en-US" b="0" i="1" smtClean="0">
                            <a:latin typeface="Cambria Math"/>
                          </a:rPr>
                        </m:ctrlPr>
                      </m:funcPr>
                      <m:fName>
                        <m:r>
                          <m:rPr>
                            <m:sty m:val="p"/>
                          </m:rPr>
                          <a:rPr lang="en-US" b="0" i="0" smtClean="0">
                            <a:latin typeface="Cambria Math"/>
                          </a:rPr>
                          <m:t>exp</m:t>
                        </m:r>
                      </m:fName>
                      <m:e>
                        <m:d>
                          <m:dPr>
                            <m:ctrlPr>
                              <a:rPr lang="en-US" b="0" i="1" smtClean="0">
                                <a:latin typeface="Cambria Math"/>
                              </a:rPr>
                            </m:ctrlPr>
                          </m:dPr>
                          <m:e>
                            <m:r>
                              <a:rPr lang="en-US" b="0" i="1" smtClean="0">
                                <a:latin typeface="Cambria Math"/>
                              </a:rPr>
                              <m:t>−</m:t>
                            </m:r>
                            <m:f>
                              <m:fPr>
                                <m:ctrlPr>
                                  <a:rPr lang="en-US" b="0" i="1" smtClean="0">
                                    <a:latin typeface="Cambria Math"/>
                                  </a:rPr>
                                </m:ctrlPr>
                              </m:fPr>
                              <m:num>
                                <m:sSubSup>
                                  <m:sSubSupPr>
                                    <m:ctrlPr>
                                      <a:rPr lang="en-US" b="0" i="1" smtClean="0">
                                        <a:latin typeface="Cambria Math"/>
                                      </a:rPr>
                                    </m:ctrlPr>
                                  </m:sSubSupPr>
                                  <m:e>
                                    <m:d>
                                      <m:dPr>
                                        <m:begChr m:val="|"/>
                                        <m:endChr m:val="|"/>
                                        <m:ctrlPr>
                                          <a:rPr lang="en-US" b="0" i="1" smtClean="0">
                                            <a:latin typeface="Cambria Math"/>
                                          </a:rPr>
                                        </m:ctrlPr>
                                      </m:dPr>
                                      <m:e>
                                        <m:f>
                                          <m:fPr>
                                            <m:type m:val="lin"/>
                                            <m:ctrlPr>
                                              <a:rPr lang="en-US" b="0" i="1" smtClean="0">
                                                <a:latin typeface="Cambria Math"/>
                                              </a:rPr>
                                            </m:ctrlPr>
                                          </m:fPr>
                                          <m:num>
                                            <m:acc>
                                              <m:accPr>
                                                <m:chr m:val="⃗"/>
                                                <m:ctrlPr>
                                                  <a:rPr lang="en-US" b="0" i="1" smtClean="0">
                                                    <a:latin typeface="Cambria Math"/>
                                                  </a:rPr>
                                                </m:ctrlPr>
                                              </m:accPr>
                                              <m:e>
                                                <m:sSub>
                                                  <m:sSubPr>
                                                    <m:ctrlPr>
                                                      <a:rPr lang="en-US" i="1" smtClean="0">
                                                        <a:latin typeface="Cambria Math"/>
                                                      </a:rPr>
                                                    </m:ctrlPr>
                                                  </m:sSubPr>
                                                  <m:e>
                                                    <m:r>
                                                      <m:rPr>
                                                        <m:nor/>
                                                      </m:rPr>
                                                      <a:rPr lang="en-US" i="0" smtClean="0">
                                                        <a:latin typeface="Cambria Math"/>
                                                      </a:rPr>
                                                      <m:t>ret</m:t>
                                                    </m:r>
                                                  </m:e>
                                                  <m:sub>
                                                    <m:r>
                                                      <a:rPr lang="en-US" b="0" i="1" smtClean="0">
                                                        <a:latin typeface="Cambria Math"/>
                                                      </a:rPr>
                                                      <m:t>𝑖</m:t>
                                                    </m:r>
                                                  </m:sub>
                                                </m:sSub>
                                              </m:e>
                                            </m:acc>
                                          </m:num>
                                          <m:den>
                                            <m:sSub>
                                              <m:sSubPr>
                                                <m:ctrlPr>
                                                  <a:rPr lang="en-US" b="0" i="1" smtClean="0">
                                                    <a:latin typeface="Cambria Math"/>
                                                  </a:rPr>
                                                </m:ctrlPr>
                                              </m:sSubPr>
                                              <m:e>
                                                <m:r>
                                                  <a:rPr lang="en-US" b="0" i="1" smtClean="0">
                                                    <a:latin typeface="Cambria Math"/>
                                                  </a:rPr>
                                                  <m:t>𝜎</m:t>
                                                </m:r>
                                              </m:e>
                                              <m:sub>
                                                <m:r>
                                                  <a:rPr lang="en-US" b="0" i="1" smtClean="0">
                                                    <a:latin typeface="Cambria Math"/>
                                                  </a:rPr>
                                                  <m:t>𝑖</m:t>
                                                </m:r>
                                              </m:sub>
                                            </m:sSub>
                                          </m:den>
                                        </m:f>
                                        <m:r>
                                          <a:rPr lang="en-US" b="0" i="1" smtClean="0">
                                            <a:latin typeface="Cambria Math"/>
                                          </a:rPr>
                                          <m:t>−</m:t>
                                        </m:r>
                                        <m:f>
                                          <m:fPr>
                                            <m:type m:val="lin"/>
                                            <m:ctrlPr>
                                              <a:rPr lang="en-US" b="0" i="1" smtClean="0">
                                                <a:latin typeface="Cambria Math"/>
                                              </a:rPr>
                                            </m:ctrlPr>
                                          </m:fPr>
                                          <m:num>
                                            <m:acc>
                                              <m:accPr>
                                                <m:chr m:val="⃗"/>
                                                <m:ctrlPr>
                                                  <a:rPr lang="en-US" b="0" i="1" smtClean="0">
                                                    <a:latin typeface="Cambria Math"/>
                                                  </a:rPr>
                                                </m:ctrlPr>
                                              </m:accPr>
                                              <m:e>
                                                <m:sSub>
                                                  <m:sSubPr>
                                                    <m:ctrlPr>
                                                      <a:rPr lang="en-US" i="1" smtClean="0">
                                                        <a:latin typeface="Cambria Math"/>
                                                      </a:rPr>
                                                    </m:ctrlPr>
                                                  </m:sSubPr>
                                                  <m:e>
                                                    <m:r>
                                                      <m:rPr>
                                                        <m:nor/>
                                                      </m:rPr>
                                                      <a:rPr lang="en-US" i="0" smtClean="0">
                                                        <a:latin typeface="Cambria Math"/>
                                                      </a:rPr>
                                                      <m:t>ret</m:t>
                                                    </m:r>
                                                  </m:e>
                                                  <m:sub>
                                                    <m:r>
                                                      <a:rPr lang="en-US" b="0" i="1" smtClean="0">
                                                        <a:latin typeface="Cambria Math"/>
                                                      </a:rPr>
                                                      <m:t>𝑗</m:t>
                                                    </m:r>
                                                  </m:sub>
                                                </m:sSub>
                                              </m:e>
                                            </m:acc>
                                          </m:num>
                                          <m:den>
                                            <m:sSub>
                                              <m:sSubPr>
                                                <m:ctrlPr>
                                                  <a:rPr lang="en-US" b="0" i="1" smtClean="0">
                                                    <a:latin typeface="Cambria Math"/>
                                                  </a:rPr>
                                                </m:ctrlPr>
                                              </m:sSubPr>
                                              <m:e>
                                                <m:r>
                                                  <a:rPr lang="en-US" b="0" i="1" smtClean="0">
                                                    <a:latin typeface="Cambria Math"/>
                                                  </a:rPr>
                                                  <m:t>𝜎</m:t>
                                                </m:r>
                                              </m:e>
                                              <m:sub>
                                                <m:r>
                                                  <a:rPr lang="en-US" b="0" i="1" smtClean="0">
                                                    <a:latin typeface="Cambria Math"/>
                                                  </a:rPr>
                                                  <m:t>𝑗</m:t>
                                                </m:r>
                                              </m:sub>
                                            </m:sSub>
                                          </m:den>
                                        </m:f>
                                      </m:e>
                                    </m:d>
                                  </m:e>
                                  <m:sub>
                                    <m:r>
                                      <a:rPr lang="en-US" b="0" i="1" smtClean="0">
                                        <a:latin typeface="Cambria Math"/>
                                      </a:rPr>
                                      <m:t>𝑒𝑟𝑝</m:t>
                                    </m:r>
                                  </m:sub>
                                  <m:sup>
                                    <m:r>
                                      <a:rPr lang="en-US" b="0" i="1" smtClean="0">
                                        <a:latin typeface="Cambria Math"/>
                                      </a:rPr>
                                      <m:t>2</m:t>
                                    </m:r>
                                  </m:sup>
                                </m:sSubSup>
                              </m:num>
                              <m:den>
                                <m:r>
                                  <a:rPr lang="en-US" b="0" i="1" smtClean="0">
                                    <a:latin typeface="Cambria Math"/>
                                  </a:rPr>
                                  <m:t>2</m:t>
                                </m:r>
                                <m:sSup>
                                  <m:sSupPr>
                                    <m:ctrlPr>
                                      <a:rPr lang="en-US" b="0" i="1" smtClean="0">
                                        <a:latin typeface="Cambria Math"/>
                                      </a:rPr>
                                    </m:ctrlPr>
                                  </m:sSupPr>
                                  <m:e>
                                    <m:r>
                                      <a:rPr lang="en-US" b="0" i="1" smtClean="0">
                                        <a:latin typeface="Cambria Math"/>
                                      </a:rPr>
                                      <m:t>𝜎</m:t>
                                    </m:r>
                                  </m:e>
                                  <m:sup>
                                    <m:r>
                                      <a:rPr lang="en-US" b="0" i="1" smtClean="0">
                                        <a:latin typeface="Cambria Math"/>
                                      </a:rPr>
                                      <m:t>2</m:t>
                                    </m:r>
                                  </m:sup>
                                </m:sSup>
                              </m:den>
                            </m:f>
                          </m:e>
                        </m:d>
                      </m:e>
                    </m:func>
                  </m:oMath>
                </a14:m>
                <a:endParaRPr lang="en-US" dirty="0" smtClean="0"/>
              </a:p>
              <a:p>
                <a:pPr lvl="1"/>
                <a:r>
                  <a:rPr lang="en-US" dirty="0" smtClean="0"/>
                  <a:t>ERP distance scales with length of series, so </a:t>
                </a:r>
                <a14:m>
                  <m:oMath xmlns:m="http://schemas.openxmlformats.org/officeDocument/2006/math">
                    <m:r>
                      <a:rPr lang="en-US" b="0" i="1" smtClean="0">
                        <a:latin typeface="Cambria Math"/>
                      </a:rPr>
                      <m:t>𝜎</m:t>
                    </m:r>
                    <m:r>
                      <a:rPr lang="en-US" b="0" i="1" smtClean="0">
                        <a:latin typeface="Cambria Math"/>
                      </a:rPr>
                      <m:t>∝</m:t>
                    </m:r>
                    <m:r>
                      <a:rPr lang="en-US" b="0" i="1" smtClean="0">
                        <a:latin typeface="Cambria Math"/>
                      </a:rPr>
                      <m:t>𝑇</m:t>
                    </m:r>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953000"/>
              </a:xfrm>
              <a:blipFill rotWithShape="1">
                <a:blip r:embed="rId3"/>
                <a:stretch>
                  <a:fillRect l="-1630" t="-1601"/>
                </a:stretch>
              </a:blipFill>
            </p:spPr>
            <p:txBody>
              <a:bodyPr/>
              <a:lstStyle/>
              <a:p>
                <a:r>
                  <a:rPr lang="en-US">
                    <a:noFill/>
                  </a:rPr>
                  <a:t> </a:t>
                </a:r>
              </a:p>
            </p:txBody>
          </p:sp>
        </mc:Fallback>
      </mc:AlternateContent>
    </p:spTree>
    <p:extLst>
      <p:ext uri="{BB962C8B-B14F-4D97-AF65-F5344CB8AC3E}">
        <p14:creationId xmlns:p14="http://schemas.microsoft.com/office/powerpoint/2010/main" val="1469280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Adjusted Rand Index</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876800"/>
              </a:xfrm>
            </p:spPr>
            <p:txBody>
              <a:bodyPr>
                <a:normAutofit/>
              </a:bodyPr>
              <a:lstStyle/>
              <a:p>
                <a:r>
                  <a:rPr lang="en-US" dirty="0" smtClean="0"/>
                  <a:t>Corrects the Rand Index for chance agreement</a:t>
                </a:r>
              </a:p>
              <a:p>
                <a:r>
                  <a:rPr lang="en-US" dirty="0" smtClean="0"/>
                  <a:t>One set of labels </a:t>
                </a:r>
                <a14:m>
                  <m:oMath xmlns:m="http://schemas.openxmlformats.org/officeDocument/2006/math">
                    <m:r>
                      <a:rPr lang="en-US" b="0" i="1" smtClean="0">
                        <a:latin typeface="Cambria Math"/>
                      </a:rPr>
                      <m:t>𝐴</m:t>
                    </m:r>
                  </m:oMath>
                </a14:m>
                <a:r>
                  <a:rPr lang="en-US" dirty="0" smtClean="0"/>
                  <a:t> and one set of labels </a:t>
                </a:r>
                <a14:m>
                  <m:oMath xmlns:m="http://schemas.openxmlformats.org/officeDocument/2006/math">
                    <m:r>
                      <a:rPr lang="en-US" b="0" i="1" smtClean="0">
                        <a:latin typeface="Cambria Math"/>
                      </a:rPr>
                      <m:t>𝐵</m:t>
                    </m:r>
                  </m:oMath>
                </a14:m>
                <a:endParaRPr lang="en-US" dirty="0" smtClean="0"/>
              </a:p>
              <a:p>
                <a:pPr lvl="1"/>
                <a14:m>
                  <m:oMath xmlns:m="http://schemas.openxmlformats.org/officeDocument/2006/math">
                    <m:r>
                      <a:rPr lang="en-US" b="0" i="1" smtClean="0">
                        <a:latin typeface="Cambria Math"/>
                      </a:rPr>
                      <m:t>𝐴</m:t>
                    </m:r>
                  </m:oMath>
                </a14:m>
                <a:r>
                  <a:rPr lang="en-US" dirty="0" smtClean="0"/>
                  <a:t>: industry groups, </a:t>
                </a:r>
                <a14:m>
                  <m:oMath xmlns:m="http://schemas.openxmlformats.org/officeDocument/2006/math">
                    <m:r>
                      <a:rPr lang="en-US" b="0" i="1" smtClean="0">
                        <a:latin typeface="Cambria Math"/>
                      </a:rPr>
                      <m:t>𝐵</m:t>
                    </m:r>
                  </m:oMath>
                </a14:m>
                <a:r>
                  <a:rPr lang="en-US" dirty="0" smtClean="0"/>
                  <a:t>: spectral cluster output</a:t>
                </a:r>
              </a:p>
              <a:p>
                <a:r>
                  <a:rPr lang="en-US" b="0" dirty="0" smtClean="0"/>
                  <a:t>Contingency </a:t>
                </a:r>
                <a:r>
                  <a:rPr lang="en-US" dirty="0" smtClean="0"/>
                  <a:t>m</a:t>
                </a:r>
                <a:r>
                  <a:rPr lang="en-US" b="0" dirty="0" smtClean="0"/>
                  <a:t>atrix: </a:t>
                </a:r>
                <a14:m>
                  <m:oMath xmlns:m="http://schemas.openxmlformats.org/officeDocument/2006/math">
                    <m:sSub>
                      <m:sSubPr>
                        <m:ctrlPr>
                          <a:rPr lang="en-US" b="0" i="1" smtClean="0">
                            <a:latin typeface="Cambria Math"/>
                          </a:rPr>
                        </m:ctrlPr>
                      </m:sSubPr>
                      <m:e>
                        <m:r>
                          <a:rPr lang="en-US" b="0" i="1" smtClean="0">
                            <a:latin typeface="Cambria Math"/>
                          </a:rPr>
                          <m:t>𝑁</m:t>
                        </m:r>
                      </m:e>
                      <m:sub>
                        <m:r>
                          <a:rPr lang="en-US" b="0" i="1" smtClean="0">
                            <a:latin typeface="Cambria Math"/>
                          </a:rPr>
                          <m:t>𝑖</m:t>
                        </m:r>
                        <m:r>
                          <a:rPr lang="en-US" b="0" i="1" smtClean="0">
                            <a:latin typeface="Cambria Math"/>
                          </a:rPr>
                          <m:t>,</m:t>
                        </m:r>
                        <m:r>
                          <a:rPr lang="en-US" b="0" i="1" smtClean="0">
                            <a:latin typeface="Cambria Math"/>
                          </a:rPr>
                          <m:t>𝑗</m:t>
                        </m:r>
                      </m:sub>
                    </m:sSub>
                    <m:r>
                      <a:rPr lang="en-US" b="0" i="1" smtClean="0">
                        <a:latin typeface="Cambria Math"/>
                      </a:rPr>
                      <m:t>=</m:t>
                    </m:r>
                    <m:d>
                      <m:dPr>
                        <m:begChr m:val="|"/>
                        <m:endChr m:val="|"/>
                        <m:ctrlPr>
                          <a:rPr lang="en-US" b="0" i="1" smtClean="0">
                            <a:latin typeface="Cambria Math"/>
                          </a:rPr>
                        </m:ctrlPr>
                      </m:dPr>
                      <m:e>
                        <m:sSub>
                          <m:sSubPr>
                            <m:ctrlPr>
                              <a:rPr lang="en-US" b="0" i="1" smtClean="0">
                                <a:latin typeface="Cambria Math"/>
                              </a:rPr>
                            </m:ctrlPr>
                          </m:sSubPr>
                          <m:e>
                            <m:r>
                              <a:rPr lang="en-US" b="0" i="1" smtClean="0">
                                <a:latin typeface="Cambria Math"/>
                              </a:rPr>
                              <m:t>𝐴</m:t>
                            </m:r>
                          </m:e>
                          <m:sub>
                            <m:r>
                              <a:rPr lang="en-US" b="0" i="1" smtClean="0">
                                <a:latin typeface="Cambria Math"/>
                              </a:rPr>
                              <m:t>𝑖</m:t>
                            </m:r>
                          </m:sub>
                        </m:sSub>
                        <m:r>
                          <a:rPr lang="en-US" b="0" i="1" smtClean="0">
                            <a:latin typeface="Cambria Math"/>
                          </a:rPr>
                          <m:t>∩</m:t>
                        </m:r>
                        <m:sSub>
                          <m:sSubPr>
                            <m:ctrlPr>
                              <a:rPr lang="en-US" b="0" i="1" smtClean="0">
                                <a:latin typeface="Cambria Math"/>
                              </a:rPr>
                            </m:ctrlPr>
                          </m:sSubPr>
                          <m:e>
                            <m:r>
                              <a:rPr lang="en-US" b="0" i="1" smtClean="0">
                                <a:latin typeface="Cambria Math"/>
                              </a:rPr>
                              <m:t>𝐵</m:t>
                            </m:r>
                          </m:e>
                          <m:sub>
                            <m:r>
                              <a:rPr lang="en-US" b="0" i="1" smtClean="0">
                                <a:latin typeface="Cambria Math"/>
                              </a:rPr>
                              <m:t>𝑗</m:t>
                            </m:r>
                          </m:sub>
                        </m:sSub>
                      </m:e>
                    </m:d>
                  </m:oMath>
                </a14:m>
                <a:r>
                  <a:rPr lang="en-US" dirty="0" smtClean="0"/>
                  <a:t>, the number of times a time series is labeled as both </a:t>
                </a:r>
                <a14:m>
                  <m:oMath xmlns:m="http://schemas.openxmlformats.org/officeDocument/2006/math">
                    <m:sSub>
                      <m:sSubPr>
                        <m:ctrlPr>
                          <a:rPr lang="en-US" b="0" i="1" smtClean="0">
                            <a:latin typeface="Cambria Math"/>
                          </a:rPr>
                        </m:ctrlPr>
                      </m:sSubPr>
                      <m:e>
                        <m:r>
                          <a:rPr lang="en-US" b="0" i="1" smtClean="0">
                            <a:latin typeface="Cambria Math"/>
                          </a:rPr>
                          <m:t>𝐴</m:t>
                        </m:r>
                      </m:e>
                      <m:sub>
                        <m:r>
                          <a:rPr lang="en-US" b="0" i="1" smtClean="0">
                            <a:latin typeface="Cambria Math"/>
                          </a:rPr>
                          <m:t>𝑖</m:t>
                        </m:r>
                      </m:sub>
                    </m:sSub>
                  </m:oMath>
                </a14:m>
                <a:r>
                  <a:rPr lang="en-US" dirty="0" smtClean="0"/>
                  <a:t> and </a:t>
                </a:r>
                <a14:m>
                  <m:oMath xmlns:m="http://schemas.openxmlformats.org/officeDocument/2006/math">
                    <m:sSub>
                      <m:sSubPr>
                        <m:ctrlPr>
                          <a:rPr lang="en-US" b="0" i="1" smtClean="0">
                            <a:latin typeface="Cambria Math"/>
                          </a:rPr>
                        </m:ctrlPr>
                      </m:sSubPr>
                      <m:e>
                        <m:r>
                          <a:rPr lang="en-US" b="0" i="1" smtClean="0">
                            <a:latin typeface="Cambria Math"/>
                          </a:rPr>
                          <m:t>𝐵</m:t>
                        </m:r>
                      </m:e>
                      <m:sub>
                        <m:r>
                          <a:rPr lang="en-US" b="0" i="1" smtClean="0">
                            <a:latin typeface="Cambria Math"/>
                          </a:rPr>
                          <m:t>𝑗</m:t>
                        </m:r>
                      </m:sub>
                    </m:sSub>
                  </m:oMath>
                </a14:m>
                <a:endParaRPr lang="en-US" dirty="0" smtClean="0"/>
              </a:p>
              <a:p>
                <a14:m>
                  <m:oMath xmlns:m="http://schemas.openxmlformats.org/officeDocument/2006/math">
                    <m:f>
                      <m:fPr>
                        <m:ctrlPr>
                          <a:rPr lang="en-US" b="0" i="1" smtClean="0">
                            <a:latin typeface="Cambria Math"/>
                          </a:rPr>
                        </m:ctrlPr>
                      </m:fPr>
                      <m:num>
                        <m:nary>
                          <m:naryPr>
                            <m:chr m:val="∑"/>
                            <m:supHide m:val="on"/>
                            <m:ctrlPr>
                              <a:rPr lang="en-US" b="0" i="1" smtClean="0">
                                <a:latin typeface="Cambria Math"/>
                              </a:rPr>
                            </m:ctrlPr>
                          </m:naryPr>
                          <m:sub>
                            <m:r>
                              <a:rPr lang="en-US" b="0" i="1" smtClean="0">
                                <a:latin typeface="Cambria Math"/>
                              </a:rPr>
                              <m:t>𝑖</m:t>
                            </m:r>
                          </m:sub>
                          <m:sup/>
                          <m:e>
                            <m:nary>
                              <m:naryPr>
                                <m:chr m:val="∑"/>
                                <m:supHide m:val="on"/>
                                <m:ctrlPr>
                                  <a:rPr lang="en-US" b="0" i="1" smtClean="0">
                                    <a:latin typeface="Cambria Math"/>
                                  </a:rPr>
                                </m:ctrlPr>
                              </m:naryPr>
                              <m:sub>
                                <m:r>
                                  <a:rPr lang="en-US" b="0" i="1" smtClean="0">
                                    <a:latin typeface="Cambria Math"/>
                                  </a:rPr>
                                  <m:t>𝑗</m:t>
                                </m:r>
                              </m:sub>
                              <m:sup/>
                              <m:e>
                                <m:d>
                                  <m:dPr>
                                    <m:ctrlPr>
                                      <a:rPr lang="en-US" b="0" i="1" smtClean="0">
                                        <a:latin typeface="Cambria Math"/>
                                      </a:rPr>
                                    </m:ctrlPr>
                                  </m:dPr>
                                  <m:e>
                                    <m:f>
                                      <m:fPr>
                                        <m:type m:val="noBar"/>
                                        <m:ctrlPr>
                                          <a:rPr lang="en-US" b="0" i="1" smtClean="0">
                                            <a:latin typeface="Cambria Math"/>
                                          </a:rPr>
                                        </m:ctrlPr>
                                      </m:fPr>
                                      <m:num>
                                        <m:sSub>
                                          <m:sSubPr>
                                            <m:ctrlPr>
                                              <a:rPr lang="en-US" b="0" i="1" smtClean="0">
                                                <a:latin typeface="Cambria Math"/>
                                              </a:rPr>
                                            </m:ctrlPr>
                                          </m:sSubPr>
                                          <m:e>
                                            <m:r>
                                              <a:rPr lang="en-US" b="0" i="1" smtClean="0">
                                                <a:latin typeface="Cambria Math"/>
                                              </a:rPr>
                                              <m:t>𝑁</m:t>
                                            </m:r>
                                          </m:e>
                                          <m:sub>
                                            <m:r>
                                              <a:rPr lang="en-US" b="0" i="1" smtClean="0">
                                                <a:latin typeface="Cambria Math"/>
                                              </a:rPr>
                                              <m:t>𝑖</m:t>
                                            </m:r>
                                            <m:r>
                                              <a:rPr lang="en-US" b="0" i="1" smtClean="0">
                                                <a:latin typeface="Cambria Math"/>
                                              </a:rPr>
                                              <m:t>,</m:t>
                                            </m:r>
                                            <m:r>
                                              <a:rPr lang="en-US" b="0" i="1" smtClean="0">
                                                <a:latin typeface="Cambria Math"/>
                                              </a:rPr>
                                              <m:t>𝑗</m:t>
                                            </m:r>
                                          </m:sub>
                                        </m:sSub>
                                      </m:num>
                                      <m:den>
                                        <m:r>
                                          <a:rPr lang="en-US" b="0" i="1" smtClean="0">
                                            <a:latin typeface="Cambria Math"/>
                                          </a:rPr>
                                          <m:t>2</m:t>
                                        </m:r>
                                      </m:den>
                                    </m:f>
                                  </m:e>
                                </m:d>
                              </m:e>
                            </m:nary>
                            <m:r>
                              <a:rPr lang="en-US" b="0" i="1" smtClean="0">
                                <a:latin typeface="Cambria Math"/>
                              </a:rPr>
                              <m:t>−</m:t>
                            </m:r>
                            <m:f>
                              <m:fPr>
                                <m:type m:val="lin"/>
                                <m:ctrlPr>
                                  <a:rPr lang="en-US" b="0" i="1" smtClean="0">
                                    <a:latin typeface="Cambria Math"/>
                                  </a:rPr>
                                </m:ctrlPr>
                              </m:fPr>
                              <m:num>
                                <m:d>
                                  <m:dPr>
                                    <m:begChr m:val="["/>
                                    <m:endChr m:val="]"/>
                                    <m:ctrlPr>
                                      <a:rPr lang="en-US" b="0" i="1" smtClean="0">
                                        <a:latin typeface="Cambria Math"/>
                                      </a:rPr>
                                    </m:ctrlPr>
                                  </m:dPr>
                                  <m:e>
                                    <m:nary>
                                      <m:naryPr>
                                        <m:chr m:val="∑"/>
                                        <m:supHide m:val="on"/>
                                        <m:ctrlPr>
                                          <a:rPr lang="en-US" b="0" i="1" smtClean="0">
                                            <a:latin typeface="Cambria Math"/>
                                          </a:rPr>
                                        </m:ctrlPr>
                                      </m:naryPr>
                                      <m:sub>
                                        <m:r>
                                          <a:rPr lang="en-US" b="0" i="1" smtClean="0">
                                            <a:latin typeface="Cambria Math"/>
                                          </a:rPr>
                                          <m:t>𝑖</m:t>
                                        </m:r>
                                      </m:sub>
                                      <m:sup/>
                                      <m:e>
                                        <m:d>
                                          <m:dPr>
                                            <m:ctrlPr>
                                              <a:rPr lang="en-US" b="0" i="1" smtClean="0">
                                                <a:latin typeface="Cambria Math"/>
                                              </a:rPr>
                                            </m:ctrlPr>
                                          </m:dPr>
                                          <m:e>
                                            <m:f>
                                              <m:fPr>
                                                <m:type m:val="noBar"/>
                                                <m:ctrlPr>
                                                  <a:rPr lang="en-US" b="0" i="1" smtClean="0">
                                                    <a:latin typeface="Cambria Math"/>
                                                  </a:rPr>
                                                </m:ctrlPr>
                                              </m:fPr>
                                              <m:num>
                                                <m:nary>
                                                  <m:naryPr>
                                                    <m:chr m:val="∑"/>
                                                    <m:supHide m:val="on"/>
                                                    <m:ctrlPr>
                                                      <a:rPr lang="en-US" b="0" i="1" smtClean="0">
                                                        <a:latin typeface="Cambria Math"/>
                                                      </a:rPr>
                                                    </m:ctrlPr>
                                                  </m:naryPr>
                                                  <m:sub>
                                                    <m:r>
                                                      <a:rPr lang="en-US" b="0" i="1" smtClean="0">
                                                        <a:latin typeface="Cambria Math"/>
                                                      </a:rPr>
                                                      <m:t>𝑗</m:t>
                                                    </m:r>
                                                  </m:sub>
                                                  <m:sup/>
                                                  <m:e>
                                                    <m:sSub>
                                                      <m:sSubPr>
                                                        <m:ctrlPr>
                                                          <a:rPr lang="en-US" b="0" i="1" smtClean="0">
                                                            <a:latin typeface="Cambria Math"/>
                                                          </a:rPr>
                                                        </m:ctrlPr>
                                                      </m:sSubPr>
                                                      <m:e>
                                                        <m:r>
                                                          <a:rPr lang="en-US" b="0" i="1" smtClean="0">
                                                            <a:latin typeface="Cambria Math"/>
                                                          </a:rPr>
                                                          <m:t>𝑁</m:t>
                                                        </m:r>
                                                      </m:e>
                                                      <m:sub>
                                                        <m:r>
                                                          <a:rPr lang="en-US" b="0" i="1" smtClean="0">
                                                            <a:latin typeface="Cambria Math"/>
                                                          </a:rPr>
                                                          <m:t>𝑖</m:t>
                                                        </m:r>
                                                        <m:r>
                                                          <a:rPr lang="en-US" b="0" i="1" smtClean="0">
                                                            <a:latin typeface="Cambria Math"/>
                                                          </a:rPr>
                                                          <m:t>,</m:t>
                                                        </m:r>
                                                        <m:r>
                                                          <a:rPr lang="en-US" b="0" i="1" smtClean="0">
                                                            <a:latin typeface="Cambria Math"/>
                                                          </a:rPr>
                                                          <m:t>𝑗</m:t>
                                                        </m:r>
                                                      </m:sub>
                                                    </m:sSub>
                                                  </m:e>
                                                </m:nary>
                                              </m:num>
                                              <m:den>
                                                <m:r>
                                                  <a:rPr lang="en-US" b="0" i="1" smtClean="0">
                                                    <a:latin typeface="Cambria Math"/>
                                                  </a:rPr>
                                                  <m:t>2</m:t>
                                                </m:r>
                                              </m:den>
                                            </m:f>
                                          </m:e>
                                        </m:d>
                                      </m:e>
                                    </m:nary>
                                    <m:nary>
                                      <m:naryPr>
                                        <m:chr m:val="∑"/>
                                        <m:supHide m:val="on"/>
                                        <m:ctrlPr>
                                          <a:rPr lang="en-US" b="0" i="1" smtClean="0">
                                            <a:latin typeface="Cambria Math"/>
                                          </a:rPr>
                                        </m:ctrlPr>
                                      </m:naryPr>
                                      <m:sub>
                                        <m:r>
                                          <a:rPr lang="en-US" b="0" i="1" smtClean="0">
                                            <a:latin typeface="Cambria Math"/>
                                          </a:rPr>
                                          <m:t>𝑗</m:t>
                                        </m:r>
                                      </m:sub>
                                      <m:sup/>
                                      <m:e>
                                        <m:d>
                                          <m:dPr>
                                            <m:ctrlPr>
                                              <a:rPr lang="en-US" b="0" i="1" smtClean="0">
                                                <a:latin typeface="Cambria Math"/>
                                              </a:rPr>
                                            </m:ctrlPr>
                                          </m:dPr>
                                          <m:e>
                                            <m:f>
                                              <m:fPr>
                                                <m:type m:val="noBar"/>
                                                <m:ctrlPr>
                                                  <a:rPr lang="en-US" b="0" i="1" smtClean="0">
                                                    <a:latin typeface="Cambria Math"/>
                                                  </a:rPr>
                                                </m:ctrlPr>
                                              </m:fPr>
                                              <m:num>
                                                <m:nary>
                                                  <m:naryPr>
                                                    <m:chr m:val="∑"/>
                                                    <m:supHide m:val="on"/>
                                                    <m:ctrlPr>
                                                      <a:rPr lang="en-US" b="0" i="1" smtClean="0">
                                                        <a:latin typeface="Cambria Math"/>
                                                      </a:rPr>
                                                    </m:ctrlPr>
                                                  </m:naryPr>
                                                  <m:sub>
                                                    <m:r>
                                                      <a:rPr lang="en-US" b="0" i="1" smtClean="0">
                                                        <a:latin typeface="Cambria Math"/>
                                                      </a:rPr>
                                                      <m:t>𝑖</m:t>
                                                    </m:r>
                                                  </m:sub>
                                                  <m:sup/>
                                                  <m:e>
                                                    <m:sSub>
                                                      <m:sSubPr>
                                                        <m:ctrlPr>
                                                          <a:rPr lang="en-US" b="0" i="1" smtClean="0">
                                                            <a:latin typeface="Cambria Math"/>
                                                          </a:rPr>
                                                        </m:ctrlPr>
                                                      </m:sSubPr>
                                                      <m:e>
                                                        <m:r>
                                                          <a:rPr lang="en-US" b="0" i="1" smtClean="0">
                                                            <a:latin typeface="Cambria Math"/>
                                                          </a:rPr>
                                                          <m:t>𝑁</m:t>
                                                        </m:r>
                                                      </m:e>
                                                      <m:sub>
                                                        <m:r>
                                                          <a:rPr lang="en-US" b="0" i="1" smtClean="0">
                                                            <a:latin typeface="Cambria Math"/>
                                                          </a:rPr>
                                                          <m:t>𝑖</m:t>
                                                        </m:r>
                                                        <m:r>
                                                          <a:rPr lang="en-US" b="0" i="1" smtClean="0">
                                                            <a:latin typeface="Cambria Math"/>
                                                          </a:rPr>
                                                          <m:t>,</m:t>
                                                        </m:r>
                                                        <m:r>
                                                          <a:rPr lang="en-US" b="0" i="1" smtClean="0">
                                                            <a:latin typeface="Cambria Math"/>
                                                          </a:rPr>
                                                          <m:t>𝑗</m:t>
                                                        </m:r>
                                                      </m:sub>
                                                    </m:sSub>
                                                  </m:e>
                                                </m:nary>
                                              </m:num>
                                              <m:den>
                                                <m:r>
                                                  <a:rPr lang="en-US" b="0" i="1" smtClean="0">
                                                    <a:latin typeface="Cambria Math"/>
                                                  </a:rPr>
                                                  <m:t>2</m:t>
                                                </m:r>
                                              </m:den>
                                            </m:f>
                                          </m:e>
                                        </m:d>
                                      </m:e>
                                    </m:nary>
                                  </m:e>
                                </m:d>
                              </m:num>
                              <m:den>
                                <m:d>
                                  <m:dPr>
                                    <m:ctrlPr>
                                      <a:rPr lang="en-US" b="0" i="1" smtClean="0">
                                        <a:latin typeface="Cambria Math"/>
                                      </a:rPr>
                                    </m:ctrlPr>
                                  </m:dPr>
                                  <m:e>
                                    <m:f>
                                      <m:fPr>
                                        <m:type m:val="noBar"/>
                                        <m:ctrlPr>
                                          <a:rPr lang="en-US" b="0" i="1" smtClean="0">
                                            <a:latin typeface="Cambria Math"/>
                                          </a:rPr>
                                        </m:ctrlPr>
                                      </m:fPr>
                                      <m:num>
                                        <m:r>
                                          <a:rPr lang="en-US" b="0" i="1" smtClean="0">
                                            <a:latin typeface="Cambria Math"/>
                                          </a:rPr>
                                          <m:t>𝑛</m:t>
                                        </m:r>
                                      </m:num>
                                      <m:den>
                                        <m:r>
                                          <a:rPr lang="en-US" b="0" i="1" smtClean="0">
                                            <a:latin typeface="Cambria Math"/>
                                          </a:rPr>
                                          <m:t>2</m:t>
                                        </m:r>
                                      </m:den>
                                    </m:f>
                                  </m:e>
                                </m:d>
                              </m:den>
                            </m:f>
                          </m:e>
                        </m:nary>
                      </m:num>
                      <m:den>
                        <m:f>
                          <m:fPr>
                            <m:ctrlPr>
                              <a:rPr lang="en-US" b="0" i="1" smtClean="0">
                                <a:latin typeface="Cambria Math"/>
                              </a:rPr>
                            </m:ctrlPr>
                          </m:fPr>
                          <m:num>
                            <m:r>
                              <a:rPr lang="en-US" b="0" i="1" smtClean="0">
                                <a:latin typeface="Cambria Math"/>
                              </a:rPr>
                              <m:t>1</m:t>
                            </m:r>
                          </m:num>
                          <m:den>
                            <m:r>
                              <a:rPr lang="en-US" b="0" i="1" smtClean="0">
                                <a:latin typeface="Cambria Math"/>
                              </a:rPr>
                              <m:t>2</m:t>
                            </m:r>
                          </m:den>
                        </m:f>
                        <m:d>
                          <m:dPr>
                            <m:begChr m:val="["/>
                            <m:endChr m:val="]"/>
                            <m:ctrlPr>
                              <a:rPr lang="en-US" b="0" i="1" smtClean="0">
                                <a:latin typeface="Cambria Math"/>
                              </a:rPr>
                            </m:ctrlPr>
                          </m:dPr>
                          <m:e>
                            <m:nary>
                              <m:naryPr>
                                <m:chr m:val="∑"/>
                                <m:supHide m:val="on"/>
                                <m:ctrlPr>
                                  <a:rPr lang="en-US" b="0" i="1" smtClean="0">
                                    <a:latin typeface="Cambria Math"/>
                                  </a:rPr>
                                </m:ctrlPr>
                              </m:naryPr>
                              <m:sub>
                                <m:r>
                                  <a:rPr lang="en-US" b="0" i="1" smtClean="0">
                                    <a:latin typeface="Cambria Math"/>
                                  </a:rPr>
                                  <m:t>𝑖</m:t>
                                </m:r>
                              </m:sub>
                              <m:sup/>
                              <m:e>
                                <m:d>
                                  <m:dPr>
                                    <m:ctrlPr>
                                      <a:rPr lang="en-US" b="0" i="1" smtClean="0">
                                        <a:latin typeface="Cambria Math"/>
                                      </a:rPr>
                                    </m:ctrlPr>
                                  </m:dPr>
                                  <m:e>
                                    <m:f>
                                      <m:fPr>
                                        <m:type m:val="noBar"/>
                                        <m:ctrlPr>
                                          <a:rPr lang="en-US" b="0" i="1" smtClean="0">
                                            <a:latin typeface="Cambria Math"/>
                                          </a:rPr>
                                        </m:ctrlPr>
                                      </m:fPr>
                                      <m:num>
                                        <m:nary>
                                          <m:naryPr>
                                            <m:chr m:val="∑"/>
                                            <m:supHide m:val="on"/>
                                            <m:ctrlPr>
                                              <a:rPr lang="en-US" b="0" i="1" smtClean="0">
                                                <a:latin typeface="Cambria Math"/>
                                              </a:rPr>
                                            </m:ctrlPr>
                                          </m:naryPr>
                                          <m:sub>
                                            <m:r>
                                              <a:rPr lang="en-US" b="0" i="1" smtClean="0">
                                                <a:latin typeface="Cambria Math"/>
                                              </a:rPr>
                                              <m:t>𝑗</m:t>
                                            </m:r>
                                          </m:sub>
                                          <m:sup/>
                                          <m:e>
                                            <m:sSub>
                                              <m:sSubPr>
                                                <m:ctrlPr>
                                                  <a:rPr lang="en-US" b="0" i="1" smtClean="0">
                                                    <a:latin typeface="Cambria Math"/>
                                                  </a:rPr>
                                                </m:ctrlPr>
                                              </m:sSubPr>
                                              <m:e>
                                                <m:r>
                                                  <a:rPr lang="en-US" b="0" i="1" smtClean="0">
                                                    <a:latin typeface="Cambria Math"/>
                                                  </a:rPr>
                                                  <m:t>𝑁</m:t>
                                                </m:r>
                                              </m:e>
                                              <m:sub>
                                                <m:r>
                                                  <a:rPr lang="en-US" b="0" i="1" smtClean="0">
                                                    <a:latin typeface="Cambria Math"/>
                                                  </a:rPr>
                                                  <m:t>𝑖</m:t>
                                                </m:r>
                                                <m:r>
                                                  <a:rPr lang="en-US" b="0" i="1" smtClean="0">
                                                    <a:latin typeface="Cambria Math"/>
                                                  </a:rPr>
                                                  <m:t>,</m:t>
                                                </m:r>
                                                <m:r>
                                                  <a:rPr lang="en-US" b="0" i="1" smtClean="0">
                                                    <a:latin typeface="Cambria Math"/>
                                                  </a:rPr>
                                                  <m:t>𝑗</m:t>
                                                </m:r>
                                              </m:sub>
                                            </m:sSub>
                                          </m:e>
                                        </m:nary>
                                      </m:num>
                                      <m:den>
                                        <m:r>
                                          <a:rPr lang="en-US" b="0" i="1" smtClean="0">
                                            <a:latin typeface="Cambria Math"/>
                                          </a:rPr>
                                          <m:t>2</m:t>
                                        </m:r>
                                      </m:den>
                                    </m:f>
                                  </m:e>
                                </m:d>
                              </m:e>
                            </m:nary>
                            <m:r>
                              <a:rPr lang="en-US" b="0" i="1" smtClean="0">
                                <a:latin typeface="Cambria Math"/>
                              </a:rPr>
                              <m:t>+</m:t>
                            </m:r>
                            <m:nary>
                              <m:naryPr>
                                <m:chr m:val="∑"/>
                                <m:supHide m:val="on"/>
                                <m:ctrlPr>
                                  <a:rPr lang="en-US" b="0" i="1" smtClean="0">
                                    <a:latin typeface="Cambria Math"/>
                                  </a:rPr>
                                </m:ctrlPr>
                              </m:naryPr>
                              <m:sub>
                                <m:r>
                                  <a:rPr lang="en-US" b="0" i="1" smtClean="0">
                                    <a:latin typeface="Cambria Math"/>
                                  </a:rPr>
                                  <m:t>𝑗</m:t>
                                </m:r>
                              </m:sub>
                              <m:sup/>
                              <m:e>
                                <m:d>
                                  <m:dPr>
                                    <m:ctrlPr>
                                      <a:rPr lang="en-US" b="0" i="1" smtClean="0">
                                        <a:latin typeface="Cambria Math"/>
                                      </a:rPr>
                                    </m:ctrlPr>
                                  </m:dPr>
                                  <m:e>
                                    <m:f>
                                      <m:fPr>
                                        <m:type m:val="noBar"/>
                                        <m:ctrlPr>
                                          <a:rPr lang="en-US" b="0" i="1" smtClean="0">
                                            <a:latin typeface="Cambria Math"/>
                                          </a:rPr>
                                        </m:ctrlPr>
                                      </m:fPr>
                                      <m:num>
                                        <m:nary>
                                          <m:naryPr>
                                            <m:chr m:val="∑"/>
                                            <m:supHide m:val="on"/>
                                            <m:ctrlPr>
                                              <a:rPr lang="en-US" b="0" i="1" smtClean="0">
                                                <a:latin typeface="Cambria Math"/>
                                              </a:rPr>
                                            </m:ctrlPr>
                                          </m:naryPr>
                                          <m:sub>
                                            <m:r>
                                              <a:rPr lang="en-US" b="0" i="1" smtClean="0">
                                                <a:latin typeface="Cambria Math"/>
                                              </a:rPr>
                                              <m:t>𝑖</m:t>
                                            </m:r>
                                          </m:sub>
                                          <m:sup/>
                                          <m:e>
                                            <m:sSub>
                                              <m:sSubPr>
                                                <m:ctrlPr>
                                                  <a:rPr lang="en-US" b="0" i="1" smtClean="0">
                                                    <a:latin typeface="Cambria Math"/>
                                                  </a:rPr>
                                                </m:ctrlPr>
                                              </m:sSubPr>
                                              <m:e>
                                                <m:r>
                                                  <a:rPr lang="en-US" b="0" i="1" smtClean="0">
                                                    <a:latin typeface="Cambria Math"/>
                                                  </a:rPr>
                                                  <m:t>𝑁</m:t>
                                                </m:r>
                                              </m:e>
                                              <m:sub>
                                                <m:r>
                                                  <a:rPr lang="en-US" b="0" i="1" smtClean="0">
                                                    <a:latin typeface="Cambria Math"/>
                                                  </a:rPr>
                                                  <m:t>𝑖</m:t>
                                                </m:r>
                                                <m:r>
                                                  <a:rPr lang="en-US" b="0" i="1" smtClean="0">
                                                    <a:latin typeface="Cambria Math"/>
                                                  </a:rPr>
                                                  <m:t>,</m:t>
                                                </m:r>
                                                <m:r>
                                                  <a:rPr lang="en-US" b="0" i="1" smtClean="0">
                                                    <a:latin typeface="Cambria Math"/>
                                                  </a:rPr>
                                                  <m:t>𝑗</m:t>
                                                </m:r>
                                              </m:sub>
                                            </m:sSub>
                                          </m:e>
                                        </m:nary>
                                      </m:num>
                                      <m:den>
                                        <m:r>
                                          <a:rPr lang="en-US" b="0" i="1" smtClean="0">
                                            <a:latin typeface="Cambria Math"/>
                                          </a:rPr>
                                          <m:t>2</m:t>
                                        </m:r>
                                      </m:den>
                                    </m:f>
                                  </m:e>
                                </m:d>
                              </m:e>
                            </m:nary>
                          </m:e>
                        </m:d>
                        <m:r>
                          <a:rPr lang="en-US" b="0" i="1" smtClean="0">
                            <a:latin typeface="Cambria Math"/>
                          </a:rPr>
                          <m:t>−</m:t>
                        </m:r>
                        <m:f>
                          <m:fPr>
                            <m:type m:val="lin"/>
                            <m:ctrlPr>
                              <a:rPr lang="en-US" b="0" i="1" smtClean="0">
                                <a:latin typeface="Cambria Math"/>
                              </a:rPr>
                            </m:ctrlPr>
                          </m:fPr>
                          <m:num>
                            <m:d>
                              <m:dPr>
                                <m:begChr m:val="["/>
                                <m:endChr m:val="]"/>
                                <m:ctrlPr>
                                  <a:rPr lang="en-US" b="0" i="1" smtClean="0">
                                    <a:latin typeface="Cambria Math"/>
                                  </a:rPr>
                                </m:ctrlPr>
                              </m:dPr>
                              <m:e>
                                <m:nary>
                                  <m:naryPr>
                                    <m:chr m:val="∑"/>
                                    <m:supHide m:val="on"/>
                                    <m:ctrlPr>
                                      <a:rPr lang="en-US" b="0" i="1" smtClean="0">
                                        <a:latin typeface="Cambria Math"/>
                                      </a:rPr>
                                    </m:ctrlPr>
                                  </m:naryPr>
                                  <m:sub>
                                    <m:r>
                                      <a:rPr lang="en-US" b="0" i="1" smtClean="0">
                                        <a:latin typeface="Cambria Math"/>
                                      </a:rPr>
                                      <m:t>𝑖</m:t>
                                    </m:r>
                                  </m:sub>
                                  <m:sup/>
                                  <m:e>
                                    <m:d>
                                      <m:dPr>
                                        <m:ctrlPr>
                                          <a:rPr lang="en-US" b="0" i="1" smtClean="0">
                                            <a:latin typeface="Cambria Math"/>
                                          </a:rPr>
                                        </m:ctrlPr>
                                      </m:dPr>
                                      <m:e>
                                        <m:f>
                                          <m:fPr>
                                            <m:type m:val="noBar"/>
                                            <m:ctrlPr>
                                              <a:rPr lang="en-US" b="0" i="1" smtClean="0">
                                                <a:latin typeface="Cambria Math"/>
                                              </a:rPr>
                                            </m:ctrlPr>
                                          </m:fPr>
                                          <m:num>
                                            <m:nary>
                                              <m:naryPr>
                                                <m:chr m:val="∑"/>
                                                <m:supHide m:val="on"/>
                                                <m:ctrlPr>
                                                  <a:rPr lang="en-US" b="0" i="1" smtClean="0">
                                                    <a:latin typeface="Cambria Math"/>
                                                  </a:rPr>
                                                </m:ctrlPr>
                                              </m:naryPr>
                                              <m:sub>
                                                <m:r>
                                                  <a:rPr lang="en-US" b="0" i="1" smtClean="0">
                                                    <a:latin typeface="Cambria Math"/>
                                                  </a:rPr>
                                                  <m:t>𝑗</m:t>
                                                </m:r>
                                              </m:sub>
                                              <m:sup/>
                                              <m:e>
                                                <m:sSub>
                                                  <m:sSubPr>
                                                    <m:ctrlPr>
                                                      <a:rPr lang="en-US" b="0" i="1" smtClean="0">
                                                        <a:latin typeface="Cambria Math"/>
                                                      </a:rPr>
                                                    </m:ctrlPr>
                                                  </m:sSubPr>
                                                  <m:e>
                                                    <m:r>
                                                      <a:rPr lang="en-US" b="0" i="1" smtClean="0">
                                                        <a:latin typeface="Cambria Math"/>
                                                      </a:rPr>
                                                      <m:t>𝑁</m:t>
                                                    </m:r>
                                                  </m:e>
                                                  <m:sub>
                                                    <m:r>
                                                      <a:rPr lang="en-US" b="0" i="1" smtClean="0">
                                                        <a:latin typeface="Cambria Math"/>
                                                      </a:rPr>
                                                      <m:t>𝑖</m:t>
                                                    </m:r>
                                                    <m:r>
                                                      <a:rPr lang="en-US" b="0" i="1" smtClean="0">
                                                        <a:latin typeface="Cambria Math"/>
                                                      </a:rPr>
                                                      <m:t>,</m:t>
                                                    </m:r>
                                                    <m:r>
                                                      <a:rPr lang="en-US" b="0" i="1" smtClean="0">
                                                        <a:latin typeface="Cambria Math"/>
                                                      </a:rPr>
                                                      <m:t>𝑗</m:t>
                                                    </m:r>
                                                  </m:sub>
                                                </m:sSub>
                                              </m:e>
                                            </m:nary>
                                          </m:num>
                                          <m:den>
                                            <m:r>
                                              <a:rPr lang="en-US" b="0" i="1" smtClean="0">
                                                <a:latin typeface="Cambria Math"/>
                                              </a:rPr>
                                              <m:t>2</m:t>
                                            </m:r>
                                          </m:den>
                                        </m:f>
                                      </m:e>
                                    </m:d>
                                  </m:e>
                                </m:nary>
                                <m:nary>
                                  <m:naryPr>
                                    <m:chr m:val="∑"/>
                                    <m:supHide m:val="on"/>
                                    <m:ctrlPr>
                                      <a:rPr lang="en-US" b="0" i="1" smtClean="0">
                                        <a:latin typeface="Cambria Math"/>
                                      </a:rPr>
                                    </m:ctrlPr>
                                  </m:naryPr>
                                  <m:sub>
                                    <m:r>
                                      <a:rPr lang="en-US" b="0" i="1" smtClean="0">
                                        <a:latin typeface="Cambria Math"/>
                                      </a:rPr>
                                      <m:t>𝑗</m:t>
                                    </m:r>
                                  </m:sub>
                                  <m:sup/>
                                  <m:e>
                                    <m:d>
                                      <m:dPr>
                                        <m:ctrlPr>
                                          <a:rPr lang="en-US" b="0" i="1" smtClean="0">
                                            <a:latin typeface="Cambria Math"/>
                                          </a:rPr>
                                        </m:ctrlPr>
                                      </m:dPr>
                                      <m:e>
                                        <m:f>
                                          <m:fPr>
                                            <m:type m:val="noBar"/>
                                            <m:ctrlPr>
                                              <a:rPr lang="en-US" b="0" i="1" smtClean="0">
                                                <a:latin typeface="Cambria Math"/>
                                              </a:rPr>
                                            </m:ctrlPr>
                                          </m:fPr>
                                          <m:num>
                                            <m:nary>
                                              <m:naryPr>
                                                <m:chr m:val="∑"/>
                                                <m:supHide m:val="on"/>
                                                <m:ctrlPr>
                                                  <a:rPr lang="en-US" b="0" i="1" smtClean="0">
                                                    <a:latin typeface="Cambria Math"/>
                                                  </a:rPr>
                                                </m:ctrlPr>
                                              </m:naryPr>
                                              <m:sub>
                                                <m:r>
                                                  <a:rPr lang="en-US" b="0" i="1" smtClean="0">
                                                    <a:latin typeface="Cambria Math"/>
                                                  </a:rPr>
                                                  <m:t>𝑖</m:t>
                                                </m:r>
                                              </m:sub>
                                              <m:sup/>
                                              <m:e>
                                                <m:sSub>
                                                  <m:sSubPr>
                                                    <m:ctrlPr>
                                                      <a:rPr lang="en-US" b="0" i="1" smtClean="0">
                                                        <a:latin typeface="Cambria Math"/>
                                                      </a:rPr>
                                                    </m:ctrlPr>
                                                  </m:sSubPr>
                                                  <m:e>
                                                    <m:r>
                                                      <a:rPr lang="en-US" b="0" i="1" smtClean="0">
                                                        <a:latin typeface="Cambria Math"/>
                                                      </a:rPr>
                                                      <m:t>𝑁</m:t>
                                                    </m:r>
                                                  </m:e>
                                                  <m:sub>
                                                    <m:r>
                                                      <a:rPr lang="en-US" b="0" i="1" smtClean="0">
                                                        <a:latin typeface="Cambria Math"/>
                                                      </a:rPr>
                                                      <m:t>𝑖</m:t>
                                                    </m:r>
                                                    <m:r>
                                                      <a:rPr lang="en-US" b="0" i="1" smtClean="0">
                                                        <a:latin typeface="Cambria Math"/>
                                                      </a:rPr>
                                                      <m:t>,</m:t>
                                                    </m:r>
                                                    <m:r>
                                                      <a:rPr lang="en-US" b="0" i="1" smtClean="0">
                                                        <a:latin typeface="Cambria Math"/>
                                                      </a:rPr>
                                                      <m:t>𝑗</m:t>
                                                    </m:r>
                                                  </m:sub>
                                                </m:sSub>
                                              </m:e>
                                            </m:nary>
                                          </m:num>
                                          <m:den>
                                            <m:r>
                                              <a:rPr lang="en-US" b="0" i="1" smtClean="0">
                                                <a:latin typeface="Cambria Math"/>
                                              </a:rPr>
                                              <m:t>2</m:t>
                                            </m:r>
                                          </m:den>
                                        </m:f>
                                      </m:e>
                                    </m:d>
                                  </m:e>
                                </m:nary>
                              </m:e>
                            </m:d>
                          </m:num>
                          <m:den>
                            <m:d>
                              <m:dPr>
                                <m:ctrlPr>
                                  <a:rPr lang="en-US" b="0" i="1" smtClean="0">
                                    <a:latin typeface="Cambria Math"/>
                                  </a:rPr>
                                </m:ctrlPr>
                              </m:dPr>
                              <m:e>
                                <m:f>
                                  <m:fPr>
                                    <m:type m:val="noBar"/>
                                    <m:ctrlPr>
                                      <a:rPr lang="en-US" b="0" i="1" smtClean="0">
                                        <a:latin typeface="Cambria Math"/>
                                      </a:rPr>
                                    </m:ctrlPr>
                                  </m:fPr>
                                  <m:num>
                                    <m:r>
                                      <a:rPr lang="en-US" b="0" i="1" smtClean="0">
                                        <a:latin typeface="Cambria Math"/>
                                      </a:rPr>
                                      <m:t>𝑛</m:t>
                                    </m:r>
                                  </m:num>
                                  <m:den>
                                    <m:r>
                                      <a:rPr lang="en-US" b="0" i="1" smtClean="0">
                                        <a:latin typeface="Cambria Math"/>
                                      </a:rPr>
                                      <m:t>2</m:t>
                                    </m:r>
                                  </m:den>
                                </m:f>
                              </m:e>
                            </m:d>
                          </m:den>
                        </m:f>
                      </m:den>
                    </m:f>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876800"/>
              </a:xfrm>
              <a:blipFill rotWithShape="1">
                <a:blip r:embed="rId3"/>
                <a:stretch>
                  <a:fillRect l="-1630" t="-1625" r="-1407"/>
                </a:stretch>
              </a:blipFill>
            </p:spPr>
            <p:txBody>
              <a:bodyPr/>
              <a:lstStyle/>
              <a:p>
                <a:r>
                  <a:rPr lang="en-US">
                    <a:noFill/>
                  </a:rPr>
                  <a:t> </a:t>
                </a:r>
              </a:p>
            </p:txBody>
          </p:sp>
        </mc:Fallback>
      </mc:AlternateContent>
    </p:spTree>
    <p:extLst>
      <p:ext uri="{BB962C8B-B14F-4D97-AF65-F5344CB8AC3E}">
        <p14:creationId xmlns:p14="http://schemas.microsoft.com/office/powerpoint/2010/main" val="1235324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Calculate ERP distance of all </a:t>
                </a:r>
                <a14:m>
                  <m:oMath xmlns:m="http://schemas.openxmlformats.org/officeDocument/2006/math">
                    <m:d>
                      <m:dPr>
                        <m:ctrlPr>
                          <a:rPr lang="en-US" i="1" smtClean="0">
                            <a:latin typeface="Cambria Math"/>
                          </a:rPr>
                        </m:ctrlPr>
                      </m:dPr>
                      <m:e>
                        <m:f>
                          <m:fPr>
                            <m:type m:val="noBar"/>
                            <m:ctrlPr>
                              <a:rPr lang="en-US" i="1" smtClean="0">
                                <a:latin typeface="Cambria Math"/>
                              </a:rPr>
                            </m:ctrlPr>
                          </m:fPr>
                          <m:num>
                            <m:r>
                              <a:rPr lang="en-US" b="0" i="1" smtClean="0">
                                <a:latin typeface="Cambria Math"/>
                              </a:rPr>
                              <m:t>𝑛</m:t>
                            </m:r>
                          </m:num>
                          <m:den>
                            <m:r>
                              <a:rPr lang="en-US" b="0" i="1" smtClean="0">
                                <a:latin typeface="Cambria Math"/>
                              </a:rPr>
                              <m:t>2</m:t>
                            </m:r>
                          </m:den>
                        </m:f>
                      </m:e>
                    </m:d>
                  </m:oMath>
                </a14:m>
                <a:r>
                  <a:rPr lang="en-US" dirty="0" smtClean="0"/>
                  <a:t> stock price pairs and save the lag structures</a:t>
                </a:r>
              </a:p>
              <a:p>
                <a:r>
                  <a:rPr lang="en-US" dirty="0" smtClean="0"/>
                  <a:t>Spectral clustering with Gaussian ERP kernel</a:t>
                </a:r>
              </a:p>
              <a:p>
                <a:r>
                  <a:rPr lang="en-US" dirty="0" smtClean="0"/>
                  <a:t>Evaluate Adjusted Rand Index on clusters</a:t>
                </a:r>
              </a:p>
              <a:p>
                <a:r>
                  <a:rPr lang="en-US" dirty="0" smtClean="0"/>
                  <a:t>Evaluate within cluster sum of squares (objective function value)</a:t>
                </a:r>
              </a:p>
              <a:p>
                <a:r>
                  <a:rPr lang="en-US" dirty="0" err="1" smtClean="0"/>
                  <a:t>Backtest</a:t>
                </a:r>
                <a:r>
                  <a:rPr lang="en-US" dirty="0" smtClean="0"/>
                  <a:t> a trading strategy on clusters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809"/>
                </a:stretch>
              </a:blipFill>
            </p:spPr>
            <p:txBody>
              <a:bodyPr/>
              <a:lstStyle/>
              <a:p>
                <a:r>
                  <a:rPr lang="en-US">
                    <a:noFill/>
                  </a:rPr>
                  <a:t> </a:t>
                </a:r>
              </a:p>
            </p:txBody>
          </p:sp>
        </mc:Fallback>
      </mc:AlternateContent>
    </p:spTree>
    <p:extLst>
      <p:ext uri="{BB962C8B-B14F-4D97-AF65-F5344CB8AC3E}">
        <p14:creationId xmlns:p14="http://schemas.microsoft.com/office/powerpoint/2010/main" val="1748301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selection</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Companies with </a:t>
            </a:r>
            <a:r>
              <a:rPr lang="en-US" dirty="0" smtClean="0"/>
              <a:t>any missing </a:t>
            </a:r>
            <a:r>
              <a:rPr lang="en-US" dirty="0" smtClean="0"/>
              <a:t>daily price data in the chosen time period are not considered</a:t>
            </a:r>
          </a:p>
          <a:p>
            <a:r>
              <a:rPr lang="en-US" dirty="0" smtClean="0"/>
              <a:t>All price data is scaled and centered (z-scores). Companies with low correlations to average price series for industry are not considered</a:t>
            </a:r>
          </a:p>
          <a:p>
            <a:r>
              <a:rPr lang="en-US" dirty="0" smtClean="0"/>
              <a:t>Sample 72 names (from today’s S&amp;P 500 members), 3 in each of the 24 industry groups</a:t>
            </a:r>
          </a:p>
        </p:txBody>
      </p:sp>
    </p:spTree>
    <p:extLst>
      <p:ext uri="{BB962C8B-B14F-4D97-AF65-F5344CB8AC3E}">
        <p14:creationId xmlns:p14="http://schemas.microsoft.com/office/powerpoint/2010/main" val="2887730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 clustering</a:t>
            </a:r>
            <a:endParaRPr lang="en-US" dirty="0"/>
          </a:p>
        </p:txBody>
      </p:sp>
      <p:sp>
        <p:nvSpPr>
          <p:cNvPr id="3" name="Content Placeholder 2"/>
          <p:cNvSpPr>
            <a:spLocks noGrp="1"/>
          </p:cNvSpPr>
          <p:nvPr>
            <p:ph idx="1"/>
          </p:nvPr>
        </p:nvSpPr>
        <p:spPr/>
        <p:txBody>
          <a:bodyPr/>
          <a:lstStyle/>
          <a:p>
            <a:r>
              <a:rPr lang="en-US" dirty="0" smtClean="0"/>
              <a:t>Spectral clustering on correlations between stock </a:t>
            </a:r>
            <a:r>
              <a:rPr lang="en-US" dirty="0" smtClean="0"/>
              <a:t>price series</a:t>
            </a:r>
            <a:endParaRPr lang="en-US" dirty="0" smtClean="0"/>
          </a:p>
          <a:p>
            <a:r>
              <a:rPr lang="en-US" dirty="0" smtClean="0"/>
              <a:t>Compare the Adjusted Rand Index </a:t>
            </a:r>
            <a:r>
              <a:rPr lang="en-US" dirty="0" smtClean="0"/>
              <a:t>and objective function against those produced </a:t>
            </a:r>
            <a:r>
              <a:rPr lang="en-US" dirty="0" smtClean="0"/>
              <a:t>by the GERP kernel</a:t>
            </a:r>
            <a:endParaRPr lang="en-US" dirty="0"/>
          </a:p>
        </p:txBody>
      </p:sp>
    </p:spTree>
    <p:extLst>
      <p:ext uri="{BB962C8B-B14F-4D97-AF65-F5344CB8AC3E}">
        <p14:creationId xmlns:p14="http://schemas.microsoft.com/office/powerpoint/2010/main" val="586462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1833</TotalTime>
  <Words>2114</Words>
  <Application>Microsoft Office PowerPoint</Application>
  <PresentationFormat>On-screen Show (4:3)</PresentationFormat>
  <Paragraphs>154</Paragraphs>
  <Slides>17</Slides>
  <Notes>15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Spectral Clustering of the Stock Market</vt:lpstr>
      <vt:lpstr>Investigation</vt:lpstr>
      <vt:lpstr>Edit distance with Real Penalty</vt:lpstr>
      <vt:lpstr>Alignment from series A to B</vt:lpstr>
      <vt:lpstr>Gaussian ERP kernel</vt:lpstr>
      <vt:lpstr>Adjusted Rand Index</vt:lpstr>
      <vt:lpstr>Procedure</vt:lpstr>
      <vt:lpstr>Stock selection</vt:lpstr>
      <vt:lpstr>Baseline clustering</vt:lpstr>
      <vt:lpstr>ERP trading strategy</vt:lpstr>
      <vt:lpstr>Baseline trading strategies</vt:lpstr>
      <vt:lpstr>Clustering results</vt:lpstr>
      <vt:lpstr>Industry group baseline</vt:lpstr>
      <vt:lpstr>Correlation clustering baseline</vt:lpstr>
      <vt:lpstr>ERP clustering</vt:lpstr>
      <vt:lpstr>Conclusions</vt:lpstr>
      <vt:lpstr>In the pipeline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dc:creator>
  <cp:lastModifiedBy>Kevin</cp:lastModifiedBy>
  <cp:revision>565</cp:revision>
  <dcterms:created xsi:type="dcterms:W3CDTF">2016-05-03T22:15:22Z</dcterms:created>
  <dcterms:modified xsi:type="dcterms:W3CDTF">2016-05-05T14:33:54Z</dcterms:modified>
</cp:coreProperties>
</file>