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63" r:id="rId4"/>
    <p:sldId id="262" r:id="rId5"/>
    <p:sldId id="270" r:id="rId6"/>
    <p:sldId id="264" r:id="rId7"/>
    <p:sldId id="305" r:id="rId8"/>
    <p:sldId id="303" r:id="rId9"/>
    <p:sldId id="304" r:id="rId10"/>
    <p:sldId id="312" r:id="rId11"/>
    <p:sldId id="313" r:id="rId12"/>
    <p:sldId id="314" r:id="rId13"/>
    <p:sldId id="306" r:id="rId14"/>
    <p:sldId id="307" r:id="rId15"/>
    <p:sldId id="310" r:id="rId16"/>
    <p:sldId id="311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03"/>
    <a:srgbClr val="BA5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1"/>
    <p:restoredTop sz="92358"/>
  </p:normalViewPr>
  <p:slideViewPr>
    <p:cSldViewPr snapToGrid="0">
      <p:cViewPr>
        <p:scale>
          <a:sx n="119" d="100"/>
          <a:sy n="119" d="100"/>
        </p:scale>
        <p:origin x="2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5A0DB-5DEF-D14C-856C-0E99FE5410B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9FE28-530E-E442-80FE-E43B7867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9FE28-530E-E442-80FE-E43B78671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3 methods had a correlation above 0.90 with each 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9FE28-530E-E442-80FE-E43B78671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798BF9-4379-2EEA-4778-57FB389E2424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7BF3A-30EC-6937-496C-513CA74A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  <a:cs typeface="Didot" panose="020005030000000200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4FC0B-4D25-19F9-15D7-AA9BA7F01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44A23-94E8-8748-AF51-AB486EE2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F07D-8EE7-3662-504B-49A17060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0145-2172-639E-A466-DB2E8485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F5FE1E2-C186-B44B-5E22-712A77674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56196"/>
            <a:ext cx="1300018" cy="13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151A747-AA05-B678-6F69-696DA0E5A1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0" y="56196"/>
            <a:ext cx="1300018" cy="13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46B02C6-4A11-21C9-5040-18CFF5B77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22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072D-0404-BBD0-0015-C0DB7357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0F3B6-4C30-13EC-A7A1-AC660C44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4609-DDAC-1614-55D9-6234CB58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4006-FE11-442D-3203-7D124955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DEEE-61DE-4221-97EB-BC7EF392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CA037-3B43-BF85-C4F0-8A12BB3A4046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9F696FB-871A-E02A-A8F4-B305BB6D52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F97C861-3DAA-8C87-4FE5-E32422A34D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85AA66-14B9-CEAE-EB47-2B18178A09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339BB-8317-3016-6152-A6DDF2097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57B24-D1F1-12B6-813C-315CE659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091B-6BFE-F16B-3C54-846548D6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F525-0234-4159-E038-69780D7E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4964-454A-D514-09DE-D311022A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856B5-2E0E-45CA-C003-84F6999A301B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E458052-B0D5-6AB1-39BA-334DC310D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09024BB-41D4-C23C-3759-737C71D7FB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F955-E687-E148-DF4F-76AA2BC9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53"/>
            <a:ext cx="10515600" cy="1241535"/>
          </a:xfrm>
        </p:spPr>
        <p:txBody>
          <a:bodyPr/>
          <a:lstStyle>
            <a:lvl1pPr>
              <a:defRPr>
                <a:latin typeface="Garamond" panose="02020404030301010803" pitchFamily="18" charset="0"/>
                <a:cs typeface="Didot" panose="020005030000000200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FACA-57C4-3E6C-8AC2-1DA70BAE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E79D-045C-5727-6024-86303CBF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5FFE-F650-9768-F0FD-400D3F8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8738-0CEC-580C-37C6-50CEBF42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3C886-648A-4ACA-5AF3-592272D61DA6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CACCA4-C710-56DD-BB15-6D58400A5E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FCD9DE3-CFF0-5F53-716D-0BA1099D7F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4ED8780-FF40-BA40-C07E-7F90F8DEF3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539BEC-58FD-B80E-E49B-D89F76EA1D7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1035-4B21-4D85-3596-EB48534E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5877F-71AB-107B-AAC4-D6C3D8562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B58A-250D-E80E-8BB1-780181CF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53D9-45AE-22F4-8C53-3A79E6D9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D8D8-D76A-0144-A8AF-74F272BC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CB0F2-236E-0B87-08CB-0EA5831BD78B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624140-1501-FDB5-54BA-E1D1315BC6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0EF5BAD-47C3-0AB9-5FDD-FE21548EAB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A7AF9B-5108-F00E-6C64-69ED4AD53CD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C4DF-87F5-5389-3885-33517443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53"/>
            <a:ext cx="10515600" cy="12415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FC1E-ADF5-3687-402C-17F5E2DFC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75C36-E28E-8A98-43AE-966AD1E1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0FC8D-AA24-9083-17D0-5FA6B178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10A5-1C0D-9550-9984-42F485DC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FDCBF-10D5-1566-8510-E4808029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D236A-0EDE-4728-65FE-C238B048D3F9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DC1948A-7C0C-ABC2-1C34-19DC11052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7BA8C7A-80CB-BA80-D798-3FD2BB46ED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CAF2BE-E2DE-8BB9-BEBE-A4A76FEBF56A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9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1678-E0A4-F9DB-4829-FD06E501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EAA1-667B-0D87-A2E9-48E407B9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6AD03-FA48-6E98-6970-1D3B24864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BDB3A-5C87-B2B7-13E6-705A7195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65577-B162-B037-5FAD-74297CE66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FDD10-DC1B-DF42-96A7-F9026CFC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0C318-DE0A-AE2F-1A34-3F8BE01D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4D576-C64E-1FC4-8641-55A5A3C4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6D36E-E509-2DEA-5DF5-72BA82629BFA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81808FA-7C7C-C9F8-1D40-88CB10509C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E307DED-298E-0CC1-1D10-DBACCC021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8CF1AD-A846-B2C1-5197-5D820AF3D03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F5D2-0F34-73B0-D884-5713F17F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EF64B-41DB-0B7B-DE47-80AA4671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352AE-D9FE-1719-36EF-4601D25B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884B9-F2DC-3655-8B01-FA420908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3FE4-A10B-0798-9C5E-3ED8B3D31FD3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0D8893-E878-52D1-2B8C-94B71650B6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44BF4F0-33D8-4515-A1F4-CA14E0B25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A267A5-AE60-34E7-1D7D-D5B42E3205D8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3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CDA8B-06CF-8D37-C3F2-47979F1F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C1516-0B30-AFC5-6B3D-FD083D20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FBD25-8FB2-4B30-85DF-B13483B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A5F180-BC0A-1DA7-606A-63874C8979D1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74DA98-081F-8108-F127-FF9AABCAAD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06D1AAB-6149-D3DC-CB40-40DF5B6DEC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68F522-5FB9-73CF-D573-E4230EFFD01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BDF8-A2EF-62B8-6313-48C71DAD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43C2-6F80-CBFD-A922-1104A5DE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C0541-1BD0-7CB4-8F98-13FDD25D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F041-7657-26F8-1550-B36DF84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1B0E-F385-15AD-EB0A-2E36E409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25A6F-129E-65F7-B93F-7F13BB9F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F0AF7-E330-CB59-5A21-4A3A1D09467D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17B265E-3DBE-8FEF-E393-8BC8733EA7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3E7D985-3AFC-B179-90B4-9184BEC143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C8A3A5-A24A-9546-5BEE-3C95B7AA5BF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9B22-358D-BFE1-0118-D017D309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B5F8B-2326-1F74-E60D-703FDC4C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51ECC-58DD-E46C-D3C1-93F74C532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F3A6E-5708-B2B9-8E15-E214165C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8F31-40E0-C7FD-FE07-D94A9C5F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3344-3501-6D10-AB70-B04F667E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C8D1-D682-36AA-C6E9-CEEF3F562B09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C6868F-BC64-6D4D-176D-4BE9D45E0E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6069518"/>
            <a:ext cx="3297382" cy="704128"/>
          </a:xfrm>
          <a:prstGeom prst="rect">
            <a:avLst/>
          </a:prstGeom>
          <a:noFill/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47E7A29-5DD5-C236-69E6-60AEA8446A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035" y="6069192"/>
            <a:ext cx="767773" cy="7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196138-4F8A-76A1-7031-BD6FA262280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A405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AD996-6879-CA47-9F84-5E479DD0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AED4-1ECB-C877-2477-C9BE5A02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0296-8F76-BB9D-B54E-46AF699C5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5937-A6A3-7D4B-8C59-9F767D6DBC4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99E85-5AF0-0BDE-5BFB-FC13DB03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44F2-9F0E-E1A7-5BBA-4E8197FBE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89EB-1CC0-DE42-9E8D-CBE7C4C0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aramond" panose="02020404030301010803" pitchFamily="18" charset="0"/>
          <a:ea typeface="+mj-ea"/>
          <a:cs typeface="Mongolian Baiti" panose="03000500000000000000" pitchFamily="66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Mongolian Baiti" panose="03000500000000000000" pitchFamily="66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Mongolian Baiti" panose="03000500000000000000" pitchFamily="66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Mongolian Baiti" panose="03000500000000000000" pitchFamily="66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Mongolian Baiti" panose="03000500000000000000" pitchFamily="66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Mongolian Baiti" panose="03000500000000000000" pitchFamily="66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ins.2013.00173" TargetMode="External"/><Relationship Id="rId7" Type="http://schemas.openxmlformats.org/officeDocument/2006/relationships/hyperlink" Target="https://doi.org/10.1037/1064-1297.11.1.26" TargetMode="External"/><Relationship Id="rId2" Type="http://schemas.openxmlformats.org/officeDocument/2006/relationships/hyperlink" Target="https://doi.org/10.1016/j.drugalcdep.2018.08.0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7/1076-898X.8.2.75" TargetMode="External"/><Relationship Id="rId5" Type="http://schemas.openxmlformats.org/officeDocument/2006/relationships/hyperlink" Target="https://doi.org/10.1002/9781118384404.ch8" TargetMode="External"/><Relationship Id="rId4" Type="http://schemas.openxmlformats.org/officeDocument/2006/relationships/hyperlink" Target="https://doi.org/10.1111/j.1530-0277.2011.01635.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BDC3-402B-7A89-9466-239C5AF8D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343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222222"/>
                </a:solidFill>
                <a:effectLst/>
              </a:rPr>
              <a:t>Evaluating Reporting in Behavioral Measures of Risk Taking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6C09-C301-3B08-FEB1-EF50C7B9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0086"/>
            <a:ext cx="9144000" cy="196538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PSYC573 Final Project</a:t>
            </a:r>
          </a:p>
          <a:p>
            <a:endParaRPr lang="en-US" dirty="0"/>
          </a:p>
          <a:p>
            <a:r>
              <a:rPr lang="en-US" b="1" dirty="0"/>
              <a:t>Kevin Kapadia</a:t>
            </a:r>
          </a:p>
          <a:p>
            <a:endParaRPr lang="en-US" dirty="0"/>
          </a:p>
          <a:p>
            <a:r>
              <a:rPr lang="en-US" dirty="0"/>
              <a:t>In Collaboration with: Richard John and Coco Tang</a:t>
            </a:r>
          </a:p>
        </p:txBody>
      </p:sp>
    </p:spTree>
    <p:extLst>
      <p:ext uri="{BB962C8B-B14F-4D97-AF65-F5344CB8AC3E}">
        <p14:creationId xmlns:p14="http://schemas.microsoft.com/office/powerpoint/2010/main" val="204603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B674-D7AA-C3D6-1A5A-4750FC61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154F66-3099-633F-6C87-D6795148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264"/>
            <a:ext cx="6928413" cy="44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4BDA-0A78-2182-9B7E-A08B7837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53"/>
            <a:ext cx="10515600" cy="1241535"/>
          </a:xfrm>
        </p:spPr>
        <p:txBody>
          <a:bodyPr anchor="ctr">
            <a:normAutofit/>
          </a:bodyPr>
          <a:lstStyle/>
          <a:p>
            <a:r>
              <a:rPr lang="en-US" dirty="0"/>
              <a:t>Posterior Distributions</a:t>
            </a:r>
          </a:p>
        </p:txBody>
      </p:sp>
      <p:pic>
        <p:nvPicPr>
          <p:cNvPr id="5" name="Picture 4" descr="A diagram of a curve&#10;&#10;Description automatically generated with medium confidence">
            <a:extLst>
              <a:ext uri="{FF2B5EF4-FFF2-40B4-BE49-F238E27FC236}">
                <a16:creationId xmlns:a16="http://schemas.microsoft.com/office/drawing/2014/main" id="{885B3ACD-2407-F778-A249-99B9B6FC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29" y="1477283"/>
            <a:ext cx="70467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79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8A5A-DAA4-509C-49A8-190FA1E0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53"/>
            <a:ext cx="10515600" cy="1241535"/>
          </a:xfrm>
        </p:spPr>
        <p:txBody>
          <a:bodyPr anchor="ctr">
            <a:normAutofit/>
          </a:bodyPr>
          <a:lstStyle/>
          <a:p>
            <a:r>
              <a:rPr lang="en-US" dirty="0"/>
              <a:t>Fit of Model</a:t>
            </a:r>
          </a:p>
        </p:txBody>
      </p:sp>
      <p:pic>
        <p:nvPicPr>
          <p:cNvPr id="7" name="Picture 6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526C13D5-D14B-CEDD-12F1-DA0086AA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728"/>
            <a:ext cx="4751485" cy="2931111"/>
          </a:xfrm>
          <a:prstGeom prst="rect">
            <a:avLst/>
          </a:prstGeom>
        </p:spPr>
      </p:pic>
      <p:pic>
        <p:nvPicPr>
          <p:cNvPr id="9" name="Picture 8" descr="A line graph with a blue line&#10;&#10;Description automatically generated">
            <a:extLst>
              <a:ext uri="{FF2B5EF4-FFF2-40B4-BE49-F238E27FC236}">
                <a16:creationId xmlns:a16="http://schemas.microsoft.com/office/drawing/2014/main" id="{39F72FEF-D808-6A3A-1057-96E5D081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2518"/>
            <a:ext cx="5235239" cy="32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873B2E-52ED-97ED-B94A-0DF511C6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74" y="383486"/>
            <a:ext cx="9060451" cy="55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BB50-56AB-9294-8FC9-D356F928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with External Measures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254D3A-4532-3E6C-AAB3-3ED687D68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28246"/>
              </p:ext>
            </p:extLst>
          </p:nvPr>
        </p:nvGraphicFramePr>
        <p:xfrm>
          <a:off x="838200" y="1825625"/>
          <a:ext cx="10515600" cy="3637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169354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23422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743867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63683470"/>
                    </a:ext>
                  </a:extLst>
                </a:gridCol>
              </a:tblGrid>
              <a:tr h="72752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Raw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Adjusted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Censored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29200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DOSPERT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35215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1198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26981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8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81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0722-7E4C-4EBC-9390-8F58D415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06A0-70DF-D498-D7ED-EAD74825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Accounting for censoring using a Bayesian regression appears to show an increase in the PAV of BMRT</a:t>
            </a:r>
          </a:p>
          <a:p>
            <a:pPr lvl="1"/>
            <a:r>
              <a:rPr lang="en-US" dirty="0"/>
              <a:t>This increase is slightly better correlated with alternate measures of risk-taking</a:t>
            </a:r>
          </a:p>
          <a:p>
            <a:r>
              <a:rPr lang="en-US" dirty="0"/>
              <a:t>BMRT in general may be too noisy for practical use</a:t>
            </a:r>
          </a:p>
          <a:p>
            <a:pPr lvl="1"/>
            <a:r>
              <a:rPr lang="en-US" dirty="0"/>
              <a:t>Always have low correlations with other risk-taking measures and each other</a:t>
            </a:r>
          </a:p>
          <a:p>
            <a:pPr lvl="1"/>
            <a:r>
              <a:rPr lang="en-US" dirty="0"/>
              <a:t>Lots of iterations needed to get chains to converge</a:t>
            </a:r>
          </a:p>
          <a:p>
            <a:r>
              <a:rPr lang="en-US" dirty="0"/>
              <a:t>Censored method having highest average PAV’s suggests even if non-censored rounds are used participant data is still being artificially shortened (risk-taking not accurately assessed)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8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67E1-6D43-ACF8-CEF1-09E61F63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967A-1866-C684-8E21-33E7C04A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censored data could be improved with more informative priors</a:t>
            </a:r>
          </a:p>
          <a:p>
            <a:pPr lvl="1"/>
            <a:r>
              <a:rPr lang="en-US" dirty="0"/>
              <a:t>Also could function better in BMRT which have round and subject level parameters</a:t>
            </a:r>
          </a:p>
          <a:p>
            <a:r>
              <a:rPr lang="en-US" dirty="0"/>
              <a:t>In this study we aimed to model three BMRT per participants leading to high correlations between PAV responses across BMRT</a:t>
            </a:r>
          </a:p>
          <a:p>
            <a:pPr lvl="1"/>
            <a:r>
              <a:rPr lang="en-US" dirty="0"/>
              <a:t>Modeling may function better with only one BMRT at a time</a:t>
            </a:r>
          </a:p>
          <a:p>
            <a:r>
              <a:rPr lang="en-US" dirty="0"/>
              <a:t>Results should be compared to versions of BMRT where participants data is not censored to compare true predictive potential </a:t>
            </a:r>
          </a:p>
        </p:txBody>
      </p:sp>
    </p:spTree>
    <p:extLst>
      <p:ext uri="{BB962C8B-B14F-4D97-AF65-F5344CB8AC3E}">
        <p14:creationId xmlns:p14="http://schemas.microsoft.com/office/powerpoint/2010/main" val="257174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B12F-79C0-7A99-D15F-1BA359D8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4F25-FC14-1767-EF27-E46BC7CD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33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err="1">
                <a:effectLst/>
              </a:rPr>
              <a:t>Brailovskaia</a:t>
            </a:r>
            <a:r>
              <a:rPr lang="en-US" sz="2900" dirty="0">
                <a:effectLst/>
              </a:rPr>
              <a:t>, J., </a:t>
            </a:r>
            <a:r>
              <a:rPr lang="en-US" sz="2900" dirty="0" err="1">
                <a:effectLst/>
              </a:rPr>
              <a:t>Schillack</a:t>
            </a:r>
            <a:r>
              <a:rPr lang="en-US" sz="2900" dirty="0">
                <a:effectLst/>
              </a:rPr>
              <a:t>, H., </a:t>
            </a:r>
            <a:r>
              <a:rPr lang="en-US" sz="2900" dirty="0" err="1">
                <a:effectLst/>
              </a:rPr>
              <a:t>Assion</a:t>
            </a:r>
            <a:r>
              <a:rPr lang="en-US" sz="2900" dirty="0">
                <a:effectLst/>
              </a:rPr>
              <a:t>, H.-J., Horn, H., &amp; </a:t>
            </a:r>
            <a:r>
              <a:rPr lang="en-US" sz="2900" dirty="0" err="1">
                <a:effectLst/>
              </a:rPr>
              <a:t>Margraf</a:t>
            </a:r>
            <a:r>
              <a:rPr lang="en-US" sz="2900" dirty="0">
                <a:effectLst/>
              </a:rPr>
              <a:t>, J. (2018). Risk-taking propensity and (un)healthy behavior in Germany. </a:t>
            </a:r>
            <a:r>
              <a:rPr lang="en-US" sz="2900" i="1" dirty="0">
                <a:effectLst/>
              </a:rPr>
              <a:t>Drug and Alcohol Dependence</a:t>
            </a:r>
            <a:r>
              <a:rPr lang="en-US" sz="2900" dirty="0">
                <a:effectLst/>
              </a:rPr>
              <a:t>, </a:t>
            </a:r>
            <a:r>
              <a:rPr lang="en-US" sz="2900" i="1" dirty="0">
                <a:effectLst/>
              </a:rPr>
              <a:t>192</a:t>
            </a:r>
            <a:r>
              <a:rPr lang="en-US" sz="2900" dirty="0">
                <a:effectLst/>
              </a:rPr>
              <a:t>, 324–328. </a:t>
            </a:r>
            <a:r>
              <a:rPr lang="en-US" sz="2900" dirty="0">
                <a:effectLst/>
                <a:hlinkClick r:id="rId2"/>
              </a:rPr>
              <a:t>https://doi.org/10.1016/j.drugalcdep.2018.08.027</a:t>
            </a:r>
            <a:endParaRPr lang="en-US" sz="2900" dirty="0">
              <a:effectLst/>
            </a:endParaRPr>
          </a:p>
          <a:p>
            <a:r>
              <a:rPr lang="en-US" sz="2900" dirty="0">
                <a:effectLst/>
              </a:rPr>
              <a:t>Congdon, E., Bato, A., Schonberg, T., Mumford, J., </a:t>
            </a:r>
            <a:r>
              <a:rPr lang="en-US" sz="2900" dirty="0" err="1">
                <a:effectLst/>
              </a:rPr>
              <a:t>Karlsgodt</a:t>
            </a:r>
            <a:r>
              <a:rPr lang="en-US" sz="2900" dirty="0">
                <a:effectLst/>
              </a:rPr>
              <a:t>, K., </a:t>
            </a:r>
            <a:r>
              <a:rPr lang="en-US" sz="2900" dirty="0" err="1">
                <a:effectLst/>
              </a:rPr>
              <a:t>Sabb</a:t>
            </a:r>
            <a:r>
              <a:rPr lang="en-US" sz="2900" dirty="0">
                <a:effectLst/>
              </a:rPr>
              <a:t>, F., London, E., Cannon, T., </a:t>
            </a:r>
            <a:r>
              <a:rPr lang="en-US" sz="2900" dirty="0" err="1">
                <a:effectLst/>
              </a:rPr>
              <a:t>Bilder</a:t>
            </a:r>
            <a:r>
              <a:rPr lang="en-US" sz="2900" dirty="0">
                <a:effectLst/>
              </a:rPr>
              <a:t>, R., &amp; </a:t>
            </a:r>
            <a:r>
              <a:rPr lang="en-US" sz="2900" dirty="0" err="1">
                <a:effectLst/>
              </a:rPr>
              <a:t>Poldrack</a:t>
            </a:r>
            <a:r>
              <a:rPr lang="en-US" sz="2900" dirty="0">
                <a:effectLst/>
              </a:rPr>
              <a:t>, R. (2013). Differences in neural activation as a function of risk-taking task parameters. </a:t>
            </a:r>
            <a:r>
              <a:rPr lang="en-US" sz="2900" i="1" dirty="0">
                <a:effectLst/>
              </a:rPr>
              <a:t>Frontiers in Neuroscience</a:t>
            </a:r>
            <a:r>
              <a:rPr lang="en-US" sz="2900" dirty="0">
                <a:effectLst/>
              </a:rPr>
              <a:t>, </a:t>
            </a:r>
            <a:r>
              <a:rPr lang="en-US" sz="2900" i="1" dirty="0">
                <a:effectLst/>
              </a:rPr>
              <a:t>7</a:t>
            </a:r>
            <a:r>
              <a:rPr lang="en-US" sz="2900" dirty="0">
                <a:effectLst/>
              </a:rPr>
              <a:t>. </a:t>
            </a:r>
            <a:r>
              <a:rPr lang="en-US" sz="2900" dirty="0">
                <a:effectLst/>
                <a:hlinkClick r:id="rId3"/>
              </a:rPr>
              <a:t>https://www.frontiersin.org/articles/10.3389/fnins.2013.00173</a:t>
            </a:r>
            <a:endParaRPr lang="en-US" sz="2900" dirty="0">
              <a:effectLst/>
            </a:endParaRPr>
          </a:p>
          <a:p>
            <a:r>
              <a:rPr lang="en-US" sz="2900" dirty="0">
                <a:effectLst/>
              </a:rPr>
              <a:t>Courtney, K. E., Arellano, R., Barkley-Levenson, E., </a:t>
            </a:r>
            <a:r>
              <a:rPr lang="en-US" sz="2900" dirty="0" err="1">
                <a:effectLst/>
              </a:rPr>
              <a:t>Gálvan</a:t>
            </a:r>
            <a:r>
              <a:rPr lang="en-US" sz="2900" dirty="0">
                <a:effectLst/>
              </a:rPr>
              <a:t>, A., </a:t>
            </a:r>
            <a:r>
              <a:rPr lang="en-US" sz="2900" dirty="0" err="1">
                <a:effectLst/>
              </a:rPr>
              <a:t>Poldrack</a:t>
            </a:r>
            <a:r>
              <a:rPr lang="en-US" sz="2900" dirty="0">
                <a:effectLst/>
              </a:rPr>
              <a:t>, R. A., MacKillop, J., David Jentsch, J., &amp; Ray, L. A. (2012). The Relationship Between Measures of Impulsivity and Alcohol Misuse: An Integrative Structural Equation Modeling Approach. </a:t>
            </a:r>
            <a:r>
              <a:rPr lang="en-US" sz="2900" i="1" dirty="0">
                <a:effectLst/>
              </a:rPr>
              <a:t>Alcoholism: Clinical and Experimental Research</a:t>
            </a:r>
            <a:r>
              <a:rPr lang="en-US" sz="2900" dirty="0">
                <a:effectLst/>
              </a:rPr>
              <a:t>, </a:t>
            </a:r>
            <a:r>
              <a:rPr lang="en-US" sz="2900" i="1" dirty="0">
                <a:effectLst/>
              </a:rPr>
              <a:t>36</a:t>
            </a:r>
            <a:r>
              <a:rPr lang="en-US" sz="2900" dirty="0">
                <a:effectLst/>
              </a:rPr>
              <a:t>(6), 923–931. </a:t>
            </a:r>
            <a:r>
              <a:rPr lang="en-US" sz="2900" dirty="0">
                <a:effectLst/>
                <a:hlinkClick r:id="rId4"/>
              </a:rPr>
              <a:t>https://doi.org/10.1111/j.1530-0277.2011.01635.x</a:t>
            </a:r>
            <a:endParaRPr lang="en-US" sz="2900" dirty="0">
              <a:effectLst/>
            </a:endParaRPr>
          </a:p>
          <a:p>
            <a:r>
              <a:rPr lang="en-US" sz="2900" dirty="0" err="1">
                <a:effectLst/>
              </a:rPr>
              <a:t>Dahne</a:t>
            </a:r>
            <a:r>
              <a:rPr lang="en-US" sz="2900" dirty="0">
                <a:effectLst/>
              </a:rPr>
              <a:t>, J., Richards, J. M., Ernst, M., MacPherson, L., &amp; </a:t>
            </a:r>
            <a:r>
              <a:rPr lang="en-US" sz="2900" dirty="0" err="1">
                <a:effectLst/>
              </a:rPr>
              <a:t>Lejuez</a:t>
            </a:r>
            <a:r>
              <a:rPr lang="en-US" sz="2900" dirty="0">
                <a:effectLst/>
              </a:rPr>
              <a:t>, C. W. (2013). Assessment of Risk Taking in Addiction Research. In </a:t>
            </a:r>
            <a:r>
              <a:rPr lang="en-US" sz="2900" i="1" dirty="0">
                <a:effectLst/>
              </a:rPr>
              <a:t>The Wiley-Blackwell Handbook of Addiction Psychopharmacology</a:t>
            </a:r>
            <a:r>
              <a:rPr lang="en-US" sz="2900" dirty="0">
                <a:effectLst/>
              </a:rPr>
              <a:t> (pp. 209–231). John Wiley &amp; Sons, Ltd. </a:t>
            </a:r>
            <a:r>
              <a:rPr lang="en-US" sz="2900" dirty="0">
                <a:effectLst/>
                <a:hlinkClick r:id="rId5"/>
              </a:rPr>
              <a:t>https://doi.org/10.1002/9781118384404.ch8</a:t>
            </a:r>
            <a:endParaRPr lang="en-US" sz="2900" dirty="0">
              <a:effectLst/>
            </a:endParaRPr>
          </a:p>
          <a:p>
            <a:r>
              <a:rPr lang="en-US" sz="2900" dirty="0" err="1">
                <a:effectLst/>
              </a:rPr>
              <a:t>Lejuez</a:t>
            </a:r>
            <a:r>
              <a:rPr lang="en-US" sz="2900" dirty="0">
                <a:effectLst/>
              </a:rPr>
              <a:t>, C. W., Read, J. P., Kahler, C. W., Richards, J. B., Ramsey, S. E., Stuart, G. L., Strong, D. R., &amp; Brown, R. A. (2002). Evaluation of a behavioral measure of risk taking: The Balloon Analogue Risk Task (BART). </a:t>
            </a:r>
            <a:r>
              <a:rPr lang="en-US" sz="2900" i="1" dirty="0">
                <a:effectLst/>
              </a:rPr>
              <a:t>Journal of Experimental Psychology: Applied</a:t>
            </a:r>
            <a:r>
              <a:rPr lang="en-US" sz="2900" dirty="0">
                <a:effectLst/>
              </a:rPr>
              <a:t>, </a:t>
            </a:r>
            <a:r>
              <a:rPr lang="en-US" sz="2900" i="1" dirty="0">
                <a:effectLst/>
              </a:rPr>
              <a:t>8</a:t>
            </a:r>
            <a:r>
              <a:rPr lang="en-US" sz="2900" dirty="0">
                <a:effectLst/>
              </a:rPr>
              <a:t>, 75–84. </a:t>
            </a:r>
            <a:r>
              <a:rPr lang="en-US" sz="2900" dirty="0">
                <a:effectLst/>
                <a:hlinkClick r:id="rId6"/>
              </a:rPr>
              <a:t>https://doi.org/10.1037/1076-898X.8.2.75</a:t>
            </a:r>
            <a:endParaRPr lang="en-US" sz="2900" dirty="0">
              <a:effectLst/>
            </a:endParaRPr>
          </a:p>
          <a:p>
            <a:r>
              <a:rPr lang="en-US" sz="2900" dirty="0" err="1">
                <a:effectLst/>
              </a:rPr>
              <a:t>Lejuez</a:t>
            </a:r>
            <a:r>
              <a:rPr lang="en-US" sz="2900" dirty="0">
                <a:effectLst/>
              </a:rPr>
              <a:t>, C. W., </a:t>
            </a:r>
            <a:r>
              <a:rPr lang="en-US" sz="2900" dirty="0" err="1">
                <a:effectLst/>
              </a:rPr>
              <a:t>Aklin</a:t>
            </a:r>
            <a:r>
              <a:rPr lang="en-US" sz="2900" dirty="0">
                <a:effectLst/>
              </a:rPr>
              <a:t>, W. M., Jones, H. A., Richards, J. B., Strong, D. R., Kahler, C. W., &amp; Read, J. P. (20030210). The balloon analogue risk task (BART) differentiates smokers and nonsmokers. </a:t>
            </a:r>
            <a:r>
              <a:rPr lang="en-US" sz="2900" i="1" dirty="0">
                <a:effectLst/>
              </a:rPr>
              <a:t>Experimental and Clinical Psychopharmacology</a:t>
            </a:r>
            <a:r>
              <a:rPr lang="en-US" sz="2900" dirty="0">
                <a:effectLst/>
              </a:rPr>
              <a:t>, </a:t>
            </a:r>
            <a:r>
              <a:rPr lang="en-US" sz="2900" i="1" dirty="0">
                <a:effectLst/>
              </a:rPr>
              <a:t>11</a:t>
            </a:r>
            <a:r>
              <a:rPr lang="en-US" sz="2900" dirty="0">
                <a:effectLst/>
              </a:rPr>
              <a:t>(1), 26. </a:t>
            </a:r>
            <a:r>
              <a:rPr lang="en-US" sz="2900" dirty="0">
                <a:effectLst/>
                <a:hlinkClick r:id="rId7"/>
              </a:rPr>
              <a:t>https://doi.org/10.1037/1064-1297.11.1.26</a:t>
            </a:r>
            <a:endParaRPr lang="en-US" sz="2900" dirty="0">
              <a:effectLst/>
            </a:endParaRPr>
          </a:p>
          <a:p>
            <a:r>
              <a:rPr lang="en-US" sz="2900" dirty="0" err="1">
                <a:effectLst/>
              </a:rPr>
              <a:t>Szrek</a:t>
            </a:r>
            <a:r>
              <a:rPr lang="en-US" sz="2900" dirty="0">
                <a:effectLst/>
              </a:rPr>
              <a:t>, H., Chao, L.-W., </a:t>
            </a:r>
            <a:r>
              <a:rPr lang="en-US" sz="2900" dirty="0" err="1">
                <a:effectLst/>
              </a:rPr>
              <a:t>Ramlagan</a:t>
            </a:r>
            <a:r>
              <a:rPr lang="en-US" sz="2900" dirty="0">
                <a:effectLst/>
              </a:rPr>
              <a:t>, S., &amp; </a:t>
            </a:r>
            <a:r>
              <a:rPr lang="en-US" sz="2900" dirty="0" err="1">
                <a:effectLst/>
              </a:rPr>
              <a:t>Peltzer</a:t>
            </a:r>
            <a:r>
              <a:rPr lang="en-US" sz="2900" dirty="0">
                <a:effectLst/>
              </a:rPr>
              <a:t>, K. (2012). Predicting (un)healthy behavior: A comparison of risk-taking propensity measures. </a:t>
            </a:r>
            <a:r>
              <a:rPr lang="en-US" sz="2900" i="1" dirty="0">
                <a:effectLst/>
              </a:rPr>
              <a:t>Judgment and Decision Making</a:t>
            </a:r>
            <a:r>
              <a:rPr lang="en-US" sz="2900" dirty="0">
                <a:effectLst/>
              </a:rPr>
              <a:t>, </a:t>
            </a:r>
            <a:r>
              <a:rPr lang="en-US" sz="2900" i="1" dirty="0">
                <a:effectLst/>
              </a:rPr>
              <a:t>7</a:t>
            </a:r>
            <a:r>
              <a:rPr lang="en-US" sz="2900" dirty="0">
                <a:effectLst/>
              </a:rPr>
              <a:t>(6), 716–727.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8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BC4-2019-5CA1-21A9-93DD004B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are Behavioral Measures of Risk Taking?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03E2-3CC9-6EB9-6925-F4F385B4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BMRT are game like tasks that measure an individual’s risk-taking propensity</a:t>
            </a:r>
          </a:p>
          <a:p>
            <a:r>
              <a:rPr lang="en-US" dirty="0"/>
              <a:t>Developed because they feel more natural than typical lottery-based scenarios</a:t>
            </a:r>
          </a:p>
          <a:p>
            <a:pPr lvl="1"/>
            <a:r>
              <a:rPr lang="en-US" dirty="0"/>
              <a:t>Example 100% chance for 20 dollars or 50% chance for 60 dollars</a:t>
            </a:r>
          </a:p>
          <a:p>
            <a:r>
              <a:rPr lang="en-US" dirty="0"/>
              <a:t>Participants play multiple rounds of a game and average score is typically used to assess how risky you are</a:t>
            </a:r>
          </a:p>
          <a:p>
            <a:pPr lvl="1"/>
            <a:r>
              <a:rPr lang="en-US" dirty="0"/>
              <a:t>No agreed upon way to score tasks</a:t>
            </a:r>
          </a:p>
        </p:txBody>
      </p:sp>
    </p:spTree>
    <p:extLst>
      <p:ext uri="{BB962C8B-B14F-4D97-AF65-F5344CB8AC3E}">
        <p14:creationId xmlns:p14="http://schemas.microsoft.com/office/powerpoint/2010/main" val="245576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B649-A5F4-DA59-DF4D-80E0A216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BMRT Performance Is Measured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61BE-46A9-7681-78CC-15E0A250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BMRT have a primary variable measuring riskiness based on participant actions (number of pumps, number of cards turned over, number of times rod is cast)</a:t>
            </a:r>
          </a:p>
          <a:p>
            <a:r>
              <a:rPr lang="en-US" dirty="0"/>
              <a:t>Traditionally, higher scores on this primary variable indicate higher scores of riskiness</a:t>
            </a:r>
          </a:p>
          <a:p>
            <a:r>
              <a:rPr lang="en-US" dirty="0"/>
              <a:t>Every game has an optimal solution where based on the information provided one decision has the highest expected value </a:t>
            </a:r>
          </a:p>
          <a:p>
            <a:pPr lvl="1"/>
            <a:r>
              <a:rPr lang="en-US" sz="2400" dirty="0"/>
              <a:t>Scores above the optimal solution indicate participants are risk seeking, scores below indicate participants are risk averse</a:t>
            </a:r>
          </a:p>
        </p:txBody>
      </p:sp>
    </p:spTree>
    <p:extLst>
      <p:ext uri="{BB962C8B-B14F-4D97-AF65-F5344CB8AC3E}">
        <p14:creationId xmlns:p14="http://schemas.microsoft.com/office/powerpoint/2010/main" val="29356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E1D-89F9-6910-6317-38860981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536A-8BC1-9410-D5E5-D6A2C977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BMRT have been shown to predict with numerous negative outcomes</a:t>
            </a:r>
          </a:p>
          <a:p>
            <a:pPr lvl="1"/>
            <a:r>
              <a:rPr lang="en-US" sz="2800" dirty="0"/>
              <a:t>Addiction (</a:t>
            </a:r>
            <a:r>
              <a:rPr lang="en-US" sz="2800" dirty="0" err="1"/>
              <a:t>Dahne</a:t>
            </a:r>
            <a:r>
              <a:rPr lang="en-US" sz="2800" dirty="0"/>
              <a:t> et al., 2013)</a:t>
            </a:r>
          </a:p>
          <a:p>
            <a:pPr lvl="1"/>
            <a:r>
              <a:rPr lang="en-US" sz="2800" dirty="0"/>
              <a:t>Impulsivity (Congdon et al., 2013, </a:t>
            </a:r>
            <a:r>
              <a:rPr lang="en-US" sz="2800" dirty="0" err="1"/>
              <a:t>Lejuez</a:t>
            </a:r>
            <a:r>
              <a:rPr lang="en-US" sz="2800" dirty="0"/>
              <a:t> et al., 2002, Courtney et al., 2012)</a:t>
            </a:r>
          </a:p>
          <a:p>
            <a:pPr lvl="1"/>
            <a:r>
              <a:rPr lang="en-US" sz="2800" dirty="0"/>
              <a:t>Risky health behavior (</a:t>
            </a:r>
            <a:r>
              <a:rPr lang="en-US" sz="2800" dirty="0" err="1"/>
              <a:t>Szrek</a:t>
            </a:r>
            <a:r>
              <a:rPr lang="en-US" sz="2800" dirty="0"/>
              <a:t> et al., 2012)</a:t>
            </a:r>
          </a:p>
          <a:p>
            <a:pPr lvl="1"/>
            <a:r>
              <a:rPr lang="en-US" sz="2800" dirty="0"/>
              <a:t>Problematic Drinking (</a:t>
            </a:r>
            <a:r>
              <a:rPr lang="en-US" sz="2800" dirty="0" err="1"/>
              <a:t>Brailovskaia</a:t>
            </a:r>
            <a:r>
              <a:rPr lang="en-US" sz="2800" dirty="0"/>
              <a:t> et al., 2018)</a:t>
            </a:r>
          </a:p>
          <a:p>
            <a:pPr lvl="1"/>
            <a:r>
              <a:rPr lang="en-US" sz="2800" dirty="0"/>
              <a:t>Smoking (</a:t>
            </a:r>
            <a:r>
              <a:rPr lang="en-US" sz="2800" dirty="0" err="1"/>
              <a:t>Lejuez</a:t>
            </a:r>
            <a:r>
              <a:rPr lang="en-US" sz="2800" dirty="0"/>
              <a:t> et al., 2003)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0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98F70F-B6AB-3228-72E7-9E511A4A4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0" y="449153"/>
            <a:ext cx="7705060" cy="5008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D82BB-8BC4-FE13-B211-C6DF9069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BART – Balloon Analogue Risk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CE20-90A6-2CC2-B7A3-041B2691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22282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a balloon you pump up (one trial is one pump) </a:t>
            </a:r>
          </a:p>
          <a:p>
            <a:r>
              <a:rPr lang="en-US" dirty="0"/>
              <a:t>Each pump results in a fixed reward</a:t>
            </a:r>
          </a:p>
          <a:p>
            <a:r>
              <a:rPr lang="en-US" dirty="0"/>
              <a:t>The balloon will randomly pop during one of the trials and you lose all of your earnings for that round </a:t>
            </a:r>
          </a:p>
          <a:p>
            <a:r>
              <a:rPr lang="en-US" dirty="0"/>
              <a:t>Maximum number of pumps in one round traditionally is 128</a:t>
            </a:r>
          </a:p>
          <a:p>
            <a:pPr lvl="1"/>
            <a:r>
              <a:rPr lang="en-US" dirty="0"/>
              <a:t>Unknown to participant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DA9B82-97CF-A22A-2738-5BC5605C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" r="26043" b="-2"/>
          <a:stretch/>
        </p:blipFill>
        <p:spPr>
          <a:xfrm>
            <a:off x="7225553" y="997558"/>
            <a:ext cx="4966447" cy="4862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18F42-113F-CE34-85EB-5FC886ED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– Angling Risk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271-51E0-C423-5DF1-083B40F7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8656" cy="41179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Players fish for red and blue fish in a pond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Catching a red fish adds points while catching a blue fish causes you to lose all your points for the round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You decide when to stop fishing for the round and save those points in a bank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Traditionally, game began with 127 red fish and 1 blue fish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Sunny version you know the number of fish, Cloudy version that information is kept from you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Standard version once a fish is caught it is removed, Catch and Release the fish is put back into the pond after each trial</a:t>
            </a:r>
          </a:p>
        </p:txBody>
      </p:sp>
    </p:spTree>
    <p:extLst>
      <p:ext uri="{BB962C8B-B14F-4D97-AF65-F5344CB8AC3E}">
        <p14:creationId xmlns:p14="http://schemas.microsoft.com/office/powerpoint/2010/main" val="33036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95A69-6E9B-7717-24EA-032BE0DC9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study design&#10;&#10;Description automatically generated">
            <a:extLst>
              <a:ext uri="{FF2B5EF4-FFF2-40B4-BE49-F238E27FC236}">
                <a16:creationId xmlns:a16="http://schemas.microsoft.com/office/drawing/2014/main" id="{FC3CB2F3-74C4-CDF0-C434-118F8990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84" y="626539"/>
            <a:ext cx="10347032" cy="52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report&#10;&#10;Description automatically generated">
            <a:extLst>
              <a:ext uri="{FF2B5EF4-FFF2-40B4-BE49-F238E27FC236}">
                <a16:creationId xmlns:a16="http://schemas.microsoft.com/office/drawing/2014/main" id="{C00BCF44-88D8-7642-C879-D492528E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64" y="445060"/>
            <a:ext cx="9919872" cy="53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5ED0-F5EA-C056-641A-2F399B46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BRMS to predict censored rounds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8F77AD5-D533-018F-9E8D-016E6811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817"/>
            <a:ext cx="10677807" cy="40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1120</Words>
  <Application>Microsoft Macintosh PowerPoint</Application>
  <PresentationFormat>Widescreen</PresentationFormat>
  <Paragraphs>88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Garamond</vt:lpstr>
      <vt:lpstr>Office Theme</vt:lpstr>
      <vt:lpstr>Evaluating Reporting in Behavioral Measures of Risk Taking</vt:lpstr>
      <vt:lpstr>What are Behavioral Measures of Risk Taking?</vt:lpstr>
      <vt:lpstr>How BMRT Performance Is Measured</vt:lpstr>
      <vt:lpstr>Why Should We Care?</vt:lpstr>
      <vt:lpstr>BART – Balloon Analogue Risk Task</vt:lpstr>
      <vt:lpstr>ART – Angling Risk Task</vt:lpstr>
      <vt:lpstr>PowerPoint Presentation</vt:lpstr>
      <vt:lpstr>PowerPoint Presentation</vt:lpstr>
      <vt:lpstr>Using BRMS to predict censored rounds</vt:lpstr>
      <vt:lpstr>Convergence </vt:lpstr>
      <vt:lpstr>Posterior Distributions</vt:lpstr>
      <vt:lpstr>Fit of Model</vt:lpstr>
      <vt:lpstr>PowerPoint Presentation</vt:lpstr>
      <vt:lpstr>Correlation with External Measures</vt:lpstr>
      <vt:lpstr>Takeaways</vt:lpstr>
      <vt:lpstr>Limitations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kapadia</dc:creator>
  <cp:lastModifiedBy>Kevin Kapadia</cp:lastModifiedBy>
  <cp:revision>74</cp:revision>
  <dcterms:created xsi:type="dcterms:W3CDTF">2023-12-01T02:13:53Z</dcterms:created>
  <dcterms:modified xsi:type="dcterms:W3CDTF">2024-11-21T23:47:11Z</dcterms:modified>
</cp:coreProperties>
</file>