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9" r:id="rId10"/>
    <p:sldId id="268" r:id="rId11"/>
    <p:sldId id="270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0072B2"/>
    <a:srgbClr val="FB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/>
    <p:restoredTop sz="87617"/>
  </p:normalViewPr>
  <p:slideViewPr>
    <p:cSldViewPr snapToGrid="0" snapToObjects="1">
      <p:cViewPr varScale="1">
        <p:scale>
          <a:sx n="96" d="100"/>
          <a:sy n="96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December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sleep/data_statistics.html" TargetMode="External"/><Relationship Id="rId3" Type="http://schemas.openxmlformats.org/officeDocument/2006/relationships/hyperlink" Target="Bellabeat%20Changelog.docx" TargetMode="External"/><Relationship Id="rId7" Type="http://schemas.openxmlformats.org/officeDocument/2006/relationships/hyperlink" Target="https://www.medicalnewstoday.com/articles/326263" TargetMode="External"/><Relationship Id="rId2" Type="http://schemas.openxmlformats.org/officeDocument/2006/relationships/hyperlink" Target="Bellabeat%20Case%20Study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edicalnewstoday.com/articles/average-steps-per-day" TargetMode="External"/><Relationship Id="rId5" Type="http://schemas.openxmlformats.org/officeDocument/2006/relationships/hyperlink" Target="https://www.mayoclinic.org/healthy-lifestyle/fitness/in-depth/10000-steps/art-20317391#:~:text=The%20average%20American%20walks%203%2C000,a%20day%20every%20two%20weeks." TargetMode="External"/><Relationship Id="rId4" Type="http://schemas.openxmlformats.org/officeDocument/2006/relationships/hyperlink" Target="https://www.kaggle.com/arashnic/fitbit" TargetMode="External"/><Relationship Id="rId9" Type="http://schemas.openxmlformats.org/officeDocument/2006/relationships/hyperlink" Target="https://www.sleep.org/exercise-time-of-da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8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CE124-5A1E-5F40-950A-D361ABBC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228" y="732690"/>
            <a:ext cx="56162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Smart Device Trends and Marketing Influence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B1EE4-D7A8-E646-8A6E-4079E066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228" y="3921402"/>
            <a:ext cx="5616236" cy="21926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Kevin Larkin</a:t>
            </a:r>
          </a:p>
          <a:p>
            <a:pPr algn="l"/>
            <a:r>
              <a:rPr lang="en-US" dirty="0"/>
              <a:t>Last Updated: December 14th, 2021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D6B1468-DDFB-4E02-A837-9F17873FE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53" r="-1" b="37194"/>
          <a:stretch/>
        </p:blipFill>
        <p:spPr>
          <a:xfrm>
            <a:off x="7240171" y="4794685"/>
            <a:ext cx="4255247" cy="1381995"/>
          </a:xfrm>
          <a:prstGeom prst="rect">
            <a:avLst/>
          </a:prstGeom>
        </p:spPr>
      </p:pic>
      <p:sp>
        <p:nvSpPr>
          <p:cNvPr id="54" name="Rectangle 44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5" name="Straight Connector 46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8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Average Time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8282" y="1817691"/>
            <a:ext cx="6066956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00" dirty="0">
                <a:solidFill>
                  <a:schemeClr val="tx2"/>
                </a:solidFill>
              </a:rPr>
              <a:t>at a </a:t>
            </a:r>
            <a:r>
              <a:rPr lang="en-US" sz="2000" b="1" dirty="0">
                <a:solidFill>
                  <a:schemeClr val="accent1"/>
                </a:solidFill>
              </a:rPr>
              <a:t>very active </a:t>
            </a:r>
            <a:r>
              <a:rPr lang="en-US" sz="2000" dirty="0">
                <a:solidFill>
                  <a:schemeClr val="tx2"/>
                </a:solidFill>
              </a:rPr>
              <a:t>intensity</a:t>
            </a:r>
            <a:r>
              <a:rPr lang="en-US" sz="2050" dirty="0">
                <a:solidFill>
                  <a:schemeClr val="tx2"/>
                </a:solidFill>
              </a:rPr>
              <a:t> was </a:t>
            </a:r>
            <a:r>
              <a:rPr lang="en-US" sz="2050" b="1" dirty="0">
                <a:solidFill>
                  <a:schemeClr val="tx2"/>
                </a:solidFill>
              </a:rPr>
              <a:t>21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00" dirty="0">
                <a:solidFill>
                  <a:schemeClr val="tx2"/>
                </a:solidFill>
              </a:rPr>
              <a:t>at a </a:t>
            </a:r>
            <a:r>
              <a:rPr lang="en-US" sz="2000" b="1" dirty="0">
                <a:solidFill>
                  <a:schemeClr val="accent1"/>
                </a:solidFill>
              </a:rPr>
              <a:t>moderately active </a:t>
            </a:r>
            <a:r>
              <a:rPr lang="en-US" sz="2000" dirty="0">
                <a:solidFill>
                  <a:schemeClr val="tx2"/>
                </a:solidFill>
              </a:rPr>
              <a:t>intensity</a:t>
            </a:r>
            <a:r>
              <a:rPr lang="en-US" sz="2050" dirty="0">
                <a:solidFill>
                  <a:schemeClr val="tx2"/>
                </a:solidFill>
              </a:rPr>
              <a:t> was </a:t>
            </a:r>
            <a:r>
              <a:rPr lang="en-US" sz="2050" b="1" dirty="0">
                <a:solidFill>
                  <a:schemeClr val="tx2"/>
                </a:solidFill>
              </a:rPr>
              <a:t>14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00" dirty="0">
                <a:solidFill>
                  <a:schemeClr val="tx2"/>
                </a:solidFill>
              </a:rPr>
              <a:t>at a </a:t>
            </a:r>
            <a:r>
              <a:rPr lang="en-US" sz="2000" b="1" dirty="0">
                <a:solidFill>
                  <a:schemeClr val="accent1"/>
                </a:solidFill>
              </a:rPr>
              <a:t>lightly active </a:t>
            </a:r>
            <a:r>
              <a:rPr lang="en-US" sz="2000" dirty="0">
                <a:solidFill>
                  <a:schemeClr val="tx2"/>
                </a:solidFill>
              </a:rPr>
              <a:t>intensity</a:t>
            </a:r>
            <a:r>
              <a:rPr lang="en-US" sz="2050" dirty="0">
                <a:solidFill>
                  <a:schemeClr val="tx2"/>
                </a:solidFill>
              </a:rPr>
              <a:t> was </a:t>
            </a:r>
            <a:r>
              <a:rPr lang="en-US" sz="2050" b="1" dirty="0">
                <a:solidFill>
                  <a:schemeClr val="tx2"/>
                </a:solidFill>
              </a:rPr>
              <a:t>3 hours and 13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b="1" dirty="0">
                <a:solidFill>
                  <a:schemeClr val="accent1"/>
                </a:solidFill>
              </a:rPr>
              <a:t>Sitting</a:t>
            </a:r>
            <a:r>
              <a:rPr lang="en-US" sz="2050" b="1" dirty="0">
                <a:solidFill>
                  <a:schemeClr val="tx2"/>
                </a:solidFill>
              </a:rPr>
              <a:t> </a:t>
            </a:r>
            <a:r>
              <a:rPr lang="en-US" sz="2050" dirty="0">
                <a:solidFill>
                  <a:schemeClr val="tx2"/>
                </a:solidFill>
              </a:rPr>
              <a:t>average was originally </a:t>
            </a:r>
            <a:r>
              <a:rPr lang="en-US" sz="2050" b="1" dirty="0">
                <a:solidFill>
                  <a:schemeClr val="tx2"/>
                </a:solidFill>
              </a:rPr>
              <a:t>16 hours and 30 minutes, </a:t>
            </a:r>
            <a:r>
              <a:rPr lang="en-US" sz="2050" dirty="0">
                <a:solidFill>
                  <a:schemeClr val="tx2"/>
                </a:solidFill>
              </a:rPr>
              <a:t>but this includes </a:t>
            </a:r>
            <a:r>
              <a:rPr lang="en-US" sz="2050" b="1" dirty="0">
                <a:solidFill>
                  <a:schemeClr val="tx2"/>
                </a:solidFill>
              </a:rPr>
              <a:t>time in bed and sleeping.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50" b="1" dirty="0">
                <a:solidFill>
                  <a:schemeClr val="accent1"/>
                </a:solidFill>
              </a:rPr>
              <a:t>sitting</a:t>
            </a:r>
            <a:r>
              <a:rPr lang="en-US" sz="2050" b="1" dirty="0">
                <a:solidFill>
                  <a:schemeClr val="tx2"/>
                </a:solidFill>
              </a:rPr>
              <a:t> </a:t>
            </a:r>
            <a:r>
              <a:rPr lang="en-US" sz="2050" dirty="0">
                <a:solidFill>
                  <a:schemeClr val="tx2"/>
                </a:solidFill>
              </a:rPr>
              <a:t>was </a:t>
            </a:r>
            <a:r>
              <a:rPr lang="en-US" sz="2050" b="1" dirty="0">
                <a:solidFill>
                  <a:schemeClr val="tx2"/>
                </a:solidFill>
              </a:rPr>
              <a:t>8 hours and 50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These users spend </a:t>
            </a:r>
            <a:r>
              <a:rPr lang="en-US" sz="2050" b="1" dirty="0">
                <a:solidFill>
                  <a:schemeClr val="tx2"/>
                </a:solidFill>
              </a:rPr>
              <a:t>most</a:t>
            </a:r>
            <a:r>
              <a:rPr lang="en-US" sz="2050" dirty="0">
                <a:solidFill>
                  <a:schemeClr val="tx2"/>
                </a:solidFill>
              </a:rPr>
              <a:t> of their waking day </a:t>
            </a:r>
            <a:r>
              <a:rPr lang="en-US" sz="2050" b="1" dirty="0">
                <a:solidFill>
                  <a:schemeClr val="tx2"/>
                </a:solidFill>
              </a:rPr>
              <a:t>sitting</a:t>
            </a:r>
            <a:r>
              <a:rPr lang="en-US" sz="2050" dirty="0">
                <a:solidFill>
                  <a:schemeClr val="tx2"/>
                </a:solidFill>
              </a:rPr>
              <a:t>, most likely working.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48A150E-0785-E940-B96A-C76EC7C9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60" y="1715064"/>
            <a:ext cx="5840894" cy="43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6" y="685799"/>
            <a:ext cx="6066956" cy="8033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Distance Vs. Time: Very Active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79946" y="1541467"/>
            <a:ext cx="58160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Majority of the time spent was </a:t>
            </a:r>
            <a:r>
              <a:rPr lang="en-US" sz="2400" b="1" dirty="0">
                <a:solidFill>
                  <a:schemeClr val="tx2"/>
                </a:solidFill>
              </a:rPr>
              <a:t>below 1 and a half hours </a:t>
            </a:r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b="1" dirty="0">
                <a:solidFill>
                  <a:schemeClr val="tx2"/>
                </a:solidFill>
              </a:rPr>
              <a:t>less than 5 miles </a:t>
            </a:r>
            <a:r>
              <a:rPr lang="en-US" sz="2400" dirty="0">
                <a:solidFill>
                  <a:schemeClr val="tx2"/>
                </a:solidFill>
              </a:rPr>
              <a:t>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intersection of the average distance and time spent at a </a:t>
            </a:r>
            <a:r>
              <a:rPr lang="en-US" sz="2400" b="1" dirty="0">
                <a:solidFill>
                  <a:schemeClr val="accent1"/>
                </a:solidFill>
              </a:rPr>
              <a:t>very active intensity </a:t>
            </a:r>
            <a:r>
              <a:rPr lang="en-US" sz="2400" dirty="0">
                <a:solidFill>
                  <a:schemeClr val="tx2"/>
                </a:solidFill>
              </a:rPr>
              <a:t>is highlighted by the </a:t>
            </a:r>
            <a:r>
              <a:rPr lang="en-US" sz="2400" b="1" dirty="0">
                <a:solidFill>
                  <a:srgbClr val="009E73"/>
                </a:solidFill>
              </a:rPr>
              <a:t>green dot, </a:t>
            </a:r>
            <a:r>
              <a:rPr lang="en-US" sz="2400" dirty="0">
                <a:solidFill>
                  <a:schemeClr val="tx2"/>
                </a:solidFill>
              </a:rPr>
              <a:t>being </a:t>
            </a:r>
            <a:r>
              <a:rPr lang="en-US" sz="2400" b="1" dirty="0">
                <a:solidFill>
                  <a:schemeClr val="tx2"/>
                </a:solidFill>
              </a:rPr>
              <a:t>0.9 miles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b="1" dirty="0">
                <a:solidFill>
                  <a:schemeClr val="tx2"/>
                </a:solidFill>
              </a:rPr>
              <a:t>21 minutes 15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This would be equivalent to about a </a:t>
            </a:r>
            <a:r>
              <a:rPr lang="en-US" sz="2400" b="1" dirty="0">
                <a:solidFill>
                  <a:schemeClr val="tx2"/>
                </a:solidFill>
              </a:rPr>
              <a:t>23 minute and 37 second mile pace.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3F63170-5E30-6D4B-B0B0-29A97789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99" y="1489140"/>
            <a:ext cx="5859955" cy="43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87" y="708942"/>
            <a:ext cx="7029298" cy="8033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Distance Vs. Time: Moderately Active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79946" y="1541467"/>
            <a:ext cx="581605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Majority of the time spent was </a:t>
            </a:r>
            <a:r>
              <a:rPr lang="en-US" sz="2400" b="1" dirty="0">
                <a:solidFill>
                  <a:schemeClr val="tx2"/>
                </a:solidFill>
              </a:rPr>
              <a:t>below 1 hour and 15 minutes </a:t>
            </a:r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b="1" dirty="0">
                <a:solidFill>
                  <a:schemeClr val="tx2"/>
                </a:solidFill>
              </a:rPr>
              <a:t>less than 2 miles </a:t>
            </a:r>
            <a:r>
              <a:rPr lang="en-US" sz="2400" dirty="0">
                <a:solidFill>
                  <a:schemeClr val="tx2"/>
                </a:solidFill>
              </a:rPr>
              <a:t>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intersection of the average distance and time spent at a </a:t>
            </a:r>
            <a:r>
              <a:rPr lang="en-US" sz="2400" b="1" dirty="0">
                <a:solidFill>
                  <a:schemeClr val="accent1"/>
                </a:solidFill>
              </a:rPr>
              <a:t>moderately active intensity </a:t>
            </a:r>
            <a:r>
              <a:rPr lang="en-US" sz="2400" dirty="0">
                <a:solidFill>
                  <a:schemeClr val="tx2"/>
                </a:solidFill>
              </a:rPr>
              <a:t>is highlighted by the </a:t>
            </a:r>
            <a:r>
              <a:rPr lang="en-US" sz="2400" b="1" dirty="0">
                <a:solidFill>
                  <a:srgbClr val="009E73"/>
                </a:solidFill>
              </a:rPr>
              <a:t>green dot, </a:t>
            </a:r>
            <a:r>
              <a:rPr lang="en-US" sz="2400" dirty="0">
                <a:solidFill>
                  <a:schemeClr val="tx2"/>
                </a:solidFill>
              </a:rPr>
              <a:t>being </a:t>
            </a:r>
            <a:r>
              <a:rPr lang="en-US" sz="2400" b="1" dirty="0">
                <a:solidFill>
                  <a:schemeClr val="tx2"/>
                </a:solidFill>
              </a:rPr>
              <a:t>0.4 miles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b="1" dirty="0">
                <a:solidFill>
                  <a:schemeClr val="tx2"/>
                </a:solidFill>
              </a:rPr>
              <a:t>14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This would be equivalent to about a </a:t>
            </a:r>
            <a:r>
              <a:rPr lang="en-US" sz="2400" b="1" dirty="0">
                <a:solidFill>
                  <a:schemeClr val="tx2"/>
                </a:solidFill>
              </a:rPr>
              <a:t>35-minute mile pace.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12A7755-31CE-054E-BB42-156ADEEE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53" y="1510563"/>
            <a:ext cx="5914412" cy="43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6" y="664636"/>
            <a:ext cx="7029298" cy="803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Distance Vs. Time: Lightly Active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79946" y="1541467"/>
            <a:ext cx="581605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Majority of the time spent was </a:t>
            </a:r>
            <a:r>
              <a:rPr lang="en-US" b="1" dirty="0">
                <a:solidFill>
                  <a:schemeClr val="tx2"/>
                </a:solidFill>
              </a:rPr>
              <a:t>below 7 hour and a half hours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less than 4.25 miles </a:t>
            </a:r>
            <a:r>
              <a:rPr lang="en-US" dirty="0">
                <a:solidFill>
                  <a:schemeClr val="tx2"/>
                </a:solidFill>
              </a:rPr>
              <a:t>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intersection of the average distance and time spent at a </a:t>
            </a:r>
            <a:r>
              <a:rPr lang="en-US" b="1" dirty="0">
                <a:solidFill>
                  <a:schemeClr val="accent1"/>
                </a:solidFill>
              </a:rPr>
              <a:t>lightly active intensity </a:t>
            </a:r>
            <a:r>
              <a:rPr lang="en-US" dirty="0">
                <a:solidFill>
                  <a:schemeClr val="tx2"/>
                </a:solidFill>
              </a:rPr>
              <a:t>is highlighted by the </a:t>
            </a:r>
            <a:r>
              <a:rPr lang="en-US" b="1" dirty="0">
                <a:solidFill>
                  <a:srgbClr val="009E73"/>
                </a:solidFill>
              </a:rPr>
              <a:t>green dot, </a:t>
            </a:r>
            <a:r>
              <a:rPr lang="en-US" dirty="0">
                <a:solidFill>
                  <a:schemeClr val="tx2"/>
                </a:solidFill>
              </a:rPr>
              <a:t>being </a:t>
            </a:r>
            <a:r>
              <a:rPr lang="en-US" b="1" dirty="0">
                <a:solidFill>
                  <a:schemeClr val="tx2"/>
                </a:solidFill>
              </a:rPr>
              <a:t>2 miles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3 hours 13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would be equivalent to about a </a:t>
            </a:r>
            <a:r>
              <a:rPr lang="en-US" b="1" dirty="0">
                <a:solidFill>
                  <a:schemeClr val="tx2"/>
                </a:solidFill>
              </a:rPr>
              <a:t>1 hour, 36 minute and 30 second mile 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Many more records of lightly active than other intensities.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More spread out indicates lightly active aren’t planned distances, which may be the case for other intensities.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Although intensity based on many factors, mile pace indicates individuals aren’t highly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B04C1C6B-5494-EE4C-8462-5AFC002C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38" y="1663787"/>
            <a:ext cx="5973199" cy="42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88" y="2834331"/>
            <a:ext cx="2812007" cy="1189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Sleep</a:t>
            </a:r>
            <a:endParaRPr lang="en-US" sz="7200" b="1" dirty="0"/>
          </a:p>
        </p:txBody>
      </p:sp>
      <p:pic>
        <p:nvPicPr>
          <p:cNvPr id="6" name="Graphic 5" descr="Sleep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8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Time Asleep Vs. Time in Bed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59535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As expected, the average time spent in bed and asleep are very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The average time spent</a:t>
            </a:r>
            <a:r>
              <a:rPr lang="en-US" sz="2100" b="1" dirty="0">
                <a:solidFill>
                  <a:schemeClr val="accent1"/>
                </a:solidFill>
              </a:rPr>
              <a:t> in bed </a:t>
            </a:r>
            <a:r>
              <a:rPr lang="en-US" sz="2100" dirty="0">
                <a:solidFill>
                  <a:schemeClr val="tx2"/>
                </a:solidFill>
              </a:rPr>
              <a:t>was </a:t>
            </a:r>
            <a:r>
              <a:rPr lang="en-US" sz="2100" b="1" dirty="0">
                <a:solidFill>
                  <a:schemeClr val="tx2"/>
                </a:solidFill>
              </a:rPr>
              <a:t>7 hours and 40 minutes</a:t>
            </a:r>
            <a:r>
              <a:rPr lang="en-US" sz="2100" dirty="0">
                <a:solidFill>
                  <a:schemeClr val="tx2"/>
                </a:solidFill>
              </a:rPr>
              <a:t> and the average time spent </a:t>
            </a:r>
            <a:r>
              <a:rPr lang="en-US" sz="2100" b="1" dirty="0">
                <a:solidFill>
                  <a:schemeClr val="accent1"/>
                </a:solidFill>
              </a:rPr>
              <a:t>asleep</a:t>
            </a:r>
            <a:r>
              <a:rPr lang="en-US" sz="2100" dirty="0">
                <a:solidFill>
                  <a:schemeClr val="tx2"/>
                </a:solidFill>
              </a:rPr>
              <a:t> was </a:t>
            </a:r>
            <a:r>
              <a:rPr lang="en-US" sz="2100" b="1" dirty="0">
                <a:solidFill>
                  <a:schemeClr val="tx2"/>
                </a:solidFill>
              </a:rPr>
              <a:t>7 hours and 1 minute.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According to the </a:t>
            </a:r>
            <a:r>
              <a:rPr lang="en-US" sz="2100" b="1" dirty="0">
                <a:solidFill>
                  <a:schemeClr val="accent1"/>
                </a:solidFill>
              </a:rPr>
              <a:t>CDC</a:t>
            </a:r>
            <a:r>
              <a:rPr lang="en-US" sz="2100" dirty="0">
                <a:solidFill>
                  <a:schemeClr val="tx2"/>
                </a:solidFill>
              </a:rPr>
              <a:t>, adults should aim for </a:t>
            </a:r>
            <a:r>
              <a:rPr lang="en-US" sz="2100" b="1" dirty="0">
                <a:solidFill>
                  <a:schemeClr val="tx2"/>
                </a:solidFill>
              </a:rPr>
              <a:t>at least 7 hours of sleep per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The extra time spent in bed not sleeping could possibly be due to </a:t>
            </a:r>
            <a:r>
              <a:rPr lang="en-US" sz="2100" b="1" dirty="0">
                <a:solidFill>
                  <a:schemeClr val="tx2"/>
                </a:solidFill>
              </a:rPr>
              <a:t>stress, restlessness, or time spent reading / on phone. </a:t>
            </a:r>
            <a:r>
              <a:rPr lang="en-US" sz="2100" dirty="0">
                <a:solidFill>
                  <a:schemeClr val="tx2"/>
                </a:solidFill>
              </a:rPr>
              <a:t>More research required.</a:t>
            </a:r>
            <a:br>
              <a:rPr lang="en-US" sz="2100" b="1" dirty="0">
                <a:solidFill>
                  <a:schemeClr val="accent1"/>
                </a:solidFill>
              </a:rPr>
            </a:br>
            <a:endParaRPr lang="en-US" sz="2100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E301C3-752A-FC48-AB8D-F5C0B811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10" y="1805495"/>
            <a:ext cx="5489006" cy="40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96" y="2834331"/>
            <a:ext cx="4114703" cy="1189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Intensity</a:t>
            </a:r>
            <a:endParaRPr lang="en-US" sz="7200" b="1" dirty="0"/>
          </a:p>
        </p:txBody>
      </p:sp>
      <p:pic>
        <p:nvPicPr>
          <p:cNvPr id="6" name="Graphic 5" descr="Gauge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9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Average Total Intensity Vs. Hour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595354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Sedentary = 0, Light = 1, Moderate = 2, Very Active =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Each minute is given one of these values, and total intensity is the sum of these 60 values for that hour.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1"/>
                </a:solidFill>
              </a:rPr>
              <a:t>Lowest</a:t>
            </a:r>
            <a:r>
              <a:rPr lang="en-US" sz="2100" dirty="0">
                <a:solidFill>
                  <a:schemeClr val="tx2"/>
                </a:solidFill>
              </a:rPr>
              <a:t> average intensity was at </a:t>
            </a:r>
            <a:r>
              <a:rPr lang="en-US" sz="2100" b="1" dirty="0">
                <a:solidFill>
                  <a:schemeClr val="tx2"/>
                </a:solidFill>
              </a:rPr>
              <a:t>3AM</a:t>
            </a:r>
            <a:r>
              <a:rPr lang="en-US" sz="2100" dirty="0">
                <a:solidFill>
                  <a:schemeClr val="tx2"/>
                </a:solidFill>
              </a:rPr>
              <a:t> and </a:t>
            </a:r>
            <a:r>
              <a:rPr lang="en-US" sz="2100" b="1" dirty="0">
                <a:solidFill>
                  <a:schemeClr val="accent1"/>
                </a:solidFill>
              </a:rPr>
              <a:t>highest</a:t>
            </a:r>
            <a:r>
              <a:rPr lang="en-US" sz="2100" dirty="0">
                <a:solidFill>
                  <a:schemeClr val="tx2"/>
                </a:solidFill>
              </a:rPr>
              <a:t> was at </a:t>
            </a:r>
            <a:r>
              <a:rPr lang="en-US" sz="2100" b="1" dirty="0">
                <a:solidFill>
                  <a:schemeClr val="tx2"/>
                </a:solidFill>
              </a:rPr>
              <a:t>6PM</a:t>
            </a:r>
            <a:r>
              <a:rPr lang="en-US" sz="21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1"/>
                </a:solidFill>
              </a:rPr>
              <a:t>Average intensity </a:t>
            </a:r>
            <a:r>
              <a:rPr lang="en-US" sz="2100" dirty="0">
                <a:solidFill>
                  <a:schemeClr val="tx2"/>
                </a:solidFill>
              </a:rPr>
              <a:t>per hour was </a:t>
            </a:r>
            <a:r>
              <a:rPr lang="en-US" sz="2100" b="1" dirty="0">
                <a:solidFill>
                  <a:schemeClr val="tx2"/>
                </a:solidFill>
              </a:rPr>
              <a:t>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1"/>
                </a:solidFill>
              </a:rPr>
              <a:t>Lowest</a:t>
            </a:r>
            <a:r>
              <a:rPr lang="en-US" sz="2100" dirty="0">
                <a:solidFill>
                  <a:schemeClr val="tx2"/>
                </a:solidFill>
              </a:rPr>
              <a:t> was most likely due to </a:t>
            </a:r>
            <a:r>
              <a:rPr lang="en-US" sz="2100" b="1" dirty="0">
                <a:solidFill>
                  <a:schemeClr val="tx2"/>
                </a:solidFill>
              </a:rPr>
              <a:t>sleeping</a:t>
            </a:r>
            <a:r>
              <a:rPr lang="en-US" sz="2100" dirty="0">
                <a:solidFill>
                  <a:schemeClr val="tx2"/>
                </a:solidFill>
              </a:rPr>
              <a:t> and </a:t>
            </a:r>
            <a:r>
              <a:rPr lang="en-US" sz="2100" b="1" dirty="0">
                <a:solidFill>
                  <a:schemeClr val="accent1"/>
                </a:solidFill>
              </a:rPr>
              <a:t>highest</a:t>
            </a:r>
            <a:r>
              <a:rPr lang="en-US" sz="2100" dirty="0">
                <a:solidFill>
                  <a:schemeClr val="tx2"/>
                </a:solidFill>
              </a:rPr>
              <a:t> due to people </a:t>
            </a:r>
            <a:r>
              <a:rPr lang="en-US" sz="2100" b="1" dirty="0">
                <a:solidFill>
                  <a:schemeClr val="tx2"/>
                </a:solidFill>
              </a:rPr>
              <a:t>working out after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According to professionals, exercising </a:t>
            </a:r>
            <a:r>
              <a:rPr lang="en-US" sz="2100" b="1" dirty="0">
                <a:solidFill>
                  <a:schemeClr val="accent1"/>
                </a:solidFill>
              </a:rPr>
              <a:t>90 minutes or longer </a:t>
            </a:r>
            <a:r>
              <a:rPr lang="en-US" sz="2100" dirty="0">
                <a:solidFill>
                  <a:schemeClr val="tx2"/>
                </a:solidFill>
              </a:rPr>
              <a:t>before bedtime should have </a:t>
            </a:r>
            <a:r>
              <a:rPr lang="en-US" sz="2100" b="1" dirty="0">
                <a:solidFill>
                  <a:schemeClr val="tx2"/>
                </a:solidFill>
              </a:rPr>
              <a:t>no negative affect </a:t>
            </a:r>
            <a:r>
              <a:rPr lang="en-US" sz="2100" dirty="0">
                <a:solidFill>
                  <a:schemeClr val="tx2"/>
                </a:solidFill>
              </a:rPr>
              <a:t>on your sleep.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6528992-D616-A64E-A145-366D4DBB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38" y="1783936"/>
            <a:ext cx="5632312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19" y="2717929"/>
            <a:ext cx="5268367" cy="139725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dirty="0"/>
              <a:t>Summary and Recommendations</a:t>
            </a:r>
            <a:endParaRPr lang="en-US" sz="4000" b="1" dirty="0"/>
          </a:p>
        </p:txBody>
      </p:sp>
      <p:pic>
        <p:nvPicPr>
          <p:cNvPr id="6" name="Graphic 5" descr="Target Audience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0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Summary and Findings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Fitbit users are more active than the average American, but not super active.</a:t>
            </a:r>
          </a:p>
          <a:p>
            <a:r>
              <a:rPr lang="en-US" sz="2800" dirty="0"/>
              <a:t>Most likely people with office day jobs, as they sit for most of the day and exercise around 6/7PM, when most people get home from 9-5 jobs.</a:t>
            </a:r>
          </a:p>
          <a:p>
            <a:r>
              <a:rPr lang="en-US" sz="2800" dirty="0"/>
              <a:t>May have trouble falling asleep, which could be due to work/life stress, exercising too close to bedtime, or reading/cell phone use in bed.</a:t>
            </a:r>
          </a:p>
        </p:txBody>
      </p:sp>
    </p:spTree>
    <p:extLst>
      <p:ext uri="{BB962C8B-B14F-4D97-AF65-F5344CB8AC3E}">
        <p14:creationId xmlns:p14="http://schemas.microsoft.com/office/powerpoint/2010/main" val="175987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Table of Contents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D4A503-2EA3-2748-9280-8BB5692870F7}"/>
              </a:ext>
            </a:extLst>
          </p:cNvPr>
          <p:cNvSpPr txBox="1">
            <a:spLocks/>
          </p:cNvSpPr>
          <p:nvPr/>
        </p:nvSpPr>
        <p:spPr>
          <a:xfrm>
            <a:off x="823722" y="1797015"/>
            <a:ext cx="10543031" cy="42063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2" action="ppaction://hlinksldjump"/>
              </a:rPr>
              <a:t>Objective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Data Description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Activity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Sleep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Intensity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Summary and Recommendations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545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How Findings Can Influence Marketing Strategy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Target people with jobs that require a lot of sitting by marketing the Leaf to promote more physical activity throughout the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Advertise features that promote better sleep such as reminders to complete certain amount of activity before bedtime and to turn off electronics before getting into bed.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Increase advertising efforts in gyms and fitness centers during evenings.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0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19" y="2100943"/>
            <a:ext cx="4470981" cy="20142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b="1" dirty="0"/>
              <a:t>Thank you!</a:t>
            </a:r>
            <a:br>
              <a:rPr lang="en-US" sz="6600" b="1" dirty="0"/>
            </a:br>
            <a:r>
              <a:rPr lang="en-US" sz="6600" b="1" dirty="0"/>
              <a:t>Questions?</a:t>
            </a:r>
            <a:endParaRPr lang="en-US" sz="6000" b="1" dirty="0"/>
          </a:p>
        </p:txBody>
      </p:sp>
      <p:pic>
        <p:nvPicPr>
          <p:cNvPr id="6" name="Graphic 5" descr="Meeting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8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Bellabeat Study Rubric: </a:t>
            </a:r>
            <a:r>
              <a:rPr lang="en-US" sz="2800" dirty="0"/>
              <a:t>Follow this </a:t>
            </a:r>
            <a:r>
              <a:rPr lang="en-US" sz="2800" dirty="0">
                <a:hlinkClick r:id="rId2"/>
              </a:rPr>
              <a:t>link</a:t>
            </a:r>
            <a:endParaRPr lang="en-US" sz="2800" dirty="0"/>
          </a:p>
          <a:p>
            <a:r>
              <a:rPr lang="en-US" sz="2800" b="1" dirty="0"/>
              <a:t>Changelog: </a:t>
            </a:r>
            <a:r>
              <a:rPr lang="en-US" sz="2800" dirty="0"/>
              <a:t>Bellabeat Case Study </a:t>
            </a:r>
            <a:r>
              <a:rPr lang="en-US" sz="2800" dirty="0">
                <a:hlinkClick r:id="rId3"/>
              </a:rPr>
              <a:t>Changelog</a:t>
            </a:r>
            <a:endParaRPr lang="en-US" sz="2800" dirty="0"/>
          </a:p>
          <a:p>
            <a:r>
              <a:rPr lang="en-US" sz="2800" b="1" dirty="0"/>
              <a:t>Datasets Used: </a:t>
            </a:r>
            <a:r>
              <a:rPr lang="en-US" sz="2800" dirty="0"/>
              <a:t>Kaggle page with </a:t>
            </a:r>
            <a:r>
              <a:rPr lang="en-US" sz="2800" dirty="0">
                <a:hlinkClick r:id="rId4"/>
              </a:rPr>
              <a:t>datasets</a:t>
            </a:r>
            <a:endParaRPr lang="en-US" sz="2800" dirty="0"/>
          </a:p>
          <a:p>
            <a:r>
              <a:rPr lang="en-US" sz="2800" b="1" dirty="0"/>
              <a:t>Sources:</a:t>
            </a:r>
          </a:p>
          <a:p>
            <a:pPr lvl="1"/>
            <a:r>
              <a:rPr lang="en-US" sz="2600" dirty="0"/>
              <a:t>Average steps per day: </a:t>
            </a:r>
            <a:r>
              <a:rPr lang="en-US" sz="2600" dirty="0">
                <a:hlinkClick r:id="rId5"/>
              </a:rPr>
              <a:t>Mayoclinic</a:t>
            </a:r>
            <a:r>
              <a:rPr lang="en-US" sz="2600" dirty="0"/>
              <a:t>, </a:t>
            </a:r>
            <a:r>
              <a:rPr lang="en-US" sz="2600" dirty="0">
                <a:hlinkClick r:id="rId6"/>
              </a:rPr>
              <a:t>Medical News Today</a:t>
            </a:r>
            <a:endParaRPr lang="en-US" sz="2600" dirty="0"/>
          </a:p>
          <a:p>
            <a:pPr lvl="1"/>
            <a:r>
              <a:rPr lang="en-US" sz="2600" dirty="0"/>
              <a:t>Average mile time: </a:t>
            </a:r>
            <a:r>
              <a:rPr lang="en-US" sz="2600" dirty="0">
                <a:hlinkClick r:id="rId7"/>
              </a:rPr>
              <a:t>Medical News Today</a:t>
            </a:r>
            <a:endParaRPr lang="en-US" sz="2600" dirty="0"/>
          </a:p>
          <a:p>
            <a:pPr lvl="1"/>
            <a:r>
              <a:rPr lang="en-US" sz="2600" dirty="0"/>
              <a:t>Amount of sleep per night for adults: </a:t>
            </a:r>
            <a:r>
              <a:rPr lang="en-US" sz="2600" dirty="0">
                <a:hlinkClick r:id="rId8"/>
              </a:rPr>
              <a:t>CDC</a:t>
            </a:r>
            <a:endParaRPr lang="en-US" sz="2600" dirty="0"/>
          </a:p>
          <a:p>
            <a:pPr lvl="1"/>
            <a:r>
              <a:rPr lang="en-US" sz="2600" dirty="0"/>
              <a:t>Good exercise time prior to sleep: </a:t>
            </a:r>
            <a:r>
              <a:rPr lang="en-US" sz="2600" dirty="0">
                <a:hlinkClick r:id="rId9"/>
              </a:rPr>
              <a:t>Sleep.org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94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463" y="2818581"/>
            <a:ext cx="4499536" cy="11959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Objective</a:t>
            </a:r>
          </a:p>
        </p:txBody>
      </p:sp>
      <p:pic>
        <p:nvPicPr>
          <p:cNvPr id="6" name="Graphic 5" descr="Target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843809" y="1451486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Objective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10543031" cy="2776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Identify </a:t>
            </a:r>
            <a:r>
              <a:rPr lang="en-US" sz="2800" b="1" dirty="0"/>
              <a:t>trends</a:t>
            </a:r>
            <a:r>
              <a:rPr lang="en-US" sz="2800" dirty="0"/>
              <a:t> in </a:t>
            </a:r>
            <a:r>
              <a:rPr lang="en-US" sz="2800" b="1" dirty="0">
                <a:solidFill>
                  <a:schemeClr val="accent1"/>
                </a:solidFill>
              </a:rPr>
              <a:t>smart device usage</a:t>
            </a:r>
            <a:r>
              <a:rPr lang="en-US" sz="2800" dirty="0"/>
              <a:t>, how these </a:t>
            </a:r>
            <a:r>
              <a:rPr lang="en-US" sz="2800" b="1" dirty="0"/>
              <a:t>trends</a:t>
            </a:r>
            <a:r>
              <a:rPr lang="en-US" sz="2800" dirty="0"/>
              <a:t> apply to </a:t>
            </a:r>
            <a:r>
              <a:rPr lang="en-US" sz="2800" b="1" dirty="0">
                <a:solidFill>
                  <a:schemeClr val="accent1"/>
                </a:solidFill>
              </a:rPr>
              <a:t>Bellabeat customers</a:t>
            </a:r>
            <a:r>
              <a:rPr lang="en-US" sz="2800" dirty="0"/>
              <a:t>, and how these </a:t>
            </a:r>
            <a:r>
              <a:rPr lang="en-US" sz="2800" b="1" dirty="0"/>
              <a:t>insights</a:t>
            </a:r>
            <a:r>
              <a:rPr lang="en-US" sz="2800" dirty="0"/>
              <a:t> can help guide Bellabeat’s </a:t>
            </a:r>
            <a:r>
              <a:rPr lang="en-US" sz="2800" b="1" dirty="0">
                <a:solidFill>
                  <a:schemeClr val="accent1"/>
                </a:solidFill>
              </a:rPr>
              <a:t>marketing strategy.</a:t>
            </a:r>
          </a:p>
          <a:p>
            <a:r>
              <a:rPr lang="en-US" sz="2800" dirty="0"/>
              <a:t>For this analysis, I will be focusing on the </a:t>
            </a:r>
            <a:r>
              <a:rPr lang="en-US" sz="2800" b="1" dirty="0">
                <a:solidFill>
                  <a:schemeClr val="accent1"/>
                </a:solidFill>
              </a:rPr>
              <a:t>Leaf tracker,</a:t>
            </a:r>
            <a:r>
              <a:rPr lang="en-US" sz="2800" dirty="0"/>
              <a:t> which can be worn as a bracelet, necklace, or clip to track </a:t>
            </a:r>
            <a:r>
              <a:rPr lang="en-US" sz="2800" b="1" dirty="0"/>
              <a:t>activity, sleep, and stress.</a:t>
            </a:r>
          </a:p>
        </p:txBody>
      </p:sp>
    </p:spTree>
    <p:extLst>
      <p:ext uri="{BB962C8B-B14F-4D97-AF65-F5344CB8AC3E}">
        <p14:creationId xmlns:p14="http://schemas.microsoft.com/office/powerpoint/2010/main" val="336324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51" y="2987245"/>
            <a:ext cx="5298608" cy="8835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dirty="0"/>
              <a:t>Data Description</a:t>
            </a:r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449623"/>
            <a:ext cx="3958750" cy="395875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4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Data Description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data is a collection of personal Fitbit tracker data from thirty users.</a:t>
            </a:r>
          </a:p>
          <a:p>
            <a:r>
              <a:rPr lang="en-US" sz="2800" dirty="0"/>
              <a:t>Unfortunately, there’s no indication of users’ sex</a:t>
            </a:r>
          </a:p>
          <a:p>
            <a:r>
              <a:rPr lang="en-US" sz="2800" dirty="0"/>
              <a:t>The three datasets used contained information on users’ activity, sleep, and intensity levels (or how much energy was expended during exercise) every day for a month.</a:t>
            </a:r>
          </a:p>
          <a:p>
            <a:r>
              <a:rPr lang="en-US" sz="2800" dirty="0"/>
              <a:t>Some metrics included steps taken, distance traveled, total minutes asleep, and total intensity.</a:t>
            </a:r>
          </a:p>
        </p:txBody>
      </p:sp>
    </p:spTree>
    <p:extLst>
      <p:ext uri="{BB962C8B-B14F-4D97-AF65-F5344CB8AC3E}">
        <p14:creationId xmlns:p14="http://schemas.microsoft.com/office/powerpoint/2010/main" val="20181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608" y="2821890"/>
            <a:ext cx="3762064" cy="1189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Activity</a:t>
            </a:r>
            <a:endParaRPr lang="en-US" sz="7200" b="1" dirty="0"/>
          </a:p>
        </p:txBody>
      </p:sp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7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Total Steps</a:t>
            </a:r>
            <a:endParaRPr lang="en-US" sz="5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59535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Adult females </a:t>
            </a:r>
            <a:r>
              <a:rPr lang="en-US" sz="2200" dirty="0">
                <a:solidFill>
                  <a:schemeClr val="tx2"/>
                </a:solidFill>
              </a:rPr>
              <a:t>in the US take about </a:t>
            </a:r>
            <a:r>
              <a:rPr lang="en-US" sz="2200" b="1" dirty="0">
                <a:solidFill>
                  <a:schemeClr val="tx2"/>
                </a:solidFill>
              </a:rPr>
              <a:t>4,912 steps per day</a:t>
            </a:r>
            <a:r>
              <a:rPr lang="en-US" sz="2200" dirty="0">
                <a:solidFill>
                  <a:schemeClr val="tx2"/>
                </a:solidFill>
              </a:rPr>
              <a:t>, indicated by the </a:t>
            </a:r>
            <a:r>
              <a:rPr lang="en-US" sz="2200" b="1" dirty="0">
                <a:solidFill>
                  <a:srgbClr val="0072B2"/>
                </a:solidFill>
              </a:rPr>
              <a:t>blue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Fitbit users </a:t>
            </a:r>
            <a:r>
              <a:rPr lang="en-US" sz="2200" dirty="0">
                <a:solidFill>
                  <a:schemeClr val="tx2"/>
                </a:solidFill>
              </a:rPr>
              <a:t>take about </a:t>
            </a:r>
            <a:r>
              <a:rPr lang="en-US" sz="2200" b="1" dirty="0">
                <a:solidFill>
                  <a:schemeClr val="tx2"/>
                </a:solidFill>
              </a:rPr>
              <a:t>7,654 steps per day</a:t>
            </a:r>
            <a:r>
              <a:rPr lang="en-US" sz="2200" dirty="0">
                <a:solidFill>
                  <a:schemeClr val="tx2"/>
                </a:solidFill>
              </a:rPr>
              <a:t>, indicated by the </a:t>
            </a:r>
            <a:r>
              <a:rPr lang="en-US" sz="2200" b="1" dirty="0"/>
              <a:t>black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Healthy individuals </a:t>
            </a:r>
            <a:r>
              <a:rPr lang="en-US" sz="2200" dirty="0">
                <a:solidFill>
                  <a:schemeClr val="tx2"/>
                </a:solidFill>
              </a:rPr>
              <a:t>are recommended to take about </a:t>
            </a:r>
            <a:r>
              <a:rPr lang="en-US" sz="2200" b="1" dirty="0">
                <a:solidFill>
                  <a:schemeClr val="tx2"/>
                </a:solidFill>
              </a:rPr>
              <a:t>10,000 steps per day</a:t>
            </a:r>
            <a:r>
              <a:rPr lang="en-US" sz="2200" dirty="0">
                <a:solidFill>
                  <a:schemeClr val="tx2"/>
                </a:solidFill>
              </a:rPr>
              <a:t>, indicated by the </a:t>
            </a:r>
            <a:r>
              <a:rPr lang="en-US" sz="2200" b="1" dirty="0">
                <a:solidFill>
                  <a:srgbClr val="009E73"/>
                </a:solidFill>
              </a:rPr>
              <a:t>green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These users are </a:t>
            </a:r>
            <a:r>
              <a:rPr lang="en-US" sz="2200" b="1" dirty="0">
                <a:solidFill>
                  <a:schemeClr val="tx2"/>
                </a:solidFill>
              </a:rPr>
              <a:t>more active </a:t>
            </a:r>
            <a:r>
              <a:rPr lang="en-US" sz="2200" dirty="0">
                <a:solidFill>
                  <a:schemeClr val="tx2"/>
                </a:solidFill>
              </a:rPr>
              <a:t>than the </a:t>
            </a:r>
            <a:r>
              <a:rPr lang="en-US" sz="2200" b="1" dirty="0">
                <a:solidFill>
                  <a:schemeClr val="accent1"/>
                </a:solidFill>
              </a:rPr>
              <a:t>average woman, </a:t>
            </a:r>
            <a:r>
              <a:rPr lang="en-US" sz="2200" dirty="0">
                <a:solidFill>
                  <a:schemeClr val="tx2"/>
                </a:solidFill>
              </a:rPr>
              <a:t>but </a:t>
            </a:r>
            <a:r>
              <a:rPr lang="en-US" sz="2200" b="1" dirty="0">
                <a:solidFill>
                  <a:schemeClr val="tx2"/>
                </a:solidFill>
              </a:rPr>
              <a:t>not as active </a:t>
            </a:r>
            <a:r>
              <a:rPr lang="en-US" sz="2200" dirty="0">
                <a:solidFill>
                  <a:schemeClr val="tx2"/>
                </a:solidFill>
              </a:rPr>
              <a:t>as recommended by </a:t>
            </a:r>
            <a:r>
              <a:rPr lang="en-US" sz="2200" b="1" dirty="0">
                <a:solidFill>
                  <a:schemeClr val="accent1"/>
                </a:solidFill>
              </a:rPr>
              <a:t>medical professionals.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C4E188-A9D2-094F-B8B1-1AF71600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24" y="1814758"/>
            <a:ext cx="5597782" cy="41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599" y="789180"/>
            <a:ext cx="6219629" cy="872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Average Distance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6066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Unsure exactly what defines intensity levels, but it’s most likely based on many factors such as weight, sex, and age and defined differently for everyone.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</a:t>
            </a:r>
            <a:r>
              <a:rPr lang="en-US" b="1" dirty="0">
                <a:solidFill>
                  <a:schemeClr val="accent1"/>
                </a:solidFill>
              </a:rPr>
              <a:t>total distance</a:t>
            </a:r>
            <a:r>
              <a:rPr lang="en-US" dirty="0">
                <a:solidFill>
                  <a:schemeClr val="tx2"/>
                </a:solidFill>
              </a:rPr>
              <a:t> traveled each day was </a:t>
            </a:r>
            <a:r>
              <a:rPr lang="en-US" b="1" dirty="0">
                <a:solidFill>
                  <a:schemeClr val="tx2"/>
                </a:solidFill>
              </a:rPr>
              <a:t>3.7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distance traveled at a </a:t>
            </a:r>
            <a:r>
              <a:rPr lang="en-US" b="1" dirty="0">
                <a:solidFill>
                  <a:schemeClr val="accent1"/>
                </a:solidFill>
              </a:rPr>
              <a:t>very active </a:t>
            </a:r>
            <a:r>
              <a:rPr lang="en-US" dirty="0">
                <a:solidFill>
                  <a:schemeClr val="tx2"/>
                </a:solidFill>
              </a:rPr>
              <a:t>intensity was </a:t>
            </a:r>
            <a:r>
              <a:rPr lang="en-US" b="1" dirty="0">
                <a:solidFill>
                  <a:schemeClr val="tx2"/>
                </a:solidFill>
              </a:rPr>
              <a:t>0.9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distance traveled at a </a:t>
            </a:r>
            <a:r>
              <a:rPr lang="en-US" b="1" dirty="0">
                <a:solidFill>
                  <a:schemeClr val="accent1"/>
                </a:solidFill>
              </a:rPr>
              <a:t>moderately active </a:t>
            </a:r>
            <a:r>
              <a:rPr lang="en-US" dirty="0">
                <a:solidFill>
                  <a:schemeClr val="tx2"/>
                </a:solidFill>
              </a:rPr>
              <a:t>intensity was </a:t>
            </a:r>
            <a:r>
              <a:rPr lang="en-US" b="1" dirty="0">
                <a:solidFill>
                  <a:schemeClr val="tx2"/>
                </a:solidFill>
              </a:rPr>
              <a:t>0.4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distance traveled at a </a:t>
            </a:r>
            <a:r>
              <a:rPr lang="en-US" b="1" dirty="0">
                <a:solidFill>
                  <a:schemeClr val="accent1"/>
                </a:solidFill>
              </a:rPr>
              <a:t>lightly active </a:t>
            </a:r>
            <a:r>
              <a:rPr lang="en-US" dirty="0">
                <a:solidFill>
                  <a:schemeClr val="tx2"/>
                </a:solidFill>
              </a:rPr>
              <a:t>intensity was </a:t>
            </a:r>
            <a:r>
              <a:rPr lang="en-US" b="1" dirty="0">
                <a:solidFill>
                  <a:schemeClr val="tx2"/>
                </a:solidFill>
              </a:rPr>
              <a:t>2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Medical professionals </a:t>
            </a:r>
            <a:r>
              <a:rPr lang="en-US" dirty="0">
                <a:solidFill>
                  <a:schemeClr val="tx2"/>
                </a:solidFill>
              </a:rPr>
              <a:t>recommend walking </a:t>
            </a:r>
            <a:r>
              <a:rPr lang="en-US" b="1" dirty="0">
                <a:solidFill>
                  <a:schemeClr val="tx2"/>
                </a:solidFill>
              </a:rPr>
              <a:t>5 miles per day </a:t>
            </a:r>
            <a:r>
              <a:rPr lang="en-US" dirty="0">
                <a:solidFill>
                  <a:schemeClr val="tx2"/>
                </a:solidFill>
              </a:rPr>
              <a:t>for general health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7B7234C-98F3-F147-9DB0-8DBE8AE0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24" y="1788866"/>
            <a:ext cx="5578029" cy="41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Paper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1090</Words>
  <Application>Microsoft Macintosh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Smart Device Trends and Marketing Influence</vt:lpstr>
      <vt:lpstr>Table of Contents</vt:lpstr>
      <vt:lpstr>Objective</vt:lpstr>
      <vt:lpstr>Objective</vt:lpstr>
      <vt:lpstr>Data Description</vt:lpstr>
      <vt:lpstr>Data Description</vt:lpstr>
      <vt:lpstr>Activity</vt:lpstr>
      <vt:lpstr>Total Steps</vt:lpstr>
      <vt:lpstr>Average Distance</vt:lpstr>
      <vt:lpstr>Average Time</vt:lpstr>
      <vt:lpstr>Distance Vs. Time: Very Active </vt:lpstr>
      <vt:lpstr>Distance Vs. Time: Moderately Active </vt:lpstr>
      <vt:lpstr>Distance Vs. Time: Lightly Active </vt:lpstr>
      <vt:lpstr>Sleep</vt:lpstr>
      <vt:lpstr>Time Asleep Vs. Time in Bed</vt:lpstr>
      <vt:lpstr>Intensity</vt:lpstr>
      <vt:lpstr>Average Total Intensity Vs. Hour</vt:lpstr>
      <vt:lpstr>Summary and Recommendations</vt:lpstr>
      <vt:lpstr>Summary and Findings</vt:lpstr>
      <vt:lpstr>How Findings Can Influence Marketing Strategy</vt:lpstr>
      <vt:lpstr>Thank you! 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Device Trends and Marketing Influence</dc:title>
  <dc:creator>Kevin Larkin</dc:creator>
  <cp:lastModifiedBy>Kevin Larkin</cp:lastModifiedBy>
  <cp:revision>85</cp:revision>
  <dcterms:created xsi:type="dcterms:W3CDTF">2021-11-18T17:55:22Z</dcterms:created>
  <dcterms:modified xsi:type="dcterms:W3CDTF">2021-12-15T19:41:58Z</dcterms:modified>
</cp:coreProperties>
</file>