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4" r:id="rId7"/>
    <p:sldId id="270" r:id="rId8"/>
    <p:sldId id="260" r:id="rId9"/>
    <p:sldId id="261" r:id="rId10"/>
    <p:sldId id="272" r:id="rId11"/>
    <p:sldId id="273" r:id="rId12"/>
    <p:sldId id="277" r:id="rId13"/>
    <p:sldId id="279" r:id="rId14"/>
    <p:sldId id="280" r:id="rId15"/>
    <p:sldId id="274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947"/>
    <a:srgbClr val="4F78A6"/>
    <a:srgbClr val="F38F2A"/>
    <a:srgbClr val="E15758"/>
    <a:srgbClr val="59A14E"/>
    <a:srgbClr val="4E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0157"/>
  </p:normalViewPr>
  <p:slideViewPr>
    <p:cSldViewPr snapToGrid="0" snapToObjects="1">
      <p:cViewPr varScale="1">
        <p:scale>
          <a:sx n="98" d="100"/>
          <a:sy n="98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5.xml"/><Relationship Id="rId3" Type="http://schemas.openxmlformats.org/officeDocument/2006/relationships/slide" Target="../slides/slide22.xml"/><Relationship Id="rId7" Type="http://schemas.openxmlformats.org/officeDocument/2006/relationships/slide" Target="../slides/slide5.xml"/><Relationship Id="rId2" Type="http://schemas.openxmlformats.org/officeDocument/2006/relationships/slide" Target="../slides/slide15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18.xml"/><Relationship Id="rId4" Type="http://schemas.openxmlformats.org/officeDocument/2006/relationships/slide" Target="../slides/slide28.xml"/><Relationship Id="rId9" Type="http://schemas.openxmlformats.org/officeDocument/2006/relationships/slide" Target="../slides/slide12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868B5-1E6D-4D4C-8365-6605C18ABB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9A1C2-90F7-4B6B-BE64-C7F309662B20}">
      <dgm:prSet/>
      <dgm:spPr/>
      <dgm:t>
        <a:bodyPr/>
        <a:lstStyle/>
        <a:p>
          <a:r>
            <a:rPr lang="en-US" dirty="0"/>
            <a:t>Annual Members vs. Casual Riders</a:t>
          </a:r>
        </a:p>
      </dgm:t>
    </dgm:pt>
    <dgm:pt modelId="{3B57D3A8-61F7-42C1-A11F-E99EECC8EEE3}" type="parTrans" cxnId="{460920E5-DCA0-4EE5-9F5C-19AA69ED57B8}">
      <dgm:prSet/>
      <dgm:spPr/>
      <dgm:t>
        <a:bodyPr/>
        <a:lstStyle/>
        <a:p>
          <a:endParaRPr lang="en-US"/>
        </a:p>
      </dgm:t>
    </dgm:pt>
    <dgm:pt modelId="{239AA8A0-370A-4C80-89C1-0B24D49AF3CC}" type="sibTrans" cxnId="{460920E5-DCA0-4EE5-9F5C-19AA69ED57B8}">
      <dgm:prSet/>
      <dgm:spPr/>
      <dgm:t>
        <a:bodyPr/>
        <a:lstStyle/>
        <a:p>
          <a:endParaRPr lang="en-US"/>
        </a:p>
      </dgm:t>
    </dgm:pt>
    <dgm:pt modelId="{CDBC55B4-C041-4243-94AF-BD1A24D3300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Objective</a:t>
          </a:r>
          <a:endParaRPr lang="en-US" dirty="0"/>
        </a:p>
      </dgm:t>
    </dgm:pt>
    <dgm:pt modelId="{7C107C80-9186-4527-AB9B-7797BF8A23FF}" type="parTrans" cxnId="{BDB5AB3C-C2E8-49CA-A314-C05AC34BD80D}">
      <dgm:prSet/>
      <dgm:spPr/>
      <dgm:t>
        <a:bodyPr/>
        <a:lstStyle/>
        <a:p>
          <a:endParaRPr lang="en-US"/>
        </a:p>
      </dgm:t>
    </dgm:pt>
    <dgm:pt modelId="{6F649342-8FC0-40B7-832B-BB2FD2C05183}" type="sibTrans" cxnId="{BDB5AB3C-C2E8-49CA-A314-C05AC34BD80D}">
      <dgm:prSet/>
      <dgm:spPr/>
      <dgm:t>
        <a:bodyPr/>
        <a:lstStyle/>
        <a:p>
          <a:endParaRPr lang="en-US"/>
        </a:p>
      </dgm:t>
    </dgm:pt>
    <dgm:pt modelId="{FB7388C1-FE9E-4042-B945-4D9FB6953DC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Ride Length</a:t>
          </a:r>
          <a:endParaRPr lang="en-US" dirty="0"/>
        </a:p>
      </dgm:t>
    </dgm:pt>
    <dgm:pt modelId="{3CA8D83A-1353-4805-A493-5841E7A8EC2A}" type="parTrans" cxnId="{2A89ECE7-73CC-4007-B65B-3F33FCCE624D}">
      <dgm:prSet/>
      <dgm:spPr/>
      <dgm:t>
        <a:bodyPr/>
        <a:lstStyle/>
        <a:p>
          <a:endParaRPr lang="en-US"/>
        </a:p>
      </dgm:t>
    </dgm:pt>
    <dgm:pt modelId="{52EF5C58-29C5-45E2-A9F6-C62C8290C7FF}" type="sibTrans" cxnId="{2A89ECE7-73CC-4007-B65B-3F33FCCE624D}">
      <dgm:prSet/>
      <dgm:spPr/>
      <dgm:t>
        <a:bodyPr/>
        <a:lstStyle/>
        <a:p>
          <a:endParaRPr lang="en-US"/>
        </a:p>
      </dgm:t>
    </dgm:pt>
    <dgm:pt modelId="{16CC8954-F993-485A-9EC8-A0F1F4D12B5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Summary</a:t>
          </a:r>
          <a:endParaRPr lang="en-US" dirty="0"/>
        </a:p>
      </dgm:t>
    </dgm:pt>
    <dgm:pt modelId="{6244B16D-D867-4E60-A6B6-EEBC9D53199F}" type="parTrans" cxnId="{1A4BCFF7-A501-4C0F-8280-4AD6E33B4E00}">
      <dgm:prSet/>
      <dgm:spPr/>
      <dgm:t>
        <a:bodyPr/>
        <a:lstStyle/>
        <a:p>
          <a:endParaRPr lang="en-US"/>
        </a:p>
      </dgm:t>
    </dgm:pt>
    <dgm:pt modelId="{D6052CFF-14A4-452D-B21A-896565849479}" type="sibTrans" cxnId="{1A4BCFF7-A501-4C0F-8280-4AD6E33B4E00}">
      <dgm:prSet/>
      <dgm:spPr/>
      <dgm:t>
        <a:bodyPr/>
        <a:lstStyle/>
        <a:p>
          <a:endParaRPr lang="en-US"/>
        </a:p>
      </dgm:t>
    </dgm:pt>
    <dgm:pt modelId="{652A4C15-FBE6-414D-8A45-F11E4128DFC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Appendix</a:t>
          </a:r>
          <a:endParaRPr lang="en-US" dirty="0"/>
        </a:p>
      </dgm:t>
    </dgm:pt>
    <dgm:pt modelId="{A6C88838-7818-4ABD-BA83-E6AB5A946C61}" type="parTrans" cxnId="{ED81379F-9233-45F4-BCAE-DF107988BF25}">
      <dgm:prSet/>
      <dgm:spPr/>
      <dgm:t>
        <a:bodyPr/>
        <a:lstStyle/>
        <a:p>
          <a:endParaRPr lang="en-US"/>
        </a:p>
      </dgm:t>
    </dgm:pt>
    <dgm:pt modelId="{792C8A0D-9EDC-4A31-86D2-8C363A8EF3BE}" type="sibTrans" cxnId="{ED81379F-9233-45F4-BCAE-DF107988BF25}">
      <dgm:prSet/>
      <dgm:spPr/>
      <dgm:t>
        <a:bodyPr/>
        <a:lstStyle/>
        <a:p>
          <a:endParaRPr lang="en-US"/>
        </a:p>
      </dgm:t>
    </dgm:pt>
    <dgm:pt modelId="{C86B9616-284E-8D4B-9C43-A25A75E2277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Top 5 Routes</a:t>
          </a:r>
          <a:endParaRPr lang="en-US" dirty="0"/>
        </a:p>
      </dgm:t>
    </dgm:pt>
    <dgm:pt modelId="{B268CA41-2E8C-3447-9A7B-67271EB849A7}" type="parTrans" cxnId="{F547C074-D584-104B-8354-B31D692682EE}">
      <dgm:prSet/>
      <dgm:spPr/>
      <dgm:t>
        <a:bodyPr/>
        <a:lstStyle/>
        <a:p>
          <a:endParaRPr lang="en-US"/>
        </a:p>
      </dgm:t>
    </dgm:pt>
    <dgm:pt modelId="{D81622B3-5BAC-D54C-A315-BEA5125231E5}" type="sibTrans" cxnId="{F547C074-D584-104B-8354-B31D692682EE}">
      <dgm:prSet/>
      <dgm:spPr/>
      <dgm:t>
        <a:bodyPr/>
        <a:lstStyle/>
        <a:p>
          <a:endParaRPr lang="en-US"/>
        </a:p>
      </dgm:t>
    </dgm:pt>
    <dgm:pt modelId="{6D1B6830-D919-8E47-B73D-A0A0E4344CD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Bike Type</a:t>
          </a:r>
          <a:endParaRPr lang="en-US" dirty="0"/>
        </a:p>
      </dgm:t>
    </dgm:pt>
    <dgm:pt modelId="{5F70CBB8-06F3-5B41-A04E-EB05A8B5CED4}" type="parTrans" cxnId="{826702C6-7B64-E648-B7A5-9EECF09635C5}">
      <dgm:prSet/>
      <dgm:spPr/>
      <dgm:t>
        <a:bodyPr/>
        <a:lstStyle/>
        <a:p>
          <a:endParaRPr lang="en-US"/>
        </a:p>
      </dgm:t>
    </dgm:pt>
    <dgm:pt modelId="{DB267C7E-F4C7-A543-8939-EA6AF6603665}" type="sibTrans" cxnId="{826702C6-7B64-E648-B7A5-9EECF09635C5}">
      <dgm:prSet/>
      <dgm:spPr/>
      <dgm:t>
        <a:bodyPr/>
        <a:lstStyle/>
        <a:p>
          <a:endParaRPr lang="en-US"/>
        </a:p>
      </dgm:t>
    </dgm:pt>
    <dgm:pt modelId="{90C7647D-924B-3F4E-A4F0-844417FFCE9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Rider Share</a:t>
          </a:r>
          <a:endParaRPr lang="en-US" dirty="0"/>
        </a:p>
      </dgm:t>
    </dgm:pt>
    <dgm:pt modelId="{4F1B69F4-5921-0E4B-A5CF-28C19B3025FD}" type="parTrans" cxnId="{E0D35CDB-0073-574E-80C3-89047B84563F}">
      <dgm:prSet/>
      <dgm:spPr/>
      <dgm:t>
        <a:bodyPr/>
        <a:lstStyle/>
        <a:p>
          <a:endParaRPr lang="en-US"/>
        </a:p>
      </dgm:t>
    </dgm:pt>
    <dgm:pt modelId="{34FC06F7-4866-C04A-A686-072F5A585A0B}" type="sibTrans" cxnId="{E0D35CDB-0073-574E-80C3-89047B84563F}">
      <dgm:prSet/>
      <dgm:spPr/>
      <dgm:t>
        <a:bodyPr/>
        <a:lstStyle/>
        <a:p>
          <a:endParaRPr lang="en-US"/>
        </a:p>
      </dgm:t>
    </dgm:pt>
    <dgm:pt modelId="{CD349E8C-F404-B141-96AF-6511938492B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Recommendations</a:t>
          </a:r>
          <a:endParaRPr lang="en-US" dirty="0"/>
        </a:p>
      </dgm:t>
    </dgm:pt>
    <dgm:pt modelId="{32B89A97-1B9B-7C45-A94C-038888BD55E3}" type="parTrans" cxnId="{D737FDFA-7F51-B848-A590-B250459599CC}">
      <dgm:prSet/>
      <dgm:spPr/>
      <dgm:t>
        <a:bodyPr/>
        <a:lstStyle/>
        <a:p>
          <a:endParaRPr lang="en-US"/>
        </a:p>
      </dgm:t>
    </dgm:pt>
    <dgm:pt modelId="{682C041A-9FB4-FB4A-9758-B082737EB782}" type="sibTrans" cxnId="{D737FDFA-7F51-B848-A590-B250459599CC}">
      <dgm:prSet/>
      <dgm:spPr/>
      <dgm:t>
        <a:bodyPr/>
        <a:lstStyle/>
        <a:p>
          <a:endParaRPr lang="en-US"/>
        </a:p>
      </dgm:t>
    </dgm:pt>
    <dgm:pt modelId="{EA43BEC8-F61F-C748-999B-0189DEE1563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9" action="ppaction://hlinksldjump"/>
            </a:rPr>
            <a:t>Ride Count</a:t>
          </a:r>
          <a:endParaRPr lang="en-US" dirty="0"/>
        </a:p>
      </dgm:t>
    </dgm:pt>
    <dgm:pt modelId="{66B4A840-C210-4340-A652-4CB31F3549A5}" type="parTrans" cxnId="{0CC56CDC-39D4-CC45-9362-52C97EE2038B}">
      <dgm:prSet/>
      <dgm:spPr/>
      <dgm:t>
        <a:bodyPr/>
        <a:lstStyle/>
        <a:p>
          <a:endParaRPr lang="en-US"/>
        </a:p>
      </dgm:t>
    </dgm:pt>
    <dgm:pt modelId="{5C087316-8611-D843-8F19-0BA24440BF81}" type="sibTrans" cxnId="{0CC56CDC-39D4-CC45-9362-52C97EE2038B}">
      <dgm:prSet/>
      <dgm:spPr/>
      <dgm:t>
        <a:bodyPr/>
        <a:lstStyle/>
        <a:p>
          <a:endParaRPr lang="en-US"/>
        </a:p>
      </dgm:t>
    </dgm:pt>
    <dgm:pt modelId="{2398F555-1AC1-8648-94C9-519660E732E9}" type="pres">
      <dgm:prSet presAssocID="{542868B5-1E6D-4D4C-8365-6605C18ABB49}" presName="linear" presStyleCnt="0">
        <dgm:presLayoutVars>
          <dgm:dir/>
          <dgm:animLvl val="lvl"/>
          <dgm:resizeHandles val="exact"/>
        </dgm:presLayoutVars>
      </dgm:prSet>
      <dgm:spPr/>
    </dgm:pt>
    <dgm:pt modelId="{5400006D-4EB1-5D4E-97EB-E24673BBE8BC}" type="pres">
      <dgm:prSet presAssocID="{0DB9A1C2-90F7-4B6B-BE64-C7F309662B20}" presName="parentLin" presStyleCnt="0"/>
      <dgm:spPr/>
    </dgm:pt>
    <dgm:pt modelId="{128827CC-7DA0-984C-B470-C72FFED8C4C7}" type="pres">
      <dgm:prSet presAssocID="{0DB9A1C2-90F7-4B6B-BE64-C7F309662B20}" presName="parentLeftMargin" presStyleLbl="node1" presStyleIdx="0" presStyleCnt="1"/>
      <dgm:spPr/>
    </dgm:pt>
    <dgm:pt modelId="{CBBC4BCE-EB66-5249-84BE-98A507C8CB70}" type="pres">
      <dgm:prSet presAssocID="{0DB9A1C2-90F7-4B6B-BE64-C7F309662B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5D88FD-8CA7-A043-962A-F80F738E41C7}" type="pres">
      <dgm:prSet presAssocID="{0DB9A1C2-90F7-4B6B-BE64-C7F309662B20}" presName="negativeSpace" presStyleCnt="0"/>
      <dgm:spPr/>
    </dgm:pt>
    <dgm:pt modelId="{ABC3F2CD-AF69-264D-9344-FE6FB8AE83F7}" type="pres">
      <dgm:prSet presAssocID="{0DB9A1C2-90F7-4B6B-BE64-C7F309662B2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DB5BF01-27E2-C540-A669-A75CE6E049A7}" type="presOf" srcId="{0DB9A1C2-90F7-4B6B-BE64-C7F309662B20}" destId="{128827CC-7DA0-984C-B470-C72FFED8C4C7}" srcOrd="0" destOrd="0" presId="urn:microsoft.com/office/officeart/2005/8/layout/list1"/>
    <dgm:cxn modelId="{7B185307-F055-8340-A11E-E36CE4179BF2}" type="presOf" srcId="{6D1B6830-D919-8E47-B73D-A0A0E4344CD7}" destId="{ABC3F2CD-AF69-264D-9344-FE6FB8AE83F7}" srcOrd="0" destOrd="2" presId="urn:microsoft.com/office/officeart/2005/8/layout/list1"/>
    <dgm:cxn modelId="{BCE78D35-D0BD-EB43-A796-E508CCCD43D9}" type="presOf" srcId="{EA43BEC8-F61F-C748-999B-0189DEE1563D}" destId="{ABC3F2CD-AF69-264D-9344-FE6FB8AE83F7}" srcOrd="0" destOrd="3" presId="urn:microsoft.com/office/officeart/2005/8/layout/list1"/>
    <dgm:cxn modelId="{769D0E3C-9FDA-DD48-8CDA-C97CEEC017BC}" type="presOf" srcId="{CD349E8C-F404-B141-96AF-6511938492B4}" destId="{ABC3F2CD-AF69-264D-9344-FE6FB8AE83F7}" srcOrd="0" destOrd="7" presId="urn:microsoft.com/office/officeart/2005/8/layout/list1"/>
    <dgm:cxn modelId="{BDB5AB3C-C2E8-49CA-A314-C05AC34BD80D}" srcId="{0DB9A1C2-90F7-4B6B-BE64-C7F309662B20}" destId="{CDBC55B4-C041-4243-94AF-BD1A24D33002}" srcOrd="0" destOrd="0" parTransId="{7C107C80-9186-4527-AB9B-7797BF8A23FF}" sibTransId="{6F649342-8FC0-40B7-832B-BB2FD2C05183}"/>
    <dgm:cxn modelId="{F547C074-D584-104B-8354-B31D692682EE}" srcId="{0DB9A1C2-90F7-4B6B-BE64-C7F309662B20}" destId="{C86B9616-284E-8D4B-9C43-A25A75E2277D}" srcOrd="5" destOrd="0" parTransId="{B268CA41-2E8C-3447-9A7B-67271EB849A7}" sibTransId="{D81622B3-5BAC-D54C-A315-BEA5125231E5}"/>
    <dgm:cxn modelId="{62E12785-782B-584A-BB84-6D653AE01E83}" type="presOf" srcId="{CDBC55B4-C041-4243-94AF-BD1A24D33002}" destId="{ABC3F2CD-AF69-264D-9344-FE6FB8AE83F7}" srcOrd="0" destOrd="0" presId="urn:microsoft.com/office/officeart/2005/8/layout/list1"/>
    <dgm:cxn modelId="{CAE5A987-8A89-834C-A58E-F99B49267E2C}" type="presOf" srcId="{0DB9A1C2-90F7-4B6B-BE64-C7F309662B20}" destId="{CBBC4BCE-EB66-5249-84BE-98A507C8CB70}" srcOrd="1" destOrd="0" presId="urn:microsoft.com/office/officeart/2005/8/layout/list1"/>
    <dgm:cxn modelId="{0910BE8B-1311-9D4A-98C3-12BD1D82622C}" type="presOf" srcId="{542868B5-1E6D-4D4C-8365-6605C18ABB49}" destId="{2398F555-1AC1-8648-94C9-519660E732E9}" srcOrd="0" destOrd="0" presId="urn:microsoft.com/office/officeart/2005/8/layout/list1"/>
    <dgm:cxn modelId="{8583018F-A506-DE44-ACED-D698CB3ECA3C}" type="presOf" srcId="{652A4C15-FBE6-414D-8A45-F11E4128DFCE}" destId="{ABC3F2CD-AF69-264D-9344-FE6FB8AE83F7}" srcOrd="0" destOrd="8" presId="urn:microsoft.com/office/officeart/2005/8/layout/list1"/>
    <dgm:cxn modelId="{3404929A-B922-3B47-ADE2-03C96992AA6D}" type="presOf" srcId="{16CC8954-F993-485A-9EC8-A0F1F4D12B5A}" destId="{ABC3F2CD-AF69-264D-9344-FE6FB8AE83F7}" srcOrd="0" destOrd="6" presId="urn:microsoft.com/office/officeart/2005/8/layout/list1"/>
    <dgm:cxn modelId="{ED81379F-9233-45F4-BCAE-DF107988BF25}" srcId="{0DB9A1C2-90F7-4B6B-BE64-C7F309662B20}" destId="{652A4C15-FBE6-414D-8A45-F11E4128DFCE}" srcOrd="8" destOrd="0" parTransId="{A6C88838-7818-4ABD-BA83-E6AB5A946C61}" sibTransId="{792C8A0D-9EDC-4A31-86D2-8C363A8EF3BE}"/>
    <dgm:cxn modelId="{66FFB1A3-CDB6-A24A-8860-CDC77F702E2E}" type="presOf" srcId="{C86B9616-284E-8D4B-9C43-A25A75E2277D}" destId="{ABC3F2CD-AF69-264D-9344-FE6FB8AE83F7}" srcOrd="0" destOrd="5" presId="urn:microsoft.com/office/officeart/2005/8/layout/list1"/>
    <dgm:cxn modelId="{826702C6-7B64-E648-B7A5-9EECF09635C5}" srcId="{0DB9A1C2-90F7-4B6B-BE64-C7F309662B20}" destId="{6D1B6830-D919-8E47-B73D-A0A0E4344CD7}" srcOrd="2" destOrd="0" parTransId="{5F70CBB8-06F3-5B41-A04E-EB05A8B5CED4}" sibTransId="{DB267C7E-F4C7-A543-8939-EA6AF6603665}"/>
    <dgm:cxn modelId="{E0D35CDB-0073-574E-80C3-89047B84563F}" srcId="{0DB9A1C2-90F7-4B6B-BE64-C7F309662B20}" destId="{90C7647D-924B-3F4E-A4F0-844417FFCE98}" srcOrd="1" destOrd="0" parTransId="{4F1B69F4-5921-0E4B-A5CF-28C19B3025FD}" sibTransId="{34FC06F7-4866-C04A-A686-072F5A585A0B}"/>
    <dgm:cxn modelId="{0CC56CDC-39D4-CC45-9362-52C97EE2038B}" srcId="{0DB9A1C2-90F7-4B6B-BE64-C7F309662B20}" destId="{EA43BEC8-F61F-C748-999B-0189DEE1563D}" srcOrd="3" destOrd="0" parTransId="{66B4A840-C210-4340-A652-4CB31F3549A5}" sibTransId="{5C087316-8611-D843-8F19-0BA24440BF81}"/>
    <dgm:cxn modelId="{F0DB3FDD-1D6C-834B-9A2B-7AE9C3AF269D}" type="presOf" srcId="{90C7647D-924B-3F4E-A4F0-844417FFCE98}" destId="{ABC3F2CD-AF69-264D-9344-FE6FB8AE83F7}" srcOrd="0" destOrd="1" presId="urn:microsoft.com/office/officeart/2005/8/layout/list1"/>
    <dgm:cxn modelId="{460920E5-DCA0-4EE5-9F5C-19AA69ED57B8}" srcId="{542868B5-1E6D-4D4C-8365-6605C18ABB49}" destId="{0DB9A1C2-90F7-4B6B-BE64-C7F309662B20}" srcOrd="0" destOrd="0" parTransId="{3B57D3A8-61F7-42C1-A11F-E99EECC8EEE3}" sibTransId="{239AA8A0-370A-4C80-89C1-0B24D49AF3CC}"/>
    <dgm:cxn modelId="{2A89ECE7-73CC-4007-B65B-3F33FCCE624D}" srcId="{0DB9A1C2-90F7-4B6B-BE64-C7F309662B20}" destId="{FB7388C1-FE9E-4042-B945-4D9FB6953DC9}" srcOrd="4" destOrd="0" parTransId="{3CA8D83A-1353-4805-A493-5841E7A8EC2A}" sibTransId="{52EF5C58-29C5-45E2-A9F6-C62C8290C7FF}"/>
    <dgm:cxn modelId="{E2FE6EEA-8E51-CC4E-BFF2-D3F41BE15EFB}" type="presOf" srcId="{FB7388C1-FE9E-4042-B945-4D9FB6953DC9}" destId="{ABC3F2CD-AF69-264D-9344-FE6FB8AE83F7}" srcOrd="0" destOrd="4" presId="urn:microsoft.com/office/officeart/2005/8/layout/list1"/>
    <dgm:cxn modelId="{1A4BCFF7-A501-4C0F-8280-4AD6E33B4E00}" srcId="{0DB9A1C2-90F7-4B6B-BE64-C7F309662B20}" destId="{16CC8954-F993-485A-9EC8-A0F1F4D12B5A}" srcOrd="6" destOrd="0" parTransId="{6244B16D-D867-4E60-A6B6-EEBC9D53199F}" sibTransId="{D6052CFF-14A4-452D-B21A-896565849479}"/>
    <dgm:cxn modelId="{D737FDFA-7F51-B848-A590-B250459599CC}" srcId="{0DB9A1C2-90F7-4B6B-BE64-C7F309662B20}" destId="{CD349E8C-F404-B141-96AF-6511938492B4}" srcOrd="7" destOrd="0" parTransId="{32B89A97-1B9B-7C45-A94C-038888BD55E3}" sibTransId="{682C041A-9FB4-FB4A-9758-B082737EB782}"/>
    <dgm:cxn modelId="{1AEB0D5E-1DAC-B141-BA3E-108439440796}" type="presParOf" srcId="{2398F555-1AC1-8648-94C9-519660E732E9}" destId="{5400006D-4EB1-5D4E-97EB-E24673BBE8BC}" srcOrd="0" destOrd="0" presId="urn:microsoft.com/office/officeart/2005/8/layout/list1"/>
    <dgm:cxn modelId="{8299CE44-2FAF-F54D-BCCF-BA11ACA27469}" type="presParOf" srcId="{5400006D-4EB1-5D4E-97EB-E24673BBE8BC}" destId="{128827CC-7DA0-984C-B470-C72FFED8C4C7}" srcOrd="0" destOrd="0" presId="urn:microsoft.com/office/officeart/2005/8/layout/list1"/>
    <dgm:cxn modelId="{6CCA82B6-EFF7-8B45-8AD7-E643433CDCA6}" type="presParOf" srcId="{5400006D-4EB1-5D4E-97EB-E24673BBE8BC}" destId="{CBBC4BCE-EB66-5249-84BE-98A507C8CB70}" srcOrd="1" destOrd="0" presId="urn:microsoft.com/office/officeart/2005/8/layout/list1"/>
    <dgm:cxn modelId="{4C581462-763B-5A47-AEEA-548967C31692}" type="presParOf" srcId="{2398F555-1AC1-8648-94C9-519660E732E9}" destId="{A65D88FD-8CA7-A043-962A-F80F738E41C7}" srcOrd="1" destOrd="0" presId="urn:microsoft.com/office/officeart/2005/8/layout/list1"/>
    <dgm:cxn modelId="{F70EBBB9-6EAA-8849-AAE0-B60D5043C253}" type="presParOf" srcId="{2398F555-1AC1-8648-94C9-519660E732E9}" destId="{ABC3F2CD-AF69-264D-9344-FE6FB8AE83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r>
            <a:rPr lang="en-US" sz="2000" dirty="0"/>
            <a:t>Annual Members</a:t>
          </a: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r>
            <a:rPr lang="en-US" sz="1600" dirty="0"/>
            <a:t>Make up majority of all trips</a:t>
          </a:r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>
        <a:noFill/>
      </dgm:spPr>
      <dgm:t>
        <a:bodyPr/>
        <a:lstStyle/>
        <a:p>
          <a:endParaRPr lang="en-US" sz="2000" dirty="0"/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endParaRPr lang="en-US" sz="1600" dirty="0"/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EFECC3A3-89B4-4654-A0E5-E12FCF81B208}">
      <dgm:prSet custT="1"/>
      <dgm:spPr/>
      <dgm:t>
        <a:bodyPr/>
        <a:lstStyle/>
        <a:p>
          <a:r>
            <a:rPr lang="en-US" sz="1600" dirty="0"/>
            <a:t>Make up majority of all seasons except for summer</a:t>
          </a:r>
        </a:p>
      </dgm:t>
    </dgm:pt>
    <dgm:pt modelId="{7CD69F47-1854-4A76-85CE-51A54CE8E4A8}" type="sibTrans" cxnId="{D38B890A-BAE3-4D61-B601-BD76FB3B24A9}">
      <dgm:prSet/>
      <dgm:spPr/>
      <dgm:t>
        <a:bodyPr/>
        <a:lstStyle/>
        <a:p>
          <a:endParaRPr lang="en-US"/>
        </a:p>
      </dgm:t>
    </dgm:pt>
    <dgm:pt modelId="{2815E0E3-A091-4B5C-A630-F032551CB40F}" type="parTrans" cxnId="{D38B890A-BAE3-4D61-B601-BD76FB3B24A9}">
      <dgm:prSet/>
      <dgm:spPr/>
      <dgm:t>
        <a:bodyPr/>
        <a:lstStyle/>
        <a:p>
          <a:endParaRPr lang="en-US"/>
        </a:p>
      </dgm:t>
    </dgm:pt>
    <dgm:pt modelId="{A3B23406-F6E0-4665-BF77-2CAA2C958D64}">
      <dgm:prSet custT="1"/>
      <dgm:spPr/>
      <dgm:t>
        <a:bodyPr/>
        <a:lstStyle/>
        <a:p>
          <a:r>
            <a:rPr lang="en-US" sz="1600" dirty="0"/>
            <a:t>Prefer classic bikes</a:t>
          </a:r>
        </a:p>
      </dgm:t>
    </dgm:pt>
    <dgm:pt modelId="{CBE832BE-2FA4-4698-A0EA-AB4BADC6AFC8}" type="sibTrans" cxnId="{CCE0A6F2-5D71-404A-9E47-017C898EAF79}">
      <dgm:prSet/>
      <dgm:spPr/>
      <dgm:t>
        <a:bodyPr/>
        <a:lstStyle/>
        <a:p>
          <a:endParaRPr lang="en-US"/>
        </a:p>
      </dgm:t>
    </dgm:pt>
    <dgm:pt modelId="{784F3854-7064-4F67-98EC-B219F42871BA}" type="parTrans" cxnId="{CCE0A6F2-5D71-404A-9E47-017C898EAF79}">
      <dgm:prSet/>
      <dgm:spPr/>
      <dgm:t>
        <a:bodyPr/>
        <a:lstStyle/>
        <a:p>
          <a:endParaRPr lang="en-US"/>
        </a:p>
      </dgm:t>
    </dgm:pt>
    <dgm:pt modelId="{5CD63908-5CCB-4D07-AF0E-93A133250723}">
      <dgm:prSet custT="1"/>
      <dgm:spPr/>
      <dgm:t>
        <a:bodyPr/>
        <a:lstStyle/>
        <a:p>
          <a:r>
            <a:rPr lang="en-US" sz="1600" dirty="0"/>
            <a:t>Ride slightly more on weekdays than weekends</a:t>
          </a:r>
        </a:p>
      </dgm:t>
    </dgm:pt>
    <dgm:pt modelId="{9D48CB81-D67C-4321-84C8-B6507AEC48D7}" type="sibTrans" cxnId="{6562E628-E138-451A-952B-393AE733770A}">
      <dgm:prSet/>
      <dgm:spPr/>
      <dgm:t>
        <a:bodyPr/>
        <a:lstStyle/>
        <a:p>
          <a:endParaRPr lang="en-US"/>
        </a:p>
      </dgm:t>
    </dgm:pt>
    <dgm:pt modelId="{21529C9E-6869-4810-8D1B-9B1716B4D75F}" type="parTrans" cxnId="{6562E628-E138-451A-952B-393AE733770A}">
      <dgm:prSet/>
      <dgm:spPr/>
      <dgm:t>
        <a:bodyPr/>
        <a:lstStyle/>
        <a:p>
          <a:endParaRPr lang="en-US"/>
        </a:p>
      </dgm:t>
    </dgm:pt>
    <dgm:pt modelId="{8AA833D5-BB4D-459A-BB4E-41B87816011C}">
      <dgm:prSet custT="1"/>
      <dgm:spPr/>
      <dgm:t>
        <a:bodyPr/>
        <a:lstStyle/>
        <a:p>
          <a:r>
            <a:rPr lang="en-US" sz="1600" dirty="0"/>
            <a:t>Ride on average 14 minutes consistently throughout the week</a:t>
          </a:r>
        </a:p>
      </dgm:t>
    </dgm:pt>
    <dgm:pt modelId="{C6FEB130-CA91-4DF5-899B-973EB1AFD616}" type="sibTrans" cxnId="{6C8C2F5B-CD9D-4125-910F-0F99F99D41F3}">
      <dgm:prSet/>
      <dgm:spPr/>
      <dgm:t>
        <a:bodyPr/>
        <a:lstStyle/>
        <a:p>
          <a:endParaRPr lang="en-US"/>
        </a:p>
      </dgm:t>
    </dgm:pt>
    <dgm:pt modelId="{BE62B960-69B9-4C6C-AAA4-C30DFF8FF722}" type="parTrans" cxnId="{6C8C2F5B-CD9D-4125-910F-0F99F99D41F3}">
      <dgm:prSet/>
      <dgm:spPr/>
      <dgm:t>
        <a:bodyPr/>
        <a:lstStyle/>
        <a:p>
          <a:endParaRPr lang="en-US"/>
        </a:p>
      </dgm:t>
    </dgm:pt>
    <dgm:pt modelId="{C5984E89-DD99-43B6-8CD5-264714AC79F1}">
      <dgm:prSet custT="1"/>
      <dgm:spPr/>
      <dgm:t>
        <a:bodyPr/>
        <a:lstStyle/>
        <a:p>
          <a:r>
            <a:rPr lang="en-US" sz="1600" dirty="0"/>
            <a:t>Make trips with different starting and ending stations</a:t>
          </a:r>
        </a:p>
      </dgm:t>
    </dgm:pt>
    <dgm:pt modelId="{4DAE17B3-B90D-4742-BAF2-646B42386ECB}" type="sibTrans" cxnId="{441A9D8E-65DE-4957-9B92-F29A6A3C978E}">
      <dgm:prSet/>
      <dgm:spPr/>
      <dgm:t>
        <a:bodyPr/>
        <a:lstStyle/>
        <a:p>
          <a:endParaRPr lang="en-US"/>
        </a:p>
      </dgm:t>
    </dgm:pt>
    <dgm:pt modelId="{8FD3E375-DB2D-450A-8291-BC15A3EBC804}" type="parTrans" cxnId="{441A9D8E-65DE-4957-9B92-F29A6A3C978E}">
      <dgm:prSet/>
      <dgm:spPr/>
      <dgm:t>
        <a:bodyPr/>
        <a:lstStyle/>
        <a:p>
          <a:endParaRPr lang="en-US"/>
        </a:p>
      </dgm:t>
    </dgm:pt>
    <dgm:pt modelId="{55AC4090-ECEE-F747-AFA1-AB4F3160D71B}" type="pres">
      <dgm:prSet presAssocID="{5C780EB5-73BB-4683-AC43-3E81B7B52FEF}" presName="linear" presStyleCnt="0">
        <dgm:presLayoutVars>
          <dgm:animLvl val="lvl"/>
          <dgm:resizeHandles val="exact"/>
        </dgm:presLayoutVars>
      </dgm:prSet>
      <dgm:spPr/>
    </dgm:pt>
    <dgm:pt modelId="{195B0B31-EF9F-E848-9EE7-0942C7B71585}" type="pres">
      <dgm:prSet presAssocID="{B71DEE4C-4FD5-40E8-BEF8-1138901A57A8}" presName="parentText" presStyleLbl="node1" presStyleIdx="0" presStyleCnt="2" custLinFactNeighborX="-9769" custLinFactNeighborY="-14106">
        <dgm:presLayoutVars>
          <dgm:chMax val="0"/>
          <dgm:bulletEnabled val="1"/>
        </dgm:presLayoutVars>
      </dgm:prSet>
      <dgm:spPr/>
    </dgm:pt>
    <dgm:pt modelId="{EC2CFB37-E3A1-F645-96E2-4979947AFC51}" type="pres">
      <dgm:prSet presAssocID="{B71DEE4C-4FD5-40E8-BEF8-1138901A57A8}" presName="childText" presStyleLbl="revTx" presStyleIdx="0" presStyleCnt="2">
        <dgm:presLayoutVars>
          <dgm:bulletEnabled val="1"/>
        </dgm:presLayoutVars>
      </dgm:prSet>
      <dgm:spPr/>
    </dgm:pt>
    <dgm:pt modelId="{256D918F-5B8F-FD4F-9449-37D2977928BF}" type="pres">
      <dgm:prSet presAssocID="{06CB1BA3-22D6-4033-8825-F30515970B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70A61F-958E-0945-8CB6-E90E8B8D204C}" type="pres">
      <dgm:prSet presAssocID="{06CB1BA3-22D6-4033-8825-F30515970B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8B890A-BAE3-4D61-B601-BD76FB3B24A9}" srcId="{B71DEE4C-4FD5-40E8-BEF8-1138901A57A8}" destId="{EFECC3A3-89B4-4654-A0E5-E12FCF81B208}" srcOrd="1" destOrd="0" parTransId="{2815E0E3-A091-4B5C-A630-F032551CB40F}" sibTransId="{7CD69F47-1854-4A76-85CE-51A54CE8E4A8}"/>
    <dgm:cxn modelId="{6AC29D0D-70FB-CE4C-987C-557F7A041721}" type="presOf" srcId="{B71DEE4C-4FD5-40E8-BEF8-1138901A57A8}" destId="{195B0B31-EF9F-E848-9EE7-0942C7B71585}" srcOrd="0" destOrd="0" presId="urn:microsoft.com/office/officeart/2005/8/layout/vList2"/>
    <dgm:cxn modelId="{6562E628-E138-451A-952B-393AE733770A}" srcId="{B71DEE4C-4FD5-40E8-BEF8-1138901A57A8}" destId="{5CD63908-5CCB-4D07-AF0E-93A133250723}" srcOrd="3" destOrd="0" parTransId="{21529C9E-6869-4810-8D1B-9B1716B4D75F}" sibTransId="{9D48CB81-D67C-4321-84C8-B6507AEC48D7}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61B27E2F-B7DF-484E-A9A6-745656C8A705}" type="presOf" srcId="{8AA833D5-BB4D-459A-BB4E-41B87816011C}" destId="{EC2CFB37-E3A1-F645-96E2-4979947AFC51}" srcOrd="0" destOrd="4" presId="urn:microsoft.com/office/officeart/2005/8/layout/vList2"/>
    <dgm:cxn modelId="{DD9C1550-4E12-724D-B24E-3E4C85370D2D}" type="presOf" srcId="{06CB1BA3-22D6-4033-8825-F30515970B68}" destId="{256D918F-5B8F-FD4F-9449-37D2977928BF}" srcOrd="0" destOrd="0" presId="urn:microsoft.com/office/officeart/2005/8/layout/vList2"/>
    <dgm:cxn modelId="{6C8C2F5B-CD9D-4125-910F-0F99F99D41F3}" srcId="{B71DEE4C-4FD5-40E8-BEF8-1138901A57A8}" destId="{8AA833D5-BB4D-459A-BB4E-41B87816011C}" srcOrd="4" destOrd="0" parTransId="{BE62B960-69B9-4C6C-AAA4-C30DFF8FF722}" sibTransId="{C6FEB130-CA91-4DF5-899B-973EB1AFD616}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60C03A75-63F7-6A46-94B1-7A9D77963D6A}" type="presOf" srcId="{5CD63908-5CCB-4D07-AF0E-93A133250723}" destId="{EC2CFB37-E3A1-F645-96E2-4979947AFC51}" srcOrd="0" destOrd="3" presId="urn:microsoft.com/office/officeart/2005/8/layout/vList2"/>
    <dgm:cxn modelId="{14A1297A-E616-6E42-A078-870A157DC9CE}" type="presOf" srcId="{5C780EB5-73BB-4683-AC43-3E81B7B52FEF}" destId="{55AC4090-ECEE-F747-AFA1-AB4F3160D71B}" srcOrd="0" destOrd="0" presId="urn:microsoft.com/office/officeart/2005/8/layout/vList2"/>
    <dgm:cxn modelId="{441A9D8E-65DE-4957-9B92-F29A6A3C978E}" srcId="{B71DEE4C-4FD5-40E8-BEF8-1138901A57A8}" destId="{C5984E89-DD99-43B6-8CD5-264714AC79F1}" srcOrd="5" destOrd="0" parTransId="{8FD3E375-DB2D-450A-8291-BC15A3EBC804}" sibTransId="{4DAE17B3-B90D-4742-BAF2-646B42386ECB}"/>
    <dgm:cxn modelId="{310AB095-A8A0-7E4E-BCF7-36989686C0D3}" type="presOf" srcId="{C5984E89-DD99-43B6-8CD5-264714AC79F1}" destId="{EC2CFB37-E3A1-F645-96E2-4979947AFC51}" srcOrd="0" destOrd="5" presId="urn:microsoft.com/office/officeart/2005/8/layout/vList2"/>
    <dgm:cxn modelId="{37C6C49D-CB69-9548-B1C4-E6BC7F30C35A}" type="presOf" srcId="{FB6C6E21-68ED-49EE-A10C-D1A84029E4EB}" destId="{3B70A61F-958E-0945-8CB6-E90E8B8D204C}" srcOrd="0" destOrd="0" presId="urn:microsoft.com/office/officeart/2005/8/layout/vList2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DEA8D5A7-843A-F84A-B364-7B64C83403B3}" type="presOf" srcId="{EFECC3A3-89B4-4654-A0E5-E12FCF81B208}" destId="{EC2CFB37-E3A1-F645-96E2-4979947AFC51}" srcOrd="0" destOrd="1" presId="urn:microsoft.com/office/officeart/2005/8/layout/vList2"/>
    <dgm:cxn modelId="{A7A94BAF-71C5-8B44-899B-0DAF0F8E7147}" type="presOf" srcId="{AAD085BA-358B-448A-883A-D1DA5C4132DA}" destId="{EC2CFB37-E3A1-F645-96E2-4979947AFC51}" srcOrd="0" destOrd="0" presId="urn:microsoft.com/office/officeart/2005/8/layout/vList2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75E371E6-994C-984E-809C-C642F731658A}" type="presOf" srcId="{A3B23406-F6E0-4665-BF77-2CAA2C958D64}" destId="{EC2CFB37-E3A1-F645-96E2-4979947AFC51}" srcOrd="0" destOrd="2" presId="urn:microsoft.com/office/officeart/2005/8/layout/vList2"/>
    <dgm:cxn modelId="{CCE0A6F2-5D71-404A-9E47-017C898EAF79}" srcId="{B71DEE4C-4FD5-40E8-BEF8-1138901A57A8}" destId="{A3B23406-F6E0-4665-BF77-2CAA2C958D64}" srcOrd="2" destOrd="0" parTransId="{784F3854-7064-4F67-98EC-B219F42871BA}" sibTransId="{CBE832BE-2FA4-4698-A0EA-AB4BADC6AFC8}"/>
    <dgm:cxn modelId="{977E12C6-9B6C-7B47-A227-99A7FFA0F6FB}" type="presParOf" srcId="{55AC4090-ECEE-F747-AFA1-AB4F3160D71B}" destId="{195B0B31-EF9F-E848-9EE7-0942C7B71585}" srcOrd="0" destOrd="0" presId="urn:microsoft.com/office/officeart/2005/8/layout/vList2"/>
    <dgm:cxn modelId="{BDDDA335-A128-674A-8400-AD0E6673C2C6}" type="presParOf" srcId="{55AC4090-ECEE-F747-AFA1-AB4F3160D71B}" destId="{EC2CFB37-E3A1-F645-96E2-4979947AFC51}" srcOrd="1" destOrd="0" presId="urn:microsoft.com/office/officeart/2005/8/layout/vList2"/>
    <dgm:cxn modelId="{D3AE08B9-CFAC-6249-948B-44D92155125C}" type="presParOf" srcId="{55AC4090-ECEE-F747-AFA1-AB4F3160D71B}" destId="{256D918F-5B8F-FD4F-9449-37D2977928BF}" srcOrd="2" destOrd="0" presId="urn:microsoft.com/office/officeart/2005/8/layout/vList2"/>
    <dgm:cxn modelId="{52FF505B-15A8-944D-9FBE-1A3D8D537187}" type="presParOf" srcId="{55AC4090-ECEE-F747-AFA1-AB4F3160D71B}" destId="{3B70A61F-958E-0945-8CB6-E90E8B8D20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>
        <a:noFill/>
      </dgm:spPr>
      <dgm:t>
        <a:bodyPr/>
        <a:lstStyle/>
        <a:p>
          <a:endParaRPr lang="en-US" sz="2000" dirty="0"/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8AA833D5-BB4D-459A-BB4E-41B87816011C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BE62B960-69B9-4C6C-AAA4-C30DFF8FF722}" type="parTrans" cxnId="{6C8C2F5B-CD9D-4125-910F-0F99F99D41F3}">
      <dgm:prSet/>
      <dgm:spPr/>
      <dgm:t>
        <a:bodyPr/>
        <a:lstStyle/>
        <a:p>
          <a:endParaRPr lang="en-US"/>
        </a:p>
      </dgm:t>
    </dgm:pt>
    <dgm:pt modelId="{C6FEB130-CA91-4DF5-899B-973EB1AFD616}" type="sibTrans" cxnId="{6C8C2F5B-CD9D-4125-910F-0F99F99D41F3}">
      <dgm:prSet/>
      <dgm:spPr/>
      <dgm:t>
        <a:bodyPr/>
        <a:lstStyle/>
        <a:p>
          <a:endParaRPr lang="en-US"/>
        </a:p>
      </dgm:t>
    </dgm:pt>
    <dgm:pt modelId="{C5984E89-DD99-43B6-8CD5-264714AC79F1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8FD3E375-DB2D-450A-8291-BC15A3EBC804}" type="parTrans" cxnId="{441A9D8E-65DE-4957-9B92-F29A6A3C978E}">
      <dgm:prSet/>
      <dgm:spPr/>
      <dgm:t>
        <a:bodyPr/>
        <a:lstStyle/>
        <a:p>
          <a:endParaRPr lang="en-US"/>
        </a:p>
      </dgm:t>
    </dgm:pt>
    <dgm:pt modelId="{4DAE17B3-B90D-4742-BAF2-646B42386ECB}" type="sibTrans" cxnId="{441A9D8E-65DE-4957-9B92-F29A6A3C978E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r>
            <a:rPr lang="en-US" sz="2000" dirty="0"/>
            <a:t>Casual Riders</a:t>
          </a: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r>
            <a:rPr lang="en-US" sz="1600" dirty="0"/>
            <a:t>Make up slightly less of all trips</a:t>
          </a:r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510E1C7E-0CAF-4E4E-9539-685027DE7184}">
      <dgm:prSet custT="1"/>
      <dgm:spPr/>
      <dgm:t>
        <a:bodyPr/>
        <a:lstStyle/>
        <a:p>
          <a:r>
            <a:rPr lang="en-US" sz="1600" dirty="0"/>
            <a:t>Make up majority of summer but the minority of all other seasons</a:t>
          </a:r>
        </a:p>
      </dgm:t>
    </dgm:pt>
    <dgm:pt modelId="{45DD1072-9C69-4250-B078-2159D4350B78}" type="parTrans" cxnId="{E07A2409-AD84-4472-9CE9-4F62441FC310}">
      <dgm:prSet/>
      <dgm:spPr/>
      <dgm:t>
        <a:bodyPr/>
        <a:lstStyle/>
        <a:p>
          <a:endParaRPr lang="en-US"/>
        </a:p>
      </dgm:t>
    </dgm:pt>
    <dgm:pt modelId="{338A7959-EC90-4AE8-B480-B05DB2357310}" type="sibTrans" cxnId="{E07A2409-AD84-4472-9CE9-4F62441FC310}">
      <dgm:prSet/>
      <dgm:spPr/>
      <dgm:t>
        <a:bodyPr/>
        <a:lstStyle/>
        <a:p>
          <a:endParaRPr lang="en-US"/>
        </a:p>
      </dgm:t>
    </dgm:pt>
    <dgm:pt modelId="{39CC2255-CDE8-4F2F-839C-BF9E82231672}">
      <dgm:prSet custT="1"/>
      <dgm:spPr/>
      <dgm:t>
        <a:bodyPr/>
        <a:lstStyle/>
        <a:p>
          <a:r>
            <a:rPr lang="en-US" sz="1600" dirty="0"/>
            <a:t>Prefer classic bikes but not quite as much</a:t>
          </a:r>
        </a:p>
      </dgm:t>
    </dgm:pt>
    <dgm:pt modelId="{2CB9676D-80A7-4D0E-9459-EE27A8AF46E7}" type="parTrans" cxnId="{D54FFCD1-3698-4836-96D9-ABE33B126056}">
      <dgm:prSet/>
      <dgm:spPr/>
      <dgm:t>
        <a:bodyPr/>
        <a:lstStyle/>
        <a:p>
          <a:endParaRPr lang="en-US"/>
        </a:p>
      </dgm:t>
    </dgm:pt>
    <dgm:pt modelId="{C101D28A-0B3A-4488-8D2E-82D0490F46DA}" type="sibTrans" cxnId="{D54FFCD1-3698-4836-96D9-ABE33B126056}">
      <dgm:prSet/>
      <dgm:spPr/>
      <dgm:t>
        <a:bodyPr/>
        <a:lstStyle/>
        <a:p>
          <a:endParaRPr lang="en-US"/>
        </a:p>
      </dgm:t>
    </dgm:pt>
    <dgm:pt modelId="{61DA8516-4218-486E-A58E-EB5EE1743B7D}">
      <dgm:prSet custT="1"/>
      <dgm:spPr/>
      <dgm:t>
        <a:bodyPr/>
        <a:lstStyle/>
        <a:p>
          <a:r>
            <a:rPr lang="en-US" sz="1600" dirty="0"/>
            <a:t>Ride much more on weekends than weekdays</a:t>
          </a:r>
        </a:p>
      </dgm:t>
    </dgm:pt>
    <dgm:pt modelId="{B8677F57-5190-4169-9F89-856DE5AE8465}" type="parTrans" cxnId="{895F4B0A-79FC-4D07-8530-067ECC1B6DBB}">
      <dgm:prSet/>
      <dgm:spPr/>
      <dgm:t>
        <a:bodyPr/>
        <a:lstStyle/>
        <a:p>
          <a:endParaRPr lang="en-US"/>
        </a:p>
      </dgm:t>
    </dgm:pt>
    <dgm:pt modelId="{F0493C6D-4845-4951-A806-7E98A2F1EA8C}" type="sibTrans" cxnId="{895F4B0A-79FC-4D07-8530-067ECC1B6DBB}">
      <dgm:prSet/>
      <dgm:spPr/>
      <dgm:t>
        <a:bodyPr/>
        <a:lstStyle/>
        <a:p>
          <a:endParaRPr lang="en-US"/>
        </a:p>
      </dgm:t>
    </dgm:pt>
    <dgm:pt modelId="{4666C04F-F037-4003-B982-783D088258D3}">
      <dgm:prSet custT="1"/>
      <dgm:spPr/>
      <dgm:t>
        <a:bodyPr/>
        <a:lstStyle/>
        <a:p>
          <a:r>
            <a:rPr lang="en-US" sz="1600" dirty="0"/>
            <a:t>Ride on average 35 minutes with the longest on weekends and shortest on weekdays</a:t>
          </a:r>
        </a:p>
      </dgm:t>
    </dgm:pt>
    <dgm:pt modelId="{8020F32B-19DA-45D2-8859-F5ABD000C9C2}" type="parTrans" cxnId="{F452118B-514D-4870-B86A-B682537D937F}">
      <dgm:prSet/>
      <dgm:spPr/>
      <dgm:t>
        <a:bodyPr/>
        <a:lstStyle/>
        <a:p>
          <a:endParaRPr lang="en-US"/>
        </a:p>
      </dgm:t>
    </dgm:pt>
    <dgm:pt modelId="{7A51B14C-A690-4197-9499-6AC5BD083986}" type="sibTrans" cxnId="{F452118B-514D-4870-B86A-B682537D937F}">
      <dgm:prSet/>
      <dgm:spPr/>
      <dgm:t>
        <a:bodyPr/>
        <a:lstStyle/>
        <a:p>
          <a:endParaRPr lang="en-US"/>
        </a:p>
      </dgm:t>
    </dgm:pt>
    <dgm:pt modelId="{9CA03328-D9EC-44EA-9607-FDC36A8F413B}">
      <dgm:prSet custT="1"/>
      <dgm:spPr/>
      <dgm:t>
        <a:bodyPr/>
        <a:lstStyle/>
        <a:p>
          <a:r>
            <a:rPr lang="en-US" sz="1600" dirty="0"/>
            <a:t>Make round trips</a:t>
          </a:r>
        </a:p>
      </dgm:t>
    </dgm:pt>
    <dgm:pt modelId="{082DE32A-9E15-4DA8-AC6E-FF8090E4456B}" type="parTrans" cxnId="{F013127B-B4A0-4582-AEF8-BFC10DE1918D}">
      <dgm:prSet/>
      <dgm:spPr/>
      <dgm:t>
        <a:bodyPr/>
        <a:lstStyle/>
        <a:p>
          <a:endParaRPr lang="en-US"/>
        </a:p>
      </dgm:t>
    </dgm:pt>
    <dgm:pt modelId="{02E051A4-2873-4AED-8A6B-4FAE17FEE29D}" type="sibTrans" cxnId="{F013127B-B4A0-4582-AEF8-BFC10DE1918D}">
      <dgm:prSet/>
      <dgm:spPr/>
      <dgm:t>
        <a:bodyPr/>
        <a:lstStyle/>
        <a:p>
          <a:endParaRPr lang="en-US"/>
        </a:p>
      </dgm:t>
    </dgm:pt>
    <dgm:pt modelId="{55AC4090-ECEE-F747-AFA1-AB4F3160D71B}" type="pres">
      <dgm:prSet presAssocID="{5C780EB5-73BB-4683-AC43-3E81B7B52FEF}" presName="linear" presStyleCnt="0">
        <dgm:presLayoutVars>
          <dgm:animLvl val="lvl"/>
          <dgm:resizeHandles val="exact"/>
        </dgm:presLayoutVars>
      </dgm:prSet>
      <dgm:spPr/>
    </dgm:pt>
    <dgm:pt modelId="{195B0B31-EF9F-E848-9EE7-0942C7B71585}" type="pres">
      <dgm:prSet presAssocID="{B71DEE4C-4FD5-40E8-BEF8-1138901A57A8}" presName="parentText" presStyleLbl="node1" presStyleIdx="0" presStyleCnt="2" custLinFactY="400000" custLinFactNeighborX="1919" custLinFactNeighborY="429027">
        <dgm:presLayoutVars>
          <dgm:chMax val="0"/>
          <dgm:bulletEnabled val="1"/>
        </dgm:presLayoutVars>
      </dgm:prSet>
      <dgm:spPr/>
    </dgm:pt>
    <dgm:pt modelId="{EC2CFB37-E3A1-F645-96E2-4979947AFC51}" type="pres">
      <dgm:prSet presAssocID="{B71DEE4C-4FD5-40E8-BEF8-1138901A57A8}" presName="childText" presStyleLbl="revTx" presStyleIdx="0" presStyleCnt="2">
        <dgm:presLayoutVars>
          <dgm:bulletEnabled val="1"/>
        </dgm:presLayoutVars>
      </dgm:prSet>
      <dgm:spPr/>
    </dgm:pt>
    <dgm:pt modelId="{256D918F-5B8F-FD4F-9449-37D2977928BF}" type="pres">
      <dgm:prSet presAssocID="{06CB1BA3-22D6-4033-8825-F30515970B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70A61F-958E-0945-8CB6-E90E8B8D204C}" type="pres">
      <dgm:prSet presAssocID="{06CB1BA3-22D6-4033-8825-F30515970B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07A2409-AD84-4472-9CE9-4F62441FC310}" srcId="{06CB1BA3-22D6-4033-8825-F30515970B68}" destId="{510E1C7E-0CAF-4E4E-9539-685027DE7184}" srcOrd="1" destOrd="0" parTransId="{45DD1072-9C69-4250-B078-2159D4350B78}" sibTransId="{338A7959-EC90-4AE8-B480-B05DB2357310}"/>
    <dgm:cxn modelId="{895F4B0A-79FC-4D07-8530-067ECC1B6DBB}" srcId="{06CB1BA3-22D6-4033-8825-F30515970B68}" destId="{61DA8516-4218-486E-A58E-EB5EE1743B7D}" srcOrd="3" destOrd="0" parTransId="{B8677F57-5190-4169-9F89-856DE5AE8465}" sibTransId="{F0493C6D-4845-4951-A806-7E98A2F1EA8C}"/>
    <dgm:cxn modelId="{6AC29D0D-70FB-CE4C-987C-557F7A041721}" type="presOf" srcId="{B71DEE4C-4FD5-40E8-BEF8-1138901A57A8}" destId="{195B0B31-EF9F-E848-9EE7-0942C7B71585}" srcOrd="0" destOrd="0" presId="urn:microsoft.com/office/officeart/2005/8/layout/vList2"/>
    <dgm:cxn modelId="{3CACEE11-62BE-2747-9D0D-E574DD021DB2}" type="presOf" srcId="{9CA03328-D9EC-44EA-9607-FDC36A8F413B}" destId="{3B70A61F-958E-0945-8CB6-E90E8B8D204C}" srcOrd="0" destOrd="5" presId="urn:microsoft.com/office/officeart/2005/8/layout/vList2"/>
    <dgm:cxn modelId="{36A1AC15-B04A-0A45-A025-1C5130008B95}" type="presOf" srcId="{510E1C7E-0CAF-4E4E-9539-685027DE7184}" destId="{3B70A61F-958E-0945-8CB6-E90E8B8D204C}" srcOrd="0" destOrd="1" presId="urn:microsoft.com/office/officeart/2005/8/layout/vList2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61B27E2F-B7DF-484E-A9A6-745656C8A705}" type="presOf" srcId="{8AA833D5-BB4D-459A-BB4E-41B87816011C}" destId="{EC2CFB37-E3A1-F645-96E2-4979947AFC51}" srcOrd="0" destOrd="1" presId="urn:microsoft.com/office/officeart/2005/8/layout/vList2"/>
    <dgm:cxn modelId="{DD9C1550-4E12-724D-B24E-3E4C85370D2D}" type="presOf" srcId="{06CB1BA3-22D6-4033-8825-F30515970B68}" destId="{256D918F-5B8F-FD4F-9449-37D2977928BF}" srcOrd="0" destOrd="0" presId="urn:microsoft.com/office/officeart/2005/8/layout/vList2"/>
    <dgm:cxn modelId="{6C8C2F5B-CD9D-4125-910F-0F99F99D41F3}" srcId="{B71DEE4C-4FD5-40E8-BEF8-1138901A57A8}" destId="{8AA833D5-BB4D-459A-BB4E-41B87816011C}" srcOrd="1" destOrd="0" parTransId="{BE62B960-69B9-4C6C-AAA4-C30DFF8FF722}" sibTransId="{C6FEB130-CA91-4DF5-899B-973EB1AFD616}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14A1297A-E616-6E42-A078-870A157DC9CE}" type="presOf" srcId="{5C780EB5-73BB-4683-AC43-3E81B7B52FEF}" destId="{55AC4090-ECEE-F747-AFA1-AB4F3160D71B}" srcOrd="0" destOrd="0" presId="urn:microsoft.com/office/officeart/2005/8/layout/vList2"/>
    <dgm:cxn modelId="{F013127B-B4A0-4582-AEF8-BFC10DE1918D}" srcId="{06CB1BA3-22D6-4033-8825-F30515970B68}" destId="{9CA03328-D9EC-44EA-9607-FDC36A8F413B}" srcOrd="5" destOrd="0" parTransId="{082DE32A-9E15-4DA8-AC6E-FF8090E4456B}" sibTransId="{02E051A4-2873-4AED-8A6B-4FAE17FEE29D}"/>
    <dgm:cxn modelId="{F452118B-514D-4870-B86A-B682537D937F}" srcId="{06CB1BA3-22D6-4033-8825-F30515970B68}" destId="{4666C04F-F037-4003-B982-783D088258D3}" srcOrd="4" destOrd="0" parTransId="{8020F32B-19DA-45D2-8859-F5ABD000C9C2}" sibTransId="{7A51B14C-A690-4197-9499-6AC5BD083986}"/>
    <dgm:cxn modelId="{441A9D8E-65DE-4957-9B92-F29A6A3C978E}" srcId="{B71DEE4C-4FD5-40E8-BEF8-1138901A57A8}" destId="{C5984E89-DD99-43B6-8CD5-264714AC79F1}" srcOrd="2" destOrd="0" parTransId="{8FD3E375-DB2D-450A-8291-BC15A3EBC804}" sibTransId="{4DAE17B3-B90D-4742-BAF2-646B42386ECB}"/>
    <dgm:cxn modelId="{310AB095-A8A0-7E4E-BCF7-36989686C0D3}" type="presOf" srcId="{C5984E89-DD99-43B6-8CD5-264714AC79F1}" destId="{EC2CFB37-E3A1-F645-96E2-4979947AFC51}" srcOrd="0" destOrd="2" presId="urn:microsoft.com/office/officeart/2005/8/layout/vList2"/>
    <dgm:cxn modelId="{CE755E99-39FF-D544-9B84-6B3CE8A9CDD3}" type="presOf" srcId="{39CC2255-CDE8-4F2F-839C-BF9E82231672}" destId="{3B70A61F-958E-0945-8CB6-E90E8B8D204C}" srcOrd="0" destOrd="2" presId="urn:microsoft.com/office/officeart/2005/8/layout/vList2"/>
    <dgm:cxn modelId="{37C6C49D-CB69-9548-B1C4-E6BC7F30C35A}" type="presOf" srcId="{FB6C6E21-68ED-49EE-A10C-D1A84029E4EB}" destId="{3B70A61F-958E-0945-8CB6-E90E8B8D204C}" srcOrd="0" destOrd="0" presId="urn:microsoft.com/office/officeart/2005/8/layout/vList2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A7A94BAF-71C5-8B44-899B-0DAF0F8E7147}" type="presOf" srcId="{AAD085BA-358B-448A-883A-D1DA5C4132DA}" destId="{EC2CFB37-E3A1-F645-96E2-4979947AFC51}" srcOrd="0" destOrd="0" presId="urn:microsoft.com/office/officeart/2005/8/layout/vList2"/>
    <dgm:cxn modelId="{D54FFCD1-3698-4836-96D9-ABE33B126056}" srcId="{06CB1BA3-22D6-4033-8825-F30515970B68}" destId="{39CC2255-CDE8-4F2F-839C-BF9E82231672}" srcOrd="2" destOrd="0" parTransId="{2CB9676D-80A7-4D0E-9459-EE27A8AF46E7}" sibTransId="{C101D28A-0B3A-4488-8D2E-82D0490F46DA}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A391B6E6-B959-B34E-A180-8AA2FF958AD1}" type="presOf" srcId="{61DA8516-4218-486E-A58E-EB5EE1743B7D}" destId="{3B70A61F-958E-0945-8CB6-E90E8B8D204C}" srcOrd="0" destOrd="3" presId="urn:microsoft.com/office/officeart/2005/8/layout/vList2"/>
    <dgm:cxn modelId="{4B6614EB-B37E-D146-838D-F78343C9645D}" type="presOf" srcId="{4666C04F-F037-4003-B982-783D088258D3}" destId="{3B70A61F-958E-0945-8CB6-E90E8B8D204C}" srcOrd="0" destOrd="4" presId="urn:microsoft.com/office/officeart/2005/8/layout/vList2"/>
    <dgm:cxn modelId="{977E12C6-9B6C-7B47-A227-99A7FFA0F6FB}" type="presParOf" srcId="{55AC4090-ECEE-F747-AFA1-AB4F3160D71B}" destId="{195B0B31-EF9F-E848-9EE7-0942C7B71585}" srcOrd="0" destOrd="0" presId="urn:microsoft.com/office/officeart/2005/8/layout/vList2"/>
    <dgm:cxn modelId="{BDDDA335-A128-674A-8400-AD0E6673C2C6}" type="presParOf" srcId="{55AC4090-ECEE-F747-AFA1-AB4F3160D71B}" destId="{EC2CFB37-E3A1-F645-96E2-4979947AFC51}" srcOrd="1" destOrd="0" presId="urn:microsoft.com/office/officeart/2005/8/layout/vList2"/>
    <dgm:cxn modelId="{D3AE08B9-CFAC-6249-948B-44D92155125C}" type="presParOf" srcId="{55AC4090-ECEE-F747-AFA1-AB4F3160D71B}" destId="{256D918F-5B8F-FD4F-9449-37D2977928BF}" srcOrd="2" destOrd="0" presId="urn:microsoft.com/office/officeart/2005/8/layout/vList2"/>
    <dgm:cxn modelId="{52FF505B-15A8-944D-9FBE-1A3D8D537187}" type="presParOf" srcId="{55AC4090-ECEE-F747-AFA1-AB4F3160D71B}" destId="{3B70A61F-958E-0945-8CB6-E90E8B8D20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rgbClr val="002060"/>
            </a:solidFill>
          </a:endParaRP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rgbClr val="002060"/>
              </a:solidFill>
            </a:rPr>
            <a:t>Casual Riders</a:t>
          </a: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Most likely use Cyclistic bikes for joy rides or exercise.</a:t>
          </a:r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D4B3C3BA-366F-1940-BED4-30DE9984E2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Ride way more frequently in the warmer seasons, ride more on weekends and for longer, and make round trips.</a:t>
          </a:r>
        </a:p>
      </dgm:t>
    </dgm:pt>
    <dgm:pt modelId="{30B93D0E-6C9E-694F-B47C-8CE9DFD2A4C2}" type="parTrans" cxnId="{C617A0F3-1B99-D742-A660-5CCA523FFA00}">
      <dgm:prSet/>
      <dgm:spPr/>
      <dgm:t>
        <a:bodyPr/>
        <a:lstStyle/>
        <a:p>
          <a:endParaRPr lang="en-US"/>
        </a:p>
      </dgm:t>
    </dgm:pt>
    <dgm:pt modelId="{744A2E5F-788C-4042-B7F6-749F145E4FEF}" type="sibTrans" cxnId="{C617A0F3-1B99-D742-A660-5CCA523FFA00}">
      <dgm:prSet/>
      <dgm:spPr/>
      <dgm:t>
        <a:bodyPr/>
        <a:lstStyle/>
        <a:p>
          <a:endParaRPr lang="en-US"/>
        </a:p>
      </dgm:t>
    </dgm:pt>
    <dgm:pt modelId="{079C09D9-CA5F-41C3-BB2A-654DA17D763B}" type="pres">
      <dgm:prSet presAssocID="{5C780EB5-73BB-4683-AC43-3E81B7B52FEF}" presName="root" presStyleCnt="0">
        <dgm:presLayoutVars>
          <dgm:dir/>
          <dgm:resizeHandles val="exact"/>
        </dgm:presLayoutVars>
      </dgm:prSet>
      <dgm:spPr/>
    </dgm:pt>
    <dgm:pt modelId="{40504E13-4924-4FFB-A847-A35CF8EA4DF0}" type="pres">
      <dgm:prSet presAssocID="{B71DEE4C-4FD5-40E8-BEF8-1138901A57A8}" presName="compNode" presStyleCnt="0"/>
      <dgm:spPr/>
    </dgm:pt>
    <dgm:pt modelId="{8237A0F9-2FCE-41C7-AE21-5A42D02A5935}" type="pres">
      <dgm:prSet presAssocID="{B71DEE4C-4FD5-40E8-BEF8-1138901A57A8}" presName="bgRect" presStyleLbl="bgShp" presStyleIdx="0" presStyleCnt="2" custScaleY="133082"/>
      <dgm:spPr>
        <a:noFill/>
      </dgm:spPr>
    </dgm:pt>
    <dgm:pt modelId="{863BAB52-A0C7-4E69-AB97-81691DE6598C}" type="pres">
      <dgm:prSet presAssocID="{B71DEE4C-4FD5-40E8-BEF8-1138901A57A8}" presName="iconRect" presStyleLbl="node1" presStyleIdx="0" presStyleCnt="2"/>
      <dgm:spPr>
        <a:noFill/>
        <a:ln>
          <a:noFill/>
        </a:ln>
      </dgm:spPr>
    </dgm:pt>
    <dgm:pt modelId="{96ACD066-C65E-47A3-9351-8D2994F6DCF4}" type="pres">
      <dgm:prSet presAssocID="{B71DEE4C-4FD5-40E8-BEF8-1138901A57A8}" presName="spaceRect" presStyleCnt="0"/>
      <dgm:spPr/>
    </dgm:pt>
    <dgm:pt modelId="{26262A4B-7761-4511-9419-1792883793B5}" type="pres">
      <dgm:prSet presAssocID="{B71DEE4C-4FD5-40E8-BEF8-1138901A57A8}" presName="parTx" presStyleLbl="revTx" presStyleIdx="0" presStyleCnt="4">
        <dgm:presLayoutVars>
          <dgm:chMax val="0"/>
          <dgm:chPref val="0"/>
        </dgm:presLayoutVars>
      </dgm:prSet>
      <dgm:spPr/>
    </dgm:pt>
    <dgm:pt modelId="{F503FA3A-EBD2-4A9A-97EC-D52C540E74A0}" type="pres">
      <dgm:prSet presAssocID="{B71DEE4C-4FD5-40E8-BEF8-1138901A57A8}" presName="desTx" presStyleLbl="revTx" presStyleIdx="1" presStyleCnt="4">
        <dgm:presLayoutVars/>
      </dgm:prSet>
      <dgm:spPr/>
    </dgm:pt>
    <dgm:pt modelId="{EDC0C3F4-B5D4-424B-821F-12731E75A789}" type="pres">
      <dgm:prSet presAssocID="{99ED3166-DF6E-4D5B-B3E2-FDEDE8D205E0}" presName="sibTrans" presStyleCnt="0"/>
      <dgm:spPr/>
    </dgm:pt>
    <dgm:pt modelId="{D1203516-2F3A-406F-A68E-57BB633B3421}" type="pres">
      <dgm:prSet presAssocID="{06CB1BA3-22D6-4033-8825-F30515970B68}" presName="compNode" presStyleCnt="0"/>
      <dgm:spPr/>
    </dgm:pt>
    <dgm:pt modelId="{04308D90-0653-497B-8C45-6D2A5C53CE3D}" type="pres">
      <dgm:prSet presAssocID="{06CB1BA3-22D6-4033-8825-F30515970B68}" presName="bgRect" presStyleLbl="bgShp" presStyleIdx="1" presStyleCnt="2" custScaleY="132753"/>
      <dgm:spPr/>
    </dgm:pt>
    <dgm:pt modelId="{F0542382-9A23-4064-9CCE-9E36403BBB1C}" type="pres">
      <dgm:prSet presAssocID="{06CB1BA3-22D6-4033-8825-F30515970B68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AC9FEA-3FF7-4630-AEAC-756B837CCAC9}" type="pres">
      <dgm:prSet presAssocID="{06CB1BA3-22D6-4033-8825-F30515970B68}" presName="spaceRect" presStyleCnt="0"/>
      <dgm:spPr/>
    </dgm:pt>
    <dgm:pt modelId="{A55A5BC1-36C4-4CD1-A10D-A52B8D800E15}" type="pres">
      <dgm:prSet presAssocID="{06CB1BA3-22D6-4033-8825-F30515970B68}" presName="parTx" presStyleLbl="revTx" presStyleIdx="2" presStyleCnt="4">
        <dgm:presLayoutVars>
          <dgm:chMax val="0"/>
          <dgm:chPref val="0"/>
        </dgm:presLayoutVars>
      </dgm:prSet>
      <dgm:spPr/>
    </dgm:pt>
    <dgm:pt modelId="{17E855AA-0C28-47C7-A51E-21932748C7DA}" type="pres">
      <dgm:prSet presAssocID="{06CB1BA3-22D6-4033-8825-F30515970B68}" presName="desTx" presStyleLbl="revTx" presStyleIdx="3" presStyleCnt="4">
        <dgm:presLayoutVars/>
      </dgm:prSet>
      <dgm:spPr/>
    </dgm:pt>
  </dgm:ptLst>
  <dgm:cxnLst>
    <dgm:cxn modelId="{967FB00A-243D-3A4A-82CC-FA6F10E4B23E}" type="presOf" srcId="{D4B3C3BA-366F-1940-BED4-30DE9984E205}" destId="{17E855AA-0C28-47C7-A51E-21932748C7DA}" srcOrd="0" destOrd="1" presId="urn:microsoft.com/office/officeart/2018/2/layout/IconVerticalSolidList"/>
    <dgm:cxn modelId="{CB3B332C-2487-094B-B8EC-97B482EFDA07}" type="presOf" srcId="{AAD085BA-358B-448A-883A-D1DA5C4132DA}" destId="{F503FA3A-EBD2-4A9A-97EC-D52C540E74A0}" srcOrd="0" destOrd="0" presId="urn:microsoft.com/office/officeart/2018/2/layout/IconVerticalSolidList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582F444A-315A-A048-843C-586AEA676268}" type="presOf" srcId="{5C780EB5-73BB-4683-AC43-3E81B7B52FEF}" destId="{079C09D9-CA5F-41C3-BB2A-654DA17D763B}" srcOrd="0" destOrd="0" presId="urn:microsoft.com/office/officeart/2018/2/layout/IconVerticalSolidList"/>
    <dgm:cxn modelId="{2270064F-2360-894D-8D02-3F6DC6F65F3D}" type="presOf" srcId="{FB6C6E21-68ED-49EE-A10C-D1A84029E4EB}" destId="{17E855AA-0C28-47C7-A51E-21932748C7DA}" srcOrd="0" destOrd="0" presId="urn:microsoft.com/office/officeart/2018/2/layout/IconVerticalSolidList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F344E0AB-EA09-3C48-BAB7-B6E11FAAC50E}" type="presOf" srcId="{06CB1BA3-22D6-4033-8825-F30515970B68}" destId="{A55A5BC1-36C4-4CD1-A10D-A52B8D800E15}" srcOrd="0" destOrd="0" presId="urn:microsoft.com/office/officeart/2018/2/layout/IconVerticalSolidList"/>
    <dgm:cxn modelId="{DA7387C5-2EDB-6D45-B74D-9A24F6AA289C}" type="presOf" srcId="{B71DEE4C-4FD5-40E8-BEF8-1138901A57A8}" destId="{26262A4B-7761-4511-9419-1792883793B5}" srcOrd="0" destOrd="0" presId="urn:microsoft.com/office/officeart/2018/2/layout/IconVerticalSolidList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C617A0F3-1B99-D742-A660-5CCA523FFA00}" srcId="{06CB1BA3-22D6-4033-8825-F30515970B68}" destId="{D4B3C3BA-366F-1940-BED4-30DE9984E205}" srcOrd="1" destOrd="0" parTransId="{30B93D0E-6C9E-694F-B47C-8CE9DFD2A4C2}" sibTransId="{744A2E5F-788C-4042-B7F6-749F145E4FEF}"/>
    <dgm:cxn modelId="{A793A8D7-410C-5546-B1DB-DA6563319EAE}" type="presParOf" srcId="{079C09D9-CA5F-41C3-BB2A-654DA17D763B}" destId="{40504E13-4924-4FFB-A847-A35CF8EA4DF0}" srcOrd="0" destOrd="0" presId="urn:microsoft.com/office/officeart/2018/2/layout/IconVerticalSolidList"/>
    <dgm:cxn modelId="{4A34E55F-67C1-6E4C-AF9D-85F55DC67EF1}" type="presParOf" srcId="{40504E13-4924-4FFB-A847-A35CF8EA4DF0}" destId="{8237A0F9-2FCE-41C7-AE21-5A42D02A5935}" srcOrd="0" destOrd="0" presId="urn:microsoft.com/office/officeart/2018/2/layout/IconVerticalSolidList"/>
    <dgm:cxn modelId="{DC1B505F-6F01-BA49-9496-F6DEE0BE5040}" type="presParOf" srcId="{40504E13-4924-4FFB-A847-A35CF8EA4DF0}" destId="{863BAB52-A0C7-4E69-AB97-81691DE6598C}" srcOrd="1" destOrd="0" presId="urn:microsoft.com/office/officeart/2018/2/layout/IconVerticalSolidList"/>
    <dgm:cxn modelId="{3235CFF7-A4E0-AA4F-A912-E4F9CE141603}" type="presParOf" srcId="{40504E13-4924-4FFB-A847-A35CF8EA4DF0}" destId="{96ACD066-C65E-47A3-9351-8D2994F6DCF4}" srcOrd="2" destOrd="0" presId="urn:microsoft.com/office/officeart/2018/2/layout/IconVerticalSolidList"/>
    <dgm:cxn modelId="{E3375F13-B9BE-E845-8BA2-289721F6491E}" type="presParOf" srcId="{40504E13-4924-4FFB-A847-A35CF8EA4DF0}" destId="{26262A4B-7761-4511-9419-1792883793B5}" srcOrd="3" destOrd="0" presId="urn:microsoft.com/office/officeart/2018/2/layout/IconVerticalSolidList"/>
    <dgm:cxn modelId="{8966C12B-6EF8-3742-A9A6-75D65B7ECBE9}" type="presParOf" srcId="{40504E13-4924-4FFB-A847-A35CF8EA4DF0}" destId="{F503FA3A-EBD2-4A9A-97EC-D52C540E74A0}" srcOrd="4" destOrd="0" presId="urn:microsoft.com/office/officeart/2018/2/layout/IconVerticalSolidList"/>
    <dgm:cxn modelId="{8781777F-2FE6-BA46-83E8-0764E252E6FB}" type="presParOf" srcId="{079C09D9-CA5F-41C3-BB2A-654DA17D763B}" destId="{EDC0C3F4-B5D4-424B-821F-12731E75A789}" srcOrd="1" destOrd="0" presId="urn:microsoft.com/office/officeart/2018/2/layout/IconVerticalSolidList"/>
    <dgm:cxn modelId="{C5BDB6ED-70AE-B84B-B7CF-B0E474660F53}" type="presParOf" srcId="{079C09D9-CA5F-41C3-BB2A-654DA17D763B}" destId="{D1203516-2F3A-406F-A68E-57BB633B3421}" srcOrd="2" destOrd="0" presId="urn:microsoft.com/office/officeart/2018/2/layout/IconVerticalSolidList"/>
    <dgm:cxn modelId="{60791802-8B43-1D4F-BD9E-D6C643CEDF2E}" type="presParOf" srcId="{D1203516-2F3A-406F-A68E-57BB633B3421}" destId="{04308D90-0653-497B-8C45-6D2A5C53CE3D}" srcOrd="0" destOrd="0" presId="urn:microsoft.com/office/officeart/2018/2/layout/IconVerticalSolidList"/>
    <dgm:cxn modelId="{721ECB68-0021-C64B-BA9E-C9268591CDB7}" type="presParOf" srcId="{D1203516-2F3A-406F-A68E-57BB633B3421}" destId="{F0542382-9A23-4064-9CCE-9E36403BBB1C}" srcOrd="1" destOrd="0" presId="urn:microsoft.com/office/officeart/2018/2/layout/IconVerticalSolidList"/>
    <dgm:cxn modelId="{5A47B607-4F4A-3643-B1EA-23AE3BD1132D}" type="presParOf" srcId="{D1203516-2F3A-406F-A68E-57BB633B3421}" destId="{CCAC9FEA-3FF7-4630-AEAC-756B837CCAC9}" srcOrd="2" destOrd="0" presId="urn:microsoft.com/office/officeart/2018/2/layout/IconVerticalSolidList"/>
    <dgm:cxn modelId="{40D75E27-1C79-904F-B45F-349B6E18D62E}" type="presParOf" srcId="{D1203516-2F3A-406F-A68E-57BB633B3421}" destId="{A55A5BC1-36C4-4CD1-A10D-A52B8D800E15}" srcOrd="3" destOrd="0" presId="urn:microsoft.com/office/officeart/2018/2/layout/IconVerticalSolidList"/>
    <dgm:cxn modelId="{CBB2E8F5-934A-1A41-879A-B79F38060526}" type="presParOf" srcId="{D1203516-2F3A-406F-A68E-57BB633B3421}" destId="{17E855AA-0C28-47C7-A51E-21932748C7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rgbClr val="002060"/>
              </a:solidFill>
            </a:rPr>
            <a:t>Annual Members</a:t>
          </a: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Most likely use Cyclistic bikes for work commutes.</a:t>
          </a:r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rgbClr val="002060"/>
            </a:solidFill>
          </a:endParaRP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B9E90224-5EFA-E74D-AFA0-07A6645BD5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Their trips are around the same length every day, use bikes more on weekdays, and ride the same routes to and from consistently.</a:t>
          </a:r>
        </a:p>
      </dgm:t>
    </dgm:pt>
    <dgm:pt modelId="{0BB29D4C-5F59-AD40-B177-F9DD8A32AEE5}" type="parTrans" cxnId="{7BE7B504-5135-E34C-B373-9E0D4A053035}">
      <dgm:prSet/>
      <dgm:spPr/>
      <dgm:t>
        <a:bodyPr/>
        <a:lstStyle/>
        <a:p>
          <a:endParaRPr lang="en-US"/>
        </a:p>
      </dgm:t>
    </dgm:pt>
    <dgm:pt modelId="{3259A65A-E19D-7849-A04D-163D939160E2}" type="sibTrans" cxnId="{7BE7B504-5135-E34C-B373-9E0D4A053035}">
      <dgm:prSet/>
      <dgm:spPr/>
      <dgm:t>
        <a:bodyPr/>
        <a:lstStyle/>
        <a:p>
          <a:endParaRPr lang="en-US"/>
        </a:p>
      </dgm:t>
    </dgm:pt>
    <dgm:pt modelId="{079C09D9-CA5F-41C3-BB2A-654DA17D763B}" type="pres">
      <dgm:prSet presAssocID="{5C780EB5-73BB-4683-AC43-3E81B7B52FEF}" presName="root" presStyleCnt="0">
        <dgm:presLayoutVars>
          <dgm:dir/>
          <dgm:resizeHandles val="exact"/>
        </dgm:presLayoutVars>
      </dgm:prSet>
      <dgm:spPr/>
    </dgm:pt>
    <dgm:pt modelId="{40504E13-4924-4FFB-A847-A35CF8EA4DF0}" type="pres">
      <dgm:prSet presAssocID="{B71DEE4C-4FD5-40E8-BEF8-1138901A57A8}" presName="compNode" presStyleCnt="0"/>
      <dgm:spPr/>
    </dgm:pt>
    <dgm:pt modelId="{8237A0F9-2FCE-41C7-AE21-5A42D02A5935}" type="pres">
      <dgm:prSet presAssocID="{B71DEE4C-4FD5-40E8-BEF8-1138901A57A8}" presName="bgRect" presStyleLbl="bgShp" presStyleIdx="0" presStyleCnt="2" custScaleY="133082"/>
      <dgm:spPr/>
    </dgm:pt>
    <dgm:pt modelId="{863BAB52-A0C7-4E69-AB97-81691DE6598C}" type="pres">
      <dgm:prSet presAssocID="{B71DEE4C-4FD5-40E8-BEF8-1138901A57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96ACD066-C65E-47A3-9351-8D2994F6DCF4}" type="pres">
      <dgm:prSet presAssocID="{B71DEE4C-4FD5-40E8-BEF8-1138901A57A8}" presName="spaceRect" presStyleCnt="0"/>
      <dgm:spPr/>
    </dgm:pt>
    <dgm:pt modelId="{26262A4B-7761-4511-9419-1792883793B5}" type="pres">
      <dgm:prSet presAssocID="{B71DEE4C-4FD5-40E8-BEF8-1138901A57A8}" presName="parTx" presStyleLbl="revTx" presStyleIdx="0" presStyleCnt="4">
        <dgm:presLayoutVars>
          <dgm:chMax val="0"/>
          <dgm:chPref val="0"/>
        </dgm:presLayoutVars>
      </dgm:prSet>
      <dgm:spPr/>
    </dgm:pt>
    <dgm:pt modelId="{F503FA3A-EBD2-4A9A-97EC-D52C540E74A0}" type="pres">
      <dgm:prSet presAssocID="{B71DEE4C-4FD5-40E8-BEF8-1138901A57A8}" presName="desTx" presStyleLbl="revTx" presStyleIdx="1" presStyleCnt="4">
        <dgm:presLayoutVars/>
      </dgm:prSet>
      <dgm:spPr/>
    </dgm:pt>
    <dgm:pt modelId="{EDC0C3F4-B5D4-424B-821F-12731E75A789}" type="pres">
      <dgm:prSet presAssocID="{99ED3166-DF6E-4D5B-B3E2-FDEDE8D205E0}" presName="sibTrans" presStyleCnt="0"/>
      <dgm:spPr/>
    </dgm:pt>
    <dgm:pt modelId="{D1203516-2F3A-406F-A68E-57BB633B3421}" type="pres">
      <dgm:prSet presAssocID="{06CB1BA3-22D6-4033-8825-F30515970B68}" presName="compNode" presStyleCnt="0"/>
      <dgm:spPr/>
    </dgm:pt>
    <dgm:pt modelId="{04308D90-0653-497B-8C45-6D2A5C53CE3D}" type="pres">
      <dgm:prSet presAssocID="{06CB1BA3-22D6-4033-8825-F30515970B68}" presName="bgRect" presStyleLbl="bgShp" presStyleIdx="1" presStyleCnt="2" custScaleY="132753"/>
      <dgm:spPr>
        <a:noFill/>
      </dgm:spPr>
    </dgm:pt>
    <dgm:pt modelId="{F0542382-9A23-4064-9CCE-9E36403BBB1C}" type="pres">
      <dgm:prSet presAssocID="{06CB1BA3-22D6-4033-8825-F30515970B68}" presName="iconRect" presStyleLbl="node1" presStyleIdx="1" presStyleCnt="2"/>
      <dgm:spPr>
        <a:noFill/>
        <a:ln>
          <a:noFill/>
        </a:ln>
      </dgm:spPr>
    </dgm:pt>
    <dgm:pt modelId="{CCAC9FEA-3FF7-4630-AEAC-756B837CCAC9}" type="pres">
      <dgm:prSet presAssocID="{06CB1BA3-22D6-4033-8825-F30515970B68}" presName="spaceRect" presStyleCnt="0"/>
      <dgm:spPr/>
    </dgm:pt>
    <dgm:pt modelId="{A55A5BC1-36C4-4CD1-A10D-A52B8D800E15}" type="pres">
      <dgm:prSet presAssocID="{06CB1BA3-22D6-4033-8825-F30515970B68}" presName="parTx" presStyleLbl="revTx" presStyleIdx="2" presStyleCnt="4">
        <dgm:presLayoutVars>
          <dgm:chMax val="0"/>
          <dgm:chPref val="0"/>
        </dgm:presLayoutVars>
      </dgm:prSet>
      <dgm:spPr/>
    </dgm:pt>
    <dgm:pt modelId="{17E855AA-0C28-47C7-A51E-21932748C7DA}" type="pres">
      <dgm:prSet presAssocID="{06CB1BA3-22D6-4033-8825-F30515970B68}" presName="desTx" presStyleLbl="revTx" presStyleIdx="3" presStyleCnt="4">
        <dgm:presLayoutVars/>
      </dgm:prSet>
      <dgm:spPr/>
    </dgm:pt>
  </dgm:ptLst>
  <dgm:cxnLst>
    <dgm:cxn modelId="{7BE7B504-5135-E34C-B373-9E0D4A053035}" srcId="{B71DEE4C-4FD5-40E8-BEF8-1138901A57A8}" destId="{B9E90224-5EFA-E74D-AFA0-07A6645BD503}" srcOrd="1" destOrd="0" parTransId="{0BB29D4C-5F59-AD40-B177-F9DD8A32AEE5}" sibTransId="{3259A65A-E19D-7849-A04D-163D939160E2}"/>
    <dgm:cxn modelId="{CB3B332C-2487-094B-B8EC-97B482EFDA07}" type="presOf" srcId="{AAD085BA-358B-448A-883A-D1DA5C4132DA}" destId="{F503FA3A-EBD2-4A9A-97EC-D52C540E74A0}" srcOrd="0" destOrd="0" presId="urn:microsoft.com/office/officeart/2018/2/layout/IconVerticalSolidList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582F444A-315A-A048-843C-586AEA676268}" type="presOf" srcId="{5C780EB5-73BB-4683-AC43-3E81B7B52FEF}" destId="{079C09D9-CA5F-41C3-BB2A-654DA17D763B}" srcOrd="0" destOrd="0" presId="urn:microsoft.com/office/officeart/2018/2/layout/IconVerticalSolidList"/>
    <dgm:cxn modelId="{2270064F-2360-894D-8D02-3F6DC6F65F3D}" type="presOf" srcId="{FB6C6E21-68ED-49EE-A10C-D1A84029E4EB}" destId="{17E855AA-0C28-47C7-A51E-21932748C7DA}" srcOrd="0" destOrd="0" presId="urn:microsoft.com/office/officeart/2018/2/layout/IconVerticalSolidList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F344E0AB-EA09-3C48-BAB7-B6E11FAAC50E}" type="presOf" srcId="{06CB1BA3-22D6-4033-8825-F30515970B68}" destId="{A55A5BC1-36C4-4CD1-A10D-A52B8D800E15}" srcOrd="0" destOrd="0" presId="urn:microsoft.com/office/officeart/2018/2/layout/IconVerticalSolidList"/>
    <dgm:cxn modelId="{DA7387C5-2EDB-6D45-B74D-9A24F6AA289C}" type="presOf" srcId="{B71DEE4C-4FD5-40E8-BEF8-1138901A57A8}" destId="{26262A4B-7761-4511-9419-1792883793B5}" srcOrd="0" destOrd="0" presId="urn:microsoft.com/office/officeart/2018/2/layout/IconVerticalSolidList"/>
    <dgm:cxn modelId="{3AC4DDCC-551B-DE4C-9995-7BAC3439CEBA}" type="presOf" srcId="{B9E90224-5EFA-E74D-AFA0-07A6645BD503}" destId="{F503FA3A-EBD2-4A9A-97EC-D52C540E74A0}" srcOrd="0" destOrd="1" presId="urn:microsoft.com/office/officeart/2018/2/layout/IconVerticalSolidList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A793A8D7-410C-5546-B1DB-DA6563319EAE}" type="presParOf" srcId="{079C09D9-CA5F-41C3-BB2A-654DA17D763B}" destId="{40504E13-4924-4FFB-A847-A35CF8EA4DF0}" srcOrd="0" destOrd="0" presId="urn:microsoft.com/office/officeart/2018/2/layout/IconVerticalSolidList"/>
    <dgm:cxn modelId="{4A34E55F-67C1-6E4C-AF9D-85F55DC67EF1}" type="presParOf" srcId="{40504E13-4924-4FFB-A847-A35CF8EA4DF0}" destId="{8237A0F9-2FCE-41C7-AE21-5A42D02A5935}" srcOrd="0" destOrd="0" presId="urn:microsoft.com/office/officeart/2018/2/layout/IconVerticalSolidList"/>
    <dgm:cxn modelId="{DC1B505F-6F01-BA49-9496-F6DEE0BE5040}" type="presParOf" srcId="{40504E13-4924-4FFB-A847-A35CF8EA4DF0}" destId="{863BAB52-A0C7-4E69-AB97-81691DE6598C}" srcOrd="1" destOrd="0" presId="urn:microsoft.com/office/officeart/2018/2/layout/IconVerticalSolidList"/>
    <dgm:cxn modelId="{3235CFF7-A4E0-AA4F-A912-E4F9CE141603}" type="presParOf" srcId="{40504E13-4924-4FFB-A847-A35CF8EA4DF0}" destId="{96ACD066-C65E-47A3-9351-8D2994F6DCF4}" srcOrd="2" destOrd="0" presId="urn:microsoft.com/office/officeart/2018/2/layout/IconVerticalSolidList"/>
    <dgm:cxn modelId="{E3375F13-B9BE-E845-8BA2-289721F6491E}" type="presParOf" srcId="{40504E13-4924-4FFB-A847-A35CF8EA4DF0}" destId="{26262A4B-7761-4511-9419-1792883793B5}" srcOrd="3" destOrd="0" presId="urn:microsoft.com/office/officeart/2018/2/layout/IconVerticalSolidList"/>
    <dgm:cxn modelId="{8966C12B-6EF8-3742-A9A6-75D65B7ECBE9}" type="presParOf" srcId="{40504E13-4924-4FFB-A847-A35CF8EA4DF0}" destId="{F503FA3A-EBD2-4A9A-97EC-D52C540E74A0}" srcOrd="4" destOrd="0" presId="urn:microsoft.com/office/officeart/2018/2/layout/IconVerticalSolidList"/>
    <dgm:cxn modelId="{8781777F-2FE6-BA46-83E8-0764E252E6FB}" type="presParOf" srcId="{079C09D9-CA5F-41C3-BB2A-654DA17D763B}" destId="{EDC0C3F4-B5D4-424B-821F-12731E75A789}" srcOrd="1" destOrd="0" presId="urn:microsoft.com/office/officeart/2018/2/layout/IconVerticalSolidList"/>
    <dgm:cxn modelId="{C5BDB6ED-70AE-B84B-B7CF-B0E474660F53}" type="presParOf" srcId="{079C09D9-CA5F-41C3-BB2A-654DA17D763B}" destId="{D1203516-2F3A-406F-A68E-57BB633B3421}" srcOrd="2" destOrd="0" presId="urn:microsoft.com/office/officeart/2018/2/layout/IconVerticalSolidList"/>
    <dgm:cxn modelId="{60791802-8B43-1D4F-BD9E-D6C643CEDF2E}" type="presParOf" srcId="{D1203516-2F3A-406F-A68E-57BB633B3421}" destId="{04308D90-0653-497B-8C45-6D2A5C53CE3D}" srcOrd="0" destOrd="0" presId="urn:microsoft.com/office/officeart/2018/2/layout/IconVerticalSolidList"/>
    <dgm:cxn modelId="{721ECB68-0021-C64B-BA9E-C9268591CDB7}" type="presParOf" srcId="{D1203516-2F3A-406F-A68E-57BB633B3421}" destId="{F0542382-9A23-4064-9CCE-9E36403BBB1C}" srcOrd="1" destOrd="0" presId="urn:microsoft.com/office/officeart/2018/2/layout/IconVerticalSolidList"/>
    <dgm:cxn modelId="{5A47B607-4F4A-3643-B1EA-23AE3BD1132D}" type="presParOf" srcId="{D1203516-2F3A-406F-A68E-57BB633B3421}" destId="{CCAC9FEA-3FF7-4630-AEAC-756B837CCAC9}" srcOrd="2" destOrd="0" presId="urn:microsoft.com/office/officeart/2018/2/layout/IconVerticalSolidList"/>
    <dgm:cxn modelId="{40D75E27-1C79-904F-B45F-349B6E18D62E}" type="presParOf" srcId="{D1203516-2F3A-406F-A68E-57BB633B3421}" destId="{A55A5BC1-36C4-4CD1-A10D-A52B8D800E15}" srcOrd="3" destOrd="0" presId="urn:microsoft.com/office/officeart/2018/2/layout/IconVerticalSolidList"/>
    <dgm:cxn modelId="{CBB2E8F5-934A-1A41-879A-B79F38060526}" type="presParOf" srcId="{D1203516-2F3A-406F-A68E-57BB633B3421}" destId="{17E855AA-0C28-47C7-A51E-21932748C7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1E0E8-D5A4-42A6-BA59-8E8DEC60E45B}">
      <dgm:prSet custT="1"/>
      <dgm:spPr/>
      <dgm:t>
        <a:bodyPr/>
        <a:lstStyle/>
        <a:p>
          <a:r>
            <a:rPr lang="en-US" sz="2000" dirty="0"/>
            <a:t>Increase advertising efforts in warmer seasons and at stations casual riders use most often, such as Streeter Dr &amp; Grand Ave, Lake Shore Dr &amp; Monroe St, and Millennium Park.</a:t>
          </a:r>
        </a:p>
      </dgm:t>
    </dgm:pt>
    <dgm:pt modelId="{53E9B105-B0D1-45DE-8439-5917B3A09255}" type="sibTrans" cxnId="{142CB370-A0EB-4197-8A04-F9336CCD67D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E5C25EF9-1113-48BF-9B9C-90A1B4689C67}" type="parTrans" cxnId="{142CB370-A0EB-4197-8A04-F9336CCD67D7}">
      <dgm:prSet/>
      <dgm:spPr/>
      <dgm:t>
        <a:bodyPr/>
        <a:lstStyle/>
        <a:p>
          <a:endParaRPr lang="en-US"/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1B4433FB-2A59-1B45-B586-7C0D0B10D17E}" type="pres">
      <dgm:prSet presAssocID="{AAF1E0E8-D5A4-42A6-BA59-8E8DEC60E45B}" presName="compositeNode" presStyleCnt="0">
        <dgm:presLayoutVars>
          <dgm:bulletEnabled val="1"/>
        </dgm:presLayoutVars>
      </dgm:prSet>
      <dgm:spPr/>
    </dgm:pt>
    <dgm:pt modelId="{8A7EDA94-F0EE-C541-BA92-66B276E1FBDD}" type="pres">
      <dgm:prSet presAssocID="{AAF1E0E8-D5A4-42A6-BA59-8E8DEC60E45B}" presName="bgRect" presStyleLbl="bgAccFollowNode1" presStyleIdx="0" presStyleCnt="1" custLinFactNeighborX="69166" custLinFactNeighborY="-6803"/>
      <dgm:spPr/>
    </dgm:pt>
    <dgm:pt modelId="{8F672F79-3709-6D4C-A6A4-CFAE0BEFC014}" type="pres">
      <dgm:prSet presAssocID="{53E9B105-B0D1-45DE-8439-5917B3A09255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0FA9CCE7-FCBB-A841-B048-DDD5EE3734C6}" type="pres">
      <dgm:prSet presAssocID="{AAF1E0E8-D5A4-42A6-BA59-8E8DEC60E45B}" presName="bottomLine" presStyleLbl="alignNode1" presStyleIdx="1" presStyleCnt="2">
        <dgm:presLayoutVars/>
      </dgm:prSet>
      <dgm:spPr/>
    </dgm:pt>
    <dgm:pt modelId="{46331F27-3437-E643-9DB2-062896D0BB85}" type="pres">
      <dgm:prSet presAssocID="{AAF1E0E8-D5A4-42A6-BA59-8E8DEC60E45B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A80F1F4E-18C9-2F4A-B0C3-001B48F0D078}" type="presOf" srcId="{53E9B105-B0D1-45DE-8439-5917B3A09255}" destId="{8F672F79-3709-6D4C-A6A4-CFAE0BEFC014}" srcOrd="0" destOrd="0" presId="urn:microsoft.com/office/officeart/2016/7/layout/BasicLinearProcessNumbered"/>
    <dgm:cxn modelId="{142CB370-A0EB-4197-8A04-F9336CCD67D7}" srcId="{77DFC36E-3D05-45BF-A097-96E1553EB5F3}" destId="{AAF1E0E8-D5A4-42A6-BA59-8E8DEC60E45B}" srcOrd="0" destOrd="0" parTransId="{E5C25EF9-1113-48BF-9B9C-90A1B4689C67}" sibTransId="{53E9B105-B0D1-45DE-8439-5917B3A09255}"/>
    <dgm:cxn modelId="{256A4077-87F9-A148-81B4-5CB244F317F7}" type="presOf" srcId="{AAF1E0E8-D5A4-42A6-BA59-8E8DEC60E45B}" destId="{8A7EDA94-F0EE-C541-BA92-66B276E1FBDD}" srcOrd="0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397FDEB1-4FE6-6F48-811D-4FC7433E8FF6}" type="presOf" srcId="{AAF1E0E8-D5A4-42A6-BA59-8E8DEC60E45B}" destId="{46331F27-3437-E643-9DB2-062896D0BB85}" srcOrd="1" destOrd="0" presId="urn:microsoft.com/office/officeart/2016/7/layout/BasicLinearProcessNumbered"/>
    <dgm:cxn modelId="{88EFB95A-5BD9-C04B-AAE4-0DC8CACB48D5}" type="presParOf" srcId="{ACC12690-DF5C-EE4C-A1B2-EBB668B42849}" destId="{1B4433FB-2A59-1B45-B586-7C0D0B10D17E}" srcOrd="0" destOrd="0" presId="urn:microsoft.com/office/officeart/2016/7/layout/BasicLinearProcessNumbered"/>
    <dgm:cxn modelId="{D47DD8B0-EFDB-2947-BC31-D95707681B25}" type="presParOf" srcId="{1B4433FB-2A59-1B45-B586-7C0D0B10D17E}" destId="{8A7EDA94-F0EE-C541-BA92-66B276E1FBDD}" srcOrd="0" destOrd="0" presId="urn:microsoft.com/office/officeart/2016/7/layout/BasicLinearProcessNumbered"/>
    <dgm:cxn modelId="{18E8AAD0-851B-1542-A86A-214B92BB8C3B}" type="presParOf" srcId="{1B4433FB-2A59-1B45-B586-7C0D0B10D17E}" destId="{8F672F79-3709-6D4C-A6A4-CFAE0BEFC014}" srcOrd="1" destOrd="0" presId="urn:microsoft.com/office/officeart/2016/7/layout/BasicLinearProcessNumbered"/>
    <dgm:cxn modelId="{263DC476-FD5B-264B-BC8D-A74858ABA193}" type="presParOf" srcId="{1B4433FB-2A59-1B45-B586-7C0D0B10D17E}" destId="{0FA9CCE7-FCBB-A841-B048-DDD5EE3734C6}" srcOrd="2" destOrd="0" presId="urn:microsoft.com/office/officeart/2016/7/layout/BasicLinearProcessNumbered"/>
    <dgm:cxn modelId="{CD7A68C4-F5AF-B444-8C91-6BE0FB700D84}" type="presParOf" srcId="{1B4433FB-2A59-1B45-B586-7C0D0B10D17E}" destId="{46331F27-3437-E643-9DB2-062896D0BB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BA392-EEDA-4D3E-941D-E8A524F8C5E2}">
      <dgm:prSet/>
      <dgm:spPr/>
      <dgm:t>
        <a:bodyPr/>
        <a:lstStyle/>
        <a:p>
          <a:r>
            <a:rPr lang="en-US" dirty="0"/>
            <a:t>Target casual riders that use bikes in similar ways to members, such as casual riders who ride on weekdays.</a:t>
          </a:r>
        </a:p>
      </dgm:t>
    </dgm:pt>
    <dgm:pt modelId="{54E23030-CC16-4383-AE6F-AE7EA002B7C3}" type="parTrans" cxnId="{C6919AFA-2F2B-490E-8C3B-AEDC0C23735F}">
      <dgm:prSet/>
      <dgm:spPr/>
      <dgm:t>
        <a:bodyPr/>
        <a:lstStyle/>
        <a:p>
          <a:endParaRPr lang="en-US"/>
        </a:p>
      </dgm:t>
    </dgm:pt>
    <dgm:pt modelId="{32045539-51B5-4E0C-B365-F7C950E63118}" type="sibTrans" cxnId="{C6919AFA-2F2B-490E-8C3B-AEDC0C2373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4CEF5201-C5FD-9746-B022-B329D9A1D694}" type="pres">
      <dgm:prSet presAssocID="{82BBA392-EEDA-4D3E-941D-E8A524F8C5E2}" presName="compositeNode" presStyleCnt="0">
        <dgm:presLayoutVars>
          <dgm:bulletEnabled val="1"/>
        </dgm:presLayoutVars>
      </dgm:prSet>
      <dgm:spPr/>
    </dgm:pt>
    <dgm:pt modelId="{7A5942A7-A784-344B-AFCC-2051F1D3BD64}" type="pres">
      <dgm:prSet presAssocID="{82BBA392-EEDA-4D3E-941D-E8A524F8C5E2}" presName="bgRect" presStyleLbl="bgAccFollowNode1" presStyleIdx="0" presStyleCnt="1" custLinFactNeighborY="-447"/>
      <dgm:spPr/>
    </dgm:pt>
    <dgm:pt modelId="{6FE323E3-BE12-084A-916A-99A7E9277F8D}" type="pres">
      <dgm:prSet presAssocID="{32045539-51B5-4E0C-B365-F7C950E63118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F1E6EA17-8022-2E48-957C-ECD20344188B}" type="pres">
      <dgm:prSet presAssocID="{82BBA392-EEDA-4D3E-941D-E8A524F8C5E2}" presName="bottomLine" presStyleLbl="alignNode1" presStyleIdx="1" presStyleCnt="2">
        <dgm:presLayoutVars/>
      </dgm:prSet>
      <dgm:spPr/>
    </dgm:pt>
    <dgm:pt modelId="{4F3742EB-B700-CA4B-82C5-3396087F91B9}" type="pres">
      <dgm:prSet presAssocID="{82BBA392-EEDA-4D3E-941D-E8A524F8C5E2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2323B00F-4A9A-6D42-BB79-74913AFC0A8B}" type="presOf" srcId="{82BBA392-EEDA-4D3E-941D-E8A524F8C5E2}" destId="{4F3742EB-B700-CA4B-82C5-3396087F91B9}" srcOrd="1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573859BE-780B-0746-8F3F-E7DBA048D589}" type="presOf" srcId="{82BBA392-EEDA-4D3E-941D-E8A524F8C5E2}" destId="{7A5942A7-A784-344B-AFCC-2051F1D3BD64}" srcOrd="0" destOrd="0" presId="urn:microsoft.com/office/officeart/2016/7/layout/BasicLinearProcessNumbered"/>
    <dgm:cxn modelId="{9BAC91C8-2FFE-B341-8EBC-55AE8B46D1F8}" type="presOf" srcId="{32045539-51B5-4E0C-B365-F7C950E63118}" destId="{6FE323E3-BE12-084A-916A-99A7E9277F8D}" srcOrd="0" destOrd="0" presId="urn:microsoft.com/office/officeart/2016/7/layout/BasicLinearProcessNumbered"/>
    <dgm:cxn modelId="{C6919AFA-2F2B-490E-8C3B-AEDC0C23735F}" srcId="{77DFC36E-3D05-45BF-A097-96E1553EB5F3}" destId="{82BBA392-EEDA-4D3E-941D-E8A524F8C5E2}" srcOrd="0" destOrd="0" parTransId="{54E23030-CC16-4383-AE6F-AE7EA002B7C3}" sibTransId="{32045539-51B5-4E0C-B365-F7C950E63118}"/>
    <dgm:cxn modelId="{DD7B40AF-ED3A-4A44-AE1C-DDCB9834FBCA}" type="presParOf" srcId="{ACC12690-DF5C-EE4C-A1B2-EBB668B42849}" destId="{4CEF5201-C5FD-9746-B022-B329D9A1D694}" srcOrd="0" destOrd="0" presId="urn:microsoft.com/office/officeart/2016/7/layout/BasicLinearProcessNumbered"/>
    <dgm:cxn modelId="{2B2E8FB3-354F-F945-8EDB-E8AABCB3E792}" type="presParOf" srcId="{4CEF5201-C5FD-9746-B022-B329D9A1D694}" destId="{7A5942A7-A784-344B-AFCC-2051F1D3BD64}" srcOrd="0" destOrd="0" presId="urn:microsoft.com/office/officeart/2016/7/layout/BasicLinearProcessNumbered"/>
    <dgm:cxn modelId="{359D58A1-379B-1C45-8566-B67595834E2E}" type="presParOf" srcId="{4CEF5201-C5FD-9746-B022-B329D9A1D694}" destId="{6FE323E3-BE12-084A-916A-99A7E9277F8D}" srcOrd="1" destOrd="0" presId="urn:microsoft.com/office/officeart/2016/7/layout/BasicLinearProcessNumbered"/>
    <dgm:cxn modelId="{12B00582-3F96-624E-9E3F-3ECDDCCF4947}" type="presParOf" srcId="{4CEF5201-C5FD-9746-B022-B329D9A1D694}" destId="{F1E6EA17-8022-2E48-957C-ECD20344188B}" srcOrd="2" destOrd="0" presId="urn:microsoft.com/office/officeart/2016/7/layout/BasicLinearProcessNumbered"/>
    <dgm:cxn modelId="{EC0F6AB1-C109-D344-B53F-160A45C08CB6}" type="presParOf" srcId="{4CEF5201-C5FD-9746-B022-B329D9A1D694}" destId="{4F3742EB-B700-CA4B-82C5-3396087F91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5E518A-7D33-4067-A558-362D5CD587DD}">
      <dgm:prSet/>
      <dgm:spPr/>
      <dgm:t>
        <a:bodyPr/>
        <a:lstStyle/>
        <a:p>
          <a:r>
            <a:rPr lang="en-US" dirty="0"/>
            <a:t>Provide rewards and incentives for becoming a member the more you ride, since casual riders ride for much longer durations.</a:t>
          </a:r>
        </a:p>
      </dgm:t>
    </dgm:pt>
    <dgm:pt modelId="{2B479683-BBCE-4F5F-9C2B-A5ED6824AAAB}" type="parTrans" cxnId="{3CFF82CD-A6E1-404E-B921-98CD60106717}">
      <dgm:prSet/>
      <dgm:spPr/>
      <dgm:t>
        <a:bodyPr/>
        <a:lstStyle/>
        <a:p>
          <a:endParaRPr lang="en-US"/>
        </a:p>
      </dgm:t>
    </dgm:pt>
    <dgm:pt modelId="{E0A9F89F-B6BE-417A-8F40-9B2A97E3D425}" type="sibTrans" cxnId="{3CFF82CD-A6E1-404E-B921-98CD60106717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6927DBD0-85B7-0248-9D9F-38E467DD9808}" type="pres">
      <dgm:prSet presAssocID="{795E518A-7D33-4067-A558-362D5CD587DD}" presName="compositeNode" presStyleCnt="0">
        <dgm:presLayoutVars>
          <dgm:bulletEnabled val="1"/>
        </dgm:presLayoutVars>
      </dgm:prSet>
      <dgm:spPr/>
    </dgm:pt>
    <dgm:pt modelId="{4EAC7C25-5B79-754F-B455-65EE3497271C}" type="pres">
      <dgm:prSet presAssocID="{795E518A-7D33-4067-A558-362D5CD587DD}" presName="bgRect" presStyleLbl="bgAccFollowNode1" presStyleIdx="0" presStyleCnt="1" custLinFactNeighborX="-10488"/>
      <dgm:spPr/>
    </dgm:pt>
    <dgm:pt modelId="{4B76AF58-9BA6-BF44-A554-7C670EF5BA28}" type="pres">
      <dgm:prSet presAssocID="{E0A9F89F-B6BE-417A-8F40-9B2A97E3D425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D32D9D88-6B50-F749-BFA0-6C72C3405E4F}" type="pres">
      <dgm:prSet presAssocID="{795E518A-7D33-4067-A558-362D5CD587DD}" presName="bottomLine" presStyleLbl="alignNode1" presStyleIdx="1" presStyleCnt="2">
        <dgm:presLayoutVars/>
      </dgm:prSet>
      <dgm:spPr/>
    </dgm:pt>
    <dgm:pt modelId="{7A32DC1B-9EA8-5545-848E-74874D6F8132}" type="pres">
      <dgm:prSet presAssocID="{795E518A-7D33-4067-A558-362D5CD587DD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FE4F2E08-69D2-D549-8929-FEB68F59946C}" type="presOf" srcId="{795E518A-7D33-4067-A558-362D5CD587DD}" destId="{7A32DC1B-9EA8-5545-848E-74874D6F8132}" srcOrd="1" destOrd="0" presId="urn:microsoft.com/office/officeart/2016/7/layout/BasicLinearProcessNumbered"/>
    <dgm:cxn modelId="{080ADB93-1296-B14B-ADA1-B34B34EAC41F}" type="presOf" srcId="{795E518A-7D33-4067-A558-362D5CD587DD}" destId="{4EAC7C25-5B79-754F-B455-65EE3497271C}" srcOrd="0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3CFF82CD-A6E1-404E-B921-98CD60106717}" srcId="{77DFC36E-3D05-45BF-A097-96E1553EB5F3}" destId="{795E518A-7D33-4067-A558-362D5CD587DD}" srcOrd="0" destOrd="0" parTransId="{2B479683-BBCE-4F5F-9C2B-A5ED6824AAAB}" sibTransId="{E0A9F89F-B6BE-417A-8F40-9B2A97E3D425}"/>
    <dgm:cxn modelId="{245D21D6-740E-7D45-90B4-3D7E328915AC}" type="presOf" srcId="{E0A9F89F-B6BE-417A-8F40-9B2A97E3D425}" destId="{4B76AF58-9BA6-BF44-A554-7C670EF5BA28}" srcOrd="0" destOrd="0" presId="urn:microsoft.com/office/officeart/2016/7/layout/BasicLinearProcessNumbered"/>
    <dgm:cxn modelId="{A7B3E442-BC85-3D4B-A6AF-F5F119DD941D}" type="presParOf" srcId="{ACC12690-DF5C-EE4C-A1B2-EBB668B42849}" destId="{6927DBD0-85B7-0248-9D9F-38E467DD9808}" srcOrd="0" destOrd="0" presId="urn:microsoft.com/office/officeart/2016/7/layout/BasicLinearProcessNumbered"/>
    <dgm:cxn modelId="{796E1462-F43A-6247-B4EB-A5E082F1FB26}" type="presParOf" srcId="{6927DBD0-85B7-0248-9D9F-38E467DD9808}" destId="{4EAC7C25-5B79-754F-B455-65EE3497271C}" srcOrd="0" destOrd="0" presId="urn:microsoft.com/office/officeart/2016/7/layout/BasicLinearProcessNumbered"/>
    <dgm:cxn modelId="{C377A760-86B9-4240-B4BC-3EE09D811968}" type="presParOf" srcId="{6927DBD0-85B7-0248-9D9F-38E467DD9808}" destId="{4B76AF58-9BA6-BF44-A554-7C670EF5BA28}" srcOrd="1" destOrd="0" presId="urn:microsoft.com/office/officeart/2016/7/layout/BasicLinearProcessNumbered"/>
    <dgm:cxn modelId="{BEEAE1C7-2853-944C-AFC6-CD423663EDC3}" type="presParOf" srcId="{6927DBD0-85B7-0248-9D9F-38E467DD9808}" destId="{D32D9D88-6B50-F749-BFA0-6C72C3405E4F}" srcOrd="2" destOrd="0" presId="urn:microsoft.com/office/officeart/2016/7/layout/BasicLinearProcessNumbered"/>
    <dgm:cxn modelId="{A5259BA1-84A4-8142-B93F-BF622E8DBF9F}" type="presParOf" srcId="{6927DBD0-85B7-0248-9D9F-38E467DD9808}" destId="{7A32DC1B-9EA8-5545-848E-74874D6F813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3F2CD-AF69-264D-9344-FE6FB8AE83F7}">
      <dsp:nvSpPr>
        <dsp:cNvPr id="0" name=""/>
        <dsp:cNvSpPr/>
      </dsp:nvSpPr>
      <dsp:spPr>
        <a:xfrm>
          <a:off x="0" y="336023"/>
          <a:ext cx="9724031" cy="329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693" tIns="395732" rIns="7546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Objective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Rider Share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Bike Type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 Count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 Length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Top 5 Routes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Summary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Recommendations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Appendix</a:t>
          </a:r>
          <a:endParaRPr lang="en-US" sz="1900" kern="1200" dirty="0"/>
        </a:p>
      </dsp:txBody>
      <dsp:txXfrm>
        <a:off x="0" y="336023"/>
        <a:ext cx="9724031" cy="3291750"/>
      </dsp:txXfrm>
    </dsp:sp>
    <dsp:sp modelId="{CBBC4BCE-EB66-5249-84BE-98A507C8CB70}">
      <dsp:nvSpPr>
        <dsp:cNvPr id="0" name=""/>
        <dsp:cNvSpPr/>
      </dsp:nvSpPr>
      <dsp:spPr>
        <a:xfrm>
          <a:off x="486201" y="55583"/>
          <a:ext cx="68068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Annual Members vs. Casual Riders</a:t>
          </a:r>
        </a:p>
      </dsp:txBody>
      <dsp:txXfrm>
        <a:off x="513581" y="82963"/>
        <a:ext cx="675206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0B31-EF9F-E848-9EE7-0942C7B71585}">
      <dsp:nvSpPr>
        <dsp:cNvPr id="0" name=""/>
        <dsp:cNvSpPr/>
      </dsp:nvSpPr>
      <dsp:spPr>
        <a:xfrm>
          <a:off x="0" y="0"/>
          <a:ext cx="9993463" cy="484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Annual Members</a:t>
          </a:r>
        </a:p>
      </dsp:txBody>
      <dsp:txXfrm>
        <a:off x="23645" y="23645"/>
        <a:ext cx="9946173" cy="437089"/>
      </dsp:txXfrm>
    </dsp:sp>
    <dsp:sp modelId="{EC2CFB37-E3A1-F645-96E2-4979947AFC51}">
      <dsp:nvSpPr>
        <dsp:cNvPr id="0" name=""/>
        <dsp:cNvSpPr/>
      </dsp:nvSpPr>
      <dsp:spPr>
        <a:xfrm>
          <a:off x="0" y="485840"/>
          <a:ext cx="999346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all trips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all seasons except for summer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Prefer classic bikes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slightly more on weekdays than weekends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on average 14 minutes consistently throughout the week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trips with different starting and ending stations</a:t>
          </a:r>
        </a:p>
      </dsp:txBody>
      <dsp:txXfrm>
        <a:off x="0" y="485840"/>
        <a:ext cx="9993463" cy="1639440"/>
      </dsp:txXfrm>
    </dsp:sp>
    <dsp:sp modelId="{256D918F-5B8F-FD4F-9449-37D2977928BF}">
      <dsp:nvSpPr>
        <dsp:cNvPr id="0" name=""/>
        <dsp:cNvSpPr/>
      </dsp:nvSpPr>
      <dsp:spPr>
        <a:xfrm>
          <a:off x="0" y="2125280"/>
          <a:ext cx="9993463" cy="484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645" y="2148925"/>
        <a:ext cx="9946173" cy="437089"/>
      </dsp:txXfrm>
    </dsp:sp>
    <dsp:sp modelId="{3B70A61F-958E-0945-8CB6-E90E8B8D204C}">
      <dsp:nvSpPr>
        <dsp:cNvPr id="0" name=""/>
        <dsp:cNvSpPr/>
      </dsp:nvSpPr>
      <dsp:spPr>
        <a:xfrm>
          <a:off x="0" y="2609660"/>
          <a:ext cx="999346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609660"/>
        <a:ext cx="9993463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0B31-EF9F-E848-9EE7-0942C7B71585}">
      <dsp:nvSpPr>
        <dsp:cNvPr id="0" name=""/>
        <dsp:cNvSpPr/>
      </dsp:nvSpPr>
      <dsp:spPr>
        <a:xfrm>
          <a:off x="0" y="2950910"/>
          <a:ext cx="9993463" cy="477357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303" y="2974213"/>
        <a:ext cx="9946857" cy="430751"/>
      </dsp:txXfrm>
    </dsp:sp>
    <dsp:sp modelId="{EC2CFB37-E3A1-F645-96E2-4979947AFC51}">
      <dsp:nvSpPr>
        <dsp:cNvPr id="0" name=""/>
        <dsp:cNvSpPr/>
      </dsp:nvSpPr>
      <dsp:spPr>
        <a:xfrm>
          <a:off x="0" y="478198"/>
          <a:ext cx="9993463" cy="82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78198"/>
        <a:ext cx="9993463" cy="823957"/>
      </dsp:txXfrm>
    </dsp:sp>
    <dsp:sp modelId="{256D918F-5B8F-FD4F-9449-37D2977928BF}">
      <dsp:nvSpPr>
        <dsp:cNvPr id="0" name=""/>
        <dsp:cNvSpPr/>
      </dsp:nvSpPr>
      <dsp:spPr>
        <a:xfrm>
          <a:off x="0" y="1302155"/>
          <a:ext cx="9993463" cy="477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 Riders</a:t>
          </a:r>
        </a:p>
      </dsp:txBody>
      <dsp:txXfrm>
        <a:off x="23303" y="1325458"/>
        <a:ext cx="9946857" cy="430751"/>
      </dsp:txXfrm>
    </dsp:sp>
    <dsp:sp modelId="{3B70A61F-958E-0945-8CB6-E90E8B8D204C}">
      <dsp:nvSpPr>
        <dsp:cNvPr id="0" name=""/>
        <dsp:cNvSpPr/>
      </dsp:nvSpPr>
      <dsp:spPr>
        <a:xfrm>
          <a:off x="0" y="1779513"/>
          <a:ext cx="9993463" cy="164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slightly less of all trips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summer but the minority of all other seasons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Prefer classic bikes but not quite as much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much more on weekends than weekdays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on average 35 minutes with the longest on weekends and shortest on weekdays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round trips</a:t>
          </a:r>
        </a:p>
      </dsp:txBody>
      <dsp:txXfrm>
        <a:off x="0" y="1779513"/>
        <a:ext cx="9993463" cy="1647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A0F9-2FCE-41C7-AE21-5A42D02A5935}">
      <dsp:nvSpPr>
        <dsp:cNvPr id="0" name=""/>
        <dsp:cNvSpPr/>
      </dsp:nvSpPr>
      <dsp:spPr>
        <a:xfrm>
          <a:off x="0" y="274373"/>
          <a:ext cx="9993463" cy="169241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AB52-A0C7-4E69-AB97-81691DE6598C}">
      <dsp:nvSpPr>
        <dsp:cNvPr id="0" name=""/>
        <dsp:cNvSpPr/>
      </dsp:nvSpPr>
      <dsp:spPr>
        <a:xfrm>
          <a:off x="384691" y="770860"/>
          <a:ext cx="699439" cy="699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62A4B-7761-4511-9419-1792883793B5}">
      <dsp:nvSpPr>
        <dsp:cNvPr id="0" name=""/>
        <dsp:cNvSpPr/>
      </dsp:nvSpPr>
      <dsp:spPr>
        <a:xfrm>
          <a:off x="1468822" y="484726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rgbClr val="002060"/>
            </a:solidFill>
          </a:endParaRPr>
        </a:p>
      </dsp:txBody>
      <dsp:txXfrm>
        <a:off x="1468822" y="484726"/>
        <a:ext cx="4497058" cy="1271707"/>
      </dsp:txXfrm>
    </dsp:sp>
    <dsp:sp modelId="{F503FA3A-EBD2-4A9A-97EC-D52C540E74A0}">
      <dsp:nvSpPr>
        <dsp:cNvPr id="0" name=""/>
        <dsp:cNvSpPr/>
      </dsp:nvSpPr>
      <dsp:spPr>
        <a:xfrm>
          <a:off x="5965881" y="484726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965881" y="484726"/>
        <a:ext cx="4026147" cy="1271707"/>
      </dsp:txXfrm>
    </dsp:sp>
    <dsp:sp modelId="{04308D90-0653-497B-8C45-6D2A5C53CE3D}">
      <dsp:nvSpPr>
        <dsp:cNvPr id="0" name=""/>
        <dsp:cNvSpPr/>
      </dsp:nvSpPr>
      <dsp:spPr>
        <a:xfrm>
          <a:off x="0" y="2284713"/>
          <a:ext cx="9993463" cy="1688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42382-9A23-4064-9CCE-9E36403BBB1C}">
      <dsp:nvSpPr>
        <dsp:cNvPr id="0" name=""/>
        <dsp:cNvSpPr/>
      </dsp:nvSpPr>
      <dsp:spPr>
        <a:xfrm>
          <a:off x="384691" y="2779109"/>
          <a:ext cx="699439" cy="699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5BC1-36C4-4CD1-A10D-A52B8D800E15}">
      <dsp:nvSpPr>
        <dsp:cNvPr id="0" name=""/>
        <dsp:cNvSpPr/>
      </dsp:nvSpPr>
      <dsp:spPr>
        <a:xfrm>
          <a:off x="1468822" y="2492975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Casual Riders</a:t>
          </a:r>
        </a:p>
      </dsp:txBody>
      <dsp:txXfrm>
        <a:off x="1468822" y="2492975"/>
        <a:ext cx="4497058" cy="1271707"/>
      </dsp:txXfrm>
    </dsp:sp>
    <dsp:sp modelId="{17E855AA-0C28-47C7-A51E-21932748C7DA}">
      <dsp:nvSpPr>
        <dsp:cNvPr id="0" name=""/>
        <dsp:cNvSpPr/>
      </dsp:nvSpPr>
      <dsp:spPr>
        <a:xfrm>
          <a:off x="5965881" y="2492975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likely use Cyclistic bikes for joy rides or exercise.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Ride way more frequently in the warmer seasons, ride more on weekends and for longer, and make round trips.</a:t>
          </a:r>
        </a:p>
      </dsp:txBody>
      <dsp:txXfrm>
        <a:off x="5965881" y="2492975"/>
        <a:ext cx="4026147" cy="1271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A0F9-2FCE-41C7-AE21-5A42D02A5935}">
      <dsp:nvSpPr>
        <dsp:cNvPr id="0" name=""/>
        <dsp:cNvSpPr/>
      </dsp:nvSpPr>
      <dsp:spPr>
        <a:xfrm>
          <a:off x="0" y="274373"/>
          <a:ext cx="9993463" cy="16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AB52-A0C7-4E69-AB97-81691DE6598C}">
      <dsp:nvSpPr>
        <dsp:cNvPr id="0" name=""/>
        <dsp:cNvSpPr/>
      </dsp:nvSpPr>
      <dsp:spPr>
        <a:xfrm>
          <a:off x="384691" y="770860"/>
          <a:ext cx="699439" cy="699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62A4B-7761-4511-9419-1792883793B5}">
      <dsp:nvSpPr>
        <dsp:cNvPr id="0" name=""/>
        <dsp:cNvSpPr/>
      </dsp:nvSpPr>
      <dsp:spPr>
        <a:xfrm>
          <a:off x="1468822" y="484726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Annual Members</a:t>
          </a:r>
        </a:p>
      </dsp:txBody>
      <dsp:txXfrm>
        <a:off x="1468822" y="484726"/>
        <a:ext cx="4497058" cy="1271707"/>
      </dsp:txXfrm>
    </dsp:sp>
    <dsp:sp modelId="{F503FA3A-EBD2-4A9A-97EC-D52C540E74A0}">
      <dsp:nvSpPr>
        <dsp:cNvPr id="0" name=""/>
        <dsp:cNvSpPr/>
      </dsp:nvSpPr>
      <dsp:spPr>
        <a:xfrm>
          <a:off x="5965881" y="484726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likely use Cyclistic bikes for work commutes.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Their trips are around the same length every day, use bikes more on weekdays, and ride the same routes to and from consistently.</a:t>
          </a:r>
        </a:p>
      </dsp:txBody>
      <dsp:txXfrm>
        <a:off x="5965881" y="484726"/>
        <a:ext cx="4026147" cy="1271707"/>
      </dsp:txXfrm>
    </dsp:sp>
    <dsp:sp modelId="{04308D90-0653-497B-8C45-6D2A5C53CE3D}">
      <dsp:nvSpPr>
        <dsp:cNvPr id="0" name=""/>
        <dsp:cNvSpPr/>
      </dsp:nvSpPr>
      <dsp:spPr>
        <a:xfrm>
          <a:off x="0" y="2284713"/>
          <a:ext cx="9993463" cy="168823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42382-9A23-4064-9CCE-9E36403BBB1C}">
      <dsp:nvSpPr>
        <dsp:cNvPr id="0" name=""/>
        <dsp:cNvSpPr/>
      </dsp:nvSpPr>
      <dsp:spPr>
        <a:xfrm>
          <a:off x="384691" y="2779109"/>
          <a:ext cx="699439" cy="699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5BC1-36C4-4CD1-A10D-A52B8D800E15}">
      <dsp:nvSpPr>
        <dsp:cNvPr id="0" name=""/>
        <dsp:cNvSpPr/>
      </dsp:nvSpPr>
      <dsp:spPr>
        <a:xfrm>
          <a:off x="1468822" y="2492975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rgbClr val="002060"/>
            </a:solidFill>
          </a:endParaRPr>
        </a:p>
      </dsp:txBody>
      <dsp:txXfrm>
        <a:off x="1468822" y="2492975"/>
        <a:ext cx="4497058" cy="1271707"/>
      </dsp:txXfrm>
    </dsp:sp>
    <dsp:sp modelId="{17E855AA-0C28-47C7-A51E-21932748C7DA}">
      <dsp:nvSpPr>
        <dsp:cNvPr id="0" name=""/>
        <dsp:cNvSpPr/>
      </dsp:nvSpPr>
      <dsp:spPr>
        <a:xfrm>
          <a:off x="5965881" y="2492975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965881" y="2492975"/>
        <a:ext cx="4026147" cy="1271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EDA94-F0EE-C541-BA92-66B276E1FBDD}">
      <dsp:nvSpPr>
        <dsp:cNvPr id="0" name=""/>
        <dsp:cNvSpPr/>
      </dsp:nvSpPr>
      <dsp:spPr>
        <a:xfrm>
          <a:off x="3305" y="0"/>
          <a:ext cx="3381855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63" tIns="330200" rIns="2636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 advertising efforts in warmer seasons and at stations casual riders use most often, such as Streeter Dr &amp; Grand Ave, Lake Shore Dr &amp; Monroe St, and Millennium Park.</a:t>
          </a:r>
        </a:p>
      </dsp:txBody>
      <dsp:txXfrm>
        <a:off x="3305" y="1593265"/>
        <a:ext cx="3381855" cy="2515683"/>
      </dsp:txXfrm>
    </dsp:sp>
    <dsp:sp modelId="{8F672F79-3709-6D4C-A6A4-CFAE0BEFC014}">
      <dsp:nvSpPr>
        <dsp:cNvPr id="0" name=""/>
        <dsp:cNvSpPr/>
      </dsp:nvSpPr>
      <dsp:spPr>
        <a:xfrm>
          <a:off x="1063659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01</a:t>
          </a:r>
        </a:p>
      </dsp:txBody>
      <dsp:txXfrm>
        <a:off x="1247866" y="603487"/>
        <a:ext cx="889427" cy="889427"/>
      </dsp:txXfrm>
    </dsp:sp>
    <dsp:sp modelId="{0FA9CCE7-FCBB-A841-B048-DDD5EE3734C6}">
      <dsp:nvSpPr>
        <dsp:cNvPr id="0" name=""/>
        <dsp:cNvSpPr/>
      </dsp:nvSpPr>
      <dsp:spPr>
        <a:xfrm>
          <a:off x="1652" y="4192733"/>
          <a:ext cx="33818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942A7-A784-344B-AFCC-2051F1D3BD64}">
      <dsp:nvSpPr>
        <dsp:cNvPr id="0" name=""/>
        <dsp:cNvSpPr/>
      </dsp:nvSpPr>
      <dsp:spPr>
        <a:xfrm>
          <a:off x="0" y="0"/>
          <a:ext cx="3409102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87" tIns="330200" rIns="26578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 casual riders that use bikes in similar ways to members, such as casual riders who ride on weekdays.</a:t>
          </a:r>
        </a:p>
      </dsp:txBody>
      <dsp:txXfrm>
        <a:off x="0" y="1593265"/>
        <a:ext cx="3409102" cy="2515683"/>
      </dsp:txXfrm>
    </dsp:sp>
    <dsp:sp modelId="{6FE323E3-BE12-084A-916A-99A7E9277F8D}">
      <dsp:nvSpPr>
        <dsp:cNvPr id="0" name=""/>
        <dsp:cNvSpPr/>
      </dsp:nvSpPr>
      <dsp:spPr>
        <a:xfrm>
          <a:off x="1075630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1259837" y="603487"/>
        <a:ext cx="889427" cy="889427"/>
      </dsp:txXfrm>
    </dsp:sp>
    <dsp:sp modelId="{F1E6EA17-8022-2E48-957C-ECD20344188B}">
      <dsp:nvSpPr>
        <dsp:cNvPr id="0" name=""/>
        <dsp:cNvSpPr/>
      </dsp:nvSpPr>
      <dsp:spPr>
        <a:xfrm>
          <a:off x="0" y="4192733"/>
          <a:ext cx="3409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7C25-5B79-754F-B455-65EE3497271C}">
      <dsp:nvSpPr>
        <dsp:cNvPr id="0" name=""/>
        <dsp:cNvSpPr/>
      </dsp:nvSpPr>
      <dsp:spPr>
        <a:xfrm>
          <a:off x="0" y="0"/>
          <a:ext cx="3409102" cy="4192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87" tIns="330200" rIns="26578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rewards and incentives for becoming a member the more you ride, since casual riders ride for much longer durations.</a:t>
          </a:r>
        </a:p>
      </dsp:txBody>
      <dsp:txXfrm>
        <a:off x="0" y="1593266"/>
        <a:ext cx="3409102" cy="2515683"/>
      </dsp:txXfrm>
    </dsp:sp>
    <dsp:sp modelId="{4B76AF58-9BA6-BF44-A554-7C670EF5BA28}">
      <dsp:nvSpPr>
        <dsp:cNvPr id="0" name=""/>
        <dsp:cNvSpPr/>
      </dsp:nvSpPr>
      <dsp:spPr>
        <a:xfrm>
          <a:off x="1075630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03</a:t>
          </a:r>
        </a:p>
      </dsp:txBody>
      <dsp:txXfrm>
        <a:off x="1259837" y="603487"/>
        <a:ext cx="889427" cy="889427"/>
      </dsp:txXfrm>
    </dsp:sp>
    <dsp:sp modelId="{D32D9D88-6B50-F749-BFA0-6C72C3405E4F}">
      <dsp:nvSpPr>
        <dsp:cNvPr id="0" name=""/>
        <dsp:cNvSpPr/>
      </dsp:nvSpPr>
      <dsp:spPr>
        <a:xfrm>
          <a:off x="0" y="4192734"/>
          <a:ext cx="3409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F80C-5E98-4C40-AC7D-4435A3209B3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1A96-204E-2847-8353-CAD13610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C0D-5843-AB42-B306-1AFEE7E8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0AA9-854F-5747-B534-789A620B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9AF4-A3B1-8E4C-9CCE-2F338E0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C8FA-3232-3042-B08A-E385590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AF1-1517-2540-A447-03AF1DAE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5FC-6C70-CE47-9515-C00198EB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098E-A533-1B43-AD39-E373EE48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A6EE-C7AB-3B40-A640-25C7D605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A892-3C49-6E47-A652-721051F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FAAF-0058-4043-AD28-BC1E3A59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AE8F0-6A9B-CF42-9BEC-C977BB6BB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D80B-29EA-9E46-B834-A7F81A099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4BBB-1C33-AE49-8123-3BCA7A62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EA43-BB45-5E4A-AFE4-3CE1332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1A0C-2610-0B4D-9030-F4722C6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6DF-B8CA-3644-863E-2D0E771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A02-32B3-EC45-B35D-5BC6DB89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4572-1D12-A744-AA91-C3056BB9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8AB7-F362-B94A-845C-7487FCC9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0AE-1C3C-FF42-B3C3-D22822F8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0E6E-5E25-FF4D-B4E4-D702FBB3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5A3B-5BE5-1D46-BA7F-05265CE5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DD84-0597-2840-9950-A7E1972F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DFBE-602E-6342-A459-6F93B9DA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90FC-F179-8B40-A75E-D6E1C4B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A760-F1BC-2949-BA08-98C92CF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9778-12C1-154F-BB3B-889DBEB2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09D7-E0B0-954D-84E4-8988E5F3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B19E-42AF-EA43-93D9-032DA87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F7730-C2C0-0045-8E60-9CDFB17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31BBC-8F44-BD4C-BB93-745ED564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A07-9AF7-324D-A915-1972907B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E79A-7ACA-E841-9E9B-8485E3E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5723-D587-064B-89E6-138ED9D8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C3BC-E616-DB40-9E4F-16CF76B6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587B3-51AE-0542-B926-7AA548CE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C262B-6107-E646-9A72-2F6E06D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4BCAB-82D7-CF43-83D3-99BC74FC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0C63-9457-AB49-BD74-EFF4A743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B4E7-D56C-4E4E-86D1-7C33A3D7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202D7-2237-BB46-94BD-6148F571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2D61-4E4F-3744-B02F-CD4FB3A8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8C60A-9E9D-0943-BABD-BCDFB322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58F4-1BF5-C140-856F-B973E70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FEAE1-3B59-0140-9CAD-733F363E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C867C-5A7F-E549-97D1-3D25B3E3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B38-FECC-CB46-96F0-F219AB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F7DE-4D3D-1747-803E-98235DA5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2CAD-9AE2-9A44-BD87-5E83DA1B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238B-EA2F-BB42-B199-3015690D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0B0F-9C7B-8246-A4DC-548BCEB3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9F77-5288-304B-BBF2-968A2762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174E-0121-E34A-90C3-C5370756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32DB-D32B-1242-9B98-C99B97CBC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5F53-C153-4A43-BE96-A1859166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0B92-A7C4-E546-9C52-7D9AA8D3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9AE5-08DA-6149-AC37-6F798934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62A1-B34E-8D45-8B58-BB52AD6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9804-FC85-954A-8A09-2EC6A18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EDF7-B36B-554B-9E5C-767269F4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8AE2-2E61-7A4E-BA2B-989831A43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0A-D2B3-434F-8ED0-37D5FD3743B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7F7B-1949-4C4A-A7B9-F646B09D5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065A-9D3F-0D42-A58C-E065DDC8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?ui=2&amp;ik=bdc231021a&amp;attid=0.1&amp;permmsgid=msg-a:r-2242411571794496490&amp;view=att&amp;disp=safe&amp;realattid=f_kuslj3ti0" TargetMode="External"/><Relationship Id="rId2" Type="http://schemas.openxmlformats.org/officeDocument/2006/relationships/hyperlink" Target="https://d18ky98rnyall9.cloudfront.net/aacF81H_TsWnBfNR_x7FIg_36299b28fa0c4a5aba836111daad12f1_DAC8-Case-Study-1.pdf?Expires=1634428800&amp;Signature=OFFhs8p4NQ5qhb8emJaQP6MhQGKhLtaOz~bskjdfBn0GiZn8kImpm-kcaRHnezQ9qqLdv7-IRUbXEZxciKNC9rQVXA-oY205~gZLpPNsZtmOFXczIEY6534P-tdZuygO9184GhMhPj35a9tEG~fR3KbbR~jm~wGnb44zEnIYRiE_&amp;Key-Pair-Id=APKAJLTNE6QMUY6HBC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vy-tripdata.s3.amazonaws.com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E3C3-68E7-6B41-812C-99D072F94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07" y="2302528"/>
            <a:ext cx="5145793" cy="1605392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Annual Members vs. Casual Riders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897A8-3C2C-654C-92EE-03A6FCF5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207" y="4767439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Presented By: </a:t>
            </a:r>
            <a:r>
              <a:rPr lang="en-US" dirty="0">
                <a:solidFill>
                  <a:srgbClr val="FFFFFF"/>
                </a:solidFill>
              </a:rPr>
              <a:t>Kevin Larkin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Last Updated: </a:t>
            </a:r>
            <a:r>
              <a:rPr lang="en-US" dirty="0">
                <a:solidFill>
                  <a:srgbClr val="FFFFFF"/>
                </a:solidFill>
              </a:rPr>
              <a:t>October 15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2021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Users with solid fill">
            <a:extLst>
              <a:ext uri="{FF2B5EF4-FFF2-40B4-BE49-F238E27FC236}">
                <a16:creationId xmlns:a16="http://schemas.microsoft.com/office/drawing/2014/main" id="{53089566-7E6E-413F-BBE1-95755EE7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By Season- Member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004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Fall 2020 had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docked bikes</a:t>
            </a:r>
            <a:r>
              <a:rPr lang="en-US" sz="2400" dirty="0"/>
              <a:t>, with electric next and no classic.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Winter 2020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no docked.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2021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no docked.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Summer 2021 had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classic bike usage</a:t>
            </a:r>
            <a:r>
              <a:rPr lang="en-US" sz="2400" dirty="0"/>
              <a:t>, with electric next and no docked.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Classic bikes </a:t>
            </a:r>
            <a:r>
              <a:rPr lang="en-US" sz="2400" dirty="0"/>
              <a:t>made up the majority for most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Seems like </a:t>
            </a:r>
            <a:r>
              <a:rPr lang="en-US" sz="2400" b="1" dirty="0">
                <a:solidFill>
                  <a:srgbClr val="0070C0"/>
                </a:solidFill>
              </a:rPr>
              <a:t>docked bikes </a:t>
            </a:r>
            <a:r>
              <a:rPr lang="en-US" sz="2400" dirty="0"/>
              <a:t>were replaced by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25019" y="1590741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F75621F-68F4-994F-AD91-6CE0C9BA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56" y="2020757"/>
            <a:ext cx="1943676" cy="193442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952D0A30-DF5E-7745-AA77-47BCB7EB3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456" y="2016185"/>
            <a:ext cx="2430765" cy="1938992"/>
          </a:xfrm>
          <a:prstGeom prst="rect">
            <a:avLst/>
          </a:prstGeom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11914572-96FF-5E45-824B-933ADF62E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866" y="2016185"/>
            <a:ext cx="1943676" cy="1938992"/>
          </a:xfrm>
          <a:prstGeom prst="rect">
            <a:avLst/>
          </a:prstGeom>
        </p:spPr>
      </p:pic>
      <p:pic>
        <p:nvPicPr>
          <p:cNvPr id="24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B5B9CD8C-7753-794F-92F3-F77BFB79A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4187" y="2016185"/>
            <a:ext cx="1962353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By Season- Casual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004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Fall 2020 had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docked bikes</a:t>
            </a:r>
            <a:r>
              <a:rPr lang="en-US" sz="2400" dirty="0"/>
              <a:t>, with electric next and no classic.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Winter 2020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docked last.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2021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docked next and electric last.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Summer 2021 had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classic bike usage</a:t>
            </a:r>
            <a:r>
              <a:rPr lang="en-US" sz="2400" dirty="0"/>
              <a:t>, with electric next and docked last.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Classic bikes </a:t>
            </a:r>
            <a:r>
              <a:rPr lang="en-US" sz="2400" dirty="0"/>
              <a:t>made up the majority for most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Docked bikes </a:t>
            </a:r>
            <a:r>
              <a:rPr lang="en-US" sz="2400" dirty="0"/>
              <a:t>present in all four seasons but diminish in popularity.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25019" y="1590741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5" name="Picture 4" descr="A yellow circle with black text&#10;&#10;Description automatically generated with low confidence">
            <a:extLst>
              <a:ext uri="{FF2B5EF4-FFF2-40B4-BE49-F238E27FC236}">
                <a16:creationId xmlns:a16="http://schemas.microsoft.com/office/drawing/2014/main" id="{5B5F2FED-7ABB-E247-B957-E3C1961F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30" y="1980717"/>
            <a:ext cx="2009927" cy="2009927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106858DC-9789-6E43-A001-BD88FE23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35" y="2016185"/>
            <a:ext cx="2009927" cy="2014747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97A753A3-259F-1144-A271-EDADC5411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82" y="1980717"/>
            <a:ext cx="2080155" cy="2080155"/>
          </a:xfrm>
          <a:prstGeom prst="rect">
            <a:avLst/>
          </a:prstGeom>
        </p:spPr>
      </p:pic>
      <p:pic>
        <p:nvPicPr>
          <p:cNvPr id="23" name="Picture 22" descr="Chart, pie chart&#10;&#10;Description automatically generated">
            <a:extLst>
              <a:ext uri="{FF2B5EF4-FFF2-40B4-BE49-F238E27FC236}">
                <a16:creationId xmlns:a16="http://schemas.microsoft.com/office/drawing/2014/main" id="{7A27C3C1-57B8-E048-9108-EC86B0850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066" y="1960073"/>
            <a:ext cx="2080155" cy="20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42" y="2834140"/>
            <a:ext cx="5341058" cy="1204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 Count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bacus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Count Per Day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65891" y="3462415"/>
            <a:ext cx="4117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Weekends</a:t>
            </a:r>
            <a:r>
              <a:rPr lang="en-US" sz="2400" dirty="0"/>
              <a:t> are the </a:t>
            </a:r>
            <a:r>
              <a:rPr lang="en-US" sz="2400" b="1" dirty="0">
                <a:solidFill>
                  <a:srgbClr val="0070C0"/>
                </a:solidFill>
              </a:rPr>
              <a:t>most popular</a:t>
            </a:r>
            <a:r>
              <a:rPr lang="en-US" sz="2400" dirty="0"/>
              <a:t> days for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Saturday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most popular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Monday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least.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573014" y="1771458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2628541-0D54-2548-B986-5421FF52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44" y="2225950"/>
            <a:ext cx="7332310" cy="40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Count Per Day By Rider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65891" y="2756852"/>
            <a:ext cx="4117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Weekdays</a:t>
            </a:r>
            <a:r>
              <a:rPr lang="en-US" sz="2400" dirty="0"/>
              <a:t> are more popular for </a:t>
            </a:r>
            <a:r>
              <a:rPr lang="en-US" sz="2400" b="1" dirty="0">
                <a:solidFill>
                  <a:srgbClr val="0070C0"/>
                </a:solidFill>
              </a:rPr>
              <a:t>members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weekends</a:t>
            </a:r>
            <a:r>
              <a:rPr lang="en-US" sz="2400" dirty="0"/>
              <a:t> are more popular for </a:t>
            </a:r>
            <a:r>
              <a:rPr lang="en-US" sz="2400" b="1" dirty="0">
                <a:solidFill>
                  <a:srgbClr val="0070C0"/>
                </a:solidFill>
              </a:rPr>
              <a:t>casual riders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Wednesday</a:t>
            </a:r>
            <a:r>
              <a:rPr lang="en-US" sz="2400" b="1" dirty="0"/>
              <a:t> </a:t>
            </a:r>
            <a:r>
              <a:rPr lang="en-US" sz="2400" dirty="0"/>
              <a:t>is the most popular day for </a:t>
            </a:r>
            <a:r>
              <a:rPr lang="en-US" sz="2400" b="1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Saturday</a:t>
            </a:r>
            <a:r>
              <a:rPr lang="en-US" sz="2400" dirty="0"/>
              <a:t> is the most popular day for </a:t>
            </a:r>
            <a:r>
              <a:rPr lang="en-US" sz="2400" b="1" dirty="0">
                <a:solidFill>
                  <a:srgbClr val="0070C0"/>
                </a:solidFill>
              </a:rPr>
              <a:t>casual riders.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573014" y="1771458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7A8D4C6-E192-9D46-B22A-B1973929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7" y="2140790"/>
            <a:ext cx="6684103" cy="42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91" y="2797255"/>
            <a:ext cx="5046470" cy="1277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Length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459350" y="3416482"/>
            <a:ext cx="7655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Overall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23:30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members’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14:06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Casual riders’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35:09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Spring</a:t>
            </a:r>
            <a:r>
              <a:rPr lang="en-US" sz="2400" dirty="0"/>
              <a:t> had longest average at </a:t>
            </a:r>
            <a:r>
              <a:rPr lang="en-US" sz="2400" b="1" dirty="0">
                <a:solidFill>
                  <a:srgbClr val="002060"/>
                </a:solidFill>
              </a:rPr>
              <a:t>25:06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winter</a:t>
            </a:r>
            <a:r>
              <a:rPr lang="en-US" sz="2400" dirty="0"/>
              <a:t> had lowest at </a:t>
            </a:r>
            <a:r>
              <a:rPr lang="en-US" sz="2400" b="1" dirty="0">
                <a:solidFill>
                  <a:srgbClr val="002060"/>
                </a:solidFill>
              </a:rPr>
              <a:t>16:23.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8534268" y="1684610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6AC5656-FD84-A44A-AFAA-DC52771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49" y="2053942"/>
            <a:ext cx="2376316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Length By Day of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74994" y="2334890"/>
            <a:ext cx="4117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Longest</a:t>
            </a:r>
            <a:r>
              <a:rPr lang="en-US" sz="2400" dirty="0"/>
              <a:t> rides on average were on </a:t>
            </a:r>
            <a:r>
              <a:rPr lang="en-US" sz="2400" b="1" dirty="0">
                <a:solidFill>
                  <a:srgbClr val="0070C0"/>
                </a:solidFill>
              </a:rPr>
              <a:t>weekends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shortest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70C0"/>
                </a:solidFill>
              </a:rPr>
              <a:t>weekdays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Sunday</a:t>
            </a:r>
            <a:r>
              <a:rPr lang="en-US" sz="2400" dirty="0"/>
              <a:t> was the </a:t>
            </a:r>
            <a:r>
              <a:rPr lang="en-US" sz="2400" b="1" dirty="0">
                <a:solidFill>
                  <a:srgbClr val="002060"/>
                </a:solidFill>
              </a:rPr>
              <a:t>longest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Thursday</a:t>
            </a:r>
            <a:r>
              <a:rPr lang="en-US" sz="2400" dirty="0"/>
              <a:t> was the </a:t>
            </a:r>
            <a:r>
              <a:rPr lang="en-US" sz="2400" b="1" dirty="0">
                <a:solidFill>
                  <a:srgbClr val="002060"/>
                </a:solidFill>
              </a:rPr>
              <a:t>shortest</a:t>
            </a:r>
            <a:r>
              <a:rPr lang="en-US" sz="2400" dirty="0"/>
              <a:t> for all three.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Members</a:t>
            </a:r>
            <a:r>
              <a:rPr lang="en-US" sz="2400" dirty="0"/>
              <a:t> most likely ride the same routes for commuting while </a:t>
            </a:r>
            <a:r>
              <a:rPr lang="en-US" sz="2400" b="1" dirty="0">
                <a:solidFill>
                  <a:srgbClr val="0070C0"/>
                </a:solidFill>
              </a:rPr>
              <a:t>casual riders </a:t>
            </a:r>
            <a:r>
              <a:rPr lang="en-US" sz="2400" dirty="0"/>
              <a:t>ride for weekend leisure.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973151" y="1869276"/>
            <a:ext cx="24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D91A0C6-CF16-2440-A0CA-9B2A17F3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51" y="2428480"/>
            <a:ext cx="7453978" cy="35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2817226"/>
            <a:ext cx="5497422" cy="12378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Routes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356353" y="3158741"/>
            <a:ext cx="555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round trips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Streeter Dr &amp; Grand 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Lake Shore Dr &amp; Monroe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15758"/>
                </a:solidFill>
              </a:rPr>
              <a:t>Millennium 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38F2A"/>
                </a:solidFill>
              </a:rPr>
              <a:t>Michigan Ave &amp; Oak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Theater on the Lake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C8580CD-0217-5F42-9692-F222D1F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85" y="1973453"/>
            <a:ext cx="5661862" cy="46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B18C-3981-4148-B517-0BFE301C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EFAC7E4-B418-466C-BD62-C511BB72E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76500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25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For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295444" y="2962471"/>
            <a:ext cx="5558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one-way trips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Ellis Ave &amp; 60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– Ellis Ave &amp; 55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Ellis Ave &amp; 55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– Ellis Ave &amp; 60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MLK Jr Dr &amp; 29</a:t>
            </a:r>
            <a:r>
              <a:rPr lang="en-US" sz="2400" b="1" baseline="30000" dirty="0">
                <a:solidFill>
                  <a:srgbClr val="4F78A6"/>
                </a:solidFill>
              </a:rPr>
              <a:t>th</a:t>
            </a:r>
            <a:r>
              <a:rPr lang="en-US" sz="2400" b="1" dirty="0">
                <a:solidFill>
                  <a:srgbClr val="4F78A6"/>
                </a:solidFill>
              </a:rPr>
              <a:t> St – State St &amp; 33</a:t>
            </a:r>
            <a:r>
              <a:rPr lang="en-US" sz="2400" b="1" baseline="30000" dirty="0">
                <a:solidFill>
                  <a:srgbClr val="4F78A6"/>
                </a:solidFill>
              </a:rPr>
              <a:t>rd</a:t>
            </a:r>
            <a:r>
              <a:rPr lang="en-US" sz="2400" b="1" dirty="0">
                <a:solidFill>
                  <a:srgbClr val="4F78A6"/>
                </a:solidFill>
              </a:rPr>
              <a:t>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State St &amp; 33</a:t>
            </a:r>
            <a:r>
              <a:rPr lang="en-US" sz="2400" b="1" baseline="30000" dirty="0">
                <a:solidFill>
                  <a:srgbClr val="4F78A6"/>
                </a:solidFill>
              </a:rPr>
              <a:t>rd</a:t>
            </a:r>
            <a:r>
              <a:rPr lang="en-US" sz="2400" b="1" dirty="0">
                <a:solidFill>
                  <a:srgbClr val="4F78A6"/>
                </a:solidFill>
              </a:rPr>
              <a:t> St – MLK Jr Dr &amp; 29</a:t>
            </a:r>
            <a:r>
              <a:rPr lang="en-US" sz="2400" b="1" baseline="30000" dirty="0">
                <a:solidFill>
                  <a:srgbClr val="4F78A6"/>
                </a:solidFill>
              </a:rPr>
              <a:t>th</a:t>
            </a:r>
            <a:endParaRPr lang="en-US" sz="2400" b="1" dirty="0">
              <a:solidFill>
                <a:srgbClr val="4F78A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State St &amp; 33</a:t>
            </a:r>
            <a:r>
              <a:rPr lang="en-US" sz="2400" b="1" baseline="30000" dirty="0">
                <a:solidFill>
                  <a:srgbClr val="EEC947"/>
                </a:solidFill>
              </a:rPr>
              <a:t>rd</a:t>
            </a:r>
            <a:r>
              <a:rPr lang="en-US" sz="2400" b="1" dirty="0">
                <a:solidFill>
                  <a:srgbClr val="EEC947"/>
                </a:solidFill>
              </a:rPr>
              <a:t> St – Calumet Ave &amp; 33</a:t>
            </a:r>
            <a:r>
              <a:rPr lang="en-US" sz="2400" b="1" baseline="30000" dirty="0">
                <a:solidFill>
                  <a:srgbClr val="EEC947"/>
                </a:solidFill>
              </a:rPr>
              <a:t>rd</a:t>
            </a:r>
            <a:r>
              <a:rPr lang="en-US" sz="2400" b="1" dirty="0">
                <a:solidFill>
                  <a:srgbClr val="EEC947"/>
                </a:solidFill>
              </a:rPr>
              <a:t> 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A58EA1B-DEC4-544D-BBD2-F3850068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53" y="1966764"/>
            <a:ext cx="5661863" cy="46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for Casual Riders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380585" y="3146274"/>
            <a:ext cx="555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round trips</a:t>
            </a:r>
            <a:endParaRPr lang="en-US" sz="2400" b="1" dirty="0">
              <a:solidFill>
                <a:srgbClr val="59A14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Streeter Dr &amp; Grand 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Lake Shore Dr &amp; Monroe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15758"/>
                </a:solidFill>
              </a:rPr>
              <a:t>Millennium 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38F2A"/>
                </a:solidFill>
              </a:rPr>
              <a:t>Michigan Ave &amp; Oak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Buckingham Fountain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Map&#10;&#10;Description automatically generated with low confidence">
            <a:extLst>
              <a:ext uri="{FF2B5EF4-FFF2-40B4-BE49-F238E27FC236}">
                <a16:creationId xmlns:a16="http://schemas.microsoft.com/office/drawing/2014/main" id="{E074A064-9186-E644-B158-F7EC85BE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552" y="1966764"/>
            <a:ext cx="5661863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2817226"/>
            <a:ext cx="5327093" cy="12378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1572865D-45FA-4E52-AC73-E423767B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907932"/>
              </p:ext>
            </p:extLst>
          </p:nvPr>
        </p:nvGraphicFramePr>
        <p:xfrm>
          <a:off x="1136469" y="1869276"/>
          <a:ext cx="9993464" cy="290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AECD3EE4-896F-6C4C-A7D9-D5D5B738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990146"/>
              </p:ext>
            </p:extLst>
          </p:nvPr>
        </p:nvGraphicFramePr>
        <p:xfrm>
          <a:off x="1099266" y="2858599"/>
          <a:ext cx="9993464" cy="342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7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The Average Rider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1572865D-45FA-4E52-AC73-E423767B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054202"/>
              </p:ext>
            </p:extLst>
          </p:nvPr>
        </p:nvGraphicFramePr>
        <p:xfrm>
          <a:off x="1136469" y="2327186"/>
          <a:ext cx="99934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7D117EE6-0671-844D-A071-35107FBA8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392691"/>
              </p:ext>
            </p:extLst>
          </p:nvPr>
        </p:nvGraphicFramePr>
        <p:xfrm>
          <a:off x="1136469" y="1869276"/>
          <a:ext cx="99934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99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3239588"/>
            <a:ext cx="5514327" cy="81547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acher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3 Recommendations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46CED182-C3F5-D648-A969-EF649B80D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654664"/>
              </p:ext>
            </p:extLst>
          </p:nvPr>
        </p:nvGraphicFramePr>
        <p:xfrm>
          <a:off x="503143" y="2131309"/>
          <a:ext cx="338516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9B66F2E5-A769-E245-A50E-EFE8DD22C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4966"/>
              </p:ext>
            </p:extLst>
          </p:nvPr>
        </p:nvGraphicFramePr>
        <p:xfrm>
          <a:off x="4391447" y="2131309"/>
          <a:ext cx="340910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7FAFB9F6-D1B6-104B-B9C6-3315BB7A4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225596"/>
              </p:ext>
            </p:extLst>
          </p:nvPr>
        </p:nvGraphicFramePr>
        <p:xfrm>
          <a:off x="8321917" y="2131309"/>
          <a:ext cx="3409102" cy="419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20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2" y="2448177"/>
            <a:ext cx="5514327" cy="19759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stomer review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0F72B-6236-404A-A92E-4E8507552499}"/>
              </a:ext>
            </a:extLst>
          </p:cNvPr>
          <p:cNvSpPr txBox="1"/>
          <p:nvPr/>
        </p:nvSpPr>
        <p:spPr>
          <a:xfrm>
            <a:off x="1073140" y="1875967"/>
            <a:ext cx="10045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Case Study Rubric: </a:t>
            </a:r>
            <a:r>
              <a:rPr lang="en-US" sz="2000" dirty="0"/>
              <a:t>Follow this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endParaRPr lang="en-US" sz="2000" dirty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Changelog: </a:t>
            </a: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Cyclistic Case Study Changelog</a:t>
            </a:r>
          </a:p>
          <a:p>
            <a:pPr fontAlgn="b"/>
            <a:endParaRPr lang="en-US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Datasets Used: </a:t>
            </a:r>
            <a:r>
              <a:rPr lang="en-US" sz="2000" dirty="0"/>
              <a:t>Follow this 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 (202009-divvy-tripdata.zip – 202108-divvy-tripdata.zip)</a:t>
            </a:r>
          </a:p>
        </p:txBody>
      </p:sp>
    </p:spTree>
    <p:extLst>
      <p:ext uri="{BB962C8B-B14F-4D97-AF65-F5344CB8AC3E}">
        <p14:creationId xmlns:p14="http://schemas.microsoft.com/office/powerpoint/2010/main" val="440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50CBA-E933-4E4F-9800-31D052B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53" y="2830495"/>
            <a:ext cx="5358547" cy="12112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E8ED8CA6-DA7B-421B-8EF9-5F007AB5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7398-D993-5441-89CB-0071AAE9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Identify how </a:t>
            </a:r>
            <a:r>
              <a:rPr lang="en-US" sz="3600" b="1" dirty="0">
                <a:solidFill>
                  <a:srgbClr val="0070C0"/>
                </a:solidFill>
              </a:rPr>
              <a:t>annual members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0070C0"/>
                </a:solidFill>
              </a:rPr>
              <a:t>casual riders</a:t>
            </a:r>
            <a:r>
              <a:rPr lang="en-US" sz="3600" dirty="0"/>
              <a:t> use Cyclistic bikes </a:t>
            </a:r>
            <a:r>
              <a:rPr lang="en-US" sz="3600" b="1" dirty="0">
                <a:solidFill>
                  <a:srgbClr val="002060"/>
                </a:solidFill>
              </a:rPr>
              <a:t>differently </a:t>
            </a:r>
            <a:r>
              <a:rPr lang="en-US" sz="3600" dirty="0"/>
              <a:t>in order to create a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425450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50CBA-E933-4E4F-9800-31D052B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28" y="2796766"/>
            <a:ext cx="5089995" cy="1278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Rider Share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rvey Balls 40% with solid fill">
            <a:extLst>
              <a:ext uri="{FF2B5EF4-FFF2-40B4-BE49-F238E27FC236}">
                <a16:creationId xmlns:a16="http://schemas.microsoft.com/office/drawing/2014/main" id="{E8ED8CA6-DA7B-421B-8EF9-5F007AB5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5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Rider Share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675714" y="3550683"/>
            <a:ext cx="676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Just over </a:t>
            </a:r>
            <a:r>
              <a:rPr lang="en-US" sz="2400" b="1" dirty="0">
                <a:solidFill>
                  <a:srgbClr val="002060"/>
                </a:solidFill>
              </a:rPr>
              <a:t>4,100,000 total trips.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 </a:t>
            </a:r>
            <a:r>
              <a:rPr lang="en-US" sz="2400" dirty="0"/>
              <a:t>made up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dirty="0"/>
              <a:t> overall rides, but not by much.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860357" y="1635652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92630B-8F6C-4E49-A047-110898C9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01" y="2018079"/>
            <a:ext cx="4285994" cy="42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8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Rider Share By Season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311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fall 2020, which had </a:t>
            </a:r>
            <a:r>
              <a:rPr lang="en-US" sz="2400" b="1" dirty="0">
                <a:solidFill>
                  <a:srgbClr val="002060"/>
                </a:solidFill>
              </a:rPr>
              <a:t>25%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winter 2020, which had </a:t>
            </a:r>
            <a:r>
              <a:rPr lang="en-US" sz="2400" b="1" dirty="0">
                <a:solidFill>
                  <a:srgbClr val="002060"/>
                </a:solidFill>
              </a:rPr>
              <a:t>6%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spring 2021, which had </a:t>
            </a:r>
            <a:r>
              <a:rPr lang="en-US" sz="2400" b="1" dirty="0">
                <a:solidFill>
                  <a:srgbClr val="002060"/>
                </a:solidFill>
              </a:rPr>
              <a:t>23%</a:t>
            </a:r>
            <a:r>
              <a:rPr lang="en-US" sz="2400" b="1" dirty="0"/>
              <a:t> </a:t>
            </a:r>
            <a:r>
              <a:rPr lang="en-US" sz="2400" dirty="0"/>
              <a:t>of all rides,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summer 2021, which had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47%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casual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 </a:t>
            </a:r>
            <a:r>
              <a:rPr lang="en-US" sz="2400" dirty="0"/>
              <a:t>made up the majority for all seasons except summer.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04526" y="1590188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84D63D2-5B03-4B49-9149-E9251273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28" y="1940137"/>
            <a:ext cx="2282932" cy="2288381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2AD36A1-6BC0-5942-A1BC-1E3064FF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539" y="1938092"/>
            <a:ext cx="2290425" cy="2290425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FFDCDC1-67BB-6448-BAE3-F1621F51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43" y="1945584"/>
            <a:ext cx="2282933" cy="2282933"/>
          </a:xfrm>
          <a:prstGeom prst="rect">
            <a:avLst/>
          </a:prstGeom>
        </p:spPr>
      </p:pic>
      <p:pic>
        <p:nvPicPr>
          <p:cNvPr id="24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5A7E7327-EB08-F94A-8449-DF2D31730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931" y="1932599"/>
            <a:ext cx="2290425" cy="2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38" y="2833603"/>
            <a:ext cx="4461574" cy="1190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Bike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ycling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609158"/>
            <a:ext cx="1063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Classic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did not appear until </a:t>
            </a:r>
            <a:r>
              <a:rPr lang="en-US" sz="2400" b="1" dirty="0">
                <a:solidFill>
                  <a:srgbClr val="0070C0"/>
                </a:solidFill>
              </a:rPr>
              <a:t>December 2020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Docked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stopped appearing after February </a:t>
            </a:r>
            <a:r>
              <a:rPr lang="en-US" sz="2400" b="1" dirty="0">
                <a:solidFill>
                  <a:srgbClr val="0070C0"/>
                </a:solidFill>
              </a:rPr>
              <a:t>only for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Classic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are by far the </a:t>
            </a:r>
            <a:r>
              <a:rPr lang="en-US" sz="2400" b="1" dirty="0">
                <a:solidFill>
                  <a:srgbClr val="0070C0"/>
                </a:solidFill>
              </a:rPr>
              <a:t>most popular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electric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are the </a:t>
            </a:r>
            <a:r>
              <a:rPr lang="en-US" sz="2400" b="1" dirty="0">
                <a:solidFill>
                  <a:srgbClr val="0070C0"/>
                </a:solidFill>
              </a:rPr>
              <a:t>least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Slightly more docked and electric for </a:t>
            </a:r>
            <a:r>
              <a:rPr lang="en-US" sz="2400" b="1" dirty="0">
                <a:solidFill>
                  <a:srgbClr val="0070C0"/>
                </a:solidFill>
              </a:rPr>
              <a:t>casual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Largely more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classic bike usage for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E5E87-F099-FA49-97B7-12AD265EC9E3}"/>
              </a:ext>
            </a:extLst>
          </p:cNvPr>
          <p:cNvSpPr txBox="1"/>
          <p:nvPr/>
        </p:nvSpPr>
        <p:spPr>
          <a:xfrm>
            <a:off x="378349" y="1675775"/>
            <a:ext cx="32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0F76F-BD67-114D-9892-B9D9BC21B7CE}"/>
              </a:ext>
            </a:extLst>
          </p:cNvPr>
          <p:cNvSpPr txBox="1"/>
          <p:nvPr/>
        </p:nvSpPr>
        <p:spPr>
          <a:xfrm>
            <a:off x="4453681" y="1663216"/>
            <a:ext cx="329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Sep 2020 – Aug 2021 Casual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2BF21-0D87-4A40-9E4B-6E70D80D1BD0}"/>
              </a:ext>
            </a:extLst>
          </p:cNvPr>
          <p:cNvSpPr txBox="1"/>
          <p:nvPr/>
        </p:nvSpPr>
        <p:spPr>
          <a:xfrm>
            <a:off x="8529014" y="1663255"/>
            <a:ext cx="329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Sep 2020 – Aug 2021 Members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5C0934B-57E4-2A47-8D2E-6FAFDD37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1" y="2045107"/>
            <a:ext cx="2422684" cy="2434276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CBD34BB5-5BCF-A743-8879-517348E5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658" y="2045068"/>
            <a:ext cx="2422684" cy="2428494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B0111B5C-CEEF-6B43-9613-21691965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945" y="2042972"/>
            <a:ext cx="2436411" cy="24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1204</Words>
  <Application>Microsoft Macintosh PowerPoint</Application>
  <PresentationFormat>Widescreen</PresentationFormat>
  <Paragraphs>174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Annual Members vs. Casual Riders</vt:lpstr>
      <vt:lpstr>Table of Contents</vt:lpstr>
      <vt:lpstr>Objective</vt:lpstr>
      <vt:lpstr>Objective</vt:lpstr>
      <vt:lpstr>Rider Share</vt:lpstr>
      <vt:lpstr>Rider Share Overall</vt:lpstr>
      <vt:lpstr>Rider Share By Season</vt:lpstr>
      <vt:lpstr>Bike Type</vt:lpstr>
      <vt:lpstr>Bike Type Overall</vt:lpstr>
      <vt:lpstr>Bike Type By Season- Member</vt:lpstr>
      <vt:lpstr>Bike Type By Season- Casual</vt:lpstr>
      <vt:lpstr>Ride Count</vt:lpstr>
      <vt:lpstr>Ride Count Per Day Overall</vt:lpstr>
      <vt:lpstr>Ride Count Per Day By Rider Type</vt:lpstr>
      <vt:lpstr>Ride Length</vt:lpstr>
      <vt:lpstr>Ride Length Overall</vt:lpstr>
      <vt:lpstr>Ride Length By Day of Week</vt:lpstr>
      <vt:lpstr>Top 5 Routes</vt:lpstr>
      <vt:lpstr>Top 5 Routes Overall</vt:lpstr>
      <vt:lpstr>Top 5 Routes For Members</vt:lpstr>
      <vt:lpstr>Top 5 Routes for Casual Riders</vt:lpstr>
      <vt:lpstr>Summary</vt:lpstr>
      <vt:lpstr>Summary</vt:lpstr>
      <vt:lpstr>The Average Rider</vt:lpstr>
      <vt:lpstr>Recommendations</vt:lpstr>
      <vt:lpstr>Top 3 Recommendations</vt:lpstr>
      <vt:lpstr>Thank you! 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Members vs. Casual Riders</dc:title>
  <dc:creator>Kevin Larkin</dc:creator>
  <cp:lastModifiedBy>Kevin Larkin</cp:lastModifiedBy>
  <cp:revision>21</cp:revision>
  <dcterms:created xsi:type="dcterms:W3CDTF">2021-10-15T15:02:08Z</dcterms:created>
  <dcterms:modified xsi:type="dcterms:W3CDTF">2021-10-19T14:41:47Z</dcterms:modified>
</cp:coreProperties>
</file>