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74" r:id="rId8"/>
    <p:sldId id="263" r:id="rId9"/>
    <p:sldId id="264" r:id="rId10"/>
    <p:sldId id="275" r:id="rId11"/>
    <p:sldId id="265" r:id="rId12"/>
    <p:sldId id="266" r:id="rId13"/>
    <p:sldId id="267" r:id="rId14"/>
    <p:sldId id="268" r:id="rId15"/>
    <p:sldId id="269" r:id="rId16"/>
    <p:sldId id="270" r:id="rId17"/>
    <p:sldId id="271" r:id="rId18"/>
    <p:sldId id="272" r:id="rId19"/>
    <p:sldId id="276"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100" d="100"/>
          <a:sy n="100" d="100"/>
        </p:scale>
        <p:origin x="1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pt-BR"/>
              <a:t>Clique para editar o título Mestre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3D2E6CA-C325-46D6-8A7E-C8F20427AAF5}" type="datetimeFigureOut">
              <a:rPr lang="pt-BR" smtClean="0"/>
              <a:t>15/05/2024</a:t>
            </a:fld>
            <a:endParaRPr lang="pt-BR"/>
          </a:p>
        </p:txBody>
      </p:sp>
      <p:sp>
        <p:nvSpPr>
          <p:cNvPr id="5" name="Footer Placeholder 4"/>
          <p:cNvSpPr>
            <a:spLocks noGrp="1"/>
          </p:cNvSpPr>
          <p:nvPr>
            <p:ph type="ftr" sz="quarter" idx="11"/>
          </p:nvPr>
        </p:nvSpPr>
        <p:spPr>
          <a:xfrm>
            <a:off x="2692397" y="5037663"/>
            <a:ext cx="5214635" cy="279400"/>
          </a:xfrm>
        </p:spPr>
        <p:txBody>
          <a:bodyPr/>
          <a:lstStyle/>
          <a:p>
            <a:endParaRPr lang="pt-BR"/>
          </a:p>
        </p:txBody>
      </p:sp>
      <p:sp>
        <p:nvSpPr>
          <p:cNvPr id="6" name="Slide Number Placeholder 5"/>
          <p:cNvSpPr>
            <a:spLocks noGrp="1"/>
          </p:cNvSpPr>
          <p:nvPr>
            <p:ph type="sldNum" sz="quarter" idx="12"/>
          </p:nvPr>
        </p:nvSpPr>
        <p:spPr>
          <a:xfrm>
            <a:off x="8956900" y="5037663"/>
            <a:ext cx="551167" cy="279400"/>
          </a:xfrm>
        </p:spPr>
        <p:txBody>
          <a:bodyPr/>
          <a:lstStyle/>
          <a:p>
            <a:fld id="{9798C80D-165C-4C21-BECC-4B77159B166C}" type="slidenum">
              <a:rPr lang="pt-BR" smtClean="0"/>
              <a:t>‹nº›</a:t>
            </a:fld>
            <a:endParaRPr lang="pt-B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860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23D2E6CA-C325-46D6-8A7E-C8F20427AAF5}" type="datetimeFigureOut">
              <a:rPr lang="pt-BR" smtClean="0"/>
              <a:t>15/05/2024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798C80D-165C-4C21-BECC-4B77159B166C}" type="slidenum">
              <a:rPr lang="pt-BR" smtClean="0"/>
              <a:t>‹nº›</a:t>
            </a:fld>
            <a:endParaRPr lang="pt-BR"/>
          </a:p>
        </p:txBody>
      </p:sp>
    </p:spTree>
    <p:extLst>
      <p:ext uri="{BB962C8B-B14F-4D97-AF65-F5344CB8AC3E}">
        <p14:creationId xmlns:p14="http://schemas.microsoft.com/office/powerpoint/2010/main" val="3813808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23D2E6CA-C325-46D6-8A7E-C8F20427AAF5}" type="datetimeFigureOut">
              <a:rPr lang="pt-BR" smtClean="0"/>
              <a:t>15/05/2024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798C80D-165C-4C21-BECC-4B77159B166C}" type="slidenum">
              <a:rPr lang="pt-BR" smtClean="0"/>
              <a:t>‹nº›</a:t>
            </a:fld>
            <a:endParaRPr lang="pt-B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0922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23D2E6CA-C325-46D6-8A7E-C8F20427AAF5}" type="datetimeFigureOut">
              <a:rPr lang="pt-BR" smtClean="0"/>
              <a:t>15/05/2024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798C80D-165C-4C21-BECC-4B77159B166C}" type="slidenum">
              <a:rPr lang="pt-BR" smtClean="0"/>
              <a:t>‹nº›</a:t>
            </a:fld>
            <a:endParaRPr lang="pt-B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2362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23D2E6CA-C325-46D6-8A7E-C8F20427AAF5}" type="datetimeFigureOut">
              <a:rPr lang="pt-BR" smtClean="0"/>
              <a:t>15/05/2024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798C80D-165C-4C21-BECC-4B77159B166C}" type="slidenum">
              <a:rPr lang="pt-BR" smtClean="0"/>
              <a:t>‹nº›</a:t>
            </a:fld>
            <a:endParaRPr lang="pt-BR"/>
          </a:p>
        </p:txBody>
      </p:sp>
    </p:spTree>
    <p:extLst>
      <p:ext uri="{BB962C8B-B14F-4D97-AF65-F5344CB8AC3E}">
        <p14:creationId xmlns:p14="http://schemas.microsoft.com/office/powerpoint/2010/main" val="73157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pt-BR"/>
              <a:t>Clique para editar o título Mestre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23D2E6CA-C325-46D6-8A7E-C8F20427AAF5}" type="datetimeFigureOut">
              <a:rPr lang="pt-BR" smtClean="0"/>
              <a:t>15/05/2024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798C80D-165C-4C21-BECC-4B77159B166C}" type="slidenum">
              <a:rPr lang="pt-BR" smtClean="0"/>
              <a:t>‹nº›</a:t>
            </a:fld>
            <a:endParaRPr lang="pt-B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66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23D2E6CA-C325-46D6-8A7E-C8F20427AAF5}" type="datetimeFigureOut">
              <a:rPr lang="pt-BR" smtClean="0"/>
              <a:t>15/05/2024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798C80D-165C-4C21-BECC-4B77159B166C}" type="slidenum">
              <a:rPr lang="pt-BR" smtClean="0"/>
              <a:t>‹nº›</a:t>
            </a:fld>
            <a:endParaRPr lang="pt-B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1147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3D2E6CA-C325-46D6-8A7E-C8F20427AAF5}" type="datetimeFigureOut">
              <a:rPr lang="pt-BR" smtClean="0"/>
              <a:t>15/05/2024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798C80D-165C-4C21-BECC-4B77159B166C}" type="slidenum">
              <a:rPr lang="pt-BR" smtClean="0"/>
              <a:t>‹nº›</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38975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3D2E6CA-C325-46D6-8A7E-C8F20427AAF5}" type="datetimeFigureOut">
              <a:rPr lang="pt-BR" smtClean="0"/>
              <a:t>15/05/2024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798C80D-165C-4C21-BECC-4B77159B166C}" type="slidenum">
              <a:rPr lang="pt-BR" smtClean="0"/>
              <a:t>‹nº›</a:t>
            </a:fld>
            <a:endParaRPr lang="pt-B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104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3D2E6CA-C325-46D6-8A7E-C8F20427AAF5}" type="datetimeFigureOut">
              <a:rPr lang="pt-BR" smtClean="0"/>
              <a:t>15/05/2024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798C80D-165C-4C21-BECC-4B77159B166C}" type="slidenum">
              <a:rPr lang="pt-BR" smtClean="0"/>
              <a:t>‹nº›</a:t>
            </a:fld>
            <a:endParaRPr lang="pt-BR"/>
          </a:p>
        </p:txBody>
      </p:sp>
    </p:spTree>
    <p:extLst>
      <p:ext uri="{BB962C8B-B14F-4D97-AF65-F5344CB8AC3E}">
        <p14:creationId xmlns:p14="http://schemas.microsoft.com/office/powerpoint/2010/main" val="1779331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23D2E6CA-C325-46D6-8A7E-C8F20427AAF5}" type="datetimeFigureOut">
              <a:rPr lang="pt-BR" smtClean="0"/>
              <a:t>15/05/2024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798C80D-165C-4C21-BECC-4B77159B166C}" type="slidenum">
              <a:rPr lang="pt-BR" smtClean="0"/>
              <a:t>‹nº›</a:t>
            </a:fld>
            <a:endParaRPr lang="pt-B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7287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23D2E6CA-C325-46D6-8A7E-C8F20427AAF5}" type="datetimeFigureOut">
              <a:rPr lang="pt-BR" smtClean="0"/>
              <a:t>15/05/2024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798C80D-165C-4C21-BECC-4B77159B166C}" type="slidenum">
              <a:rPr lang="pt-BR" smtClean="0"/>
              <a:t>‹nº›</a:t>
            </a:fld>
            <a:endParaRPr lang="pt-BR"/>
          </a:p>
        </p:txBody>
      </p:sp>
    </p:spTree>
    <p:extLst>
      <p:ext uri="{BB962C8B-B14F-4D97-AF65-F5344CB8AC3E}">
        <p14:creationId xmlns:p14="http://schemas.microsoft.com/office/powerpoint/2010/main" val="573779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23D2E6CA-C325-46D6-8A7E-C8F20427AAF5}" type="datetimeFigureOut">
              <a:rPr lang="pt-BR" smtClean="0"/>
              <a:t>15/05/2024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798C80D-165C-4C21-BECC-4B77159B166C}" type="slidenum">
              <a:rPr lang="pt-BR" smtClean="0"/>
              <a:t>‹nº›</a:t>
            </a:fld>
            <a:endParaRPr lang="pt-B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1167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23D2E6CA-C325-46D6-8A7E-C8F20427AAF5}" type="datetimeFigureOut">
              <a:rPr lang="pt-BR" smtClean="0"/>
              <a:t>15/05/2024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798C80D-165C-4C21-BECC-4B77159B166C}" type="slidenum">
              <a:rPr lang="pt-BR" smtClean="0"/>
              <a:t>‹nº›</a:t>
            </a:fld>
            <a:endParaRPr lang="pt-B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9884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2E6CA-C325-46D6-8A7E-C8F20427AAF5}" type="datetimeFigureOut">
              <a:rPr lang="pt-BR" smtClean="0"/>
              <a:t>15/05/2024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9798C80D-165C-4C21-BECC-4B77159B166C}" type="slidenum">
              <a:rPr lang="pt-BR" smtClean="0"/>
              <a:t>‹nº›</a:t>
            </a:fld>
            <a:endParaRPr lang="pt-BR"/>
          </a:p>
        </p:txBody>
      </p:sp>
    </p:spTree>
    <p:extLst>
      <p:ext uri="{BB962C8B-B14F-4D97-AF65-F5344CB8AC3E}">
        <p14:creationId xmlns:p14="http://schemas.microsoft.com/office/powerpoint/2010/main" val="3745415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pt-BR"/>
              <a:t>Clique para editar o título Mestre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23D2E6CA-C325-46D6-8A7E-C8F20427AAF5}" type="datetimeFigureOut">
              <a:rPr lang="pt-BR" smtClean="0"/>
              <a:t>15/05/2024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798C80D-165C-4C21-BECC-4B77159B166C}" type="slidenum">
              <a:rPr lang="pt-BR" smtClean="0"/>
              <a:t>‹nº›</a:t>
            </a:fld>
            <a:endParaRPr lang="pt-B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141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pt-BR"/>
              <a:t>Clique para editar o título Mestre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23D2E6CA-C325-46D6-8A7E-C8F20427AAF5}" type="datetimeFigureOut">
              <a:rPr lang="pt-BR" smtClean="0"/>
              <a:t>15/05/2024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798C80D-165C-4C21-BECC-4B77159B166C}" type="slidenum">
              <a:rPr lang="pt-BR" smtClean="0"/>
              <a:t>‹nº›</a:t>
            </a:fld>
            <a:endParaRPr lang="pt-BR"/>
          </a:p>
        </p:txBody>
      </p:sp>
    </p:spTree>
    <p:extLst>
      <p:ext uri="{BB962C8B-B14F-4D97-AF65-F5344CB8AC3E}">
        <p14:creationId xmlns:p14="http://schemas.microsoft.com/office/powerpoint/2010/main" val="69786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D2E6CA-C325-46D6-8A7E-C8F20427AAF5}" type="datetimeFigureOut">
              <a:rPr lang="pt-BR" smtClean="0"/>
              <a:t>15/05/2024</a:t>
            </a:fld>
            <a:endParaRPr lang="pt-B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pt-B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98C80D-165C-4C21-BECC-4B77159B166C}" type="slidenum">
              <a:rPr lang="pt-BR" smtClean="0"/>
              <a:t>‹nº›</a:t>
            </a:fld>
            <a:endParaRPr lang="pt-BR"/>
          </a:p>
        </p:txBody>
      </p:sp>
    </p:spTree>
    <p:extLst>
      <p:ext uri="{BB962C8B-B14F-4D97-AF65-F5344CB8AC3E}">
        <p14:creationId xmlns:p14="http://schemas.microsoft.com/office/powerpoint/2010/main" val="1947205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C9AB1-87FC-45FD-BE43-6BC380458AFA}"/>
              </a:ext>
            </a:extLst>
          </p:cNvPr>
          <p:cNvSpPr>
            <a:spLocks noGrp="1"/>
          </p:cNvSpPr>
          <p:nvPr>
            <p:ph type="ctrTitle"/>
          </p:nvPr>
        </p:nvSpPr>
        <p:spPr/>
        <p:txBody>
          <a:bodyPr/>
          <a:lstStyle/>
          <a:p>
            <a:r>
              <a:rPr lang="pt-BR" b="1" dirty="0"/>
              <a:t>Dicionário de Dados</a:t>
            </a:r>
          </a:p>
        </p:txBody>
      </p:sp>
      <p:sp>
        <p:nvSpPr>
          <p:cNvPr id="3" name="Subtítulo 2">
            <a:extLst>
              <a:ext uri="{FF2B5EF4-FFF2-40B4-BE49-F238E27FC236}">
                <a16:creationId xmlns:a16="http://schemas.microsoft.com/office/drawing/2014/main" id="{3E1D761D-FD0F-420C-9661-D44F1F712C13}"/>
              </a:ext>
            </a:extLst>
          </p:cNvPr>
          <p:cNvSpPr>
            <a:spLocks noGrp="1"/>
          </p:cNvSpPr>
          <p:nvPr>
            <p:ph type="subTitle" idx="1"/>
          </p:nvPr>
        </p:nvSpPr>
        <p:spPr/>
        <p:txBody>
          <a:bodyPr/>
          <a:lstStyle/>
          <a:p>
            <a:r>
              <a:rPr lang="pt-BR" b="1" dirty="0"/>
              <a:t>Professor: Carlos Alberto</a:t>
            </a:r>
          </a:p>
        </p:txBody>
      </p:sp>
    </p:spTree>
    <p:extLst>
      <p:ext uri="{BB962C8B-B14F-4D97-AF65-F5344CB8AC3E}">
        <p14:creationId xmlns:p14="http://schemas.microsoft.com/office/powerpoint/2010/main" val="2459605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1923AE-0322-4EE0-9573-E323B2C6AF63}"/>
              </a:ext>
            </a:extLst>
          </p:cNvPr>
          <p:cNvSpPr>
            <a:spLocks noGrp="1"/>
          </p:cNvSpPr>
          <p:nvPr>
            <p:ph type="title"/>
          </p:nvPr>
        </p:nvSpPr>
        <p:spPr/>
        <p:txBody>
          <a:bodyPr>
            <a:normAutofit fontScale="90000"/>
          </a:bodyPr>
          <a:lstStyle/>
          <a:p>
            <a:r>
              <a:rPr lang="pt-BR" b="1" dirty="0"/>
              <a:t>DICIONÁRIO DE DADOS DEVE DESCREVER:</a:t>
            </a:r>
            <a:endParaRPr lang="pt-BR" dirty="0"/>
          </a:p>
        </p:txBody>
      </p:sp>
      <p:sp>
        <p:nvSpPr>
          <p:cNvPr id="3" name="Espaço Reservado para Conteúdo 2">
            <a:extLst>
              <a:ext uri="{FF2B5EF4-FFF2-40B4-BE49-F238E27FC236}">
                <a16:creationId xmlns:a16="http://schemas.microsoft.com/office/drawing/2014/main" id="{E734B88C-2AA2-4E2C-B5D9-255BF97389EE}"/>
              </a:ext>
            </a:extLst>
          </p:cNvPr>
          <p:cNvSpPr>
            <a:spLocks noGrp="1"/>
          </p:cNvSpPr>
          <p:nvPr>
            <p:ph idx="1"/>
          </p:nvPr>
        </p:nvSpPr>
        <p:spPr>
          <a:xfrm>
            <a:off x="1295401" y="2556932"/>
            <a:ext cx="9601196" cy="1948393"/>
          </a:xfrm>
        </p:spPr>
        <p:txBody>
          <a:bodyPr/>
          <a:lstStyle/>
          <a:p>
            <a:pPr algn="just"/>
            <a:r>
              <a:rPr lang="pt-BR" dirty="0"/>
              <a:t>Junto com o modelo de entidade e relacionamento, é necessário que se mantenha um documento com a explicação de todos os objetos nele criados. Este documento, que pode ser chamado de dicionário de dados, permite que os analistas obtenham informações sobre todos os objetos do modelo de forma textual, contendo explicações por vezes difíceis de incluir no diagrama</a:t>
            </a:r>
          </a:p>
        </p:txBody>
      </p:sp>
      <p:pic>
        <p:nvPicPr>
          <p:cNvPr id="4" name="Imagem 3">
            <a:extLst>
              <a:ext uri="{FF2B5EF4-FFF2-40B4-BE49-F238E27FC236}">
                <a16:creationId xmlns:a16="http://schemas.microsoft.com/office/drawing/2014/main" id="{9C15C80F-EA13-4C13-A9FC-834D045EA0DC}"/>
              </a:ext>
            </a:extLst>
          </p:cNvPr>
          <p:cNvPicPr>
            <a:picLocks noChangeAspect="1"/>
          </p:cNvPicPr>
          <p:nvPr/>
        </p:nvPicPr>
        <p:blipFill>
          <a:blip r:embed="rId2"/>
          <a:stretch>
            <a:fillRect/>
          </a:stretch>
        </p:blipFill>
        <p:spPr>
          <a:xfrm>
            <a:off x="2819399" y="4505325"/>
            <a:ext cx="6210301" cy="1638300"/>
          </a:xfrm>
          <a:prstGeom prst="rect">
            <a:avLst/>
          </a:prstGeom>
        </p:spPr>
      </p:pic>
    </p:spTree>
    <p:extLst>
      <p:ext uri="{BB962C8B-B14F-4D97-AF65-F5344CB8AC3E}">
        <p14:creationId xmlns:p14="http://schemas.microsoft.com/office/powerpoint/2010/main" val="382645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89ABC0-1DA0-4BDB-8FE8-3C08F2CA8536}"/>
              </a:ext>
            </a:extLst>
          </p:cNvPr>
          <p:cNvSpPr>
            <a:spLocks noGrp="1"/>
          </p:cNvSpPr>
          <p:nvPr>
            <p:ph type="title"/>
          </p:nvPr>
        </p:nvSpPr>
        <p:spPr/>
        <p:txBody>
          <a:bodyPr/>
          <a:lstStyle/>
          <a:p>
            <a:r>
              <a:rPr lang="pt-BR" b="1" dirty="0"/>
              <a:t>ORGANIZAÇÃO E SIMBOLOGIA</a:t>
            </a:r>
          </a:p>
        </p:txBody>
      </p:sp>
      <p:pic>
        <p:nvPicPr>
          <p:cNvPr id="3" name="Imagem 2">
            <a:extLst>
              <a:ext uri="{FF2B5EF4-FFF2-40B4-BE49-F238E27FC236}">
                <a16:creationId xmlns:a16="http://schemas.microsoft.com/office/drawing/2014/main" id="{353F7487-2D5C-435F-BFE3-8A63B2905293}"/>
              </a:ext>
            </a:extLst>
          </p:cNvPr>
          <p:cNvPicPr>
            <a:picLocks noChangeAspect="1"/>
          </p:cNvPicPr>
          <p:nvPr/>
        </p:nvPicPr>
        <p:blipFill>
          <a:blip r:embed="rId2"/>
          <a:stretch>
            <a:fillRect/>
          </a:stretch>
        </p:blipFill>
        <p:spPr>
          <a:xfrm>
            <a:off x="3349256" y="2457782"/>
            <a:ext cx="5516747" cy="3772051"/>
          </a:xfrm>
          <a:prstGeom prst="rect">
            <a:avLst/>
          </a:prstGeom>
        </p:spPr>
      </p:pic>
    </p:spTree>
    <p:extLst>
      <p:ext uri="{BB962C8B-B14F-4D97-AF65-F5344CB8AC3E}">
        <p14:creationId xmlns:p14="http://schemas.microsoft.com/office/powerpoint/2010/main" val="1871428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60D43F-D667-4469-8E8B-2B096C04AB58}"/>
              </a:ext>
            </a:extLst>
          </p:cNvPr>
          <p:cNvSpPr>
            <a:spLocks noGrp="1"/>
          </p:cNvSpPr>
          <p:nvPr>
            <p:ph type="title"/>
          </p:nvPr>
        </p:nvSpPr>
        <p:spPr/>
        <p:txBody>
          <a:bodyPr/>
          <a:lstStyle/>
          <a:p>
            <a:r>
              <a:rPr lang="pt-BR" b="1" dirty="0"/>
              <a:t>EXEMPLOS - 1</a:t>
            </a:r>
          </a:p>
        </p:txBody>
      </p:sp>
      <p:pic>
        <p:nvPicPr>
          <p:cNvPr id="3" name="Imagem 2">
            <a:extLst>
              <a:ext uri="{FF2B5EF4-FFF2-40B4-BE49-F238E27FC236}">
                <a16:creationId xmlns:a16="http://schemas.microsoft.com/office/drawing/2014/main" id="{A2A032C8-9C11-4330-B91B-A7AF962D7FAD}"/>
              </a:ext>
            </a:extLst>
          </p:cNvPr>
          <p:cNvPicPr>
            <a:picLocks noChangeAspect="1"/>
          </p:cNvPicPr>
          <p:nvPr/>
        </p:nvPicPr>
        <p:blipFill>
          <a:blip r:embed="rId2"/>
          <a:stretch>
            <a:fillRect/>
          </a:stretch>
        </p:blipFill>
        <p:spPr>
          <a:xfrm>
            <a:off x="2922182" y="2445489"/>
            <a:ext cx="5943600" cy="3669562"/>
          </a:xfrm>
          <a:prstGeom prst="rect">
            <a:avLst/>
          </a:prstGeom>
        </p:spPr>
      </p:pic>
    </p:spTree>
    <p:extLst>
      <p:ext uri="{BB962C8B-B14F-4D97-AF65-F5344CB8AC3E}">
        <p14:creationId xmlns:p14="http://schemas.microsoft.com/office/powerpoint/2010/main" val="1182681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FA3065-8C42-4556-9891-E88EF3A501E0}"/>
              </a:ext>
            </a:extLst>
          </p:cNvPr>
          <p:cNvSpPr>
            <a:spLocks noGrp="1"/>
          </p:cNvSpPr>
          <p:nvPr>
            <p:ph type="title"/>
          </p:nvPr>
        </p:nvSpPr>
        <p:spPr/>
        <p:txBody>
          <a:bodyPr/>
          <a:lstStyle/>
          <a:p>
            <a:r>
              <a:rPr lang="pt-BR" b="1" dirty="0"/>
              <a:t>EXEMPLO - 2</a:t>
            </a:r>
          </a:p>
        </p:txBody>
      </p:sp>
      <p:pic>
        <p:nvPicPr>
          <p:cNvPr id="3" name="Imagem 2">
            <a:extLst>
              <a:ext uri="{FF2B5EF4-FFF2-40B4-BE49-F238E27FC236}">
                <a16:creationId xmlns:a16="http://schemas.microsoft.com/office/drawing/2014/main" id="{CB7856C7-4E4F-4273-A637-EB9FDFEADAA2}"/>
              </a:ext>
            </a:extLst>
          </p:cNvPr>
          <p:cNvPicPr>
            <a:picLocks noChangeAspect="1"/>
          </p:cNvPicPr>
          <p:nvPr/>
        </p:nvPicPr>
        <p:blipFill>
          <a:blip r:embed="rId2"/>
          <a:stretch>
            <a:fillRect/>
          </a:stretch>
        </p:blipFill>
        <p:spPr>
          <a:xfrm>
            <a:off x="2895157" y="2466754"/>
            <a:ext cx="6210300" cy="3732028"/>
          </a:xfrm>
          <a:prstGeom prst="rect">
            <a:avLst/>
          </a:prstGeom>
        </p:spPr>
      </p:pic>
    </p:spTree>
    <p:extLst>
      <p:ext uri="{BB962C8B-B14F-4D97-AF65-F5344CB8AC3E}">
        <p14:creationId xmlns:p14="http://schemas.microsoft.com/office/powerpoint/2010/main" val="2781362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33AAC-C297-4334-A672-90050861E135}"/>
              </a:ext>
            </a:extLst>
          </p:cNvPr>
          <p:cNvSpPr>
            <a:spLocks noGrp="1"/>
          </p:cNvSpPr>
          <p:nvPr>
            <p:ph type="title"/>
          </p:nvPr>
        </p:nvSpPr>
        <p:spPr/>
        <p:txBody>
          <a:bodyPr/>
          <a:lstStyle/>
          <a:p>
            <a:r>
              <a:rPr lang="pt-PT" b="1" dirty="0"/>
              <a:t>Dicionário de Dados {Exemplo (2)}:</a:t>
            </a:r>
            <a:endParaRPr lang="pt-BR" dirty="0"/>
          </a:p>
        </p:txBody>
      </p:sp>
      <p:pic>
        <p:nvPicPr>
          <p:cNvPr id="3" name="Imagem 2">
            <a:extLst>
              <a:ext uri="{FF2B5EF4-FFF2-40B4-BE49-F238E27FC236}">
                <a16:creationId xmlns:a16="http://schemas.microsoft.com/office/drawing/2014/main" id="{E1EC8BF8-01F4-462F-914E-8D4BCF9FA281}"/>
              </a:ext>
            </a:extLst>
          </p:cNvPr>
          <p:cNvPicPr>
            <a:picLocks noChangeAspect="1"/>
          </p:cNvPicPr>
          <p:nvPr/>
        </p:nvPicPr>
        <p:blipFill>
          <a:blip r:embed="rId2"/>
          <a:stretch>
            <a:fillRect/>
          </a:stretch>
        </p:blipFill>
        <p:spPr>
          <a:xfrm>
            <a:off x="3039691" y="2466975"/>
            <a:ext cx="5826868" cy="3740617"/>
          </a:xfrm>
          <a:prstGeom prst="rect">
            <a:avLst/>
          </a:prstGeom>
        </p:spPr>
      </p:pic>
    </p:spTree>
    <p:extLst>
      <p:ext uri="{BB962C8B-B14F-4D97-AF65-F5344CB8AC3E}">
        <p14:creationId xmlns:p14="http://schemas.microsoft.com/office/powerpoint/2010/main" val="222049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9E6C6-6A36-43D4-B426-532CE03A638B}"/>
              </a:ext>
            </a:extLst>
          </p:cNvPr>
          <p:cNvSpPr>
            <a:spLocks noGrp="1"/>
          </p:cNvSpPr>
          <p:nvPr>
            <p:ph type="title"/>
          </p:nvPr>
        </p:nvSpPr>
        <p:spPr/>
        <p:txBody>
          <a:bodyPr/>
          <a:lstStyle/>
          <a:p>
            <a:r>
              <a:rPr lang="pt-PT" b="1" dirty="0"/>
              <a:t>Dicionário de Dados {Exemplo (2)}:</a:t>
            </a:r>
            <a:endParaRPr lang="pt-BR" dirty="0"/>
          </a:p>
        </p:txBody>
      </p:sp>
      <p:pic>
        <p:nvPicPr>
          <p:cNvPr id="3" name="Imagem 2">
            <a:extLst>
              <a:ext uri="{FF2B5EF4-FFF2-40B4-BE49-F238E27FC236}">
                <a16:creationId xmlns:a16="http://schemas.microsoft.com/office/drawing/2014/main" id="{BF67C796-7CB2-4158-9EE1-51EA1F8C9C83}"/>
              </a:ext>
            </a:extLst>
          </p:cNvPr>
          <p:cNvPicPr>
            <a:picLocks noChangeAspect="1"/>
          </p:cNvPicPr>
          <p:nvPr/>
        </p:nvPicPr>
        <p:blipFill>
          <a:blip r:embed="rId2"/>
          <a:stretch>
            <a:fillRect/>
          </a:stretch>
        </p:blipFill>
        <p:spPr>
          <a:xfrm>
            <a:off x="2847975" y="2457450"/>
            <a:ext cx="6019800" cy="3695700"/>
          </a:xfrm>
          <a:prstGeom prst="rect">
            <a:avLst/>
          </a:prstGeom>
        </p:spPr>
      </p:pic>
    </p:spTree>
    <p:extLst>
      <p:ext uri="{BB962C8B-B14F-4D97-AF65-F5344CB8AC3E}">
        <p14:creationId xmlns:p14="http://schemas.microsoft.com/office/powerpoint/2010/main" val="974061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FF1128-CB3F-41D3-8705-08B27613BFA6}"/>
              </a:ext>
            </a:extLst>
          </p:cNvPr>
          <p:cNvSpPr>
            <a:spLocks noGrp="1"/>
          </p:cNvSpPr>
          <p:nvPr>
            <p:ph type="title"/>
          </p:nvPr>
        </p:nvSpPr>
        <p:spPr/>
        <p:txBody>
          <a:bodyPr/>
          <a:lstStyle/>
          <a:p>
            <a:r>
              <a:rPr lang="pt-PT" b="1" dirty="0"/>
              <a:t>Dicionário de Dados {Exemplo (2)}:</a:t>
            </a:r>
            <a:endParaRPr lang="pt-BR" dirty="0"/>
          </a:p>
        </p:txBody>
      </p:sp>
      <p:pic>
        <p:nvPicPr>
          <p:cNvPr id="3" name="Imagem 2">
            <a:extLst>
              <a:ext uri="{FF2B5EF4-FFF2-40B4-BE49-F238E27FC236}">
                <a16:creationId xmlns:a16="http://schemas.microsoft.com/office/drawing/2014/main" id="{E72CB28D-0867-491E-B6A2-6EDDC5DF93D4}"/>
              </a:ext>
            </a:extLst>
          </p:cNvPr>
          <p:cNvPicPr>
            <a:picLocks noChangeAspect="1"/>
          </p:cNvPicPr>
          <p:nvPr/>
        </p:nvPicPr>
        <p:blipFill>
          <a:blip r:embed="rId2"/>
          <a:stretch>
            <a:fillRect/>
          </a:stretch>
        </p:blipFill>
        <p:spPr>
          <a:xfrm>
            <a:off x="3209925" y="2438400"/>
            <a:ext cx="5581650" cy="3738562"/>
          </a:xfrm>
          <a:prstGeom prst="rect">
            <a:avLst/>
          </a:prstGeom>
        </p:spPr>
      </p:pic>
    </p:spTree>
    <p:extLst>
      <p:ext uri="{BB962C8B-B14F-4D97-AF65-F5344CB8AC3E}">
        <p14:creationId xmlns:p14="http://schemas.microsoft.com/office/powerpoint/2010/main" val="1514533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9CF1BD-DC8B-4FFF-8D3F-343D27F75F98}"/>
              </a:ext>
            </a:extLst>
          </p:cNvPr>
          <p:cNvSpPr>
            <a:spLocks noGrp="1"/>
          </p:cNvSpPr>
          <p:nvPr>
            <p:ph type="title"/>
          </p:nvPr>
        </p:nvSpPr>
        <p:spPr/>
        <p:txBody>
          <a:bodyPr/>
          <a:lstStyle/>
          <a:p>
            <a:r>
              <a:rPr lang="pt-PT" b="1" dirty="0"/>
              <a:t>Dicionário de Dados {Exemplo (2)}:</a:t>
            </a:r>
            <a:endParaRPr lang="pt-BR" dirty="0"/>
          </a:p>
        </p:txBody>
      </p:sp>
      <p:pic>
        <p:nvPicPr>
          <p:cNvPr id="3" name="Imagem 2">
            <a:extLst>
              <a:ext uri="{FF2B5EF4-FFF2-40B4-BE49-F238E27FC236}">
                <a16:creationId xmlns:a16="http://schemas.microsoft.com/office/drawing/2014/main" id="{B2DE1FC0-CB15-4047-990A-2C5350222C1A}"/>
              </a:ext>
            </a:extLst>
          </p:cNvPr>
          <p:cNvPicPr>
            <a:picLocks noChangeAspect="1"/>
          </p:cNvPicPr>
          <p:nvPr/>
        </p:nvPicPr>
        <p:blipFill>
          <a:blip r:embed="rId2"/>
          <a:stretch>
            <a:fillRect/>
          </a:stretch>
        </p:blipFill>
        <p:spPr>
          <a:xfrm>
            <a:off x="2876550" y="2524125"/>
            <a:ext cx="5962650" cy="3695700"/>
          </a:xfrm>
          <a:prstGeom prst="rect">
            <a:avLst/>
          </a:prstGeom>
        </p:spPr>
      </p:pic>
    </p:spTree>
    <p:extLst>
      <p:ext uri="{BB962C8B-B14F-4D97-AF65-F5344CB8AC3E}">
        <p14:creationId xmlns:p14="http://schemas.microsoft.com/office/powerpoint/2010/main" val="212548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C6F5F-C105-4957-A43A-5C77AB6A1E96}"/>
              </a:ext>
            </a:extLst>
          </p:cNvPr>
          <p:cNvSpPr>
            <a:spLocks noGrp="1"/>
          </p:cNvSpPr>
          <p:nvPr>
            <p:ph type="title"/>
          </p:nvPr>
        </p:nvSpPr>
        <p:spPr/>
        <p:txBody>
          <a:bodyPr/>
          <a:lstStyle/>
          <a:p>
            <a:r>
              <a:rPr lang="pt-PT" b="1" dirty="0"/>
              <a:t>Dicionário de Dados {Exemplo (2)}:</a:t>
            </a:r>
            <a:endParaRPr lang="pt-BR" dirty="0"/>
          </a:p>
        </p:txBody>
      </p:sp>
      <p:pic>
        <p:nvPicPr>
          <p:cNvPr id="3" name="Imagem 2">
            <a:extLst>
              <a:ext uri="{FF2B5EF4-FFF2-40B4-BE49-F238E27FC236}">
                <a16:creationId xmlns:a16="http://schemas.microsoft.com/office/drawing/2014/main" id="{1F4B0283-BC7C-493A-8365-6D2B870D9B19}"/>
              </a:ext>
            </a:extLst>
          </p:cNvPr>
          <p:cNvPicPr>
            <a:picLocks noChangeAspect="1"/>
          </p:cNvPicPr>
          <p:nvPr/>
        </p:nvPicPr>
        <p:blipFill>
          <a:blip r:embed="rId2"/>
          <a:stretch>
            <a:fillRect/>
          </a:stretch>
        </p:blipFill>
        <p:spPr>
          <a:xfrm>
            <a:off x="2952750" y="2505075"/>
            <a:ext cx="5867400" cy="3686174"/>
          </a:xfrm>
          <a:prstGeom prst="rect">
            <a:avLst/>
          </a:prstGeom>
        </p:spPr>
      </p:pic>
    </p:spTree>
    <p:extLst>
      <p:ext uri="{BB962C8B-B14F-4D97-AF65-F5344CB8AC3E}">
        <p14:creationId xmlns:p14="http://schemas.microsoft.com/office/powerpoint/2010/main" val="2016102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72FE25-25FB-445F-8794-BEFDA9044EA9}"/>
              </a:ext>
            </a:extLst>
          </p:cNvPr>
          <p:cNvSpPr>
            <a:spLocks noGrp="1"/>
          </p:cNvSpPr>
          <p:nvPr>
            <p:ph type="title"/>
          </p:nvPr>
        </p:nvSpPr>
        <p:spPr>
          <a:xfrm>
            <a:off x="1295402" y="657226"/>
            <a:ext cx="9601196" cy="1628774"/>
          </a:xfrm>
        </p:spPr>
        <p:txBody>
          <a:bodyPr>
            <a:normAutofit fontScale="90000"/>
          </a:bodyPr>
          <a:lstStyle/>
          <a:p>
            <a:r>
              <a:rPr lang="pt-BR" b="1" dirty="0"/>
              <a:t>ATIVIDADE </a:t>
            </a:r>
            <a:br>
              <a:rPr lang="pt-BR" b="1" dirty="0"/>
            </a:br>
            <a:r>
              <a:rPr lang="pt-BR" b="1" dirty="0"/>
              <a:t>Faça o dicionário de dados para o seguinte MER</a:t>
            </a:r>
          </a:p>
        </p:txBody>
      </p:sp>
      <p:pic>
        <p:nvPicPr>
          <p:cNvPr id="3" name="Imagem 2">
            <a:extLst>
              <a:ext uri="{FF2B5EF4-FFF2-40B4-BE49-F238E27FC236}">
                <a16:creationId xmlns:a16="http://schemas.microsoft.com/office/drawing/2014/main" id="{4AD8A335-10DE-49F5-914D-05490AB13F68}"/>
              </a:ext>
            </a:extLst>
          </p:cNvPr>
          <p:cNvPicPr>
            <a:picLocks noChangeAspect="1"/>
          </p:cNvPicPr>
          <p:nvPr/>
        </p:nvPicPr>
        <p:blipFill>
          <a:blip r:embed="rId2"/>
          <a:stretch>
            <a:fillRect/>
          </a:stretch>
        </p:blipFill>
        <p:spPr>
          <a:xfrm>
            <a:off x="2595562" y="2476500"/>
            <a:ext cx="7000875" cy="3724274"/>
          </a:xfrm>
          <a:prstGeom prst="rect">
            <a:avLst/>
          </a:prstGeom>
        </p:spPr>
      </p:pic>
    </p:spTree>
    <p:extLst>
      <p:ext uri="{BB962C8B-B14F-4D97-AF65-F5344CB8AC3E}">
        <p14:creationId xmlns:p14="http://schemas.microsoft.com/office/powerpoint/2010/main" val="281560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B1C87-3E86-49C3-BAD0-B2DA7E827EE7}"/>
              </a:ext>
            </a:extLst>
          </p:cNvPr>
          <p:cNvSpPr>
            <a:spLocks noGrp="1"/>
          </p:cNvSpPr>
          <p:nvPr>
            <p:ph type="title"/>
          </p:nvPr>
        </p:nvSpPr>
        <p:spPr>
          <a:xfrm>
            <a:off x="1158949" y="616688"/>
            <a:ext cx="10239153" cy="1669311"/>
          </a:xfrm>
        </p:spPr>
        <p:txBody>
          <a:bodyPr>
            <a:normAutofit fontScale="90000"/>
          </a:bodyPr>
          <a:lstStyle/>
          <a:p>
            <a:r>
              <a:rPr lang="pt-PT" b="1" dirty="0"/>
              <a:t>(Modelagem de Dados)</a:t>
            </a:r>
            <a:br>
              <a:rPr lang="pt-BR" dirty="0"/>
            </a:br>
            <a:r>
              <a:rPr lang="pt-PT" b="1" dirty="0"/>
              <a:t>(Dicionário de Dados e Especificação de Processos</a:t>
            </a:r>
            <a:endParaRPr lang="pt-BR" dirty="0"/>
          </a:p>
        </p:txBody>
      </p:sp>
      <p:pic>
        <p:nvPicPr>
          <p:cNvPr id="5" name="Imagem 4">
            <a:extLst>
              <a:ext uri="{FF2B5EF4-FFF2-40B4-BE49-F238E27FC236}">
                <a16:creationId xmlns:a16="http://schemas.microsoft.com/office/drawing/2014/main" id="{A55EE932-882E-445D-85D1-00E47C79307A}"/>
              </a:ext>
            </a:extLst>
          </p:cNvPr>
          <p:cNvPicPr>
            <a:picLocks noChangeAspect="1"/>
          </p:cNvPicPr>
          <p:nvPr/>
        </p:nvPicPr>
        <p:blipFill>
          <a:blip r:embed="rId2"/>
          <a:stretch>
            <a:fillRect/>
          </a:stretch>
        </p:blipFill>
        <p:spPr>
          <a:xfrm>
            <a:off x="2960705" y="2463430"/>
            <a:ext cx="5954695" cy="3631462"/>
          </a:xfrm>
          <a:prstGeom prst="rect">
            <a:avLst/>
          </a:prstGeom>
        </p:spPr>
      </p:pic>
    </p:spTree>
    <p:extLst>
      <p:ext uri="{BB962C8B-B14F-4D97-AF65-F5344CB8AC3E}">
        <p14:creationId xmlns:p14="http://schemas.microsoft.com/office/powerpoint/2010/main" val="4131072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30A95E-EEAB-44EA-B0A1-85813411751B}"/>
              </a:ext>
            </a:extLst>
          </p:cNvPr>
          <p:cNvSpPr>
            <a:spLocks noGrp="1"/>
          </p:cNvSpPr>
          <p:nvPr>
            <p:ph type="title"/>
          </p:nvPr>
        </p:nvSpPr>
        <p:spPr>
          <a:xfrm>
            <a:off x="1295402" y="2868082"/>
            <a:ext cx="9601196" cy="1303867"/>
          </a:xfrm>
        </p:spPr>
        <p:txBody>
          <a:bodyPr>
            <a:noAutofit/>
          </a:bodyPr>
          <a:lstStyle/>
          <a:p>
            <a:r>
              <a:rPr lang="pt-BR" sz="8800" b="1" dirty="0"/>
              <a:t>FIM</a:t>
            </a:r>
          </a:p>
        </p:txBody>
      </p:sp>
    </p:spTree>
    <p:extLst>
      <p:ext uri="{BB962C8B-B14F-4D97-AF65-F5344CB8AC3E}">
        <p14:creationId xmlns:p14="http://schemas.microsoft.com/office/powerpoint/2010/main" val="4107669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3A66C8-805A-43E1-B2AC-E39C7C8996C2}"/>
              </a:ext>
            </a:extLst>
          </p:cNvPr>
          <p:cNvSpPr>
            <a:spLocks noGrp="1"/>
          </p:cNvSpPr>
          <p:nvPr>
            <p:ph type="title"/>
          </p:nvPr>
        </p:nvSpPr>
        <p:spPr/>
        <p:txBody>
          <a:bodyPr/>
          <a:lstStyle/>
          <a:p>
            <a:r>
              <a:rPr lang="pt-BR" b="1" dirty="0"/>
              <a:t>INTRODUÇÃO</a:t>
            </a:r>
          </a:p>
        </p:txBody>
      </p:sp>
      <p:pic>
        <p:nvPicPr>
          <p:cNvPr id="5" name="Imagem 4">
            <a:extLst>
              <a:ext uri="{FF2B5EF4-FFF2-40B4-BE49-F238E27FC236}">
                <a16:creationId xmlns:a16="http://schemas.microsoft.com/office/drawing/2014/main" id="{50757DEB-3D3F-41BB-A577-D05FCA2A1119}"/>
              </a:ext>
            </a:extLst>
          </p:cNvPr>
          <p:cNvPicPr>
            <a:picLocks noChangeAspect="1"/>
          </p:cNvPicPr>
          <p:nvPr/>
        </p:nvPicPr>
        <p:blipFill>
          <a:blip r:embed="rId2"/>
          <a:stretch>
            <a:fillRect/>
          </a:stretch>
        </p:blipFill>
        <p:spPr>
          <a:xfrm>
            <a:off x="2321637" y="2576512"/>
            <a:ext cx="6727113" cy="3414713"/>
          </a:xfrm>
          <a:prstGeom prst="rect">
            <a:avLst/>
          </a:prstGeom>
        </p:spPr>
      </p:pic>
    </p:spTree>
    <p:extLst>
      <p:ext uri="{BB962C8B-B14F-4D97-AF65-F5344CB8AC3E}">
        <p14:creationId xmlns:p14="http://schemas.microsoft.com/office/powerpoint/2010/main" val="288086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A7F350-6F9C-42CD-B012-7B45D219523A}"/>
              </a:ext>
            </a:extLst>
          </p:cNvPr>
          <p:cNvSpPr>
            <a:spLocks noGrp="1"/>
          </p:cNvSpPr>
          <p:nvPr>
            <p:ph type="title"/>
          </p:nvPr>
        </p:nvSpPr>
        <p:spPr/>
        <p:txBody>
          <a:bodyPr/>
          <a:lstStyle/>
          <a:p>
            <a:r>
              <a:rPr lang="pt-BR" dirty="0"/>
              <a:t>INTRODUÇÃO</a:t>
            </a:r>
          </a:p>
        </p:txBody>
      </p:sp>
      <p:pic>
        <p:nvPicPr>
          <p:cNvPr id="3" name="Imagem 2">
            <a:extLst>
              <a:ext uri="{FF2B5EF4-FFF2-40B4-BE49-F238E27FC236}">
                <a16:creationId xmlns:a16="http://schemas.microsoft.com/office/drawing/2014/main" id="{47111630-B7E3-4AD8-9F5F-C82F7C673947}"/>
              </a:ext>
            </a:extLst>
          </p:cNvPr>
          <p:cNvPicPr>
            <a:picLocks noChangeAspect="1"/>
          </p:cNvPicPr>
          <p:nvPr/>
        </p:nvPicPr>
        <p:blipFill>
          <a:blip r:embed="rId2"/>
          <a:stretch>
            <a:fillRect/>
          </a:stretch>
        </p:blipFill>
        <p:spPr>
          <a:xfrm>
            <a:off x="3458461" y="2457450"/>
            <a:ext cx="5579767" cy="3733800"/>
          </a:xfrm>
          <a:prstGeom prst="rect">
            <a:avLst/>
          </a:prstGeom>
        </p:spPr>
      </p:pic>
    </p:spTree>
    <p:extLst>
      <p:ext uri="{BB962C8B-B14F-4D97-AF65-F5344CB8AC3E}">
        <p14:creationId xmlns:p14="http://schemas.microsoft.com/office/powerpoint/2010/main" val="21691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64A319-86D5-4AD4-BC36-18B5511453EA}"/>
              </a:ext>
            </a:extLst>
          </p:cNvPr>
          <p:cNvSpPr>
            <a:spLocks noGrp="1"/>
          </p:cNvSpPr>
          <p:nvPr>
            <p:ph type="title"/>
          </p:nvPr>
        </p:nvSpPr>
        <p:spPr/>
        <p:txBody>
          <a:bodyPr/>
          <a:lstStyle/>
          <a:p>
            <a:r>
              <a:rPr lang="pt-BR" b="1" dirty="0"/>
              <a:t>INTRODUÇÃO</a:t>
            </a:r>
          </a:p>
        </p:txBody>
      </p:sp>
      <p:pic>
        <p:nvPicPr>
          <p:cNvPr id="3" name="Imagem 2">
            <a:extLst>
              <a:ext uri="{FF2B5EF4-FFF2-40B4-BE49-F238E27FC236}">
                <a16:creationId xmlns:a16="http://schemas.microsoft.com/office/drawing/2014/main" id="{0EA1B5B9-F17B-4B82-AB05-499AABF5A417}"/>
              </a:ext>
            </a:extLst>
          </p:cNvPr>
          <p:cNvPicPr>
            <a:picLocks noChangeAspect="1"/>
          </p:cNvPicPr>
          <p:nvPr/>
        </p:nvPicPr>
        <p:blipFill>
          <a:blip r:embed="rId2"/>
          <a:stretch>
            <a:fillRect/>
          </a:stretch>
        </p:blipFill>
        <p:spPr>
          <a:xfrm>
            <a:off x="5227564" y="2551814"/>
            <a:ext cx="5819775" cy="3559802"/>
          </a:xfrm>
          <a:prstGeom prst="rect">
            <a:avLst/>
          </a:prstGeom>
        </p:spPr>
      </p:pic>
      <p:sp>
        <p:nvSpPr>
          <p:cNvPr id="4" name="Seta: para a Direita 3">
            <a:extLst>
              <a:ext uri="{FF2B5EF4-FFF2-40B4-BE49-F238E27FC236}">
                <a16:creationId xmlns:a16="http://schemas.microsoft.com/office/drawing/2014/main" id="{D22CECA4-0456-4366-A7CC-CE06DAD059B0}"/>
              </a:ext>
            </a:extLst>
          </p:cNvPr>
          <p:cNvSpPr/>
          <p:nvPr/>
        </p:nvSpPr>
        <p:spPr>
          <a:xfrm>
            <a:off x="914400" y="3636334"/>
            <a:ext cx="4210494" cy="1657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SW - CASA SEGURA</a:t>
            </a:r>
          </a:p>
        </p:txBody>
      </p:sp>
    </p:spTree>
    <p:extLst>
      <p:ext uri="{BB962C8B-B14F-4D97-AF65-F5344CB8AC3E}">
        <p14:creationId xmlns:p14="http://schemas.microsoft.com/office/powerpoint/2010/main" val="350119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EBD24-073E-4829-85E4-8577B86C17D9}"/>
              </a:ext>
            </a:extLst>
          </p:cNvPr>
          <p:cNvSpPr>
            <a:spLocks noGrp="1"/>
          </p:cNvSpPr>
          <p:nvPr>
            <p:ph type="title"/>
          </p:nvPr>
        </p:nvSpPr>
        <p:spPr/>
        <p:txBody>
          <a:bodyPr/>
          <a:lstStyle/>
          <a:p>
            <a:r>
              <a:rPr lang="pt-BR" b="1" dirty="0"/>
              <a:t>INTRODUÇÃO</a:t>
            </a:r>
          </a:p>
        </p:txBody>
      </p:sp>
      <p:pic>
        <p:nvPicPr>
          <p:cNvPr id="3" name="Imagem 2">
            <a:extLst>
              <a:ext uri="{FF2B5EF4-FFF2-40B4-BE49-F238E27FC236}">
                <a16:creationId xmlns:a16="http://schemas.microsoft.com/office/drawing/2014/main" id="{F2AB22BF-6EDF-4865-B3F0-14522CDE2398}"/>
              </a:ext>
            </a:extLst>
          </p:cNvPr>
          <p:cNvPicPr>
            <a:picLocks noChangeAspect="1"/>
          </p:cNvPicPr>
          <p:nvPr/>
        </p:nvPicPr>
        <p:blipFill>
          <a:blip r:embed="rId2"/>
          <a:stretch>
            <a:fillRect/>
          </a:stretch>
        </p:blipFill>
        <p:spPr>
          <a:xfrm>
            <a:off x="4964186" y="2519917"/>
            <a:ext cx="5495925" cy="3727376"/>
          </a:xfrm>
          <a:prstGeom prst="rect">
            <a:avLst/>
          </a:prstGeom>
        </p:spPr>
      </p:pic>
      <p:sp>
        <p:nvSpPr>
          <p:cNvPr id="4" name="Seta: para a Direita 3">
            <a:extLst>
              <a:ext uri="{FF2B5EF4-FFF2-40B4-BE49-F238E27FC236}">
                <a16:creationId xmlns:a16="http://schemas.microsoft.com/office/drawing/2014/main" id="{9DDF7714-B239-48F9-934B-501C7CD67D1E}"/>
              </a:ext>
            </a:extLst>
          </p:cNvPr>
          <p:cNvSpPr/>
          <p:nvPr/>
        </p:nvSpPr>
        <p:spPr>
          <a:xfrm>
            <a:off x="1201478" y="3813150"/>
            <a:ext cx="3656271" cy="13038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SW - COMÉRCIO DE LIVROS</a:t>
            </a:r>
          </a:p>
        </p:txBody>
      </p:sp>
    </p:spTree>
    <p:extLst>
      <p:ext uri="{BB962C8B-B14F-4D97-AF65-F5344CB8AC3E}">
        <p14:creationId xmlns:p14="http://schemas.microsoft.com/office/powerpoint/2010/main" val="376460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646064-05CA-4B6A-AD7F-552CE66788DB}"/>
              </a:ext>
            </a:extLst>
          </p:cNvPr>
          <p:cNvSpPr>
            <a:spLocks noGrp="1"/>
          </p:cNvSpPr>
          <p:nvPr>
            <p:ph type="title"/>
          </p:nvPr>
        </p:nvSpPr>
        <p:spPr/>
        <p:txBody>
          <a:bodyPr/>
          <a:lstStyle/>
          <a:p>
            <a:r>
              <a:rPr lang="pt-BR" b="1" dirty="0"/>
              <a:t>INTRODUÇÃO</a:t>
            </a:r>
            <a:endParaRPr lang="pt-BR" dirty="0"/>
          </a:p>
        </p:txBody>
      </p:sp>
      <p:sp>
        <p:nvSpPr>
          <p:cNvPr id="3" name="Espaço Reservado para Conteúdo 2">
            <a:extLst>
              <a:ext uri="{FF2B5EF4-FFF2-40B4-BE49-F238E27FC236}">
                <a16:creationId xmlns:a16="http://schemas.microsoft.com/office/drawing/2014/main" id="{C4195DA6-5474-430D-824B-E9D1CCE94323}"/>
              </a:ext>
            </a:extLst>
          </p:cNvPr>
          <p:cNvSpPr>
            <a:spLocks noGrp="1"/>
          </p:cNvSpPr>
          <p:nvPr>
            <p:ph idx="1"/>
          </p:nvPr>
        </p:nvSpPr>
        <p:spPr/>
        <p:txBody>
          <a:bodyPr/>
          <a:lstStyle/>
          <a:p>
            <a:pPr algn="just"/>
            <a:r>
              <a:rPr lang="pt-BR" dirty="0"/>
              <a:t>O dicionário de dados é fundamental. Sem ele, seu modelo de requisitos do usuário não pode ser considerado completo; será apenas um esboço do sistema.</a:t>
            </a:r>
          </a:p>
          <a:p>
            <a:pPr algn="just"/>
            <a:r>
              <a:rPr lang="pt-BR" dirty="0"/>
              <a:t>A expressão dicionário de dados é quase </a:t>
            </a:r>
            <a:r>
              <a:rPr lang="pt-BR" dirty="0" err="1"/>
              <a:t>auto-explicativa</a:t>
            </a:r>
            <a:r>
              <a:rPr lang="pt-BR" dirty="0"/>
              <a:t>. O dicionário de dados é uma listagem organizada de todos os elementos de dados pertinentes ao sistema, com definições precisas e rigorosas para que o usuário e o analista de sistemas possam conhecer todas as entradas, saídas, componentes de depósitos e cálculos intermediários</a:t>
            </a:r>
          </a:p>
        </p:txBody>
      </p:sp>
    </p:spTree>
    <p:extLst>
      <p:ext uri="{BB962C8B-B14F-4D97-AF65-F5344CB8AC3E}">
        <p14:creationId xmlns:p14="http://schemas.microsoft.com/office/powerpoint/2010/main" val="417703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A72500-A51D-44E5-A510-9683CF72104E}"/>
              </a:ext>
            </a:extLst>
          </p:cNvPr>
          <p:cNvSpPr>
            <a:spLocks noGrp="1"/>
          </p:cNvSpPr>
          <p:nvPr>
            <p:ph type="title"/>
          </p:nvPr>
        </p:nvSpPr>
        <p:spPr/>
        <p:txBody>
          <a:bodyPr/>
          <a:lstStyle/>
          <a:p>
            <a:r>
              <a:rPr lang="pt-BR" b="1" dirty="0"/>
              <a:t>DICIONÁRIO DE DADOS</a:t>
            </a:r>
          </a:p>
        </p:txBody>
      </p:sp>
      <p:pic>
        <p:nvPicPr>
          <p:cNvPr id="3" name="Imagem 2">
            <a:extLst>
              <a:ext uri="{FF2B5EF4-FFF2-40B4-BE49-F238E27FC236}">
                <a16:creationId xmlns:a16="http://schemas.microsoft.com/office/drawing/2014/main" id="{C573CF91-3A6E-4F73-9AC4-442D07ACBBF0}"/>
              </a:ext>
            </a:extLst>
          </p:cNvPr>
          <p:cNvPicPr>
            <a:picLocks noChangeAspect="1"/>
          </p:cNvPicPr>
          <p:nvPr/>
        </p:nvPicPr>
        <p:blipFill>
          <a:blip r:embed="rId2"/>
          <a:stretch>
            <a:fillRect/>
          </a:stretch>
        </p:blipFill>
        <p:spPr>
          <a:xfrm>
            <a:off x="4528694" y="2614612"/>
            <a:ext cx="5686425" cy="3457575"/>
          </a:xfrm>
          <a:prstGeom prst="rect">
            <a:avLst/>
          </a:prstGeom>
        </p:spPr>
      </p:pic>
      <p:sp>
        <p:nvSpPr>
          <p:cNvPr id="4" name="Seta: para a Direita 3">
            <a:extLst>
              <a:ext uri="{FF2B5EF4-FFF2-40B4-BE49-F238E27FC236}">
                <a16:creationId xmlns:a16="http://schemas.microsoft.com/office/drawing/2014/main" id="{9E75A363-E319-47D7-BE81-824A1B16DF39}"/>
              </a:ext>
            </a:extLst>
          </p:cNvPr>
          <p:cNvSpPr/>
          <p:nvPr/>
        </p:nvSpPr>
        <p:spPr>
          <a:xfrm>
            <a:off x="1169581" y="3428999"/>
            <a:ext cx="2551814" cy="1536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DEFINIÇÃO</a:t>
            </a:r>
          </a:p>
        </p:txBody>
      </p:sp>
    </p:spTree>
    <p:extLst>
      <p:ext uri="{BB962C8B-B14F-4D97-AF65-F5344CB8AC3E}">
        <p14:creationId xmlns:p14="http://schemas.microsoft.com/office/powerpoint/2010/main" val="240559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F92B5E-E12B-49EC-980B-616062A71BA8}"/>
              </a:ext>
            </a:extLst>
          </p:cNvPr>
          <p:cNvSpPr>
            <a:spLocks noGrp="1"/>
          </p:cNvSpPr>
          <p:nvPr>
            <p:ph type="title"/>
          </p:nvPr>
        </p:nvSpPr>
        <p:spPr/>
        <p:txBody>
          <a:bodyPr>
            <a:normAutofit fontScale="90000"/>
          </a:bodyPr>
          <a:lstStyle/>
          <a:p>
            <a:r>
              <a:rPr lang="pt-BR" b="1" dirty="0"/>
              <a:t>DICIONÁRIO DE DADOS DEVE DESCREVER:</a:t>
            </a:r>
          </a:p>
        </p:txBody>
      </p:sp>
      <p:pic>
        <p:nvPicPr>
          <p:cNvPr id="3" name="Imagem 2">
            <a:extLst>
              <a:ext uri="{FF2B5EF4-FFF2-40B4-BE49-F238E27FC236}">
                <a16:creationId xmlns:a16="http://schemas.microsoft.com/office/drawing/2014/main" id="{889C2062-4BC8-4A0E-980F-7AE519E7D9A6}"/>
              </a:ext>
            </a:extLst>
          </p:cNvPr>
          <p:cNvPicPr>
            <a:picLocks noChangeAspect="1"/>
          </p:cNvPicPr>
          <p:nvPr/>
        </p:nvPicPr>
        <p:blipFill>
          <a:blip r:embed="rId2"/>
          <a:stretch>
            <a:fillRect/>
          </a:stretch>
        </p:blipFill>
        <p:spPr>
          <a:xfrm>
            <a:off x="3157537" y="2462212"/>
            <a:ext cx="5876925" cy="3762375"/>
          </a:xfrm>
          <a:prstGeom prst="rect">
            <a:avLst/>
          </a:prstGeom>
        </p:spPr>
      </p:pic>
    </p:spTree>
    <p:extLst>
      <p:ext uri="{BB962C8B-B14F-4D97-AF65-F5344CB8AC3E}">
        <p14:creationId xmlns:p14="http://schemas.microsoft.com/office/powerpoint/2010/main" val="19055601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ânico">
  <a:themeElements>
    <a:clrScheme name="Orgâ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â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â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51</TotalTime>
  <Words>259</Words>
  <Application>Microsoft Office PowerPoint</Application>
  <PresentationFormat>Widescreen</PresentationFormat>
  <Paragraphs>27</Paragraphs>
  <Slides>20</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20</vt:i4>
      </vt:variant>
    </vt:vector>
  </HeadingPairs>
  <TitlesOfParts>
    <vt:vector size="23" baseType="lpstr">
      <vt:lpstr>Arial</vt:lpstr>
      <vt:lpstr>Garamond</vt:lpstr>
      <vt:lpstr>Orgânico</vt:lpstr>
      <vt:lpstr>Dicionário de Dados</vt:lpstr>
      <vt:lpstr>(Modelagem de Dados) (Dicionário de Dados e Especificação de Processos</vt:lpstr>
      <vt:lpstr>INTRODUÇÃO</vt:lpstr>
      <vt:lpstr>INTRODUÇÃO</vt:lpstr>
      <vt:lpstr>INTRODUÇÃO</vt:lpstr>
      <vt:lpstr>INTRODUÇÃO</vt:lpstr>
      <vt:lpstr>INTRODUÇÃO</vt:lpstr>
      <vt:lpstr>DICIONÁRIO DE DADOS</vt:lpstr>
      <vt:lpstr>DICIONÁRIO DE DADOS DEVE DESCREVER:</vt:lpstr>
      <vt:lpstr>DICIONÁRIO DE DADOS DEVE DESCREVER:</vt:lpstr>
      <vt:lpstr>ORGANIZAÇÃO E SIMBOLOGIA</vt:lpstr>
      <vt:lpstr>EXEMPLOS - 1</vt:lpstr>
      <vt:lpstr>EXEMPLO - 2</vt:lpstr>
      <vt:lpstr>Dicionário de Dados {Exemplo (2)}:</vt:lpstr>
      <vt:lpstr>Dicionário de Dados {Exemplo (2)}:</vt:lpstr>
      <vt:lpstr>Dicionário de Dados {Exemplo (2)}:</vt:lpstr>
      <vt:lpstr>Dicionário de Dados {Exemplo (2)}:</vt:lpstr>
      <vt:lpstr>Dicionário de Dados {Exemplo (2)}:</vt:lpstr>
      <vt:lpstr>ATIVIDADE  Faça o dicionário de dados para o seguinte MER</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Dicionário de Dados</dc:title>
  <dc:creator>Carlos Alberto Pereira Da Silva</dc:creator>
  <cp:lastModifiedBy>Carlos Alberto Pereira Da Silva</cp:lastModifiedBy>
  <cp:revision>10</cp:revision>
  <dcterms:created xsi:type="dcterms:W3CDTF">2024-05-15T10:56:02Z</dcterms:created>
  <dcterms:modified xsi:type="dcterms:W3CDTF">2024-05-15T11:47:12Z</dcterms:modified>
</cp:coreProperties>
</file>