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7"/>
  </p:notesMasterIdLst>
  <p:handoutMasterIdLst>
    <p:handoutMasterId r:id="rId118"/>
  </p:handoutMasterIdLst>
  <p:sldIdLst>
    <p:sldId id="937" r:id="rId2"/>
    <p:sldId id="1133" r:id="rId3"/>
    <p:sldId id="1214" r:id="rId4"/>
    <p:sldId id="1137" r:id="rId5"/>
    <p:sldId id="1352" r:id="rId6"/>
    <p:sldId id="1100" r:id="rId7"/>
    <p:sldId id="1199" r:id="rId8"/>
    <p:sldId id="1237" r:id="rId9"/>
    <p:sldId id="1336" r:id="rId10"/>
    <p:sldId id="1360" r:id="rId11"/>
    <p:sldId id="1300" r:id="rId12"/>
    <p:sldId id="1202" r:id="rId13"/>
    <p:sldId id="1203" r:id="rId14"/>
    <p:sldId id="1204" r:id="rId15"/>
    <p:sldId id="1205" r:id="rId16"/>
    <p:sldId id="1142" r:id="rId17"/>
    <p:sldId id="1365" r:id="rId18"/>
    <p:sldId id="1366" r:id="rId19"/>
    <p:sldId id="1367" r:id="rId20"/>
    <p:sldId id="1368" r:id="rId21"/>
    <p:sldId id="1369" r:id="rId22"/>
    <p:sldId id="1371" r:id="rId23"/>
    <p:sldId id="1372" r:id="rId24"/>
    <p:sldId id="1373" r:id="rId25"/>
    <p:sldId id="1374" r:id="rId26"/>
    <p:sldId id="1375" r:id="rId27"/>
    <p:sldId id="1376" r:id="rId28"/>
    <p:sldId id="1377" r:id="rId29"/>
    <p:sldId id="1378" r:id="rId30"/>
    <p:sldId id="1379" r:id="rId31"/>
    <p:sldId id="1380" r:id="rId32"/>
    <p:sldId id="1381" r:id="rId33"/>
    <p:sldId id="1382" r:id="rId34"/>
    <p:sldId id="1383" r:id="rId35"/>
    <p:sldId id="1384" r:id="rId36"/>
    <p:sldId id="1385" r:id="rId37"/>
    <p:sldId id="1386" r:id="rId38"/>
    <p:sldId id="1387" r:id="rId39"/>
    <p:sldId id="1388" r:id="rId40"/>
    <p:sldId id="1389" r:id="rId41"/>
    <p:sldId id="1390" r:id="rId42"/>
    <p:sldId id="1391" r:id="rId43"/>
    <p:sldId id="1392" r:id="rId44"/>
    <p:sldId id="1393" r:id="rId45"/>
    <p:sldId id="1394" r:id="rId46"/>
    <p:sldId id="1395" r:id="rId47"/>
    <p:sldId id="1396" r:id="rId48"/>
    <p:sldId id="1397" r:id="rId49"/>
    <p:sldId id="1398" r:id="rId50"/>
    <p:sldId id="1399" r:id="rId51"/>
    <p:sldId id="1233" r:id="rId52"/>
    <p:sldId id="1122" r:id="rId53"/>
    <p:sldId id="1120" r:id="rId54"/>
    <p:sldId id="1351" r:id="rId55"/>
    <p:sldId id="1225" r:id="rId56"/>
    <p:sldId id="1139" r:id="rId57"/>
    <p:sldId id="1143" r:id="rId58"/>
    <p:sldId id="1148" r:id="rId59"/>
    <p:sldId id="1243" r:id="rId60"/>
    <p:sldId id="1242" r:id="rId61"/>
    <p:sldId id="1144" r:id="rId62"/>
    <p:sldId id="1244" r:id="rId63"/>
    <p:sldId id="1245" r:id="rId64"/>
    <p:sldId id="1151" r:id="rId65"/>
    <p:sldId id="1152" r:id="rId66"/>
    <p:sldId id="1155" r:id="rId67"/>
    <p:sldId id="1156" r:id="rId68"/>
    <p:sldId id="1298" r:id="rId69"/>
    <p:sldId id="1168" r:id="rId70"/>
    <p:sldId id="1157" r:id="rId71"/>
    <p:sldId id="1158" r:id="rId72"/>
    <p:sldId id="1194" r:id="rId73"/>
    <p:sldId id="1335" r:id="rId74"/>
    <p:sldId id="1163" r:id="rId75"/>
    <p:sldId id="1164" r:id="rId76"/>
    <p:sldId id="1343" r:id="rId77"/>
    <p:sldId id="1400" r:id="rId78"/>
    <p:sldId id="1403" r:id="rId79"/>
    <p:sldId id="1404" r:id="rId80"/>
    <p:sldId id="1405" r:id="rId81"/>
    <p:sldId id="1402" r:id="rId82"/>
    <p:sldId id="1141" r:id="rId83"/>
    <p:sldId id="1297" r:id="rId84"/>
    <p:sldId id="1302" r:id="rId85"/>
    <p:sldId id="1344" r:id="rId86"/>
    <p:sldId id="1186" r:id="rId87"/>
    <p:sldId id="1192" r:id="rId88"/>
    <p:sldId id="1193" r:id="rId89"/>
    <p:sldId id="1185" r:id="rId90"/>
    <p:sldId id="1248" r:id="rId91"/>
    <p:sldId id="1265" r:id="rId92"/>
    <p:sldId id="1273" r:id="rId93"/>
    <p:sldId id="1274" r:id="rId94"/>
    <p:sldId id="1272" r:id="rId95"/>
    <p:sldId id="1347" r:id="rId96"/>
    <p:sldId id="1250" r:id="rId97"/>
    <p:sldId id="1253" r:id="rId98"/>
    <p:sldId id="1254" r:id="rId99"/>
    <p:sldId id="1255" r:id="rId100"/>
    <p:sldId id="1256" r:id="rId101"/>
    <p:sldId id="1259" r:id="rId102"/>
    <p:sldId id="1282" r:id="rId103"/>
    <p:sldId id="1283" r:id="rId104"/>
    <p:sldId id="1284" r:id="rId105"/>
    <p:sldId id="1285" r:id="rId106"/>
    <p:sldId id="1286" r:id="rId107"/>
    <p:sldId id="1287" r:id="rId108"/>
    <p:sldId id="1288" r:id="rId109"/>
    <p:sldId id="1289" r:id="rId110"/>
    <p:sldId id="1348" r:id="rId111"/>
    <p:sldId id="1349" r:id="rId112"/>
    <p:sldId id="1406" r:id="rId113"/>
    <p:sldId id="1350" r:id="rId114"/>
    <p:sldId id="1295" r:id="rId115"/>
    <p:sldId id="1355" r:id="rId1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b" initials="B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E31"/>
    <a:srgbClr val="0000FF"/>
    <a:srgbClr val="109905"/>
    <a:srgbClr val="008000"/>
    <a:srgbClr val="FFFF99"/>
    <a:srgbClr val="0033CC"/>
    <a:srgbClr val="003DB8"/>
    <a:srgbClr val="1A97D6"/>
    <a:srgbClr val="CCE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8" autoAdjust="0"/>
    <p:restoredTop sz="94605" autoAdjust="0"/>
  </p:normalViewPr>
  <p:slideViewPr>
    <p:cSldViewPr snapToObjects="1">
      <p:cViewPr varScale="1">
        <p:scale>
          <a:sx n="60" d="100"/>
          <a:sy n="60" d="100"/>
        </p:scale>
        <p:origin x="129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5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A5BD5-965D-334A-9624-5CB51346F383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390C3-DD67-E04E-9ED4-2CDB936872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68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88B70-FD89-B64F-AFD0-B7577367C37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5C93D-FC0E-A446-96DB-9326D98B97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47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8C16086-5AA1-4200-AE3D-E1C3044B78FF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3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8C16086-5AA1-4200-AE3D-E1C3044B78FF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373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8C16086-5AA1-4200-AE3D-E1C3044B78FF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908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466F10-912B-4D08-9F82-7B5B6452B2BA}" type="slidenum">
              <a:rPr lang="en-GB" smtClean="0"/>
              <a:pPr>
                <a:defRPr/>
              </a:pPr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525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DF4D71-7452-7B42-B813-66B66322385D}" type="slidenum">
              <a:rPr lang="en-GB"/>
              <a:pPr/>
              <a:t>105</a:t>
            </a:fld>
            <a:endParaRPr lang="en-GB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34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DF4D71-7452-7B42-B813-66B66322385D}" type="slidenum">
              <a:rPr lang="en-GB"/>
              <a:pPr/>
              <a:t>106</a:t>
            </a:fld>
            <a:endParaRPr lang="en-GB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13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DF4D71-7452-7B42-B813-66B66322385D}" type="slidenum">
              <a:rPr lang="en-GB"/>
              <a:pPr/>
              <a:t>107</a:t>
            </a:fld>
            <a:endParaRPr lang="en-GB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132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DF4D71-7452-7B42-B813-66B66322385D}" type="slidenum">
              <a:rPr lang="en-GB"/>
              <a:pPr/>
              <a:t>108</a:t>
            </a:fld>
            <a:endParaRPr lang="en-GB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939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DF4D71-7452-7B42-B813-66B66322385D}" type="slidenum">
              <a:rPr lang="en-GB"/>
              <a:pPr/>
              <a:t>109</a:t>
            </a:fld>
            <a:endParaRPr lang="en-GB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734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7DCA-FB38-41E5-A104-6B25DF1C8AAE}" type="datetime1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A8D7-3D0E-4EC7-8FDC-CD9567DC29EB}" type="datetime1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494A-7A2E-4C78-8C0D-C8468922FE9B}" type="datetime1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D847-1646-4179-ADC8-2F6C17C12AB2}" type="datetime1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80E7-4CC2-42FE-A985-2FB3BCEC6B5E}" type="datetime1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3F92-63F1-4529-BA0A-D98618460383}" type="datetime1">
              <a:rPr lang="en-US" smtClean="0"/>
              <a:pPr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4AE3-FDED-426B-A392-5B688C1B3EAC}" type="datetime1">
              <a:rPr lang="en-US" smtClean="0"/>
              <a:pPr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D347-2E09-41D5-93A8-8123243A9A01}" type="datetime1">
              <a:rPr lang="en-US" smtClean="0"/>
              <a:pPr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2FB-5CD5-4C8F-B19B-C5A656B32D67}" type="datetime1">
              <a:rPr lang="en-US" smtClean="0"/>
              <a:pPr/>
              <a:t>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1D1E-669E-45BA-91AA-9317DA607D00}" type="datetime1">
              <a:rPr lang="en-US" smtClean="0"/>
              <a:pPr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B678-A99B-4DFC-B280-519B1F755EA5}" type="datetime1">
              <a:rPr lang="en-US" smtClean="0"/>
              <a:pPr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8E4B9-5879-4AF3-84AD-1CE1567A7872}" type="datetime1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73432-EF7F-B84F-BCFB-EEF96C8A23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8.emf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973147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LPS (Logic-based Production System) with </a:t>
            </a:r>
            <a:br>
              <a:rPr lang="en-GB" dirty="0"/>
            </a:br>
            <a:r>
              <a:rPr lang="en-GB" dirty="0"/>
              <a:t>CLOUT (Computational </a:t>
            </a:r>
            <a:r>
              <a:rPr lang="en-GB" dirty="0" err="1"/>
              <a:t>LOgic</a:t>
            </a:r>
            <a:r>
              <a:rPr lang="en-GB" dirty="0"/>
              <a:t> for Use in Teaching)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23728" y="2471814"/>
            <a:ext cx="8229600" cy="1268242"/>
          </a:xfrm>
        </p:spPr>
        <p:txBody>
          <a:bodyPr>
            <a:normAutofit/>
          </a:bodyPr>
          <a:lstStyle/>
          <a:p>
            <a:r>
              <a:rPr lang="en-GB" dirty="0"/>
              <a:t> </a:t>
            </a:r>
          </a:p>
          <a:p>
            <a:r>
              <a:rPr lang="en-US" dirty="0"/>
              <a:t>Robert Kowalski and </a:t>
            </a:r>
            <a:r>
              <a:rPr lang="en-US" dirty="0" err="1"/>
              <a:t>Fariba</a:t>
            </a:r>
            <a:r>
              <a:rPr lang="en-US" dirty="0"/>
              <a:t> Sadri</a:t>
            </a:r>
          </a:p>
          <a:p>
            <a:r>
              <a:rPr lang="en-US" dirty="0"/>
              <a:t>Imperial College London</a:t>
            </a:r>
            <a:endParaRPr lang="en-US" sz="2118" dirty="0"/>
          </a:p>
          <a:p>
            <a:endParaRPr lang="en-US" sz="2118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3187765"/>
            <a:ext cx="25359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1720" y="4077072"/>
            <a:ext cx="21990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Miguel </a:t>
            </a:r>
            <a:r>
              <a:rPr lang="en-GB" sz="2400" dirty="0" err="1"/>
              <a:t>Calejo</a:t>
            </a:r>
            <a:endParaRPr lang="en-GB" sz="2400" dirty="0"/>
          </a:p>
          <a:p>
            <a:r>
              <a:rPr lang="en-GB" sz="2400" dirty="0"/>
              <a:t>Interprolog.com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84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Computation generates actions to make reactive rules true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9129" y="5302389"/>
            <a:ext cx="1989376" cy="6714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13145" y="53959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External events</a:t>
            </a:r>
          </a:p>
        </p:txBody>
      </p:sp>
      <p:sp>
        <p:nvSpPr>
          <p:cNvPr id="9" name="Oval 8"/>
          <p:cNvSpPr/>
          <p:nvPr/>
        </p:nvSpPr>
        <p:spPr>
          <a:xfrm>
            <a:off x="3567529" y="1618901"/>
            <a:ext cx="2436590" cy="1526448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364017" y="2064035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The current state is updated.</a:t>
            </a:r>
          </a:p>
        </p:txBody>
      </p:sp>
      <p:sp>
        <p:nvSpPr>
          <p:cNvPr id="11" name="Oval 10"/>
          <p:cNvSpPr/>
          <p:nvPr/>
        </p:nvSpPr>
        <p:spPr>
          <a:xfrm>
            <a:off x="5875466" y="3573015"/>
            <a:ext cx="2440949" cy="1327363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707721" y="5131721"/>
            <a:ext cx="2451185" cy="1424311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1403648" y="3480515"/>
            <a:ext cx="2315220" cy="1477500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724128" y="3786952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Reactive rules whose conditions are true </a:t>
            </a:r>
          </a:p>
          <a:p>
            <a:pPr algn="ctr"/>
            <a:r>
              <a:rPr lang="en-GB" dirty="0"/>
              <a:t>are triggered.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39657" y="5420325"/>
            <a:ext cx="3004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Logic programs </a:t>
            </a:r>
          </a:p>
          <a:p>
            <a:pPr algn="ctr"/>
            <a:r>
              <a:rPr lang="en-GB" dirty="0"/>
              <a:t>reduce goals to </a:t>
            </a:r>
          </a:p>
          <a:p>
            <a:pPr algn="ctr"/>
            <a:r>
              <a:rPr lang="en-GB" dirty="0" err="1"/>
              <a:t>subgoals</a:t>
            </a:r>
            <a:r>
              <a:rPr lang="en-GB" dirty="0"/>
              <a:t> and actions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90353" y="3590282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Actions are </a:t>
            </a:r>
          </a:p>
          <a:p>
            <a:pPr algn="ctr"/>
            <a:r>
              <a:rPr lang="en-GB" dirty="0"/>
              <a:t>chosen and </a:t>
            </a:r>
          </a:p>
          <a:p>
            <a:pPr algn="ctr"/>
            <a:r>
              <a:rPr lang="en-GB" dirty="0"/>
              <a:t>combined with</a:t>
            </a:r>
          </a:p>
          <a:p>
            <a:pPr algn="ctr"/>
            <a:r>
              <a:rPr lang="en-GB" dirty="0"/>
              <a:t>external events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695392" y="2799402"/>
            <a:ext cx="1012329" cy="577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033373" y="4593534"/>
            <a:ext cx="497629" cy="6441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724128" y="2840162"/>
            <a:ext cx="1152128" cy="7328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943099" y="4973257"/>
            <a:ext cx="933157" cy="4407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2843808" y="4900378"/>
            <a:ext cx="1040419" cy="5446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948264" y="1705960"/>
            <a:ext cx="1738536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7156824" y="1778839"/>
            <a:ext cx="1522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Updates are destructive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018713" y="2049240"/>
            <a:ext cx="933157" cy="440751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94193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92480" cy="1143000"/>
          </a:xfrm>
        </p:spPr>
        <p:txBody>
          <a:bodyPr>
            <a:normAutofit/>
          </a:bodyPr>
          <a:lstStyle/>
          <a:p>
            <a:r>
              <a:rPr lang="en-US" dirty="0"/>
              <a:t>The logic of sentence 2 (and 3) is (almost) obvious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632"/>
            <a:ext cx="8229600" cy="4906963"/>
          </a:xfrm>
        </p:spPr>
        <p:txBody>
          <a:bodyPr>
            <a:noAutofit/>
          </a:bodyPr>
          <a:lstStyle/>
          <a:p>
            <a:pPr marL="812800">
              <a:lnSpc>
                <a:spcPct val="120000"/>
              </a:lnSpc>
            </a:pPr>
            <a:r>
              <a:rPr lang="en-US" sz="2400" dirty="0">
                <a:latin typeface="Book Antiqua" pitchFamily="18" charset="0"/>
                <a:cs typeface="Arabic Typesetting" pitchFamily="66" charset="-78"/>
              </a:rPr>
              <a:t>The driver will stop </a:t>
            </a:r>
            <a:endParaRPr lang="en-GB" sz="2400" dirty="0">
              <a:latin typeface="Book Antiqua" pitchFamily="18" charset="0"/>
              <a:cs typeface="Arabic Typesetting" pitchFamily="66" charset="-78"/>
            </a:endParaRPr>
          </a:p>
          <a:p>
            <a:pPr marL="812800"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  <a:latin typeface="Book Antiqua" pitchFamily="18" charset="0"/>
                <a:cs typeface="Arabic Typesetting" pitchFamily="66" charset="-78"/>
              </a:rPr>
              <a:t>if </a:t>
            </a:r>
            <a:r>
              <a:rPr lang="en-US" sz="2400" dirty="0">
                <a:latin typeface="Book Antiqua" pitchFamily="18" charset="0"/>
                <a:cs typeface="Arabic Typesetting" pitchFamily="66" charset="-78"/>
              </a:rPr>
              <a:t>any part of the train is in a station.</a:t>
            </a:r>
          </a:p>
          <a:p>
            <a:pPr marL="812800">
              <a:lnSpc>
                <a:spcPct val="120000"/>
              </a:lnSpc>
            </a:pPr>
            <a:endParaRPr lang="en-GB" sz="2400" dirty="0">
              <a:latin typeface="Book Antiqua" pitchFamily="18" charset="0"/>
              <a:cs typeface="Arabic Typesetting" pitchFamily="66" charset="-78"/>
            </a:endParaRPr>
          </a:p>
          <a:p>
            <a:r>
              <a:rPr lang="en-GB" sz="2400" dirty="0">
                <a:solidFill>
                  <a:srgbClr val="0000FF"/>
                </a:solidFill>
              </a:rPr>
              <a:t>Logic Program:</a:t>
            </a:r>
          </a:p>
          <a:p>
            <a:endParaRPr lang="en-GB" sz="2400" dirty="0">
              <a:solidFill>
                <a:srgbClr val="0000FF"/>
              </a:solidFill>
            </a:endParaRPr>
          </a:p>
          <a:p>
            <a:pPr marL="901700" lvl="0"/>
            <a:r>
              <a:rPr lang="en-US" sz="2400" i="1" dirty="0">
                <a:solidFill>
                  <a:srgbClr val="0000FF"/>
                </a:solidFill>
              </a:rPr>
              <a:t>the driver will stop the train in a station	</a:t>
            </a:r>
            <a:endParaRPr lang="en-GB" sz="2400" dirty="0">
              <a:solidFill>
                <a:srgbClr val="0000FF"/>
              </a:solidFill>
            </a:endParaRPr>
          </a:p>
          <a:p>
            <a:pPr marL="901700" lvl="0"/>
            <a:r>
              <a:rPr lang="en-US" sz="2400" i="1" dirty="0">
                <a:solidFill>
                  <a:srgbClr val="FF0000"/>
                </a:solidFill>
              </a:rPr>
              <a:t>if</a:t>
            </a:r>
            <a:r>
              <a:rPr lang="en-US" sz="2400" i="1" dirty="0">
                <a:solidFill>
                  <a:srgbClr val="0000FF"/>
                </a:solidFill>
              </a:rPr>
              <a:t> </a:t>
            </a:r>
            <a:r>
              <a:rPr lang="en-GB" sz="2400" i="1" dirty="0">
                <a:solidFill>
                  <a:srgbClr val="0000FF"/>
                </a:solidFill>
              </a:rPr>
              <a:t>you alert the driver</a:t>
            </a:r>
            <a:endParaRPr lang="en-GB" sz="2400" dirty="0">
              <a:solidFill>
                <a:srgbClr val="0000FF"/>
              </a:solidFill>
            </a:endParaRPr>
          </a:p>
          <a:p>
            <a:pPr marL="901700" lvl="0"/>
            <a:r>
              <a:rPr lang="en-US" sz="2400" i="1" dirty="0">
                <a:solidFill>
                  <a:srgbClr val="FF0000"/>
                </a:solidFill>
              </a:rPr>
              <a:t>and</a:t>
            </a:r>
            <a:r>
              <a:rPr lang="en-US" sz="2400" i="1" dirty="0">
                <a:solidFill>
                  <a:srgbClr val="0000FF"/>
                </a:solidFill>
              </a:rPr>
              <a:t> any part of the train is in the station.</a:t>
            </a:r>
          </a:p>
          <a:p>
            <a:pPr marL="812800" lvl="0"/>
            <a:endParaRPr lang="en-US" sz="1000" i="1" dirty="0">
              <a:solidFill>
                <a:srgbClr val="0000FF"/>
              </a:solidFill>
            </a:endParaRPr>
          </a:p>
          <a:p>
            <a:r>
              <a:rPr lang="en-US" sz="2400" i="1" dirty="0">
                <a:solidFill>
                  <a:srgbClr val="0000FF"/>
                </a:solidFill>
              </a:rPr>
              <a:t>				</a:t>
            </a:r>
          </a:p>
          <a:p>
            <a:r>
              <a:rPr lang="en-GB" sz="2400" dirty="0">
                <a:solidFill>
                  <a:srgbClr val="007E39"/>
                </a:solidFill>
              </a:rPr>
              <a:t>Forward reasoning </a:t>
            </a:r>
            <a:r>
              <a:rPr lang="en-GB" sz="2400" dirty="0"/>
              <a:t>derives </a:t>
            </a:r>
          </a:p>
          <a:p>
            <a:r>
              <a:rPr lang="en-GB" sz="2400" dirty="0"/>
              <a:t>logical consequences of alerting the driver.</a:t>
            </a:r>
          </a:p>
          <a:p>
            <a:endParaRPr lang="en-US" sz="2400" i="1" dirty="0">
              <a:solidFill>
                <a:srgbClr val="0000FF"/>
              </a:solidFill>
            </a:endParaRPr>
          </a:p>
          <a:p>
            <a:pPr marL="812800" lvl="0"/>
            <a:endParaRPr lang="en-US" sz="2400" i="1" dirty="0">
              <a:solidFill>
                <a:srgbClr val="0000FF"/>
              </a:solidFill>
            </a:endParaRPr>
          </a:p>
          <a:p>
            <a:pPr marL="711200"/>
            <a:endParaRPr lang="en-GB" sz="1050" dirty="0">
              <a:solidFill>
                <a:srgbClr val="0000FF"/>
              </a:solidFill>
            </a:endParaRPr>
          </a:p>
          <a:p>
            <a:r>
              <a:rPr lang="en-GB" sz="1050" dirty="0"/>
              <a:t> </a:t>
            </a:r>
          </a:p>
          <a:p>
            <a:endParaRPr lang="en-GB" sz="2400" dirty="0"/>
          </a:p>
          <a:p>
            <a:pPr marL="3175" defTabSz="-368300"/>
            <a:endParaRPr lang="en-GB" sz="20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614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The logic of sentence 4 is hidden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632"/>
            <a:ext cx="8229600" cy="4906963"/>
          </a:xfrm>
        </p:spPr>
        <p:txBody>
          <a:bodyPr>
            <a:noAutofit/>
          </a:bodyPr>
          <a:lstStyle/>
          <a:p>
            <a:pPr marL="812800">
              <a:lnSpc>
                <a:spcPct val="120000"/>
              </a:lnSpc>
            </a:pPr>
            <a:r>
              <a:rPr lang="en-US" sz="2400" dirty="0">
                <a:latin typeface="Book Antiqua" pitchFamily="18" charset="0"/>
                <a:cs typeface="Arabic Typesetting" pitchFamily="66" charset="-78"/>
              </a:rPr>
              <a:t>There is a 50 pound penalty </a:t>
            </a:r>
          </a:p>
          <a:p>
            <a:pPr marL="812800"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  <a:latin typeface="Book Antiqua" pitchFamily="18" charset="0"/>
                <a:cs typeface="Arabic Typesetting" pitchFamily="66" charset="-78"/>
              </a:rPr>
              <a:t>for</a:t>
            </a:r>
            <a:r>
              <a:rPr lang="en-US" sz="2400" dirty="0">
                <a:latin typeface="Book Antiqua" pitchFamily="18" charset="0"/>
                <a:cs typeface="Arabic Typesetting" pitchFamily="66" charset="-78"/>
              </a:rPr>
              <a:t> improper use.</a:t>
            </a:r>
          </a:p>
          <a:p>
            <a:pPr marL="812800">
              <a:lnSpc>
                <a:spcPct val="120000"/>
              </a:lnSpc>
            </a:pPr>
            <a:endParaRPr lang="en-GB" sz="24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0000FF"/>
                </a:solidFill>
                <a:cs typeface="Arabic Typesetting" pitchFamily="66" charset="-78"/>
              </a:rPr>
              <a:t>The hidden logic:</a:t>
            </a:r>
          </a:p>
          <a:p>
            <a:endParaRPr lang="en-GB" sz="900" dirty="0"/>
          </a:p>
          <a:p>
            <a:r>
              <a:rPr lang="en-GB" sz="2400" i="1" dirty="0">
                <a:solidFill>
                  <a:srgbClr val="0000FF"/>
                </a:solidFill>
              </a:rPr>
              <a:t>		</a:t>
            </a:r>
            <a:r>
              <a:rPr lang="en-US" sz="2400" i="1" dirty="0">
                <a:solidFill>
                  <a:srgbClr val="0000FF"/>
                </a:solidFill>
              </a:rPr>
              <a:t>You may receive a £50 penalty</a:t>
            </a:r>
            <a:endParaRPr lang="en-GB" sz="2400" dirty="0">
              <a:solidFill>
                <a:srgbClr val="0000FF"/>
              </a:solidFill>
            </a:endParaRPr>
          </a:p>
          <a:p>
            <a:r>
              <a:rPr lang="en-US" sz="2400" i="1" dirty="0">
                <a:solidFill>
                  <a:srgbClr val="0000FF"/>
                </a:solidFill>
              </a:rPr>
              <a:t>		</a:t>
            </a:r>
            <a:r>
              <a:rPr lang="en-US" sz="2400" i="1" dirty="0">
                <a:solidFill>
                  <a:srgbClr val="FF0000"/>
                </a:solidFill>
              </a:rPr>
              <a:t>if</a:t>
            </a:r>
            <a:r>
              <a:rPr lang="en-US" sz="2400" i="1" dirty="0">
                <a:solidFill>
                  <a:srgbClr val="0000FF"/>
                </a:solidFill>
              </a:rPr>
              <a:t> you use the alarm signal button improperly</a:t>
            </a:r>
          </a:p>
          <a:p>
            <a:r>
              <a:rPr lang="en-GB" sz="2400" i="1" dirty="0">
                <a:solidFill>
                  <a:srgbClr val="0000FF"/>
                </a:solidFill>
              </a:rPr>
              <a:t>	</a:t>
            </a:r>
          </a:p>
          <a:p>
            <a:pPr marL="1588" defTabSz="254000"/>
            <a:r>
              <a:rPr lang="en-GB" sz="2400" dirty="0">
                <a:solidFill>
                  <a:srgbClr val="007E39"/>
                </a:solidFill>
              </a:rPr>
              <a:t>Forward reasoning </a:t>
            </a:r>
            <a:r>
              <a:rPr lang="en-GB" sz="2400" dirty="0"/>
              <a:t>derives logical consequences.</a:t>
            </a:r>
          </a:p>
          <a:p>
            <a:pPr marL="1588" defTabSz="254000"/>
            <a:endParaRPr lang="en-GB" i="1" dirty="0">
              <a:solidFill>
                <a:srgbClr val="0000FF"/>
              </a:solidFill>
            </a:endParaRPr>
          </a:p>
          <a:p>
            <a:pPr marL="1588" defTabSz="254000"/>
            <a:r>
              <a:rPr lang="en-GB" dirty="0">
                <a:solidFill>
                  <a:srgbClr val="FF0000"/>
                </a:solidFill>
              </a:rPr>
              <a:t>Backward reasoning </a:t>
            </a:r>
            <a:r>
              <a:rPr lang="en-GB" dirty="0"/>
              <a:t>decomposes problems into </a:t>
            </a:r>
            <a:r>
              <a:rPr lang="en-GB" dirty="0" err="1"/>
              <a:t>subproblems</a:t>
            </a:r>
            <a:r>
              <a:rPr lang="en-GB" dirty="0"/>
              <a:t>.</a:t>
            </a:r>
            <a:endParaRPr lang="en-GB" sz="100" dirty="0"/>
          </a:p>
          <a:p>
            <a:r>
              <a:rPr lang="en-GB" sz="1000" i="1" dirty="0">
                <a:solidFill>
                  <a:srgbClr val="0000FF"/>
                </a:solidFill>
              </a:rPr>
              <a:t>		</a:t>
            </a:r>
            <a:endParaRPr lang="en-GB" sz="1800" i="1" dirty="0">
              <a:solidFill>
                <a:srgbClr val="0000FF"/>
              </a:solidFill>
            </a:endParaRPr>
          </a:p>
          <a:p>
            <a:r>
              <a:rPr lang="en-GB" i="1" dirty="0">
                <a:solidFill>
                  <a:srgbClr val="0000FF"/>
                </a:solidFill>
              </a:rPr>
              <a:t>		press the alarm signal button improperly</a:t>
            </a:r>
          </a:p>
          <a:p>
            <a:pPr marL="901700"/>
            <a:r>
              <a:rPr lang="en-GB" i="1" dirty="0">
                <a:solidFill>
                  <a:srgbClr val="FF0000"/>
                </a:solidFill>
              </a:rPr>
              <a:t>to</a:t>
            </a:r>
            <a:r>
              <a:rPr lang="en-GB" i="1" dirty="0">
                <a:solidFill>
                  <a:srgbClr val="0000FF"/>
                </a:solidFill>
              </a:rPr>
              <a:t>  receive a 50 pound penalty</a:t>
            </a:r>
          </a:p>
          <a:p>
            <a:pPr marL="1588" defTabSz="254000"/>
            <a:endParaRPr lang="en-GB" sz="2400" i="1" dirty="0">
              <a:solidFill>
                <a:srgbClr val="0000FF"/>
              </a:solidFill>
            </a:endParaRPr>
          </a:p>
          <a:p>
            <a:pPr marL="901700"/>
            <a:endParaRPr lang="en-GB" sz="2000" i="1" dirty="0">
              <a:solidFill>
                <a:srgbClr val="0000FF"/>
              </a:solidFill>
            </a:endParaRPr>
          </a:p>
          <a:p>
            <a:pPr defTabSz="266700"/>
            <a:endParaRPr lang="en-GB" sz="1050" dirty="0"/>
          </a:p>
          <a:p>
            <a:endParaRPr lang="en-GB" sz="2400" dirty="0"/>
          </a:p>
          <a:p>
            <a:pPr marL="3175" defTabSz="-368300"/>
            <a:endParaRPr lang="en-GB" sz="20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As Sherlock Holmes explained to Dr. Watson</a:t>
            </a:r>
            <a:endParaRPr lang="en-US" sz="2800" dirty="0"/>
          </a:p>
        </p:txBody>
      </p:sp>
      <p:pic>
        <p:nvPicPr>
          <p:cNvPr id="4" name="Picture 4" descr="http://cannonballread5.files.wordpress.com/2013/06/91xvzmttucl__sl1413_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48264" y="1417638"/>
            <a:ext cx="1555662" cy="2526609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1068-D62E-422C-AB7D-5FE9A09DEB85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38560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As Sherlock Holmes explained to Dr. Watson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46726" cy="4525963"/>
          </a:xfrm>
        </p:spPr>
        <p:txBody>
          <a:bodyPr>
            <a:normAutofit/>
          </a:bodyPr>
          <a:lstStyle/>
          <a:p>
            <a:r>
              <a:rPr lang="en-GB" sz="2400" dirty="0"/>
              <a:t>“In solving a problem of this sort, </a:t>
            </a:r>
          </a:p>
          <a:p>
            <a:r>
              <a:rPr lang="en-GB" sz="2400" dirty="0"/>
              <a:t>the grand thing is to be able to </a:t>
            </a:r>
            <a:r>
              <a:rPr lang="en-GB" sz="2400" dirty="0">
                <a:solidFill>
                  <a:srgbClr val="0000FF"/>
                </a:solidFill>
              </a:rPr>
              <a:t>reason backward</a:t>
            </a:r>
            <a:r>
              <a:rPr lang="en-GB" sz="2400" dirty="0"/>
              <a:t>. </a:t>
            </a:r>
          </a:p>
          <a:p>
            <a:r>
              <a:rPr lang="en-GB" sz="2400" dirty="0"/>
              <a:t>That is a very useful accomplishment, </a:t>
            </a:r>
          </a:p>
          <a:p>
            <a:r>
              <a:rPr lang="en-GB" sz="2400" dirty="0"/>
              <a:t>and a very easy one, </a:t>
            </a:r>
          </a:p>
          <a:p>
            <a:r>
              <a:rPr lang="en-GB" sz="2400" dirty="0"/>
              <a:t>but people do not practise it much. </a:t>
            </a:r>
          </a:p>
          <a:p>
            <a:endParaRPr lang="en-GB" sz="2400" dirty="0"/>
          </a:p>
        </p:txBody>
      </p:sp>
      <p:pic>
        <p:nvPicPr>
          <p:cNvPr id="4" name="Picture 4" descr="http://cannonballread5.files.wordpress.com/2013/06/91xvzmttucl__sl1413_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48264" y="1417638"/>
            <a:ext cx="1555662" cy="2526609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1068-D62E-422C-AB7D-5FE9A09DEB85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5407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As Sherlock Holmes explained to Dr. Watson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46726" cy="4525963"/>
          </a:xfrm>
        </p:spPr>
        <p:txBody>
          <a:bodyPr>
            <a:normAutofit/>
          </a:bodyPr>
          <a:lstStyle/>
          <a:p>
            <a:r>
              <a:rPr lang="en-GB" sz="2400" dirty="0"/>
              <a:t>“In solving a problem of this sort, </a:t>
            </a:r>
          </a:p>
          <a:p>
            <a:r>
              <a:rPr lang="en-GB" sz="2400" dirty="0"/>
              <a:t>the grand thing is to be able to </a:t>
            </a:r>
            <a:r>
              <a:rPr lang="en-GB" sz="2400" dirty="0">
                <a:solidFill>
                  <a:srgbClr val="0000FF"/>
                </a:solidFill>
              </a:rPr>
              <a:t>reason backward</a:t>
            </a:r>
            <a:r>
              <a:rPr lang="en-GB" sz="2400" dirty="0"/>
              <a:t>. </a:t>
            </a:r>
          </a:p>
          <a:p>
            <a:r>
              <a:rPr lang="en-GB" sz="2400" dirty="0"/>
              <a:t>That is a very useful accomplishment, </a:t>
            </a:r>
          </a:p>
          <a:p>
            <a:r>
              <a:rPr lang="en-GB" sz="2400" dirty="0"/>
              <a:t>and a very easy one, </a:t>
            </a:r>
          </a:p>
          <a:p>
            <a:r>
              <a:rPr lang="en-GB" sz="2400" dirty="0"/>
              <a:t>but people do not practise it much. </a:t>
            </a:r>
          </a:p>
          <a:p>
            <a:endParaRPr lang="en-GB" sz="2400" dirty="0"/>
          </a:p>
          <a:p>
            <a:r>
              <a:rPr lang="en-GB" sz="2400" dirty="0"/>
              <a:t>In the everyday affairs of life, </a:t>
            </a:r>
          </a:p>
          <a:p>
            <a:r>
              <a:rPr lang="en-GB" sz="2400" dirty="0"/>
              <a:t>it is more useful to </a:t>
            </a:r>
            <a:r>
              <a:rPr lang="en-GB" sz="2400" dirty="0">
                <a:solidFill>
                  <a:srgbClr val="0000FF"/>
                </a:solidFill>
              </a:rPr>
              <a:t>reason forward</a:t>
            </a:r>
            <a:r>
              <a:rPr lang="en-GB" sz="2400" dirty="0"/>
              <a:t>, </a:t>
            </a:r>
          </a:p>
          <a:p>
            <a:r>
              <a:rPr lang="en-GB" sz="2400" dirty="0"/>
              <a:t>and so the other comes to be neglected.”</a:t>
            </a:r>
            <a:endParaRPr lang="en-US" sz="2400" dirty="0"/>
          </a:p>
        </p:txBody>
      </p:sp>
      <p:pic>
        <p:nvPicPr>
          <p:cNvPr id="4" name="Picture 4" descr="http://cannonballread5.files.wordpress.com/2013/06/91xvzmttucl__sl1413_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48264" y="1417638"/>
            <a:ext cx="1555662" cy="2526609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1068-D62E-422C-AB7D-5FE9A09DEB85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9460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914400"/>
            <a:ext cx="8686800" cy="575496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27" dirty="0">
                <a:solidFill>
                  <a:srgbClr val="0000FF"/>
                </a:solidFill>
              </a:rPr>
              <a:t>Jonathan Baron “Thinking and Deciding” </a:t>
            </a:r>
          </a:p>
          <a:p>
            <a:pPr algn="l">
              <a:lnSpc>
                <a:spcPct val="90000"/>
              </a:lnSpc>
            </a:pPr>
            <a:r>
              <a:rPr lang="en-US" sz="3027" dirty="0">
                <a:solidFill>
                  <a:srgbClr val="0000FF"/>
                </a:solidFill>
              </a:rPr>
              <a:t>(Fourth edition, 2008, page 6)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0232" y="1412776"/>
            <a:ext cx="2160240" cy="324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7053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914400"/>
            <a:ext cx="8686800" cy="575496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27" dirty="0">
                <a:solidFill>
                  <a:srgbClr val="0000FF"/>
                </a:solidFill>
              </a:rPr>
              <a:t>Jonathan Baron “Thinking and Deciding” </a:t>
            </a:r>
          </a:p>
          <a:p>
            <a:pPr algn="l">
              <a:lnSpc>
                <a:spcPct val="90000"/>
              </a:lnSpc>
            </a:pPr>
            <a:r>
              <a:rPr lang="en-US" sz="3027" dirty="0">
                <a:solidFill>
                  <a:srgbClr val="0000FF"/>
                </a:solidFill>
              </a:rPr>
              <a:t>(Fourth edition, 2008, page 6)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“</a:t>
            </a:r>
            <a:r>
              <a:rPr lang="en-US" sz="2400" i="1" dirty="0">
                <a:solidFill>
                  <a:srgbClr val="FF0000"/>
                </a:solidFill>
              </a:rPr>
              <a:t>Thinking</a:t>
            </a:r>
            <a:r>
              <a:rPr lang="en-US" sz="2400" dirty="0">
                <a:solidFill>
                  <a:schemeClr val="tx1"/>
                </a:solidFill>
              </a:rPr>
              <a:t> about actions, </a:t>
            </a: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beliefs and personal goals </a:t>
            </a: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can all be described in terms of </a:t>
            </a: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a common framework, </a:t>
            </a:r>
          </a:p>
          <a:p>
            <a:pPr algn="l"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0232" y="1412776"/>
            <a:ext cx="2160240" cy="324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5039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914400"/>
            <a:ext cx="8686800" cy="575496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27" dirty="0">
                <a:solidFill>
                  <a:srgbClr val="0000FF"/>
                </a:solidFill>
              </a:rPr>
              <a:t>Jonathan Baron “Thinking and Deciding” </a:t>
            </a:r>
          </a:p>
          <a:p>
            <a:pPr algn="l">
              <a:lnSpc>
                <a:spcPct val="90000"/>
              </a:lnSpc>
            </a:pPr>
            <a:r>
              <a:rPr lang="en-US" sz="3027" dirty="0">
                <a:solidFill>
                  <a:srgbClr val="0000FF"/>
                </a:solidFill>
              </a:rPr>
              <a:t>(Fourth edition, 2008, page 6)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“</a:t>
            </a:r>
            <a:r>
              <a:rPr lang="en-US" sz="2400" i="1" dirty="0">
                <a:solidFill>
                  <a:srgbClr val="FF0000"/>
                </a:solidFill>
              </a:rPr>
              <a:t>Thinking</a:t>
            </a:r>
            <a:r>
              <a:rPr lang="en-US" sz="2400" dirty="0">
                <a:solidFill>
                  <a:schemeClr val="tx1"/>
                </a:solidFill>
              </a:rPr>
              <a:t> about actions, </a:t>
            </a: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beliefs and personal goals </a:t>
            </a: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can all be described in terms of </a:t>
            </a: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a common framework, </a:t>
            </a:r>
          </a:p>
          <a:p>
            <a:pPr algn="l"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which asserts that </a:t>
            </a: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thinking consists of </a:t>
            </a:r>
            <a:r>
              <a:rPr lang="en-US" sz="2400" i="1" dirty="0">
                <a:solidFill>
                  <a:srgbClr val="FF0000"/>
                </a:solidFill>
              </a:rPr>
              <a:t>search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i="1" dirty="0">
                <a:solidFill>
                  <a:srgbClr val="007E39"/>
                </a:solidFill>
              </a:rPr>
              <a:t>inference</a:t>
            </a:r>
            <a:r>
              <a:rPr lang="en-US" sz="2400" dirty="0">
                <a:solidFill>
                  <a:srgbClr val="007E39"/>
                </a:solidFill>
              </a:rPr>
              <a:t>. </a:t>
            </a:r>
          </a:p>
          <a:p>
            <a:pPr algn="l"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0232" y="1412776"/>
            <a:ext cx="2160240" cy="324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0049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914400"/>
            <a:ext cx="8686800" cy="575496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27" dirty="0">
                <a:solidFill>
                  <a:srgbClr val="0000FF"/>
                </a:solidFill>
              </a:rPr>
              <a:t>Jonathan Baron “Thinking and Deciding” </a:t>
            </a:r>
          </a:p>
          <a:p>
            <a:pPr algn="l">
              <a:lnSpc>
                <a:spcPct val="90000"/>
              </a:lnSpc>
            </a:pPr>
            <a:r>
              <a:rPr lang="en-US" sz="3027" dirty="0">
                <a:solidFill>
                  <a:srgbClr val="0000FF"/>
                </a:solidFill>
              </a:rPr>
              <a:t>(Fourth edition, 2008, page 6)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“</a:t>
            </a:r>
            <a:r>
              <a:rPr lang="en-US" sz="2400" i="1" dirty="0">
                <a:solidFill>
                  <a:srgbClr val="FF0000"/>
                </a:solidFill>
              </a:rPr>
              <a:t>Thinking</a:t>
            </a:r>
            <a:r>
              <a:rPr lang="en-US" sz="2400" dirty="0">
                <a:solidFill>
                  <a:schemeClr val="tx1"/>
                </a:solidFill>
              </a:rPr>
              <a:t> about actions, </a:t>
            </a: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beliefs and personal goals </a:t>
            </a: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can all be described in terms of </a:t>
            </a: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a common framework, </a:t>
            </a:r>
          </a:p>
          <a:p>
            <a:pPr algn="l"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which asserts that </a:t>
            </a: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thinking consists of </a:t>
            </a:r>
            <a:r>
              <a:rPr lang="en-US" sz="2400" i="1" dirty="0">
                <a:solidFill>
                  <a:srgbClr val="FF0000"/>
                </a:solidFill>
              </a:rPr>
              <a:t>search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i="1" dirty="0">
                <a:solidFill>
                  <a:srgbClr val="007E39"/>
                </a:solidFill>
              </a:rPr>
              <a:t>inference</a:t>
            </a:r>
            <a:r>
              <a:rPr lang="en-US" sz="2400" dirty="0">
                <a:solidFill>
                  <a:srgbClr val="007E39"/>
                </a:solidFill>
              </a:rPr>
              <a:t>. </a:t>
            </a:r>
          </a:p>
          <a:p>
            <a:pPr algn="l"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We </a:t>
            </a:r>
            <a:r>
              <a:rPr lang="en-US" sz="2400" i="1" dirty="0">
                <a:solidFill>
                  <a:srgbClr val="FF0000"/>
                </a:solidFill>
              </a:rPr>
              <a:t>search</a:t>
            </a:r>
            <a:r>
              <a:rPr lang="en-US" sz="2400" dirty="0">
                <a:solidFill>
                  <a:schemeClr val="tx1"/>
                </a:solidFill>
              </a:rPr>
              <a:t> for certain objects and then </a:t>
            </a:r>
            <a:r>
              <a:rPr lang="en-US" sz="2400" i="1" dirty="0">
                <a:solidFill>
                  <a:srgbClr val="007E39"/>
                </a:solidFill>
              </a:rPr>
              <a:t>make inferences </a:t>
            </a: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from and about the objects we have found.</a:t>
            </a:r>
            <a:r>
              <a:rPr lang="en-US" sz="2400" dirty="0">
                <a:solidFill>
                  <a:srgbClr val="000000"/>
                </a:solidFill>
              </a:rPr>
              <a:t>”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0232" y="1412776"/>
            <a:ext cx="2160240" cy="324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9464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914400"/>
            <a:ext cx="8686800" cy="575496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27" dirty="0">
                <a:solidFill>
                  <a:srgbClr val="0000FF"/>
                </a:solidFill>
              </a:rPr>
              <a:t>Jonathan Baron “Thinking and Deciding” </a:t>
            </a:r>
          </a:p>
          <a:p>
            <a:pPr algn="l">
              <a:lnSpc>
                <a:spcPct val="90000"/>
              </a:lnSpc>
            </a:pPr>
            <a:r>
              <a:rPr lang="en-US" sz="3027" dirty="0">
                <a:solidFill>
                  <a:srgbClr val="0000FF"/>
                </a:solidFill>
              </a:rPr>
              <a:t>(Fourth edition, 2008, page 6)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“</a:t>
            </a:r>
            <a:r>
              <a:rPr lang="en-US" sz="2400" i="1" dirty="0">
                <a:solidFill>
                  <a:srgbClr val="FF0000"/>
                </a:solidFill>
              </a:rPr>
              <a:t>Thinking</a:t>
            </a:r>
            <a:r>
              <a:rPr lang="en-US" sz="2400" dirty="0">
                <a:solidFill>
                  <a:schemeClr val="tx1"/>
                </a:solidFill>
              </a:rPr>
              <a:t> about actions, </a:t>
            </a: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beliefs and personal goals </a:t>
            </a: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can all be described in terms of </a:t>
            </a: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a common framework, </a:t>
            </a:r>
          </a:p>
          <a:p>
            <a:pPr algn="l"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which asserts that </a:t>
            </a: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thinking consists of </a:t>
            </a:r>
            <a:r>
              <a:rPr lang="en-US" sz="2400" i="1" dirty="0">
                <a:solidFill>
                  <a:srgbClr val="0000FF"/>
                </a:solidFill>
              </a:rPr>
              <a:t>search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i="1" dirty="0">
                <a:solidFill>
                  <a:srgbClr val="0000FF"/>
                </a:solidFill>
              </a:rPr>
              <a:t>inference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algn="l"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We </a:t>
            </a:r>
            <a:r>
              <a:rPr lang="en-US" sz="2400" i="1" dirty="0">
                <a:solidFill>
                  <a:srgbClr val="FF0000"/>
                </a:solidFill>
              </a:rPr>
              <a:t>search</a:t>
            </a:r>
            <a:r>
              <a:rPr lang="en-US" sz="2400" dirty="0">
                <a:solidFill>
                  <a:schemeClr val="tx1"/>
                </a:solidFill>
              </a:rPr>
              <a:t> for certain objects and then </a:t>
            </a:r>
            <a:r>
              <a:rPr lang="en-US" sz="2400" i="1" dirty="0">
                <a:solidFill>
                  <a:srgbClr val="00B050"/>
                </a:solidFill>
              </a:rPr>
              <a:t>make inferences </a:t>
            </a: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from and about the objects we have found.</a:t>
            </a:r>
            <a:r>
              <a:rPr lang="en-US" sz="2400" dirty="0">
                <a:solidFill>
                  <a:srgbClr val="000000"/>
                </a:solidFill>
              </a:rPr>
              <a:t>”</a:t>
            </a:r>
          </a:p>
          <a:p>
            <a:pPr algn="l"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</a:rPr>
              <a:t>And then we </a:t>
            </a:r>
            <a:r>
              <a:rPr lang="en-US" sz="2400" i="1" dirty="0">
                <a:solidFill>
                  <a:srgbClr val="FF0000"/>
                </a:solidFill>
              </a:rPr>
              <a:t>decide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0232" y="1412776"/>
            <a:ext cx="2160240" cy="324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8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syntax of LPS is Fluid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5237"/>
            <a:ext cx="8229600" cy="1344043"/>
          </a:xfrm>
        </p:spPr>
        <p:txBody>
          <a:bodyPr>
            <a:normAutofit fontScale="92500" lnSpcReduction="20000"/>
          </a:bodyPr>
          <a:lstStyle/>
          <a:p>
            <a:endParaRPr lang="en-US" i="1" baseline="-25000" dirty="0">
              <a:solidFill>
                <a:srgbClr val="0000FF"/>
              </a:solidFill>
            </a:endParaRPr>
          </a:p>
          <a:p>
            <a:r>
              <a:rPr lang="en-GB" b="1" dirty="0">
                <a:solidFill>
                  <a:srgbClr val="FF0000"/>
                </a:solidFill>
                <a:sym typeface="Symbol"/>
              </a:rPr>
              <a:t>			</a:t>
            </a:r>
            <a:r>
              <a:rPr lang="en-GB" i="1" dirty="0">
                <a:solidFill>
                  <a:srgbClr val="0000FF"/>
                </a:solidFill>
              </a:rPr>
              <a:t>X</a:t>
            </a:r>
            <a:r>
              <a:rPr lang="en-GB" i="1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[</a:t>
            </a:r>
            <a:r>
              <a:rPr lang="en-US" i="1" dirty="0">
                <a:solidFill>
                  <a:srgbClr val="0000FF"/>
                </a:solidFill>
              </a:rPr>
              <a:t>antecedent </a:t>
            </a:r>
            <a:r>
              <a:rPr lang="en-US" i="1" dirty="0">
                <a:solidFill>
                  <a:srgbClr val="FF0000"/>
                </a:solidFill>
                <a:sym typeface="Symbol"/>
              </a:rPr>
              <a:t></a:t>
            </a:r>
            <a:r>
              <a:rPr lang="en-US" i="1" dirty="0">
                <a:solidFill>
                  <a:srgbClr val="0000FF"/>
                </a:solidFill>
                <a:sym typeface="Symbol"/>
              </a:rPr>
              <a:t> 			  </a:t>
            </a:r>
            <a:r>
              <a:rPr lang="en-GB" b="1" dirty="0">
                <a:solidFill>
                  <a:srgbClr val="FF0000"/>
                </a:solidFill>
                <a:sym typeface="Symbol"/>
              </a:rPr>
              <a:t> </a:t>
            </a:r>
            <a:r>
              <a:rPr lang="en-GB" i="1" dirty="0">
                <a:solidFill>
                  <a:srgbClr val="0000FF"/>
                </a:solidFill>
              </a:rPr>
              <a:t>Y</a:t>
            </a:r>
            <a:r>
              <a:rPr lang="en-GB" dirty="0">
                <a:solidFill>
                  <a:srgbClr val="0000FF"/>
                </a:solidFill>
                <a:sym typeface="Symbol"/>
              </a:rPr>
              <a:t> </a:t>
            </a:r>
            <a:r>
              <a:rPr lang="en-GB" dirty="0">
                <a:solidFill>
                  <a:srgbClr val="0070C0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consequent</a:t>
            </a:r>
            <a:r>
              <a:rPr lang="en-GB" dirty="0">
                <a:solidFill>
                  <a:srgbClr val="0070C0"/>
                </a:solidFill>
              </a:rPr>
              <a:t>]</a:t>
            </a:r>
          </a:p>
          <a:p>
            <a:r>
              <a:rPr lang="en-GB" dirty="0"/>
              <a:t>or	      </a:t>
            </a:r>
            <a:r>
              <a:rPr lang="en-GB" i="1" dirty="0">
                <a:solidFill>
                  <a:srgbClr val="FF0000"/>
                </a:solidFill>
                <a:sym typeface="Symbol"/>
              </a:rPr>
              <a:t>for all </a:t>
            </a:r>
            <a:r>
              <a:rPr lang="en-GB" i="1" dirty="0">
                <a:solidFill>
                  <a:srgbClr val="0000FF"/>
                </a:solidFill>
              </a:rPr>
              <a:t>X </a:t>
            </a:r>
            <a:r>
              <a:rPr lang="en-GB" dirty="0">
                <a:solidFill>
                  <a:srgbClr val="0070C0"/>
                </a:solidFill>
              </a:rPr>
              <a:t>[</a:t>
            </a:r>
            <a:r>
              <a:rPr lang="en-US" i="1" dirty="0">
                <a:solidFill>
                  <a:srgbClr val="0000FF"/>
                </a:solidFill>
              </a:rPr>
              <a:t>antecedent </a:t>
            </a:r>
            <a:r>
              <a:rPr lang="en-US" i="1" dirty="0">
                <a:solidFill>
                  <a:srgbClr val="FF0000"/>
                </a:solidFill>
                <a:sym typeface="Symbol"/>
              </a:rPr>
              <a:t></a:t>
            </a:r>
            <a:r>
              <a:rPr lang="en-US" i="1" dirty="0">
                <a:solidFill>
                  <a:srgbClr val="0000FF"/>
                </a:solidFill>
                <a:sym typeface="Symbol"/>
              </a:rPr>
              <a:t>  </a:t>
            </a:r>
            <a:r>
              <a:rPr lang="en-GB" i="1" dirty="0">
                <a:solidFill>
                  <a:srgbClr val="FF0000"/>
                </a:solidFill>
                <a:sym typeface="Symbol"/>
              </a:rPr>
              <a:t>there exists </a:t>
            </a:r>
            <a:r>
              <a:rPr lang="en-GB" i="1" dirty="0">
                <a:solidFill>
                  <a:srgbClr val="0000FF"/>
                </a:solidFill>
              </a:rPr>
              <a:t>Y</a:t>
            </a:r>
            <a:r>
              <a:rPr lang="en-GB" dirty="0">
                <a:solidFill>
                  <a:srgbClr val="0000FF"/>
                </a:solidFill>
                <a:sym typeface="Symbol"/>
              </a:rPr>
              <a:t> </a:t>
            </a:r>
            <a:r>
              <a:rPr lang="en-GB" dirty="0">
                <a:solidFill>
                  <a:srgbClr val="0070C0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consequent</a:t>
            </a:r>
            <a:r>
              <a:rPr lang="en-GB" dirty="0">
                <a:solidFill>
                  <a:srgbClr val="0070C0"/>
                </a:solidFill>
              </a:rPr>
              <a:t>]</a:t>
            </a:r>
          </a:p>
          <a:p>
            <a:r>
              <a:rPr lang="en-GB" dirty="0"/>
              <a:t>or			       </a:t>
            </a:r>
            <a:r>
              <a:rPr lang="en-US" i="1" dirty="0">
                <a:solidFill>
                  <a:srgbClr val="0000FF"/>
                </a:solidFill>
              </a:rPr>
              <a:t>antecedent  </a:t>
            </a:r>
            <a:r>
              <a:rPr lang="en-US" i="1" dirty="0">
                <a:solidFill>
                  <a:srgbClr val="FF0000"/>
                </a:solidFill>
                <a:sym typeface="Symbol"/>
              </a:rPr>
              <a:t></a:t>
            </a:r>
            <a:r>
              <a:rPr lang="en-US" i="1" dirty="0">
                <a:solidFill>
                  <a:srgbClr val="0000FF"/>
                </a:solidFill>
                <a:sym typeface="Symbol"/>
              </a:rPr>
              <a:t> 	 			   </a:t>
            </a:r>
            <a:r>
              <a:rPr lang="en-US" i="1" dirty="0">
                <a:solidFill>
                  <a:srgbClr val="0000FF"/>
                </a:solidFill>
              </a:rPr>
              <a:t>consequent</a:t>
            </a:r>
          </a:p>
          <a:p>
            <a:r>
              <a:rPr lang="en-GB" dirty="0"/>
              <a:t>or		      </a:t>
            </a:r>
            <a:r>
              <a:rPr lang="en-GB" dirty="0">
                <a:solidFill>
                  <a:srgbClr val="FF0000"/>
                </a:solidFill>
              </a:rPr>
              <a:t>if 	</a:t>
            </a:r>
            <a:r>
              <a:rPr lang="en-US" i="1" dirty="0">
                <a:solidFill>
                  <a:srgbClr val="0000FF"/>
                </a:solidFill>
              </a:rPr>
              <a:t>antecedent  </a:t>
            </a:r>
            <a:r>
              <a:rPr lang="en-US" i="1" dirty="0">
                <a:solidFill>
                  <a:srgbClr val="FF0000"/>
                </a:solidFill>
                <a:sym typeface="Symbol"/>
              </a:rPr>
              <a:t>then</a:t>
            </a:r>
            <a:r>
              <a:rPr lang="en-US" i="1" dirty="0">
                <a:solidFill>
                  <a:srgbClr val="0000FF"/>
                </a:solidFill>
                <a:sym typeface="Symbol"/>
              </a:rPr>
              <a:t>   			   </a:t>
            </a:r>
            <a:r>
              <a:rPr lang="en-US" i="1" dirty="0">
                <a:solidFill>
                  <a:srgbClr val="0000FF"/>
                </a:solidFill>
              </a:rPr>
              <a:t>consequent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827584" y="1270957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Reactive rules in First-order logic (FOL):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699685" y="3319094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Clauses in logic programming form: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6202" y="3868734"/>
            <a:ext cx="7835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sym typeface="Symbol"/>
              </a:rPr>
              <a:t>		</a:t>
            </a:r>
            <a:r>
              <a:rPr lang="en-GB" sz="2400" i="1" dirty="0">
                <a:solidFill>
                  <a:srgbClr val="0000FF"/>
                </a:solidFill>
              </a:rPr>
              <a:t>X</a:t>
            </a:r>
            <a:r>
              <a:rPr lang="en-GB" sz="2400" i="1" dirty="0">
                <a:solidFill>
                  <a:srgbClr val="0070C0"/>
                </a:solidFill>
              </a:rPr>
              <a:t>  </a:t>
            </a:r>
            <a:r>
              <a:rPr lang="en-GB" sz="2400" dirty="0">
                <a:solidFill>
                  <a:srgbClr val="0070C0"/>
                </a:solidFill>
              </a:rPr>
              <a:t>[</a:t>
            </a:r>
            <a:r>
              <a:rPr lang="en-US" sz="2400" i="1" dirty="0">
                <a:solidFill>
                  <a:srgbClr val="0000FF"/>
                </a:solidFill>
              </a:rPr>
              <a:t>conditions</a:t>
            </a:r>
            <a:r>
              <a:rPr lang="en-US" sz="2400" i="1" dirty="0">
                <a:solidFill>
                  <a:srgbClr val="FF0000"/>
                </a:solidFill>
                <a:sym typeface="Symbol"/>
              </a:rPr>
              <a:t></a:t>
            </a:r>
            <a:r>
              <a:rPr lang="en-US" sz="2400" i="1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sz="2400" i="1" dirty="0">
                <a:solidFill>
                  <a:srgbClr val="0000FF"/>
                </a:solidFill>
              </a:rPr>
              <a:t>conclusion</a:t>
            </a:r>
            <a:r>
              <a:rPr lang="en-GB" sz="2400" dirty="0">
                <a:solidFill>
                  <a:srgbClr val="0070C0"/>
                </a:solidFill>
              </a:rPr>
              <a:t>]</a:t>
            </a:r>
            <a:endParaRPr lang="en-US" sz="2400" dirty="0">
              <a:solidFill>
                <a:srgbClr val="0000FF"/>
              </a:solidFill>
            </a:endParaRPr>
          </a:p>
          <a:p>
            <a:r>
              <a:rPr lang="en-GB" sz="2400" dirty="0"/>
              <a:t>or			</a:t>
            </a:r>
            <a:r>
              <a:rPr lang="en-US" sz="2400" i="1" dirty="0">
                <a:solidFill>
                  <a:srgbClr val="0000FF"/>
                </a:solidFill>
              </a:rPr>
              <a:t>  conclusion</a:t>
            </a:r>
            <a:r>
              <a:rPr lang="en-US" sz="2400" i="1" dirty="0">
                <a:solidFill>
                  <a:srgbClr val="FF0000"/>
                </a:solidFill>
                <a:sym typeface="Symbol"/>
              </a:rPr>
              <a:t></a:t>
            </a:r>
            <a:r>
              <a:rPr lang="en-US" sz="2400" i="1" dirty="0">
                <a:solidFill>
                  <a:srgbClr val="0000FF"/>
                </a:solidFill>
              </a:rPr>
              <a:t> conditions </a:t>
            </a:r>
          </a:p>
          <a:p>
            <a:pPr lvl="0"/>
            <a:r>
              <a:rPr lang="en-GB" sz="2400" dirty="0">
                <a:solidFill>
                  <a:prstClr val="black"/>
                </a:solidFill>
              </a:rPr>
              <a:t>or			</a:t>
            </a:r>
            <a:r>
              <a:rPr lang="en-US" sz="2400" i="1" dirty="0">
                <a:solidFill>
                  <a:srgbClr val="0000FF"/>
                </a:solidFill>
              </a:rPr>
              <a:t>  conclusion</a:t>
            </a:r>
            <a:r>
              <a:rPr lang="en-US" sz="2400" i="1" dirty="0">
                <a:solidFill>
                  <a:srgbClr val="FF0000"/>
                </a:solidFill>
                <a:sym typeface="Symbol"/>
              </a:rPr>
              <a:t> if</a:t>
            </a:r>
            <a:r>
              <a:rPr lang="en-US" sz="2400" i="1" dirty="0">
                <a:solidFill>
                  <a:srgbClr val="0000FF"/>
                </a:solidFill>
              </a:rPr>
              <a:t>  conditions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316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Prisoner’s Dilemma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515959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   </a:t>
            </a:r>
          </a:p>
          <a:p>
            <a:r>
              <a:rPr lang="en-GB" dirty="0"/>
              <a:t>Classic example of decision making.</a:t>
            </a:r>
          </a:p>
          <a:p>
            <a:r>
              <a:rPr lang="en-GB" dirty="0"/>
              <a:t>Illustrates that co-operation is better than selfishness.</a:t>
            </a:r>
          </a:p>
          <a:p>
            <a:endParaRPr lang="en-GB" dirty="0"/>
          </a:p>
          <a:p>
            <a:r>
              <a:rPr lang="en-GB" dirty="0"/>
              <a:t>	You and I are arrested.</a:t>
            </a:r>
          </a:p>
          <a:p>
            <a:endParaRPr lang="en-GB" dirty="0"/>
          </a:p>
          <a:p>
            <a:r>
              <a:rPr lang="en-GB" dirty="0"/>
              <a:t>	If 		we betray each other, </a:t>
            </a:r>
          </a:p>
          <a:p>
            <a:r>
              <a:rPr lang="en-GB" dirty="0"/>
              <a:t>	then 	we both get 2 years in prison.</a:t>
            </a:r>
          </a:p>
          <a:p>
            <a:endParaRPr lang="en-GB" dirty="0"/>
          </a:p>
          <a:p>
            <a:r>
              <a:rPr lang="en-GB" dirty="0"/>
              <a:t>	If 		we both remain silent, </a:t>
            </a:r>
          </a:p>
          <a:p>
            <a:r>
              <a:rPr lang="en-GB" dirty="0"/>
              <a:t>	then 	we both get 1 year in prison.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	If 		I  betray you,  but you remain silent, </a:t>
            </a:r>
          </a:p>
          <a:p>
            <a:r>
              <a:rPr lang="en-GB" dirty="0"/>
              <a:t>	then 	I get 0 years in prison, </a:t>
            </a:r>
          </a:p>
          <a:p>
            <a:r>
              <a:rPr lang="en-GB" dirty="0"/>
              <a:t>	and 	you get 3 years in prison (and vice versa).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110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6756289" y="3068960"/>
            <a:ext cx="504056" cy="2952328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416179" y="4110164"/>
            <a:ext cx="14036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0000FF"/>
                </a:solidFill>
              </a:rPr>
              <a:t>goals?</a:t>
            </a:r>
          </a:p>
          <a:p>
            <a:r>
              <a:rPr lang="en-GB" sz="2200" dirty="0">
                <a:solidFill>
                  <a:srgbClr val="0000FF"/>
                </a:solidFill>
              </a:rPr>
              <a:t>or</a:t>
            </a:r>
          </a:p>
          <a:p>
            <a:r>
              <a:rPr lang="en-GB" sz="2200" dirty="0">
                <a:solidFill>
                  <a:srgbClr val="0000FF"/>
                </a:solidFill>
              </a:rPr>
              <a:t>beliefs?</a:t>
            </a:r>
          </a:p>
        </p:txBody>
      </p:sp>
    </p:spTree>
    <p:extLst>
      <p:ext uri="{BB962C8B-B14F-4D97-AF65-F5344CB8AC3E}">
        <p14:creationId xmlns:p14="http://schemas.microsoft.com/office/powerpoint/2010/main" val="40791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111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9512" y="0"/>
            <a:ext cx="10369152" cy="697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maxTime</a:t>
            </a:r>
            <a:r>
              <a:rPr lang="en-GB" dirty="0"/>
              <a:t>(5).</a:t>
            </a:r>
          </a:p>
          <a:p>
            <a:r>
              <a:rPr lang="en-GB" dirty="0"/>
              <a:t>actions 	refuses(_), </a:t>
            </a:r>
            <a:r>
              <a:rPr lang="en-GB" dirty="0" err="1"/>
              <a:t>bears_witness</a:t>
            </a:r>
            <a:r>
              <a:rPr lang="en-GB" dirty="0"/>
              <a:t>(_), gets(_,_).</a:t>
            </a:r>
          </a:p>
          <a:p>
            <a:r>
              <a:rPr lang="en-GB" dirty="0" err="1"/>
              <a:t>fluents</a:t>
            </a:r>
            <a:r>
              <a:rPr lang="en-GB" dirty="0"/>
              <a:t> 	</a:t>
            </a:r>
            <a:r>
              <a:rPr lang="en-GB" dirty="0" err="1"/>
              <a:t>total_years_in_jail</a:t>
            </a:r>
            <a:r>
              <a:rPr lang="en-GB" dirty="0"/>
              <a:t>(_,_).</a:t>
            </a:r>
          </a:p>
          <a:p>
            <a:endParaRPr lang="en-GB" sz="300" dirty="0"/>
          </a:p>
          <a:p>
            <a:r>
              <a:rPr lang="en-GB" dirty="0"/>
              <a:t>initially 	</a:t>
            </a:r>
            <a:r>
              <a:rPr lang="en-GB" dirty="0" err="1"/>
              <a:t>total_years_in_jail</a:t>
            </a:r>
            <a:r>
              <a:rPr lang="en-GB" dirty="0"/>
              <a:t>(me,0),  </a:t>
            </a:r>
            <a:r>
              <a:rPr lang="en-GB" dirty="0" err="1"/>
              <a:t>total_years_in_jail</a:t>
            </a:r>
            <a:r>
              <a:rPr lang="en-GB" dirty="0"/>
              <a:t>(you,0).</a:t>
            </a:r>
          </a:p>
          <a:p>
            <a:r>
              <a:rPr lang="en-GB" dirty="0"/>
              <a:t>observe 	refuses(you)   from 0 to 1.</a:t>
            </a:r>
          </a:p>
          <a:p>
            <a:r>
              <a:rPr lang="en-GB" dirty="0"/>
              <a:t>observe    </a:t>
            </a:r>
            <a:r>
              <a:rPr lang="en-GB" dirty="0" err="1"/>
              <a:t>bears_witness</a:t>
            </a:r>
            <a:r>
              <a:rPr lang="en-GB" dirty="0"/>
              <a:t>(me) from 0 to 1.</a:t>
            </a:r>
          </a:p>
          <a:p>
            <a:endParaRPr lang="en-GB" sz="1000" dirty="0"/>
          </a:p>
          <a:p>
            <a:r>
              <a:rPr lang="en-GB" dirty="0"/>
              <a:t>if 		</a:t>
            </a:r>
            <a:r>
              <a:rPr lang="en-GB" dirty="0" err="1"/>
              <a:t>bears_witness</a:t>
            </a:r>
            <a:r>
              <a:rPr lang="en-GB" dirty="0"/>
              <a:t>(P) from T1 to T2, refuses(Q) from T1 to T2</a:t>
            </a:r>
          </a:p>
          <a:p>
            <a:r>
              <a:rPr lang="en-GB" dirty="0"/>
              <a:t>then    	gets(P,0) from T2 to T3,    gets(Q,3) from T2 to T3.</a:t>
            </a:r>
          </a:p>
          <a:p>
            <a:endParaRPr lang="en-GB" sz="600" dirty="0"/>
          </a:p>
          <a:p>
            <a:r>
              <a:rPr lang="en-GB" dirty="0"/>
              <a:t>if 		</a:t>
            </a:r>
            <a:r>
              <a:rPr lang="en-GB" dirty="0" err="1"/>
              <a:t>bears_witness</a:t>
            </a:r>
            <a:r>
              <a:rPr lang="en-GB" dirty="0"/>
              <a:t>(P) from T1 to T2, </a:t>
            </a:r>
            <a:r>
              <a:rPr lang="en-GB" dirty="0" err="1"/>
              <a:t>bears_witness</a:t>
            </a:r>
            <a:r>
              <a:rPr lang="en-GB" dirty="0"/>
              <a:t>(Q) from T1 to T2, other(P,Q)</a:t>
            </a:r>
          </a:p>
          <a:p>
            <a:r>
              <a:rPr lang="en-GB" dirty="0"/>
              <a:t>then 	gets(P,2) from T2 to T3.    </a:t>
            </a:r>
            <a:endParaRPr lang="en-GB" sz="900" dirty="0"/>
          </a:p>
          <a:p>
            <a:r>
              <a:rPr lang="en-GB" sz="900" dirty="0"/>
              <a:t>    </a:t>
            </a:r>
            <a:endParaRPr lang="en-GB" sz="300" dirty="0"/>
          </a:p>
          <a:p>
            <a:r>
              <a:rPr lang="en-GB" dirty="0"/>
              <a:t>if 		refuses(P) from T1 to T2,  refuses(Q) from T1 to T2, other(P,Q)</a:t>
            </a:r>
          </a:p>
          <a:p>
            <a:r>
              <a:rPr lang="en-GB" dirty="0"/>
              <a:t>then 	gets(P,1) </a:t>
            </a:r>
            <a:r>
              <a:rPr lang="en-GB" dirty="0">
                <a:solidFill>
                  <a:prstClr val="black"/>
                </a:solidFill>
              </a:rPr>
              <a:t>from T2 to T3.</a:t>
            </a:r>
          </a:p>
          <a:p>
            <a:endParaRPr lang="en-GB" sz="600" dirty="0"/>
          </a:p>
          <a:p>
            <a:r>
              <a:rPr lang="en-GB" dirty="0"/>
              <a:t>if 		refuses(O) from T1 to T2, other(I,O)</a:t>
            </a:r>
            <a:r>
              <a:rPr lang="en-GB" dirty="0">
                <a:solidFill>
                  <a:srgbClr val="109905"/>
                </a:solidFill>
              </a:rPr>
              <a:t>     </a:t>
            </a:r>
          </a:p>
          <a:p>
            <a:r>
              <a:rPr lang="en-GB" dirty="0"/>
              <a:t>then 	refuses(I) from T2 to T3.</a:t>
            </a:r>
          </a:p>
          <a:p>
            <a:endParaRPr lang="en-GB" sz="600" dirty="0"/>
          </a:p>
          <a:p>
            <a:r>
              <a:rPr lang="en-GB" dirty="0"/>
              <a:t>if 		</a:t>
            </a:r>
            <a:r>
              <a:rPr lang="en-GB" dirty="0" err="1"/>
              <a:t>bears_witness</a:t>
            </a:r>
            <a:r>
              <a:rPr lang="en-GB" dirty="0"/>
              <a:t>(O) from T1 to T2, other(I,O)</a:t>
            </a:r>
          </a:p>
          <a:p>
            <a:r>
              <a:rPr lang="en-GB" dirty="0"/>
              <a:t>then 	</a:t>
            </a:r>
            <a:r>
              <a:rPr lang="en-GB" dirty="0" err="1"/>
              <a:t>bears_witness</a:t>
            </a:r>
            <a:r>
              <a:rPr lang="en-GB" dirty="0"/>
              <a:t>(I) from T2 to T3.</a:t>
            </a:r>
          </a:p>
          <a:p>
            <a:endParaRPr lang="en-GB" sz="600" dirty="0"/>
          </a:p>
          <a:p>
            <a:r>
              <a:rPr lang="en-GB" dirty="0"/>
              <a:t>other(</a:t>
            </a:r>
            <a:r>
              <a:rPr lang="en-GB" dirty="0" err="1"/>
              <a:t>me,you</a:t>
            </a:r>
            <a:r>
              <a:rPr lang="en-GB" dirty="0"/>
              <a:t>).</a:t>
            </a:r>
          </a:p>
          <a:p>
            <a:r>
              <a:rPr lang="en-GB" dirty="0"/>
              <a:t>other(</a:t>
            </a:r>
            <a:r>
              <a:rPr lang="en-GB" dirty="0" err="1"/>
              <a:t>you,me</a:t>
            </a:r>
            <a:r>
              <a:rPr lang="en-GB" dirty="0"/>
              <a:t>).</a:t>
            </a:r>
          </a:p>
          <a:p>
            <a:r>
              <a:rPr lang="en-GB" dirty="0"/>
              <a:t>gets(</a:t>
            </a:r>
            <a:r>
              <a:rPr lang="en-GB" dirty="0" err="1"/>
              <a:t>Prisoner,Years</a:t>
            </a:r>
            <a:r>
              <a:rPr lang="en-GB" dirty="0"/>
              <a:t>)		initiates </a:t>
            </a:r>
            <a:r>
              <a:rPr lang="en-GB" dirty="0" err="1"/>
              <a:t>total_years_in_jail</a:t>
            </a:r>
            <a:r>
              <a:rPr lang="en-GB" dirty="0"/>
              <a:t>(</a:t>
            </a:r>
            <a:r>
              <a:rPr lang="en-GB" dirty="0" err="1"/>
              <a:t>Prisoner,NewYears</a:t>
            </a:r>
            <a:r>
              <a:rPr lang="en-GB" dirty="0"/>
              <a:t>) </a:t>
            </a:r>
          </a:p>
          <a:p>
            <a:r>
              <a:rPr lang="en-GB" dirty="0"/>
              <a:t>if    		</a:t>
            </a:r>
            <a:r>
              <a:rPr lang="en-GB" dirty="0" err="1"/>
              <a:t>total_years_in_jail</a:t>
            </a:r>
            <a:r>
              <a:rPr lang="en-GB" dirty="0"/>
              <a:t>(</a:t>
            </a:r>
            <a:r>
              <a:rPr lang="en-GB" dirty="0" err="1"/>
              <a:t>Prisoner,OldYears</a:t>
            </a:r>
            <a:r>
              <a:rPr lang="en-GB" dirty="0"/>
              <a:t>),    </a:t>
            </a:r>
            <a:r>
              <a:rPr lang="en-GB" dirty="0" err="1"/>
              <a:t>NewYears</a:t>
            </a:r>
            <a:r>
              <a:rPr lang="en-GB" dirty="0"/>
              <a:t> is </a:t>
            </a:r>
            <a:r>
              <a:rPr lang="en-GB" dirty="0" err="1"/>
              <a:t>OldYears+Years</a:t>
            </a:r>
            <a:r>
              <a:rPr lang="en-GB" dirty="0"/>
              <a:t>.</a:t>
            </a:r>
          </a:p>
          <a:p>
            <a:endParaRPr lang="en-GB" sz="600" dirty="0"/>
          </a:p>
          <a:p>
            <a:r>
              <a:rPr lang="en-GB" dirty="0"/>
              <a:t>gets(</a:t>
            </a:r>
            <a:r>
              <a:rPr lang="en-GB" dirty="0" err="1"/>
              <a:t>Prisoner,Years</a:t>
            </a:r>
            <a:r>
              <a:rPr lang="en-GB" dirty="0"/>
              <a:t>)		terminates </a:t>
            </a:r>
            <a:r>
              <a:rPr lang="en-GB" dirty="0" err="1"/>
              <a:t>total_years_in_jail</a:t>
            </a:r>
            <a:r>
              <a:rPr lang="en-GB" dirty="0"/>
              <a:t>(Prisoner, </a:t>
            </a:r>
            <a:r>
              <a:rPr lang="en-GB" dirty="0" err="1"/>
              <a:t>OldYears</a:t>
            </a:r>
            <a:r>
              <a:rPr lang="en-GB" dirty="0"/>
              <a:t>).</a:t>
            </a:r>
          </a:p>
          <a:p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6031650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112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71600" y="915845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There can be many ways to make the same goals true. Typically, some ways are better than others.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2060848"/>
            <a:ext cx="5976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LPS provides only limited ability to represent preferences (order of clauses).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3016425"/>
            <a:ext cx="74168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LPS does not provide forward reasoning from candidate actions to derive their likely consequences, to help determine preferences between different candidate actions.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4283811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LPS can make reactive rules true only by actively making their consequents true when their antecedents become true.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5212642"/>
            <a:ext cx="7272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LPS cannot make rules true proactively by making their consequents true before their antecedents become true, or preventively by making their antecedents false.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94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17638"/>
            <a:ext cx="8928992" cy="4754562"/>
          </a:xfrm>
        </p:spPr>
        <p:txBody>
          <a:bodyPr>
            <a:normAutofit/>
          </a:bodyPr>
          <a:lstStyle/>
          <a:p>
            <a:pPr marL="1427163" indent="-974725">
              <a:buClr>
                <a:srgbClr val="0000FF"/>
              </a:buClr>
            </a:pPr>
            <a:r>
              <a:rPr lang="en-GB" sz="2600" dirty="0">
                <a:solidFill>
                  <a:srgbClr val="0000FF"/>
                </a:solidFill>
              </a:rPr>
              <a:t>LPS combines</a:t>
            </a:r>
          </a:p>
          <a:p>
            <a:pPr marL="1427163" indent="-974725">
              <a:buClr>
                <a:srgbClr val="0000FF"/>
              </a:buClr>
            </a:pPr>
            <a:r>
              <a:rPr lang="en-GB" sz="2600" dirty="0">
                <a:solidFill>
                  <a:srgbClr val="0000FF"/>
                </a:solidFill>
              </a:rPr>
              <a:t>	computational thinking and</a:t>
            </a:r>
          </a:p>
          <a:p>
            <a:pPr marL="1427163" indent="-974725">
              <a:buClr>
                <a:srgbClr val="0000FF"/>
              </a:buClr>
            </a:pPr>
            <a:r>
              <a:rPr lang="en-GB" sz="2600" dirty="0">
                <a:solidFill>
                  <a:srgbClr val="0000FF"/>
                </a:solidFill>
              </a:rPr>
              <a:t>	logical thinking.</a:t>
            </a:r>
          </a:p>
          <a:p>
            <a:pPr marL="444500" indent="-444500">
              <a:buClr>
                <a:srgbClr val="0000FF"/>
              </a:buClr>
            </a:pPr>
            <a:endParaRPr lang="en-GB" sz="2600" dirty="0">
              <a:solidFill>
                <a:srgbClr val="0000FF"/>
              </a:solidFill>
            </a:endParaRPr>
          </a:p>
          <a:p>
            <a:pPr marL="444500" indent="-444500">
              <a:buClr>
                <a:srgbClr val="0000FF"/>
              </a:buClr>
            </a:pPr>
            <a:r>
              <a:rPr lang="en-GB" sz="2600" dirty="0">
                <a:solidFill>
                  <a:srgbClr val="0000FF"/>
                </a:solidFill>
              </a:rPr>
              <a:t>	LPS is a practical, logical framework for computing.</a:t>
            </a:r>
          </a:p>
          <a:p>
            <a:pPr marL="444500" indent="-444500">
              <a:buClr>
                <a:srgbClr val="0000FF"/>
              </a:buClr>
            </a:pPr>
            <a:endParaRPr lang="en-GB" sz="2600" dirty="0">
              <a:solidFill>
                <a:srgbClr val="0000FF"/>
              </a:solidFill>
            </a:endParaRPr>
          </a:p>
          <a:p>
            <a:pPr marL="1427163" indent="-974725">
              <a:buClr>
                <a:srgbClr val="0000FF"/>
              </a:buClr>
            </a:pPr>
            <a:r>
              <a:rPr lang="en-GB" sz="2600" dirty="0">
                <a:solidFill>
                  <a:srgbClr val="0000FF"/>
                </a:solidFill>
              </a:rPr>
              <a:t>LPS is not a full-scale framework for intelligent thinking, </a:t>
            </a:r>
          </a:p>
          <a:p>
            <a:pPr marL="1427163" indent="-974725">
              <a:buClr>
                <a:srgbClr val="0000FF"/>
              </a:buClr>
            </a:pPr>
            <a:r>
              <a:rPr lang="en-GB" sz="2600" dirty="0">
                <a:solidFill>
                  <a:srgbClr val="0000FF"/>
                </a:solidFill>
              </a:rPr>
              <a:t>	but it can be extended.</a:t>
            </a:r>
          </a:p>
          <a:p>
            <a:pPr marL="444500" indent="-444500">
              <a:buClr>
                <a:srgbClr val="0000FF"/>
              </a:buClr>
            </a:pPr>
            <a:endParaRPr lang="en-GB" sz="2600" dirty="0">
              <a:solidFill>
                <a:srgbClr val="0000FF"/>
              </a:solidFill>
            </a:endParaRPr>
          </a:p>
          <a:p>
            <a:pPr marL="1427163" indent="-444500">
              <a:buClr>
                <a:srgbClr val="0000FF"/>
              </a:buClr>
            </a:pPr>
            <a:r>
              <a:rPr lang="en-GB" sz="2600" dirty="0">
                <a:solidFill>
                  <a:srgbClr val="0000FF"/>
                </a:solidFill>
              </a:rPr>
              <a:t>	</a:t>
            </a:r>
          </a:p>
          <a:p>
            <a:pPr marL="1427163" indent="-895350">
              <a:buClr>
                <a:srgbClr val="0000FF"/>
              </a:buClr>
            </a:pPr>
            <a:endParaRPr lang="en-GB" sz="2600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8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2882" y="989207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LPS/CLOUT  Overview of the Workshop</a:t>
            </a:r>
            <a:br>
              <a:rPr lang="en-GB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114</a:t>
            </a:fld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3187765"/>
            <a:ext cx="25359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8399" y="1700808"/>
            <a:ext cx="6797117" cy="5601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400" dirty="0"/>
          </a:p>
          <a:p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endParaRPr lang="en-GB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Demo of LPS/CLOUT examples</a:t>
            </a:r>
          </a:p>
          <a:p>
            <a:endParaRPr lang="en-GB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LPS in relation to computer science</a:t>
            </a:r>
          </a:p>
          <a:p>
            <a:endParaRPr lang="en-GB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Hands-on use of LPS/CLOUT</a:t>
            </a:r>
          </a:p>
          <a:p>
            <a:endParaRPr lang="en-GB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LPS in relation to Computational and Logical Thinking</a:t>
            </a:r>
          </a:p>
          <a:p>
            <a:endParaRPr lang="en-GB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800" dirty="0">
                <a:solidFill>
                  <a:srgbClr val="0000FF"/>
                </a:solidFill>
              </a:rPr>
              <a:t>Feedback and advice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71407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115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03848" y="2492896"/>
            <a:ext cx="4285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rgbClr val="0000FF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497687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432" y="519366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The logic of LPS is model-generation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1595583" y="2076586"/>
            <a:ext cx="7056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Computation performs actions </a:t>
            </a:r>
          </a:p>
          <a:p>
            <a:r>
              <a:rPr lang="en-GB" sz="2400" dirty="0">
                <a:solidFill>
                  <a:srgbClr val="0000FF"/>
                </a:solidFill>
              </a:rPr>
              <a:t>to generate a model of the world </a:t>
            </a:r>
          </a:p>
          <a:p>
            <a:r>
              <a:rPr lang="en-GB" sz="2400" dirty="0">
                <a:solidFill>
                  <a:srgbClr val="0000FF"/>
                </a:solidFill>
              </a:rPr>
              <a:t>described by logic programs</a:t>
            </a:r>
          </a:p>
          <a:p>
            <a:r>
              <a:rPr lang="en-GB" sz="2400" dirty="0">
                <a:solidFill>
                  <a:srgbClr val="0000FF"/>
                </a:solidFill>
              </a:rPr>
              <a:t>to make reactive rules </a:t>
            </a:r>
            <a:r>
              <a:rPr lang="en-GB" sz="2400" dirty="0">
                <a:solidFill>
                  <a:srgbClr val="FF0000"/>
                </a:solidFill>
              </a:rPr>
              <a:t>true</a:t>
            </a:r>
            <a:r>
              <a:rPr lang="en-GB" sz="2400" dirty="0">
                <a:solidFill>
                  <a:srgbClr val="0000FF"/>
                </a:solidFill>
              </a:rPr>
              <a:t>.</a:t>
            </a:r>
            <a:endParaRPr lang="en-GB" sz="1050" dirty="0">
              <a:solidFill>
                <a:srgbClr val="0000FF"/>
              </a:solidFill>
            </a:endParaRPr>
          </a:p>
          <a:p>
            <a:endParaRPr lang="en-GB" sz="2400" dirty="0">
              <a:solidFill>
                <a:srgbClr val="0000FF"/>
              </a:solidFill>
            </a:endParaRPr>
          </a:p>
          <a:p>
            <a:endParaRPr lang="en-GB" sz="24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7884" y="4366845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Logic programs represent an agent’s </a:t>
            </a:r>
            <a:r>
              <a:rPr lang="en-GB" sz="2400" dirty="0">
                <a:solidFill>
                  <a:srgbClr val="FF0000"/>
                </a:solidFill>
              </a:rPr>
              <a:t>beliefs</a:t>
            </a:r>
            <a:r>
              <a:rPr lang="en-GB" sz="2400" dirty="0">
                <a:solidFill>
                  <a:srgbClr val="0000FF"/>
                </a:solidFill>
              </a:rPr>
              <a:t>.</a:t>
            </a:r>
          </a:p>
          <a:p>
            <a:r>
              <a:rPr lang="en-GB" sz="2400" dirty="0">
                <a:solidFill>
                  <a:srgbClr val="0000FF"/>
                </a:solidFill>
              </a:rPr>
              <a:t>Reactive rules represent the agent’s </a:t>
            </a:r>
            <a:r>
              <a:rPr lang="en-GB" sz="2400" dirty="0">
                <a:solidFill>
                  <a:srgbClr val="FF0000"/>
                </a:solidFill>
              </a:rPr>
              <a:t>goals</a:t>
            </a:r>
            <a:r>
              <a:rPr lang="en-GB" sz="2400" dirty="0">
                <a:solidFill>
                  <a:srgbClr val="0000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501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02" y="61696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GB" sz="2900" dirty="0"/>
              <a:t>Worlds are sequences of states, actions and external events, described by atomic sentences</a:t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26902" y="6127172"/>
            <a:ext cx="2133600" cy="365125"/>
          </a:xfrm>
        </p:spPr>
        <p:txBody>
          <a:bodyPr/>
          <a:lstStyle/>
          <a:p>
            <a:fld id="{CCD73432-EF7F-B84F-BCFB-EEF96C8A23D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5536" y="1741591"/>
            <a:ext cx="74168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without time stamps</a:t>
            </a:r>
          </a:p>
          <a:p>
            <a:r>
              <a:rPr lang="en-GB" sz="2400" dirty="0">
                <a:solidFill>
                  <a:srgbClr val="FF0000"/>
                </a:solidFill>
              </a:rPr>
              <a:t>for efficiency</a:t>
            </a:r>
          </a:p>
          <a:p>
            <a:endParaRPr lang="en-GB" sz="2400" dirty="0">
              <a:solidFill>
                <a:srgbClr val="FF0000"/>
              </a:solidFill>
            </a:endParaRPr>
          </a:p>
          <a:p>
            <a:r>
              <a:rPr lang="en-GB" sz="2400" dirty="0"/>
              <a:t>States are sets of facts (also called </a:t>
            </a:r>
            <a:r>
              <a:rPr lang="en-GB" sz="2400" dirty="0" err="1"/>
              <a:t>fluents</a:t>
            </a:r>
            <a:r>
              <a:rPr lang="en-GB" sz="2400" dirty="0"/>
              <a:t>):</a:t>
            </a:r>
          </a:p>
          <a:p>
            <a:endParaRPr lang="en-GB" sz="2400" i="1" dirty="0">
              <a:solidFill>
                <a:srgbClr val="0033CC"/>
              </a:solidFill>
            </a:endParaRPr>
          </a:p>
          <a:p>
            <a:r>
              <a:rPr lang="en-GB" sz="2400" i="1" dirty="0">
                <a:solidFill>
                  <a:srgbClr val="0000FF"/>
                </a:solidFill>
              </a:rPr>
              <a:t>fire</a:t>
            </a:r>
          </a:p>
          <a:p>
            <a:r>
              <a:rPr lang="en-GB" sz="2400" dirty="0">
                <a:solidFill>
                  <a:srgbClr val="0033CC"/>
                </a:solidFill>
              </a:rPr>
              <a:t> </a:t>
            </a:r>
          </a:p>
          <a:p>
            <a:endParaRPr lang="en-GB" sz="2400" dirty="0"/>
          </a:p>
          <a:p>
            <a:r>
              <a:rPr lang="en-GB" sz="2400" dirty="0"/>
              <a:t>Events (including actions) cause state transitions:</a:t>
            </a:r>
          </a:p>
          <a:p>
            <a:endParaRPr lang="en-GB" sz="2400" dirty="0">
              <a:solidFill>
                <a:srgbClr val="0033CC"/>
              </a:solidFill>
            </a:endParaRPr>
          </a:p>
          <a:p>
            <a:r>
              <a:rPr lang="en-GB" sz="2400" i="1" dirty="0">
                <a:solidFill>
                  <a:srgbClr val="0000FF"/>
                </a:solidFill>
              </a:rPr>
              <a:t>eliminate</a:t>
            </a:r>
          </a:p>
          <a:p>
            <a:endParaRPr lang="en-GB" sz="2400" i="1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355976" y="1759960"/>
            <a:ext cx="45365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with time stamps</a:t>
            </a:r>
          </a:p>
          <a:p>
            <a:r>
              <a:rPr lang="en-GB" sz="2400" dirty="0">
                <a:solidFill>
                  <a:srgbClr val="FF0000"/>
                </a:solidFill>
              </a:rPr>
              <a:t>for logical semantics</a:t>
            </a:r>
          </a:p>
          <a:p>
            <a:endParaRPr lang="en-GB" sz="2400" dirty="0">
              <a:solidFill>
                <a:srgbClr val="0033CC"/>
              </a:solidFill>
            </a:endParaRPr>
          </a:p>
          <a:p>
            <a:endParaRPr lang="en-GB" sz="2400" i="1" dirty="0">
              <a:solidFill>
                <a:srgbClr val="0033CC"/>
              </a:solidFill>
            </a:endParaRPr>
          </a:p>
          <a:p>
            <a:endParaRPr lang="en-GB" sz="2400" i="1" dirty="0">
              <a:solidFill>
                <a:srgbClr val="0033CC"/>
              </a:solidFill>
            </a:endParaRPr>
          </a:p>
          <a:p>
            <a:r>
              <a:rPr lang="en-GB" sz="2400" i="1" dirty="0">
                <a:solidFill>
                  <a:srgbClr val="0033CC"/>
                </a:solidFill>
              </a:rPr>
              <a:t>fire(</a:t>
            </a:r>
            <a:r>
              <a:rPr lang="en-GB" sz="2400" i="1" dirty="0">
                <a:solidFill>
                  <a:srgbClr val="FF0000"/>
                </a:solidFill>
              </a:rPr>
              <a:t>10:15</a:t>
            </a:r>
            <a:r>
              <a:rPr lang="en-GB" sz="2400" i="1" dirty="0">
                <a:solidFill>
                  <a:srgbClr val="0033CC"/>
                </a:solidFill>
              </a:rPr>
              <a:t>)</a:t>
            </a:r>
          </a:p>
          <a:p>
            <a:endParaRPr lang="en-GB" sz="2400" dirty="0">
              <a:solidFill>
                <a:srgbClr val="00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12036" y="4318771"/>
            <a:ext cx="5732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33CC"/>
              </a:solidFill>
            </a:endParaRPr>
          </a:p>
          <a:p>
            <a:endParaRPr lang="en-GB" sz="2400" i="1" dirty="0">
              <a:solidFill>
                <a:srgbClr val="0033CC"/>
              </a:solidFill>
            </a:endParaRPr>
          </a:p>
          <a:p>
            <a:endParaRPr lang="en-GB" sz="2400" i="1" dirty="0">
              <a:solidFill>
                <a:srgbClr val="0033CC"/>
              </a:solidFill>
            </a:endParaRPr>
          </a:p>
          <a:p>
            <a:r>
              <a:rPr lang="en-GB" sz="2400" i="1" dirty="0">
                <a:solidFill>
                  <a:srgbClr val="0000FF"/>
                </a:solidFill>
              </a:rPr>
              <a:t>eliminate</a:t>
            </a:r>
            <a:r>
              <a:rPr lang="en-GB" sz="2400" i="1" dirty="0">
                <a:solidFill>
                  <a:srgbClr val="0033CC"/>
                </a:solidFill>
              </a:rPr>
              <a:t>(</a:t>
            </a:r>
            <a:r>
              <a:rPr lang="en-GB" sz="2400" i="1" dirty="0">
                <a:solidFill>
                  <a:srgbClr val="FF0000"/>
                </a:solidFill>
              </a:rPr>
              <a:t>10:15, 10:16</a:t>
            </a:r>
            <a:r>
              <a:rPr lang="en-GB" sz="2400" i="1" dirty="0">
                <a:solidFill>
                  <a:srgbClr val="0033CC"/>
                </a:solidFill>
              </a:rPr>
              <a:t>)</a:t>
            </a:r>
            <a:endParaRPr lang="en-GB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08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02" y="616960"/>
            <a:ext cx="8686800" cy="1143000"/>
          </a:xfrm>
        </p:spPr>
        <p:txBody>
          <a:bodyPr>
            <a:normAutofit/>
          </a:bodyPr>
          <a:lstStyle/>
          <a:p>
            <a:r>
              <a:rPr lang="en-GB" sz="2700" dirty="0"/>
              <a:t>The Syntax of LPS is fluid</a:t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26902" y="6127172"/>
            <a:ext cx="2133600" cy="365125"/>
          </a:xfrm>
        </p:spPr>
        <p:txBody>
          <a:bodyPr/>
          <a:lstStyle/>
          <a:p>
            <a:fld id="{CCD73432-EF7F-B84F-BCFB-EEF96C8A23D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1741591"/>
            <a:ext cx="74168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without time stamps</a:t>
            </a:r>
          </a:p>
          <a:p>
            <a:r>
              <a:rPr lang="en-GB" sz="2400" dirty="0">
                <a:solidFill>
                  <a:srgbClr val="FF0000"/>
                </a:solidFill>
              </a:rPr>
              <a:t>for readability</a:t>
            </a:r>
          </a:p>
          <a:p>
            <a:endParaRPr lang="en-GB" sz="2400" dirty="0">
              <a:solidFill>
                <a:srgbClr val="FF0000"/>
              </a:solidFill>
            </a:endParaRPr>
          </a:p>
          <a:p>
            <a:r>
              <a:rPr lang="en-GB" sz="2400" dirty="0"/>
              <a:t>Reactive rules:</a:t>
            </a:r>
          </a:p>
          <a:p>
            <a:endParaRPr lang="en-GB" sz="2400" i="1" dirty="0">
              <a:solidFill>
                <a:srgbClr val="0033CC"/>
              </a:solidFill>
            </a:endParaRPr>
          </a:p>
          <a:p>
            <a:r>
              <a:rPr lang="en-GB" sz="2400" i="1" dirty="0">
                <a:solidFill>
                  <a:srgbClr val="FF0000"/>
                </a:solidFill>
                <a:sym typeface="Symbol"/>
              </a:rPr>
              <a:t>if</a:t>
            </a:r>
            <a:r>
              <a:rPr lang="en-GB" sz="2400" i="1" dirty="0"/>
              <a:t>		</a:t>
            </a:r>
            <a:r>
              <a:rPr lang="en-GB" sz="2400" i="1" dirty="0">
                <a:solidFill>
                  <a:srgbClr val="0000FF"/>
                </a:solidFill>
              </a:rPr>
              <a:t>fire</a:t>
            </a:r>
            <a:r>
              <a:rPr lang="en-US" sz="2400" i="1" dirty="0">
                <a:solidFill>
                  <a:srgbClr val="0000FF"/>
                </a:solidFill>
              </a:rPr>
              <a:t> </a:t>
            </a:r>
          </a:p>
          <a:p>
            <a:r>
              <a:rPr lang="en-GB" sz="2400" i="1" dirty="0">
                <a:solidFill>
                  <a:srgbClr val="FF0000"/>
                </a:solidFill>
                <a:sym typeface="Symbol"/>
              </a:rPr>
              <a:t>then	</a:t>
            </a:r>
            <a:r>
              <a:rPr lang="en-GB" sz="2400" i="1" dirty="0">
                <a:solidFill>
                  <a:srgbClr val="0000FF"/>
                </a:solidFill>
                <a:sym typeface="Symbol"/>
              </a:rPr>
              <a:t>deal-with-fire.</a:t>
            </a:r>
            <a:r>
              <a:rPr lang="en-GB" sz="2400" dirty="0">
                <a:solidFill>
                  <a:srgbClr val="0000FF"/>
                </a:solidFill>
              </a:rPr>
              <a:t> </a:t>
            </a:r>
          </a:p>
          <a:p>
            <a:endParaRPr lang="en-GB" sz="2400" dirty="0"/>
          </a:p>
          <a:p>
            <a:r>
              <a:rPr lang="en-GB" sz="2400" dirty="0"/>
              <a:t>Logic programs:</a:t>
            </a:r>
          </a:p>
          <a:p>
            <a:endParaRPr lang="en-GB" sz="2400" dirty="0">
              <a:solidFill>
                <a:srgbClr val="0033CC"/>
              </a:solidFill>
            </a:endParaRPr>
          </a:p>
          <a:p>
            <a:r>
              <a:rPr lang="en-GB" sz="2400" i="1" dirty="0">
                <a:solidFill>
                  <a:srgbClr val="0000FF"/>
                </a:solidFill>
                <a:sym typeface="Symbol"/>
              </a:rPr>
              <a:t>	deal-with-fire</a:t>
            </a:r>
          </a:p>
          <a:p>
            <a:r>
              <a:rPr lang="en-GB" sz="2400" i="1" dirty="0">
                <a:solidFill>
                  <a:srgbClr val="FF0000"/>
                </a:solidFill>
                <a:sym typeface="Symbol"/>
              </a:rPr>
              <a:t>if </a:t>
            </a:r>
            <a:r>
              <a:rPr lang="en-GB" sz="2400" i="1" dirty="0">
                <a:solidFill>
                  <a:srgbClr val="FF0000"/>
                </a:solidFill>
                <a:sym typeface="Symbol" panose="05050102010706020507" pitchFamily="18" charset="2"/>
              </a:rPr>
              <a:t>	</a:t>
            </a:r>
            <a:r>
              <a:rPr lang="en-GB" sz="2400" i="1" dirty="0">
                <a:solidFill>
                  <a:srgbClr val="0000FF"/>
                </a:solidFill>
              </a:rPr>
              <a:t>eliminate.</a:t>
            </a:r>
            <a:endParaRPr lang="en-GB" sz="2400" i="1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019939" y="1759960"/>
            <a:ext cx="49685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with time stamps</a:t>
            </a:r>
          </a:p>
          <a:p>
            <a:r>
              <a:rPr lang="en-GB" sz="2400" dirty="0">
                <a:solidFill>
                  <a:srgbClr val="FF0000"/>
                </a:solidFill>
              </a:rPr>
              <a:t>for logical semantics</a:t>
            </a:r>
          </a:p>
          <a:p>
            <a:endParaRPr lang="en-GB" sz="2400" dirty="0">
              <a:solidFill>
                <a:srgbClr val="0033CC"/>
              </a:solidFill>
            </a:endParaRPr>
          </a:p>
          <a:p>
            <a:endParaRPr lang="en-GB" sz="2400" i="1" dirty="0">
              <a:solidFill>
                <a:srgbClr val="0033CC"/>
              </a:solidFill>
            </a:endParaRPr>
          </a:p>
          <a:p>
            <a:endParaRPr lang="en-GB" sz="2400" i="1" dirty="0">
              <a:solidFill>
                <a:srgbClr val="0033CC"/>
              </a:solidFill>
            </a:endParaRPr>
          </a:p>
          <a:p>
            <a:r>
              <a:rPr lang="en-GB" sz="2400" i="1" dirty="0">
                <a:solidFill>
                  <a:srgbClr val="FF0000"/>
                </a:solidFill>
                <a:sym typeface="Symbol"/>
              </a:rPr>
              <a:t>if </a:t>
            </a:r>
            <a:r>
              <a:rPr lang="en-GB" sz="2400" i="1" dirty="0"/>
              <a:t>	  </a:t>
            </a:r>
            <a:r>
              <a:rPr lang="en-GB" sz="2400" i="1" dirty="0">
                <a:solidFill>
                  <a:srgbClr val="0000FF"/>
                </a:solidFill>
              </a:rPr>
              <a:t>fire </a:t>
            </a:r>
            <a:r>
              <a:rPr lang="en-GB" sz="2400" i="1" dirty="0">
                <a:solidFill>
                  <a:srgbClr val="FF0000"/>
                </a:solidFill>
              </a:rPr>
              <a:t>at T1 </a:t>
            </a:r>
          </a:p>
          <a:p>
            <a:r>
              <a:rPr lang="en-GB" sz="2400" i="1" dirty="0">
                <a:solidFill>
                  <a:srgbClr val="FF0000"/>
                </a:solidFill>
                <a:sym typeface="Symbol"/>
              </a:rPr>
              <a:t>then </a:t>
            </a:r>
            <a:r>
              <a:rPr lang="en-GB" sz="2400" i="1" dirty="0">
                <a:solidFill>
                  <a:srgbClr val="0000FF"/>
                </a:solidFill>
                <a:sym typeface="Symbol"/>
              </a:rPr>
              <a:t>deal-with-fire </a:t>
            </a:r>
            <a:r>
              <a:rPr lang="en-GB" sz="2400" i="1" dirty="0">
                <a:solidFill>
                  <a:srgbClr val="FF0000"/>
                </a:solidFill>
                <a:sym typeface="Symbol"/>
              </a:rPr>
              <a:t>fromT2 to T3, </a:t>
            </a:r>
          </a:p>
          <a:p>
            <a:r>
              <a:rPr lang="en-GB" sz="2400" i="1" dirty="0">
                <a:solidFill>
                  <a:srgbClr val="FF0000"/>
                </a:solidFill>
                <a:sym typeface="Symbol"/>
              </a:rPr>
              <a:t>	   T1</a:t>
            </a:r>
            <a:r>
              <a:rPr lang="en-GB" sz="2400" i="1" dirty="0">
                <a:solidFill>
                  <a:srgbClr val="FF0000"/>
                </a:solidFill>
                <a:sym typeface="Symbol" panose="05050102010706020507" pitchFamily="18" charset="2"/>
              </a:rPr>
              <a:t> </a:t>
            </a:r>
            <a:r>
              <a:rPr lang="en-GB" sz="2400" i="1" dirty="0">
                <a:solidFill>
                  <a:srgbClr val="FF0000"/>
                </a:solidFill>
                <a:sym typeface="Symbol"/>
              </a:rPr>
              <a:t>T2.</a:t>
            </a:r>
            <a:r>
              <a:rPr lang="en-GB" sz="2400" i="1" dirty="0">
                <a:sym typeface="Symbol"/>
              </a:rPr>
              <a:t> </a:t>
            </a:r>
            <a:endParaRPr lang="en-GB" sz="2400" dirty="0">
              <a:solidFill>
                <a:srgbClr val="00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19939" y="5369499"/>
            <a:ext cx="5732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>
                <a:solidFill>
                  <a:srgbClr val="0000FF"/>
                </a:solidFill>
                <a:sym typeface="Symbol"/>
              </a:rPr>
              <a:t>	deal-with-fire 	</a:t>
            </a:r>
            <a:r>
              <a:rPr lang="en-GB" sz="2400" i="1" dirty="0">
                <a:solidFill>
                  <a:srgbClr val="FF0000"/>
                </a:solidFill>
                <a:sym typeface="Symbol"/>
              </a:rPr>
              <a:t>from</a:t>
            </a:r>
            <a:r>
              <a:rPr lang="en-GB" sz="2400" i="1" dirty="0">
                <a:solidFill>
                  <a:srgbClr val="0000FF"/>
                </a:solidFill>
                <a:sym typeface="Symbol"/>
              </a:rPr>
              <a:t> </a:t>
            </a:r>
            <a:r>
              <a:rPr lang="en-GB" sz="2400" i="1" dirty="0">
                <a:solidFill>
                  <a:srgbClr val="FF0000"/>
                </a:solidFill>
                <a:sym typeface="Symbol"/>
              </a:rPr>
              <a:t>T1 to T2</a:t>
            </a:r>
            <a:endParaRPr lang="en-GB" sz="2400" i="1" dirty="0">
              <a:solidFill>
                <a:srgbClr val="0000FF"/>
              </a:solidFill>
              <a:sym typeface="Symbol"/>
            </a:endParaRPr>
          </a:p>
          <a:p>
            <a:r>
              <a:rPr lang="en-GB" sz="2400" i="1" dirty="0">
                <a:solidFill>
                  <a:srgbClr val="FF0000"/>
                </a:solidFill>
                <a:sym typeface="Symbol" panose="05050102010706020507" pitchFamily="18" charset="2"/>
              </a:rPr>
              <a:t>if 	</a:t>
            </a:r>
            <a:r>
              <a:rPr lang="en-GB" sz="2400" i="1" dirty="0">
                <a:solidFill>
                  <a:srgbClr val="0000FF"/>
                </a:solidFill>
              </a:rPr>
              <a:t>eliminate 		</a:t>
            </a:r>
            <a:r>
              <a:rPr lang="en-GB" sz="2400" i="1" dirty="0">
                <a:solidFill>
                  <a:srgbClr val="FF0000"/>
                </a:solidFill>
              </a:rPr>
              <a:t>fromT1 to T2</a:t>
            </a:r>
            <a:r>
              <a:rPr lang="en-GB" sz="2400" i="1" dirty="0">
                <a:solidFill>
                  <a:srgbClr val="0000FF"/>
                </a:solidFill>
              </a:rPr>
              <a:t>.</a:t>
            </a:r>
            <a:endParaRPr lang="en-GB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40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997" y="-142465"/>
            <a:ext cx="9281658" cy="1440097"/>
          </a:xfrm>
        </p:spPr>
        <p:txBody>
          <a:bodyPr>
            <a:normAutofit/>
          </a:bodyPr>
          <a:lstStyle/>
          <a:p>
            <a:r>
              <a:rPr lang="en-GB" sz="2600" dirty="0"/>
              <a:t>State transitions are described by a “programmable” </a:t>
            </a:r>
            <a:br>
              <a:rPr lang="en-GB" sz="2600" dirty="0"/>
            </a:br>
            <a:r>
              <a:rPr lang="en-GB" sz="2600" dirty="0">
                <a:solidFill>
                  <a:srgbClr val="FF0000"/>
                </a:solidFill>
              </a:rPr>
              <a:t>causal theory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26902" y="6127172"/>
            <a:ext cx="2133600" cy="365125"/>
          </a:xfrm>
        </p:spPr>
        <p:txBody>
          <a:bodyPr/>
          <a:lstStyle/>
          <a:p>
            <a:fld id="{CCD73432-EF7F-B84F-BCFB-EEF96C8A23D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9077" y="1163433"/>
            <a:ext cx="884720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Postconditions</a:t>
            </a:r>
            <a:r>
              <a:rPr lang="en-GB" sz="2400" dirty="0"/>
              <a:t> (effects):</a:t>
            </a:r>
          </a:p>
          <a:p>
            <a:endParaRPr lang="en-GB" sz="1000" dirty="0">
              <a:solidFill>
                <a:srgbClr val="0000FF"/>
              </a:solidFill>
            </a:endParaRPr>
          </a:p>
          <a:p>
            <a:r>
              <a:rPr lang="en-GB" sz="2400" i="1" dirty="0">
                <a:solidFill>
                  <a:srgbClr val="0000FF"/>
                </a:solidFill>
              </a:rPr>
              <a:t>ignite(Object</a:t>
            </a:r>
            <a:r>
              <a:rPr lang="en-GB" sz="2400" i="1" dirty="0">
                <a:solidFill>
                  <a:srgbClr val="0033CC"/>
                </a:solidFill>
              </a:rPr>
              <a:t>)</a:t>
            </a:r>
            <a:r>
              <a:rPr lang="en-GB" sz="2400" i="1" dirty="0">
                <a:solidFill>
                  <a:srgbClr val="0000FF"/>
                </a:solidFill>
              </a:rPr>
              <a:t> 	</a:t>
            </a:r>
            <a:r>
              <a:rPr lang="en-GB" sz="2400" i="1" dirty="0">
                <a:solidFill>
                  <a:srgbClr val="FF0000"/>
                </a:solidFill>
              </a:rPr>
              <a:t>initiates 	</a:t>
            </a:r>
            <a:r>
              <a:rPr lang="en-GB" sz="2400" i="1" dirty="0">
                <a:solidFill>
                  <a:srgbClr val="0000FF"/>
                </a:solidFill>
              </a:rPr>
              <a:t>fire</a:t>
            </a:r>
            <a:r>
              <a:rPr lang="en-GB" sz="2400" i="1" dirty="0">
                <a:solidFill>
                  <a:srgbClr val="FF0000"/>
                </a:solidFill>
                <a:sym typeface="Symbol" panose="05050102010706020507" pitchFamily="18" charset="2"/>
              </a:rPr>
              <a:t>   if</a:t>
            </a:r>
            <a:r>
              <a:rPr lang="en-US" sz="2400" dirty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GB" sz="2400" i="1" dirty="0">
                <a:solidFill>
                  <a:srgbClr val="0000FF"/>
                </a:solidFill>
              </a:rPr>
              <a:t>flammable(Object).</a:t>
            </a:r>
          </a:p>
          <a:p>
            <a:endParaRPr lang="en-GB" sz="1000" i="1" dirty="0">
              <a:solidFill>
                <a:srgbClr val="0000FF"/>
              </a:solidFill>
            </a:endParaRPr>
          </a:p>
          <a:p>
            <a:r>
              <a:rPr lang="en-GB" sz="2400" i="1" dirty="0">
                <a:solidFill>
                  <a:srgbClr val="0000FF"/>
                </a:solidFill>
              </a:rPr>
              <a:t>eliminate 		</a:t>
            </a:r>
            <a:r>
              <a:rPr lang="en-GB" sz="2400" i="1" dirty="0">
                <a:solidFill>
                  <a:srgbClr val="FF0000"/>
                </a:solidFill>
              </a:rPr>
              <a:t>terminates</a:t>
            </a:r>
            <a:r>
              <a:rPr lang="en-GB" sz="2400" i="1" dirty="0">
                <a:solidFill>
                  <a:srgbClr val="0033CC"/>
                </a:solidFill>
              </a:rPr>
              <a:t> </a:t>
            </a:r>
            <a:r>
              <a:rPr lang="en-GB" sz="2400" i="1" dirty="0">
                <a:solidFill>
                  <a:srgbClr val="0000FF"/>
                </a:solidFill>
              </a:rPr>
              <a:t>fire.</a:t>
            </a:r>
            <a:r>
              <a:rPr lang="en-GB" sz="2400" i="1" dirty="0">
                <a:solidFill>
                  <a:srgbClr val="0033CC"/>
                </a:solidFill>
              </a:rPr>
              <a:t> </a:t>
            </a:r>
          </a:p>
          <a:p>
            <a:endParaRPr lang="en-GB" sz="1000" dirty="0">
              <a:solidFill>
                <a:srgbClr val="0000FF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0589" y="3429000"/>
            <a:ext cx="7469307" cy="12241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tx1"/>
                </a:solidFill>
              </a:rPr>
              <a:t>Preconditions (constraints):</a:t>
            </a:r>
          </a:p>
          <a:p>
            <a:endParaRPr lang="en-GB" sz="1050" dirty="0"/>
          </a:p>
          <a:p>
            <a:pPr>
              <a:spcBef>
                <a:spcPts val="0"/>
              </a:spcBef>
            </a:pPr>
            <a:r>
              <a:rPr lang="en-US" sz="2400" i="1" dirty="0">
                <a:solidFill>
                  <a:srgbClr val="FF0000"/>
                </a:solidFill>
              </a:rPr>
              <a:t>false	</a:t>
            </a:r>
            <a:r>
              <a:rPr lang="en-GB" sz="2400" i="1" dirty="0"/>
              <a:t>eliminate, fire</a:t>
            </a:r>
            <a:r>
              <a:rPr lang="en-GB" sz="2400" i="1" dirty="0">
                <a:solidFill>
                  <a:srgbClr val="0033CC"/>
                </a:solidFill>
              </a:rPr>
              <a:t>, </a:t>
            </a:r>
            <a:r>
              <a:rPr lang="en-GB" sz="2400" i="1" dirty="0">
                <a:solidFill>
                  <a:srgbClr val="FF0000"/>
                </a:solidFill>
              </a:rPr>
              <a:t>not</a:t>
            </a:r>
            <a:r>
              <a:rPr lang="en-GB" sz="2400" i="1" dirty="0"/>
              <a:t> water.</a:t>
            </a:r>
          </a:p>
          <a:p>
            <a:endParaRPr lang="en-GB" sz="1200" dirty="0"/>
          </a:p>
          <a:p>
            <a:endParaRPr lang="en-GB" sz="12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67544" y="4882572"/>
            <a:ext cx="7469307" cy="122413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tx1"/>
                </a:solidFill>
              </a:rPr>
              <a:t>Persistence (inertia):</a:t>
            </a:r>
          </a:p>
          <a:p>
            <a:endParaRPr lang="en-GB" sz="1050" dirty="0"/>
          </a:p>
          <a:p>
            <a:pPr>
              <a:spcBef>
                <a:spcPts val="0"/>
              </a:spcBef>
            </a:pPr>
            <a:r>
              <a:rPr lang="en-GB" sz="2400" dirty="0"/>
              <a:t>A fact/fluent persists from the time it is initiated to the time it is terminated</a:t>
            </a:r>
            <a:r>
              <a:rPr lang="en-GB" sz="2400" i="1" dirty="0"/>
              <a:t>.</a:t>
            </a:r>
          </a:p>
          <a:p>
            <a:endParaRPr lang="en-GB" sz="1200" dirty="0"/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6234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2882" y="989207"/>
            <a:ext cx="8229600" cy="1143000"/>
          </a:xfrm>
        </p:spPr>
        <p:txBody>
          <a:bodyPr>
            <a:normAutofit/>
          </a:bodyPr>
          <a:lstStyle/>
          <a:p>
            <a:r>
              <a:rPr lang="en-GB" sz="3200" dirty="0"/>
              <a:t>LPS/CLOUT  Overview of the Workshop</a:t>
            </a:r>
            <a:br>
              <a:rPr lang="en-GB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3187765"/>
            <a:ext cx="25359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2276872"/>
            <a:ext cx="7752187" cy="4924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400" dirty="0"/>
          </a:p>
          <a:p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endParaRPr lang="en-GB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sz="3200" dirty="0">
                <a:solidFill>
                  <a:srgbClr val="0000FF"/>
                </a:solidFill>
              </a:rPr>
              <a:t>Demo and discussion of LPS/CLOUT examples</a:t>
            </a:r>
          </a:p>
          <a:p>
            <a:endParaRPr lang="en-GB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LPS in relation to computer science</a:t>
            </a:r>
          </a:p>
          <a:p>
            <a:endParaRPr lang="en-GB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Hands-on use of </a:t>
            </a:r>
            <a:r>
              <a:rPr lang="en-GB" sz="2400" dirty="0" err="1">
                <a:solidFill>
                  <a:schemeClr val="bg1">
                    <a:lumMod val="75000"/>
                  </a:schemeClr>
                </a:solidFill>
              </a:rPr>
              <a:t>of</a:t>
            </a:r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 LPS/CLOUT</a:t>
            </a:r>
          </a:p>
          <a:p>
            <a:endParaRPr lang="en-GB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LPS in relation to Computational and Logical Thinking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925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109905"/>
                </a:solidFill>
              </a:rPr>
              <a:t>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229E31"/>
                </a:solidFill>
              </a:rPr>
              <a:t>Fire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229E31"/>
                </a:solidFill>
              </a:rPr>
              <a:t>Trash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229E31"/>
                </a:solidFill>
              </a:rPr>
              <a:t>Map colouring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229E31"/>
                </a:solidFill>
              </a:rPr>
              <a:t>Dining philosophers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229E31"/>
                </a:solidFill>
              </a:rPr>
              <a:t>Bubble sort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229E31"/>
                </a:solidFill>
              </a:rPr>
              <a:t>Bank transfer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229E31"/>
                </a:solidFill>
              </a:rPr>
              <a:t>Quicksort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229E31"/>
                </a:solidFill>
              </a:rPr>
              <a:t>Turing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229E31"/>
                </a:solidFill>
              </a:rPr>
              <a:t>Prisoner’s dilemma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78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67544" y="548680"/>
            <a:ext cx="597666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109905"/>
                </a:solidFill>
              </a:rPr>
              <a:t>% Fire Example </a:t>
            </a:r>
          </a:p>
          <a:p>
            <a:endParaRPr lang="en-GB" sz="2000" dirty="0"/>
          </a:p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% Declarations</a:t>
            </a:r>
          </a:p>
          <a:p>
            <a:r>
              <a:rPr lang="en-GB" sz="2000" dirty="0" err="1"/>
              <a:t>fluents</a:t>
            </a:r>
            <a:r>
              <a:rPr lang="en-GB" sz="2000" dirty="0"/>
              <a:t> 	fire.</a:t>
            </a:r>
          </a:p>
          <a:p>
            <a:r>
              <a:rPr lang="en-GB" sz="2000" dirty="0"/>
              <a:t>actions 	eliminate, escape.</a:t>
            </a:r>
          </a:p>
          <a:p>
            <a:endParaRPr lang="en-GB" sz="2000" dirty="0"/>
          </a:p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% Initial state</a:t>
            </a:r>
          </a:p>
          <a:p>
            <a:r>
              <a:rPr lang="en-GB" sz="2000" dirty="0"/>
              <a:t>initially 	fire.</a:t>
            </a:r>
          </a:p>
          <a:p>
            <a:endParaRPr lang="en-GB" sz="2000" dirty="0"/>
          </a:p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% Goals: Reactive Rules</a:t>
            </a:r>
          </a:p>
          <a:p>
            <a:r>
              <a:rPr lang="en-GB" sz="2000" dirty="0"/>
              <a:t>if fire at T1</a:t>
            </a:r>
            <a:r>
              <a:rPr lang="en-US" sz="2000" dirty="0"/>
              <a:t> </a:t>
            </a:r>
            <a:r>
              <a:rPr lang="en-GB" sz="2000" dirty="0">
                <a:sym typeface="Symbol"/>
              </a:rPr>
              <a:t>then deal-with-fire from T1 to T2.</a:t>
            </a:r>
          </a:p>
          <a:p>
            <a:endParaRPr lang="en-GB" sz="2000" dirty="0">
              <a:sym typeface="Symbol"/>
            </a:endParaRPr>
          </a:p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  <a:sym typeface="Symbol"/>
              </a:rPr>
              <a:t>% Beliefs: Logic Programs</a:t>
            </a:r>
          </a:p>
          <a:p>
            <a:r>
              <a:rPr lang="en-GB" sz="2000" dirty="0">
                <a:sym typeface="Symbol"/>
              </a:rPr>
              <a:t>deal-with-fire from T1 to T2 </a:t>
            </a:r>
            <a:r>
              <a:rPr lang="en-GB" sz="2000" dirty="0">
                <a:sym typeface="Symbol" panose="05050102010706020507" pitchFamily="18" charset="2"/>
              </a:rPr>
              <a:t>if </a:t>
            </a:r>
            <a:r>
              <a:rPr lang="en-GB" sz="2000" dirty="0"/>
              <a:t>eliminate </a:t>
            </a:r>
            <a:r>
              <a:rPr lang="en-GB" sz="2000" dirty="0">
                <a:sym typeface="Symbol"/>
              </a:rPr>
              <a:t>from T1 to T2.</a:t>
            </a:r>
          </a:p>
          <a:p>
            <a:r>
              <a:rPr lang="en-GB" sz="2000" dirty="0">
                <a:sym typeface="Symbol"/>
              </a:rPr>
              <a:t>deal-with-fire from T1 to T2 if</a:t>
            </a:r>
            <a:r>
              <a:rPr lang="en-GB" sz="2000" dirty="0">
                <a:sym typeface="Symbol" panose="05050102010706020507" pitchFamily="18" charset="2"/>
              </a:rPr>
              <a:t> </a:t>
            </a:r>
            <a:r>
              <a:rPr lang="en-GB" sz="2000" dirty="0"/>
              <a:t>escape </a:t>
            </a:r>
            <a:r>
              <a:rPr lang="en-GB" sz="2000" dirty="0">
                <a:sym typeface="Symbol"/>
              </a:rPr>
              <a:t>from T1 to T2.</a:t>
            </a:r>
          </a:p>
          <a:p>
            <a:endParaRPr lang="en-GB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% Causal theory</a:t>
            </a:r>
          </a:p>
          <a:p>
            <a:r>
              <a:rPr lang="en-GB" sz="2000" dirty="0"/>
              <a:t>eliminate</a:t>
            </a:r>
            <a:r>
              <a:rPr lang="en-US" sz="2000" dirty="0"/>
              <a:t> </a:t>
            </a:r>
            <a:r>
              <a:rPr lang="en-GB" sz="2000" dirty="0">
                <a:sym typeface="Symbol"/>
              </a:rPr>
              <a:t> </a:t>
            </a:r>
            <a:r>
              <a:rPr lang="en-GB" sz="2000" dirty="0">
                <a:sym typeface="Symbol" panose="05050102010706020507" pitchFamily="18" charset="2"/>
              </a:rPr>
              <a:t>terminates </a:t>
            </a:r>
            <a:r>
              <a:rPr lang="en-GB" sz="2000" dirty="0">
                <a:sym typeface="Symbol"/>
              </a:rPr>
              <a:t>fire.</a:t>
            </a:r>
          </a:p>
          <a:p>
            <a:endParaRPr lang="en-GB" sz="2000" dirty="0">
              <a:sym typeface="Symbol"/>
            </a:endParaRP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7175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109905"/>
                </a:solidFill>
              </a:rPr>
              <a:t>Fire example with keywords underlined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109905"/>
                </a:solidFill>
              </a:rPr>
              <a:t>% Fire Example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% Declarations</a:t>
            </a:r>
          </a:p>
          <a:p>
            <a:pPr marL="0" indent="0">
              <a:buNone/>
            </a:pPr>
            <a:r>
              <a:rPr lang="en-GB" u="sng" dirty="0" err="1"/>
              <a:t>fluents</a:t>
            </a:r>
            <a:r>
              <a:rPr lang="en-GB" dirty="0"/>
              <a:t> 	fire.</a:t>
            </a:r>
          </a:p>
          <a:p>
            <a:pPr marL="0" indent="0">
              <a:buNone/>
            </a:pPr>
            <a:r>
              <a:rPr lang="en-GB" u="sng" dirty="0"/>
              <a:t>actions</a:t>
            </a:r>
            <a:r>
              <a:rPr lang="en-GB" dirty="0"/>
              <a:t> 	eliminate, escape.</a:t>
            </a:r>
          </a:p>
          <a:p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% Initial state</a:t>
            </a:r>
          </a:p>
          <a:p>
            <a:pPr marL="0" indent="0">
              <a:buNone/>
            </a:pPr>
            <a:r>
              <a:rPr lang="en-GB" u="sng" dirty="0"/>
              <a:t>initially</a:t>
            </a:r>
            <a:r>
              <a:rPr lang="en-GB" dirty="0"/>
              <a:t> 	fire.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% Goals: Reactive Rules</a:t>
            </a:r>
          </a:p>
          <a:p>
            <a:pPr marL="0" indent="0">
              <a:buNone/>
            </a:pPr>
            <a:r>
              <a:rPr lang="en-GB" u="sng" dirty="0"/>
              <a:t>if</a:t>
            </a:r>
            <a:r>
              <a:rPr lang="en-GB" dirty="0"/>
              <a:t> fire </a:t>
            </a:r>
            <a:r>
              <a:rPr lang="en-GB" u="sng" dirty="0"/>
              <a:t>at</a:t>
            </a:r>
            <a:r>
              <a:rPr lang="en-GB" dirty="0"/>
              <a:t> T1</a:t>
            </a:r>
            <a:r>
              <a:rPr lang="en-US" dirty="0"/>
              <a:t> </a:t>
            </a:r>
            <a:r>
              <a:rPr lang="en-GB" u="sng" dirty="0">
                <a:sym typeface="Symbol"/>
              </a:rPr>
              <a:t>then</a:t>
            </a:r>
            <a:r>
              <a:rPr lang="en-GB" dirty="0">
                <a:sym typeface="Symbol"/>
              </a:rPr>
              <a:t> deal-with-fire </a:t>
            </a:r>
            <a:r>
              <a:rPr lang="en-GB" u="sng" dirty="0">
                <a:sym typeface="Symbol"/>
              </a:rPr>
              <a:t>from</a:t>
            </a:r>
            <a:r>
              <a:rPr lang="en-GB" dirty="0">
                <a:sym typeface="Symbol"/>
              </a:rPr>
              <a:t> T1 </a:t>
            </a:r>
            <a:r>
              <a:rPr lang="en-GB" u="sng" dirty="0">
                <a:sym typeface="Symbol"/>
              </a:rPr>
              <a:t>to</a:t>
            </a:r>
            <a:r>
              <a:rPr lang="en-GB" dirty="0">
                <a:sym typeface="Symbol"/>
              </a:rPr>
              <a:t> T2.</a:t>
            </a:r>
          </a:p>
          <a:p>
            <a:endParaRPr lang="en-GB" dirty="0">
              <a:sym typeface="Symbol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  <a:sym typeface="Symbol"/>
              </a:rPr>
              <a:t>% Beliefs: Logic Programs</a:t>
            </a:r>
          </a:p>
          <a:p>
            <a:pPr marL="0" indent="0">
              <a:buNone/>
            </a:pPr>
            <a:r>
              <a:rPr lang="en-GB" dirty="0">
                <a:sym typeface="Symbol"/>
              </a:rPr>
              <a:t>deal-with-fire </a:t>
            </a:r>
            <a:r>
              <a:rPr lang="en-GB" u="sng" dirty="0">
                <a:sym typeface="Symbol"/>
              </a:rPr>
              <a:t>from</a:t>
            </a:r>
            <a:r>
              <a:rPr lang="en-GB" dirty="0">
                <a:sym typeface="Symbol"/>
              </a:rPr>
              <a:t> T1 </a:t>
            </a:r>
            <a:r>
              <a:rPr lang="en-GB" u="sng" dirty="0">
                <a:sym typeface="Symbol"/>
              </a:rPr>
              <a:t>to</a:t>
            </a:r>
            <a:r>
              <a:rPr lang="en-GB" dirty="0">
                <a:sym typeface="Symbol"/>
              </a:rPr>
              <a:t> T2 </a:t>
            </a:r>
            <a:r>
              <a:rPr lang="en-GB" u="sng" dirty="0">
                <a:sym typeface="Symbol" panose="05050102010706020507" pitchFamily="18" charset="2"/>
              </a:rPr>
              <a:t>if</a:t>
            </a:r>
            <a:r>
              <a:rPr lang="en-GB" dirty="0">
                <a:sym typeface="Symbol" panose="05050102010706020507" pitchFamily="18" charset="2"/>
              </a:rPr>
              <a:t> </a:t>
            </a:r>
            <a:r>
              <a:rPr lang="en-GB" dirty="0"/>
              <a:t>eliminate </a:t>
            </a:r>
            <a:r>
              <a:rPr lang="en-GB" u="sng" dirty="0">
                <a:sym typeface="Symbol"/>
              </a:rPr>
              <a:t>from</a:t>
            </a:r>
            <a:r>
              <a:rPr lang="en-GB" dirty="0">
                <a:sym typeface="Symbol"/>
              </a:rPr>
              <a:t> T1 </a:t>
            </a:r>
            <a:r>
              <a:rPr lang="en-GB" u="sng" dirty="0">
                <a:sym typeface="Symbol"/>
              </a:rPr>
              <a:t>to</a:t>
            </a:r>
            <a:r>
              <a:rPr lang="en-GB" dirty="0">
                <a:sym typeface="Symbol"/>
              </a:rPr>
              <a:t> T2.</a:t>
            </a:r>
          </a:p>
          <a:p>
            <a:pPr marL="0" indent="0">
              <a:buNone/>
            </a:pPr>
            <a:r>
              <a:rPr lang="en-GB" dirty="0">
                <a:sym typeface="Symbol"/>
              </a:rPr>
              <a:t>deal-with-fire </a:t>
            </a:r>
            <a:r>
              <a:rPr lang="en-GB" u="sng" dirty="0">
                <a:sym typeface="Symbol"/>
              </a:rPr>
              <a:t>from</a:t>
            </a:r>
            <a:r>
              <a:rPr lang="en-GB" dirty="0">
                <a:sym typeface="Symbol"/>
              </a:rPr>
              <a:t> T1 </a:t>
            </a:r>
            <a:r>
              <a:rPr lang="en-GB" u="sng" dirty="0">
                <a:sym typeface="Symbol"/>
              </a:rPr>
              <a:t>to</a:t>
            </a:r>
            <a:r>
              <a:rPr lang="en-GB" dirty="0">
                <a:sym typeface="Symbol"/>
              </a:rPr>
              <a:t> T2 </a:t>
            </a:r>
            <a:r>
              <a:rPr lang="en-GB" u="sng" dirty="0">
                <a:sym typeface="Symbol"/>
              </a:rPr>
              <a:t>if</a:t>
            </a:r>
            <a:r>
              <a:rPr lang="en-GB" dirty="0">
                <a:sym typeface="Symbol" panose="05050102010706020507" pitchFamily="18" charset="2"/>
              </a:rPr>
              <a:t> </a:t>
            </a:r>
            <a:r>
              <a:rPr lang="en-GB" dirty="0"/>
              <a:t>escape </a:t>
            </a:r>
            <a:r>
              <a:rPr lang="en-GB" u="sng" dirty="0">
                <a:sym typeface="Symbol"/>
              </a:rPr>
              <a:t>from</a:t>
            </a:r>
            <a:r>
              <a:rPr lang="en-GB" dirty="0">
                <a:sym typeface="Symbol"/>
              </a:rPr>
              <a:t> T1 </a:t>
            </a:r>
            <a:r>
              <a:rPr lang="en-GB" u="sng" dirty="0">
                <a:sym typeface="Symbol"/>
              </a:rPr>
              <a:t>to</a:t>
            </a:r>
            <a:r>
              <a:rPr lang="en-GB" dirty="0">
                <a:sym typeface="Symbol"/>
              </a:rPr>
              <a:t> T2.</a:t>
            </a:r>
          </a:p>
          <a:p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% Causal theory</a:t>
            </a:r>
          </a:p>
          <a:p>
            <a:pPr marL="0" indent="0">
              <a:buNone/>
            </a:pPr>
            <a:r>
              <a:rPr lang="en-GB" dirty="0"/>
              <a:t>eliminate</a:t>
            </a:r>
            <a:r>
              <a:rPr lang="en-US" dirty="0"/>
              <a:t> </a:t>
            </a:r>
            <a:r>
              <a:rPr lang="en-GB" dirty="0">
                <a:sym typeface="Symbol"/>
              </a:rPr>
              <a:t> </a:t>
            </a:r>
            <a:r>
              <a:rPr lang="en-GB" u="sng" dirty="0">
                <a:sym typeface="Symbol" panose="05050102010706020507" pitchFamily="18" charset="2"/>
              </a:rPr>
              <a:t>terminates</a:t>
            </a:r>
            <a:r>
              <a:rPr lang="en-GB" dirty="0">
                <a:sym typeface="Symbol" panose="05050102010706020507" pitchFamily="18" charset="2"/>
              </a:rPr>
              <a:t> </a:t>
            </a:r>
            <a:r>
              <a:rPr lang="en-GB" dirty="0">
                <a:sym typeface="Symbol"/>
              </a:rPr>
              <a:t>fire.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1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2882" y="989207"/>
            <a:ext cx="7527550" cy="1143000"/>
          </a:xfrm>
        </p:spPr>
        <p:txBody>
          <a:bodyPr>
            <a:normAutofit/>
          </a:bodyPr>
          <a:lstStyle/>
          <a:p>
            <a:r>
              <a:rPr lang="en-GB" dirty="0"/>
              <a:t>LPS/CLOUT  Overview of the Workshop</a:t>
            </a:r>
            <a:br>
              <a:rPr lang="en-GB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3187765"/>
            <a:ext cx="25359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8399" y="1843622"/>
            <a:ext cx="7258782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Demo of LPS/CLOUT examples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LPS in relation to computer science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Hands-on use of LPS/CLOUT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LPS in relation to Computational and Logical Thinking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Feedback and advice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425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991" y="40722"/>
            <a:ext cx="8229600" cy="1143000"/>
          </a:xfrm>
        </p:spPr>
        <p:txBody>
          <a:bodyPr/>
          <a:lstStyle/>
          <a:p>
            <a:r>
              <a:rPr lang="en-GB" dirty="0">
                <a:solidFill>
                  <a:srgbClr val="109905"/>
                </a:solidFill>
              </a:rPr>
              <a:t>Fire example extended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060" y="118372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 err="1"/>
              <a:t>maxTime</a:t>
            </a:r>
            <a:r>
              <a:rPr lang="en-GB" sz="1800" dirty="0"/>
              <a:t>(10).</a:t>
            </a:r>
          </a:p>
          <a:p>
            <a:pPr marL="0" indent="0">
              <a:buNone/>
            </a:pPr>
            <a:r>
              <a:rPr lang="en-GB" sz="1800" dirty="0" err="1"/>
              <a:t>fluents</a:t>
            </a:r>
            <a:r>
              <a:rPr lang="en-GB" sz="1800" dirty="0"/>
              <a:t> 	fire, water.</a:t>
            </a:r>
          </a:p>
          <a:p>
            <a:pPr marL="0" indent="0">
              <a:buNone/>
            </a:pPr>
            <a:r>
              <a:rPr lang="en-GB" sz="1800" dirty="0"/>
              <a:t>actions	eliminate,  escape, ignite(_).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initially	water.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% Time-independent information</a:t>
            </a:r>
          </a:p>
          <a:p>
            <a:pPr marL="0" indent="0">
              <a:buNone/>
            </a:pPr>
            <a:r>
              <a:rPr lang="en-GB" sz="1800" dirty="0"/>
              <a:t>flammable(sofa).</a:t>
            </a:r>
          </a:p>
          <a:p>
            <a:pPr marL="0" indent="0">
              <a:buNone/>
            </a:pPr>
            <a:r>
              <a:rPr lang="en-GB" sz="1800" dirty="0"/>
              <a:t>flammable(bed).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% Observations</a:t>
            </a:r>
          </a:p>
          <a:p>
            <a:pPr marL="0" indent="0">
              <a:buNone/>
            </a:pPr>
            <a:r>
              <a:rPr lang="en-GB" sz="1800" dirty="0"/>
              <a:t>observe 	ignite(sofa) from 1 to 2.</a:t>
            </a:r>
          </a:p>
          <a:p>
            <a:pPr marL="0" indent="0">
              <a:buNone/>
            </a:pPr>
            <a:r>
              <a:rPr lang="en-GB" sz="1800" dirty="0"/>
              <a:t>observe 	ignite(bed) from 4 to 5.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% Goals: Reactive Rules</a:t>
            </a:r>
            <a:endParaRPr lang="en-GB" sz="1800" dirty="0"/>
          </a:p>
          <a:p>
            <a:pPr marL="0" indent="0">
              <a:buNone/>
            </a:pPr>
            <a:r>
              <a:rPr lang="en-GB" sz="1800" dirty="0"/>
              <a:t>if 	 	fire at T1  </a:t>
            </a:r>
          </a:p>
          <a:p>
            <a:pPr marL="0" indent="0">
              <a:buNone/>
            </a:pPr>
            <a:r>
              <a:rPr lang="en-GB" sz="1800" dirty="0"/>
              <a:t>then 	</a:t>
            </a:r>
            <a:r>
              <a:rPr lang="en-GB" sz="1800" dirty="0" err="1"/>
              <a:t>deal_with_fire</a:t>
            </a:r>
            <a:r>
              <a:rPr lang="en-GB" sz="1800" dirty="0"/>
              <a:t> from </a:t>
            </a:r>
            <a:r>
              <a:rPr lang="en-GB" sz="1800" dirty="0">
                <a:solidFill>
                  <a:srgbClr val="FF0000"/>
                </a:solidFill>
              </a:rPr>
              <a:t>T2 to T3</a:t>
            </a:r>
            <a:r>
              <a:rPr lang="en-GB" sz="1800" dirty="0"/>
              <a:t>.   		</a:t>
            </a:r>
            <a:r>
              <a:rPr lang="en-GB" sz="1800" dirty="0">
                <a:solidFill>
                  <a:srgbClr val="FF0000"/>
                </a:solidFill>
              </a:rPr>
              <a:t>% Notice change of times</a:t>
            </a:r>
          </a:p>
          <a:p>
            <a:endParaRPr lang="en-GB" sz="1800" dirty="0"/>
          </a:p>
          <a:p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43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  <a:sym typeface="Symbol"/>
              </a:rPr>
              <a:t>% Beliefs: Logic Programs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deal_with_fire</a:t>
            </a:r>
            <a:r>
              <a:rPr lang="en-GB" dirty="0"/>
              <a:t> 	from T1 to T2   if   eliminate from T1 to T2.</a:t>
            </a:r>
          </a:p>
          <a:p>
            <a:pPr marL="0" indent="0">
              <a:buNone/>
            </a:pPr>
            <a:r>
              <a:rPr lang="en-GB" dirty="0" err="1"/>
              <a:t>deal_with_fire</a:t>
            </a:r>
            <a:r>
              <a:rPr lang="en-GB" dirty="0"/>
              <a:t> 	from T1 to T2   if   escape from T1 to T2.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% Causal theory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ignite(Object)	initiates  fire </a:t>
            </a:r>
          </a:p>
          <a:p>
            <a:pPr marL="0" indent="0">
              <a:buNone/>
            </a:pPr>
            <a:r>
              <a:rPr lang="en-GB" dirty="0"/>
              <a:t>if 	 	flammable(Object).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eliminate 	terminates fire. </a:t>
            </a:r>
          </a:p>
          <a:p>
            <a:pPr marL="0" indent="0">
              <a:buNone/>
            </a:pPr>
            <a:r>
              <a:rPr lang="en-GB" dirty="0"/>
              <a:t>eliminate 	terminates water.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false	eliminate, fire, not water.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47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42107"/>
            <a:ext cx="8229600" cy="1143000"/>
          </a:xfrm>
        </p:spPr>
        <p:txBody>
          <a:bodyPr/>
          <a:lstStyle/>
          <a:p>
            <a:r>
              <a:rPr lang="en-GB" dirty="0">
                <a:solidFill>
                  <a:srgbClr val="109905"/>
                </a:solidFill>
              </a:rPr>
              <a:t>Trash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095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LPS state transitions are achieved by:</a:t>
            </a:r>
          </a:p>
          <a:p>
            <a:endParaRPr lang="en-GB" dirty="0"/>
          </a:p>
          <a:p>
            <a:r>
              <a:rPr lang="en-GB" dirty="0"/>
              <a:t>Actions: Under the control of the agent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Events: External and observed and assimilated by the agent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principle and in later implementations </a:t>
            </a:r>
          </a:p>
          <a:p>
            <a:pPr marL="0" indent="0">
              <a:buNone/>
            </a:pPr>
            <a:r>
              <a:rPr lang="en-GB" dirty="0"/>
              <a:t>events can be observed dynamically.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Here, for simplicity, we add them to the program at the start.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57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67544" y="231596"/>
            <a:ext cx="849694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109905"/>
                </a:solidFill>
              </a:rPr>
              <a:t>% </a:t>
            </a:r>
            <a:r>
              <a:rPr lang="en-GB" dirty="0" err="1">
                <a:solidFill>
                  <a:srgbClr val="109905"/>
                </a:solidFill>
              </a:rPr>
              <a:t>simplified_trash.lps</a:t>
            </a:r>
            <a:endParaRPr lang="en-GB" dirty="0">
              <a:solidFill>
                <a:srgbClr val="109905"/>
              </a:solidFill>
            </a:endParaRPr>
          </a:p>
          <a:p>
            <a:r>
              <a:rPr lang="en-GB" dirty="0" err="1"/>
              <a:t>maxTime</a:t>
            </a:r>
            <a:r>
              <a:rPr lang="en-GB" dirty="0"/>
              <a:t>(10).</a:t>
            </a:r>
          </a:p>
          <a:p>
            <a:r>
              <a:rPr lang="en-GB" dirty="0" err="1"/>
              <a:t>fluents</a:t>
            </a:r>
            <a:r>
              <a:rPr lang="en-GB" dirty="0"/>
              <a:t> 	locked(_), trash(_), bin(_).</a:t>
            </a:r>
          </a:p>
          <a:p>
            <a:r>
              <a:rPr lang="en-GB" dirty="0"/>
              <a:t>actions 	dispose(_,_).</a:t>
            </a:r>
          </a:p>
          <a:p>
            <a:r>
              <a:rPr lang="en-GB" dirty="0"/>
              <a:t>events 	unlock(_).</a:t>
            </a:r>
          </a:p>
          <a:p>
            <a:endParaRPr lang="en-GB" sz="1000" dirty="0"/>
          </a:p>
          <a:p>
            <a:r>
              <a:rPr lang="en-GB" dirty="0"/>
              <a:t>initially 	locked(container1), trash(bottle1), bin(container1), bin(container2).</a:t>
            </a:r>
          </a:p>
          <a:p>
            <a:r>
              <a:rPr lang="en-GB" dirty="0"/>
              <a:t>observe 	unlock(container1) from 4 to 5.</a:t>
            </a:r>
          </a:p>
          <a:p>
            <a:endParaRPr lang="en-GB" sz="1000" dirty="0"/>
          </a:p>
          <a:p>
            <a:endParaRPr lang="en-GB" sz="1000" dirty="0"/>
          </a:p>
          <a:p>
            <a:r>
              <a:rPr lang="en-GB" dirty="0"/>
              <a:t>if 		trash(Object) at T1</a:t>
            </a:r>
          </a:p>
          <a:p>
            <a:pPr lvl="0"/>
            <a:r>
              <a:rPr lang="en-GB" dirty="0"/>
              <a:t>then  	bin(Container) at T1, dispose(Object, Container) from T2 to T3</a:t>
            </a:r>
            <a:r>
              <a:rPr lang="en-GB" dirty="0">
                <a:solidFill>
                  <a:prstClr val="black"/>
                </a:solidFill>
              </a:rPr>
              <a:t>.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unlock(Container) 			terminates 	locked(Container).</a:t>
            </a:r>
          </a:p>
          <a:p>
            <a:r>
              <a:rPr lang="en-GB" dirty="0"/>
              <a:t>dispose(Object, Container) 	terminates 	trash(Object).</a:t>
            </a:r>
          </a:p>
          <a:p>
            <a:endParaRPr lang="en-GB" sz="1000" dirty="0"/>
          </a:p>
          <a:p>
            <a:r>
              <a:rPr lang="en-GB" dirty="0"/>
              <a:t>false 	dispose(Object, Container), locked(Container).</a:t>
            </a:r>
          </a:p>
          <a:p>
            <a:endParaRPr lang="en-GB" dirty="0"/>
          </a:p>
          <a:p>
            <a:endParaRPr lang="en-GB" sz="1000" dirty="0"/>
          </a:p>
          <a:p>
            <a:r>
              <a:rPr lang="en-GB" dirty="0">
                <a:solidFill>
                  <a:srgbClr val="FF0000"/>
                </a:solidFill>
              </a:rPr>
              <a:t>/* What’s wrong with </a:t>
            </a:r>
          </a:p>
          <a:p>
            <a:r>
              <a:rPr lang="en-GB" dirty="0">
                <a:solidFill>
                  <a:srgbClr val="FF0000"/>
                </a:solidFill>
              </a:rPr>
              <a:t>if 		trash(Object) at T1, </a:t>
            </a:r>
            <a:r>
              <a:rPr lang="en-GB" dirty="0">
                <a:solidFill>
                  <a:srgbClr val="FF0000"/>
                </a:solidFill>
                <a:sym typeface="Symbol" panose="05050102010706020507" pitchFamily="18" charset="2"/>
              </a:rPr>
              <a:t>bin(Container) at T1 </a:t>
            </a:r>
          </a:p>
          <a:p>
            <a:r>
              <a:rPr lang="en-GB" dirty="0">
                <a:solidFill>
                  <a:srgbClr val="FF0000"/>
                </a:solidFill>
                <a:sym typeface="Symbol" panose="05050102010706020507" pitchFamily="18" charset="2"/>
              </a:rPr>
              <a:t>then		dispose(Object, Container) from T2 </a:t>
            </a:r>
            <a:r>
              <a:rPr lang="en-GB" dirty="0">
                <a:solidFill>
                  <a:srgbClr val="FF0000"/>
                </a:solidFill>
              </a:rPr>
              <a:t>to T3.</a:t>
            </a:r>
            <a:endParaRPr lang="en-GB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r>
              <a:rPr lang="en-GB" dirty="0">
                <a:solidFill>
                  <a:srgbClr val="FF0000"/>
                </a:solidFill>
                <a:sym typeface="Symbol" panose="05050102010706020507" pitchFamily="18" charset="2"/>
              </a:rPr>
              <a:t>*/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8902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109905"/>
                </a:solidFill>
              </a:rPr>
              <a:t>Compare </a:t>
            </a:r>
          </a:p>
          <a:p>
            <a:endParaRPr lang="en-GB" sz="1000" dirty="0">
              <a:solidFill>
                <a:srgbClr val="109905"/>
              </a:solidFill>
            </a:endParaRPr>
          </a:p>
          <a:p>
            <a:pPr marL="0" indent="0">
              <a:buNone/>
            </a:pPr>
            <a:r>
              <a:rPr lang="en-GB" dirty="0"/>
              <a:t>if 		trash(Object) at T1</a:t>
            </a:r>
          </a:p>
          <a:p>
            <a:pPr marL="0" lvl="0" indent="0">
              <a:buNone/>
            </a:pPr>
            <a:r>
              <a:rPr lang="en-GB" dirty="0"/>
              <a:t>then  	bin(Container) at T1, </a:t>
            </a:r>
          </a:p>
          <a:p>
            <a:pPr marL="0" lvl="0" indent="0">
              <a:buNone/>
            </a:pPr>
            <a:r>
              <a:rPr lang="en-GB" dirty="0"/>
              <a:t>		dispose(Object, Container) from T2 to T3.</a:t>
            </a:r>
          </a:p>
          <a:p>
            <a:pPr lvl="0"/>
            <a:endParaRPr lang="en-GB" dirty="0">
              <a:solidFill>
                <a:srgbClr val="109905"/>
              </a:solidFill>
            </a:endParaRPr>
          </a:p>
          <a:p>
            <a:pPr marL="0" lvl="0" indent="0">
              <a:buNone/>
            </a:pPr>
            <a:r>
              <a:rPr lang="en-GB" dirty="0">
                <a:solidFill>
                  <a:srgbClr val="109905"/>
                </a:solidFill>
              </a:rPr>
              <a:t>with</a:t>
            </a:r>
          </a:p>
          <a:p>
            <a:pPr lvl="0"/>
            <a:endParaRPr lang="en-GB" sz="1000" dirty="0">
              <a:solidFill>
                <a:srgbClr val="109905"/>
              </a:solidFill>
            </a:endParaRPr>
          </a:p>
          <a:p>
            <a:pPr marL="0" indent="0">
              <a:buNone/>
            </a:pPr>
            <a:r>
              <a:rPr lang="en-GB" dirty="0"/>
              <a:t>if 		trash(Object) at T1, </a:t>
            </a:r>
            <a:r>
              <a:rPr lang="en-GB" dirty="0">
                <a:sym typeface="Symbol" panose="05050102010706020507" pitchFamily="18" charset="2"/>
              </a:rPr>
              <a:t>bin(Container) at T1 </a:t>
            </a:r>
          </a:p>
          <a:p>
            <a:pPr marL="0" indent="0">
              <a:buNone/>
            </a:pPr>
            <a:r>
              <a:rPr lang="en-GB" dirty="0">
                <a:sym typeface="Symbol" panose="05050102010706020507" pitchFamily="18" charset="2"/>
              </a:rPr>
              <a:t>then	dispose(Object, Container) from T2 </a:t>
            </a:r>
            <a:r>
              <a:rPr lang="en-GB" dirty="0"/>
              <a:t>to T3.</a:t>
            </a:r>
          </a:p>
          <a:p>
            <a:endParaRPr lang="en-GB" dirty="0">
              <a:solidFill>
                <a:srgbClr val="109905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GB" dirty="0">
                <a:solidFill>
                  <a:srgbClr val="109905"/>
                </a:solidFill>
                <a:sym typeface="Symbol" panose="05050102010706020507" pitchFamily="18" charset="2"/>
              </a:rPr>
              <a:t>You can check your understanding of </a:t>
            </a:r>
            <a:r>
              <a:rPr lang="en-GB" dirty="0">
                <a:solidFill>
                  <a:srgbClr val="109905"/>
                </a:solidFill>
                <a:sym typeface="Symbol"/>
              </a:rPr>
              <a:t> and  by trying both programs and observing the different outcomes.</a:t>
            </a:r>
          </a:p>
          <a:p>
            <a:endParaRPr lang="en-GB" dirty="0">
              <a:solidFill>
                <a:srgbClr val="109905"/>
              </a:solidFill>
              <a:sym typeface="Symbol"/>
            </a:endParaRPr>
          </a:p>
          <a:p>
            <a:pPr marL="0" indent="0">
              <a:buNone/>
            </a:pPr>
            <a:r>
              <a:rPr lang="en-GB" dirty="0">
                <a:solidFill>
                  <a:srgbClr val="109905"/>
                </a:solidFill>
                <a:sym typeface="Symbol"/>
              </a:rPr>
              <a:t> </a:t>
            </a:r>
            <a:endParaRPr lang="en-GB" dirty="0">
              <a:solidFill>
                <a:srgbClr val="10990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5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584" y="365164"/>
            <a:ext cx="8229600" cy="1143000"/>
          </a:xfrm>
        </p:spPr>
        <p:txBody>
          <a:bodyPr/>
          <a:lstStyle/>
          <a:p>
            <a:r>
              <a:rPr lang="en-GB" dirty="0">
                <a:solidFill>
                  <a:srgbClr val="109905"/>
                </a:solidFill>
              </a:rPr>
              <a:t>Recall: Syntax of reactive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109905"/>
                </a:solidFill>
              </a:rPr>
              <a:t>Reactive rules in First-order logic (FOL):</a:t>
            </a:r>
          </a:p>
          <a:p>
            <a:endParaRPr lang="en-GB" b="1" dirty="0">
              <a:solidFill>
                <a:srgbClr val="109905"/>
              </a:solidFill>
              <a:sym typeface="Symbol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  <a:sym typeface="Symbol"/>
              </a:rPr>
              <a:t>	</a:t>
            </a:r>
            <a:r>
              <a:rPr lang="en-GB" i="1" dirty="0">
                <a:solidFill>
                  <a:srgbClr val="0000FF"/>
                </a:solidFill>
              </a:rPr>
              <a:t>X </a:t>
            </a:r>
            <a:r>
              <a:rPr lang="en-GB" dirty="0">
                <a:solidFill>
                  <a:srgbClr val="0070C0"/>
                </a:solidFill>
              </a:rPr>
              <a:t>[ </a:t>
            </a:r>
            <a:r>
              <a:rPr lang="en-GB" i="1" dirty="0">
                <a:solidFill>
                  <a:srgbClr val="C00000"/>
                </a:solidFill>
              </a:rPr>
              <a:t>if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antecedent </a:t>
            </a:r>
            <a:r>
              <a:rPr lang="en-US" i="1" dirty="0">
                <a:solidFill>
                  <a:srgbClr val="FF0000"/>
                </a:solidFill>
                <a:sym typeface="Symbol"/>
              </a:rPr>
              <a:t>then</a:t>
            </a:r>
            <a:r>
              <a:rPr lang="en-US" i="1" dirty="0">
                <a:solidFill>
                  <a:srgbClr val="0000FF"/>
                </a:solidFill>
                <a:sym typeface="Symbol"/>
              </a:rPr>
              <a:t> </a:t>
            </a:r>
            <a:r>
              <a:rPr lang="en-GB" b="1" dirty="0">
                <a:solidFill>
                  <a:srgbClr val="FF0000"/>
                </a:solidFill>
                <a:sym typeface="Symbol"/>
              </a:rPr>
              <a:t> </a:t>
            </a:r>
            <a:r>
              <a:rPr lang="en-GB" i="1" dirty="0">
                <a:solidFill>
                  <a:srgbClr val="0000FF"/>
                </a:solidFill>
              </a:rPr>
              <a:t>Y</a:t>
            </a:r>
            <a:r>
              <a:rPr lang="en-GB" dirty="0">
                <a:solidFill>
                  <a:srgbClr val="0000FF"/>
                </a:solidFill>
                <a:sym typeface="Symbol"/>
              </a:rPr>
              <a:t> </a:t>
            </a:r>
            <a:r>
              <a:rPr lang="en-GB" dirty="0">
                <a:solidFill>
                  <a:srgbClr val="0070C0"/>
                </a:solidFill>
                <a:sym typeface="Symbol"/>
              </a:rPr>
              <a:t>[</a:t>
            </a:r>
            <a:r>
              <a:rPr lang="en-US" i="1" dirty="0">
                <a:solidFill>
                  <a:srgbClr val="0000FF"/>
                </a:solidFill>
              </a:rPr>
              <a:t>consequent</a:t>
            </a:r>
            <a:r>
              <a:rPr lang="en-GB" dirty="0">
                <a:solidFill>
                  <a:srgbClr val="0070C0"/>
                </a:solidFill>
              </a:rPr>
              <a:t>]]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The variables </a:t>
            </a:r>
            <a:r>
              <a:rPr lang="en-GB" i="1" dirty="0">
                <a:solidFill>
                  <a:srgbClr val="0000FF"/>
                </a:solidFill>
              </a:rPr>
              <a:t>X </a:t>
            </a:r>
            <a:r>
              <a:rPr lang="en-GB" dirty="0"/>
              <a:t>can occur in both </a:t>
            </a:r>
            <a:r>
              <a:rPr lang="en-GB" i="1" dirty="0">
                <a:solidFill>
                  <a:srgbClr val="0000FF"/>
                </a:solidFill>
              </a:rPr>
              <a:t>antecedent</a:t>
            </a:r>
            <a:r>
              <a:rPr lang="en-GB" dirty="0"/>
              <a:t> and </a:t>
            </a:r>
            <a:r>
              <a:rPr lang="en-GB" i="1" dirty="0">
                <a:solidFill>
                  <a:srgbClr val="0000FF"/>
                </a:solidFill>
              </a:rPr>
              <a:t>consequent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The variables </a:t>
            </a:r>
            <a:r>
              <a:rPr lang="en-GB" i="1" dirty="0">
                <a:solidFill>
                  <a:srgbClr val="0000FF"/>
                </a:solidFill>
              </a:rPr>
              <a:t>Y </a:t>
            </a:r>
            <a:r>
              <a:rPr lang="en-GB" dirty="0"/>
              <a:t>occur only in </a:t>
            </a:r>
            <a:r>
              <a:rPr lang="en-GB" i="1" dirty="0">
                <a:solidFill>
                  <a:srgbClr val="0000FF"/>
                </a:solidFill>
              </a:rPr>
              <a:t>consequent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75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109905"/>
                </a:solidFill>
              </a:rPr>
              <a:t>Actions can be executed concurrently:  </a:t>
            </a:r>
            <a:br>
              <a:rPr lang="en-GB" dirty="0">
                <a:solidFill>
                  <a:srgbClr val="109905"/>
                </a:solidFill>
              </a:rPr>
            </a:br>
            <a:r>
              <a:rPr lang="en-GB" dirty="0">
                <a:solidFill>
                  <a:srgbClr val="109905"/>
                </a:solidFill>
              </a:rPr>
              <a:t>here we have two items of rubbish.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% concurrent action </a:t>
            </a:r>
            <a:r>
              <a:rPr lang="en-GB" dirty="0" err="1"/>
              <a:t>trash.lps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maxTime</a:t>
            </a:r>
            <a:r>
              <a:rPr lang="en-GB" dirty="0"/>
              <a:t>(10).</a:t>
            </a:r>
          </a:p>
          <a:p>
            <a:pPr marL="0" indent="0">
              <a:buNone/>
            </a:pPr>
            <a:r>
              <a:rPr lang="en-GB" dirty="0" err="1"/>
              <a:t>fluents</a:t>
            </a:r>
            <a:r>
              <a:rPr lang="en-GB" dirty="0"/>
              <a:t> 	locked(_), trash(_), bin(_).</a:t>
            </a:r>
          </a:p>
          <a:p>
            <a:pPr marL="0" indent="0">
              <a:buNone/>
            </a:pPr>
            <a:r>
              <a:rPr lang="en-GB" dirty="0"/>
              <a:t>actions 	dispose(_,_).</a:t>
            </a:r>
          </a:p>
          <a:p>
            <a:pPr marL="0" indent="0">
              <a:buNone/>
            </a:pPr>
            <a:r>
              <a:rPr lang="en-GB" dirty="0"/>
              <a:t>events 	unlock(_).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initially 	locked(container1), </a:t>
            </a:r>
            <a:r>
              <a:rPr lang="en-GB" dirty="0">
                <a:solidFill>
                  <a:srgbClr val="00B050"/>
                </a:solidFill>
              </a:rPr>
              <a:t>trash(bottle1), trash(bottle2), 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		</a:t>
            </a:r>
            <a:r>
              <a:rPr lang="en-GB" dirty="0"/>
              <a:t>bin(container1), bin(container2).</a:t>
            </a:r>
          </a:p>
          <a:p>
            <a:pPr marL="0" indent="0">
              <a:buNone/>
            </a:pPr>
            <a:r>
              <a:rPr lang="en-GB" dirty="0"/>
              <a:t>observe 	unlock(container1) from 4 to 5.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if 		trash(Object) at T1 	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then  	bin(Container) at T1, 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		dispose(Object, Container) from T2 to T3.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unlock(Container) 			terminates 	locked(Container).</a:t>
            </a:r>
          </a:p>
          <a:p>
            <a:pPr marL="0" indent="0">
              <a:buNone/>
            </a:pPr>
            <a:r>
              <a:rPr lang="en-GB" dirty="0"/>
              <a:t>dispose(Object, Container) 	terminates 	trash(Object).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false 	dispose(Object, Container), locked(Container).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99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109905"/>
                </a:solidFill>
              </a:rPr>
              <a:t>Map Colouring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solidFill>
                <a:srgbClr val="109905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More concurrent 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Here simply combining a reactive rule and a causal theory with an action precondition solves this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63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295959" y="5630388"/>
            <a:ext cx="2133600" cy="365125"/>
          </a:xfrm>
        </p:spPr>
        <p:txBody>
          <a:bodyPr/>
          <a:lstStyle/>
          <a:p>
            <a:fld id="{CCD73432-EF7F-B84F-BCFB-EEF96C8A23D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55576" y="389899"/>
            <a:ext cx="7992888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229E31"/>
                </a:solidFill>
              </a:rPr>
              <a:t>% The map colouring problem.</a:t>
            </a:r>
          </a:p>
          <a:p>
            <a:endParaRPr lang="en-GB" sz="2000" dirty="0"/>
          </a:p>
          <a:p>
            <a:r>
              <a:rPr lang="en-GB" sz="2000" dirty="0" err="1"/>
              <a:t>maxTime</a:t>
            </a:r>
            <a:r>
              <a:rPr lang="en-GB" sz="2000" dirty="0"/>
              <a:t>(5).</a:t>
            </a:r>
          </a:p>
          <a:p>
            <a:r>
              <a:rPr lang="en-GB" sz="2000" dirty="0"/>
              <a:t>actions paint(_, _).</a:t>
            </a:r>
          </a:p>
          <a:p>
            <a:endParaRPr lang="en-GB" sz="2000" dirty="0"/>
          </a:p>
          <a:p>
            <a:r>
              <a:rPr lang="en-GB" sz="2000" dirty="0"/>
              <a:t>country(</a:t>
            </a:r>
            <a:r>
              <a:rPr lang="en-GB" sz="2000" dirty="0" err="1"/>
              <a:t>sweden</a:t>
            </a:r>
            <a:r>
              <a:rPr lang="en-GB" sz="2000" dirty="0"/>
              <a:t>).</a:t>
            </a:r>
          </a:p>
          <a:p>
            <a:r>
              <a:rPr lang="en-GB" sz="2000" dirty="0"/>
              <a:t>country(</a:t>
            </a:r>
            <a:r>
              <a:rPr lang="en-GB" sz="2000" dirty="0" err="1"/>
              <a:t>norway</a:t>
            </a:r>
            <a:r>
              <a:rPr lang="en-GB" sz="2000" dirty="0"/>
              <a:t>).</a:t>
            </a:r>
          </a:p>
          <a:p>
            <a:r>
              <a:rPr lang="en-GB" sz="2000" dirty="0"/>
              <a:t>country(</a:t>
            </a:r>
            <a:r>
              <a:rPr lang="en-GB" sz="2000" dirty="0" err="1"/>
              <a:t>finland</a:t>
            </a:r>
            <a:r>
              <a:rPr lang="en-GB" sz="2000" dirty="0"/>
              <a:t>).</a:t>
            </a:r>
          </a:p>
          <a:p>
            <a:r>
              <a:rPr lang="en-GB" sz="2000" dirty="0"/>
              <a:t>country(</a:t>
            </a:r>
            <a:r>
              <a:rPr lang="en-GB" sz="2000" dirty="0" err="1"/>
              <a:t>russia</a:t>
            </a:r>
            <a:r>
              <a:rPr lang="en-GB" sz="2000" dirty="0"/>
              <a:t>).</a:t>
            </a:r>
          </a:p>
          <a:p>
            <a:r>
              <a:rPr lang="en-GB" sz="2000" dirty="0"/>
              <a:t>colour(red).</a:t>
            </a:r>
          </a:p>
          <a:p>
            <a:r>
              <a:rPr lang="en-GB" sz="2000" dirty="0"/>
              <a:t>colour(yellow).</a:t>
            </a:r>
          </a:p>
          <a:p>
            <a:r>
              <a:rPr lang="en-GB" sz="2000" dirty="0"/>
              <a:t>colour(blue).</a:t>
            </a:r>
          </a:p>
          <a:p>
            <a:r>
              <a:rPr lang="en-GB" sz="2000" dirty="0"/>
              <a:t>adjacent(</a:t>
            </a:r>
            <a:r>
              <a:rPr lang="en-GB" sz="2000" dirty="0" err="1"/>
              <a:t>sweden</a:t>
            </a:r>
            <a:r>
              <a:rPr lang="en-GB" sz="2000" dirty="0"/>
              <a:t>, </a:t>
            </a:r>
            <a:r>
              <a:rPr lang="en-GB" sz="2000" dirty="0" err="1"/>
              <a:t>norway</a:t>
            </a:r>
            <a:r>
              <a:rPr lang="en-GB" sz="2000" dirty="0"/>
              <a:t>).</a:t>
            </a:r>
          </a:p>
          <a:p>
            <a:r>
              <a:rPr lang="en-GB" sz="2000" dirty="0"/>
              <a:t>adjacent(</a:t>
            </a:r>
            <a:r>
              <a:rPr lang="en-GB" sz="2000" dirty="0" err="1"/>
              <a:t>sweden</a:t>
            </a:r>
            <a:r>
              <a:rPr lang="en-GB" sz="2000" dirty="0"/>
              <a:t>, </a:t>
            </a:r>
            <a:r>
              <a:rPr lang="en-GB" sz="2000" dirty="0" err="1"/>
              <a:t>finland</a:t>
            </a:r>
            <a:r>
              <a:rPr lang="en-GB" sz="2000" dirty="0"/>
              <a:t>).</a:t>
            </a:r>
          </a:p>
          <a:p>
            <a:r>
              <a:rPr lang="en-GB" sz="2000" dirty="0"/>
              <a:t>adjacent(</a:t>
            </a:r>
            <a:r>
              <a:rPr lang="en-GB" sz="2000" dirty="0" err="1"/>
              <a:t>norway</a:t>
            </a:r>
            <a:r>
              <a:rPr lang="en-GB" sz="2000" dirty="0"/>
              <a:t>, </a:t>
            </a:r>
            <a:r>
              <a:rPr lang="en-GB" sz="2000" dirty="0" err="1"/>
              <a:t>finland</a:t>
            </a:r>
            <a:r>
              <a:rPr lang="en-GB" sz="2000" dirty="0"/>
              <a:t>).</a:t>
            </a:r>
          </a:p>
          <a:p>
            <a:r>
              <a:rPr lang="en-GB" sz="2000" dirty="0"/>
              <a:t>adjacent(</a:t>
            </a:r>
            <a:r>
              <a:rPr lang="en-GB" sz="2000" dirty="0" err="1"/>
              <a:t>norway</a:t>
            </a:r>
            <a:r>
              <a:rPr lang="en-GB" sz="2000" dirty="0"/>
              <a:t>, </a:t>
            </a:r>
            <a:r>
              <a:rPr lang="en-GB" sz="2000" dirty="0" err="1"/>
              <a:t>russia</a:t>
            </a:r>
            <a:r>
              <a:rPr lang="en-GB" sz="2000" dirty="0"/>
              <a:t>).</a:t>
            </a:r>
          </a:p>
          <a:p>
            <a:r>
              <a:rPr lang="en-GB" sz="2000" dirty="0"/>
              <a:t>adjacent(</a:t>
            </a:r>
            <a:r>
              <a:rPr lang="en-GB" sz="2000" dirty="0" err="1"/>
              <a:t>finland</a:t>
            </a:r>
            <a:r>
              <a:rPr lang="en-GB" sz="2000" dirty="0"/>
              <a:t>, </a:t>
            </a:r>
            <a:r>
              <a:rPr lang="en-GB" sz="2000" dirty="0" err="1"/>
              <a:t>russia</a:t>
            </a:r>
            <a:r>
              <a:rPr lang="en-GB" sz="2000" dirty="0"/>
              <a:t>).</a:t>
            </a:r>
          </a:p>
          <a:p>
            <a:endParaRPr lang="en-GB" dirty="0"/>
          </a:p>
        </p:txBody>
      </p:sp>
      <p:sp>
        <p:nvSpPr>
          <p:cNvPr id="11" name="Freeform 10"/>
          <p:cNvSpPr/>
          <p:nvPr/>
        </p:nvSpPr>
        <p:spPr>
          <a:xfrm>
            <a:off x="4284857" y="2829176"/>
            <a:ext cx="1721077" cy="1091883"/>
          </a:xfrm>
          <a:custGeom>
            <a:avLst/>
            <a:gdLst>
              <a:gd name="connsiteX0" fmla="*/ 304049 w 1042645"/>
              <a:gd name="connsiteY0" fmla="*/ 194295 h 824786"/>
              <a:gd name="connsiteX1" fmla="*/ 28746 w 1042645"/>
              <a:gd name="connsiteY1" fmla="*/ 567921 h 824786"/>
              <a:gd name="connsiteX2" fmla="*/ 982475 w 1042645"/>
              <a:gd name="connsiteY2" fmla="*/ 803895 h 824786"/>
              <a:gd name="connsiteX3" fmla="*/ 874320 w 1042645"/>
              <a:gd name="connsiteY3" fmla="*/ 27147 h 824786"/>
              <a:gd name="connsiteX4" fmla="*/ 304049 w 1042645"/>
              <a:gd name="connsiteY4" fmla="*/ 194295 h 82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645" h="824786">
                <a:moveTo>
                  <a:pt x="304049" y="194295"/>
                </a:moveTo>
                <a:cubicBezTo>
                  <a:pt x="163120" y="284424"/>
                  <a:pt x="-84325" y="466321"/>
                  <a:pt x="28746" y="567921"/>
                </a:cubicBezTo>
                <a:cubicBezTo>
                  <a:pt x="141817" y="669521"/>
                  <a:pt x="841546" y="894024"/>
                  <a:pt x="982475" y="803895"/>
                </a:cubicBezTo>
                <a:cubicBezTo>
                  <a:pt x="1123404" y="713766"/>
                  <a:pt x="987391" y="120554"/>
                  <a:pt x="874320" y="27147"/>
                </a:cubicBezTo>
                <a:cubicBezTo>
                  <a:pt x="761249" y="-66260"/>
                  <a:pt x="444978" y="104166"/>
                  <a:pt x="304049" y="194295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/>
        </p:nvSpPr>
        <p:spPr>
          <a:xfrm rot="21409035">
            <a:off x="5881187" y="2543031"/>
            <a:ext cx="1951204" cy="1257298"/>
          </a:xfrm>
          <a:custGeom>
            <a:avLst/>
            <a:gdLst>
              <a:gd name="connsiteX0" fmla="*/ 0 w 1951204"/>
              <a:gd name="connsiteY0" fmla="*/ 407030 h 1257298"/>
              <a:gd name="connsiteX1" fmla="*/ 963562 w 1951204"/>
              <a:gd name="connsiteY1" fmla="*/ 3907 h 1257298"/>
              <a:gd name="connsiteX2" fmla="*/ 1897626 w 1951204"/>
              <a:gd name="connsiteY2" fmla="*/ 623340 h 1257298"/>
              <a:gd name="connsiteX3" fmla="*/ 1651820 w 1951204"/>
              <a:gd name="connsiteY3" fmla="*/ 1242772 h 1257298"/>
              <a:gd name="connsiteX4" fmla="*/ 117988 w 1951204"/>
              <a:gd name="connsiteY4" fmla="*/ 1075623 h 1257298"/>
              <a:gd name="connsiteX5" fmla="*/ 117988 w 1951204"/>
              <a:gd name="connsiteY5" fmla="*/ 1075623 h 1257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1204" h="1257298">
                <a:moveTo>
                  <a:pt x="0" y="407030"/>
                </a:moveTo>
                <a:cubicBezTo>
                  <a:pt x="323645" y="187442"/>
                  <a:pt x="647291" y="-32145"/>
                  <a:pt x="963562" y="3907"/>
                </a:cubicBezTo>
                <a:cubicBezTo>
                  <a:pt x="1279833" y="39959"/>
                  <a:pt x="1782916" y="416863"/>
                  <a:pt x="1897626" y="623340"/>
                </a:cubicBezTo>
                <a:cubicBezTo>
                  <a:pt x="2012336" y="829817"/>
                  <a:pt x="1948426" y="1167392"/>
                  <a:pt x="1651820" y="1242772"/>
                </a:cubicBezTo>
                <a:cubicBezTo>
                  <a:pt x="1355214" y="1318152"/>
                  <a:pt x="117988" y="1075623"/>
                  <a:pt x="117988" y="1075623"/>
                </a:cubicBezTo>
                <a:lnTo>
                  <a:pt x="117988" y="1075623"/>
                </a:ln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/>
        </p:nvSpPr>
        <p:spPr>
          <a:xfrm>
            <a:off x="5057368" y="3756152"/>
            <a:ext cx="1724384" cy="1082051"/>
          </a:xfrm>
          <a:custGeom>
            <a:avLst/>
            <a:gdLst>
              <a:gd name="connsiteX0" fmla="*/ 2523 w 1724384"/>
              <a:gd name="connsiteY0" fmla="*/ 117987 h 1082051"/>
              <a:gd name="connsiteX1" fmla="*/ 159839 w 1724384"/>
              <a:gd name="connsiteY1" fmla="*/ 688258 h 1082051"/>
              <a:gd name="connsiteX2" fmla="*/ 1025078 w 1724384"/>
              <a:gd name="connsiteY2" fmla="*/ 1081548 h 1082051"/>
              <a:gd name="connsiteX3" fmla="*/ 1713336 w 1724384"/>
              <a:gd name="connsiteY3" fmla="*/ 609600 h 1082051"/>
              <a:gd name="connsiteX4" fmla="*/ 1467530 w 1724384"/>
              <a:gd name="connsiteY4" fmla="*/ 0 h 1082051"/>
              <a:gd name="connsiteX5" fmla="*/ 1467530 w 1724384"/>
              <a:gd name="connsiteY5" fmla="*/ 0 h 108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4384" h="1082051">
                <a:moveTo>
                  <a:pt x="2523" y="117987"/>
                </a:moveTo>
                <a:cubicBezTo>
                  <a:pt x="-4032" y="322826"/>
                  <a:pt x="-10587" y="527665"/>
                  <a:pt x="159839" y="688258"/>
                </a:cubicBezTo>
                <a:cubicBezTo>
                  <a:pt x="330265" y="848851"/>
                  <a:pt x="766162" y="1094658"/>
                  <a:pt x="1025078" y="1081548"/>
                </a:cubicBezTo>
                <a:cubicBezTo>
                  <a:pt x="1283994" y="1068438"/>
                  <a:pt x="1639594" y="789858"/>
                  <a:pt x="1713336" y="609600"/>
                </a:cubicBezTo>
                <a:cubicBezTo>
                  <a:pt x="1787078" y="429342"/>
                  <a:pt x="1467530" y="0"/>
                  <a:pt x="1467530" y="0"/>
                </a:cubicBezTo>
                <a:lnTo>
                  <a:pt x="1467530" y="0"/>
                </a:ln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/>
        </p:nvSpPr>
        <p:spPr>
          <a:xfrm>
            <a:off x="6682214" y="3795481"/>
            <a:ext cx="1467395" cy="1307745"/>
          </a:xfrm>
          <a:custGeom>
            <a:avLst/>
            <a:gdLst>
              <a:gd name="connsiteX0" fmla="*/ 983226 w 1467395"/>
              <a:gd name="connsiteY0" fmla="*/ 0 h 1307745"/>
              <a:gd name="connsiteX1" fmla="*/ 1455174 w 1467395"/>
              <a:gd name="connsiteY1" fmla="*/ 698090 h 1307745"/>
              <a:gd name="connsiteX2" fmla="*/ 540774 w 1467395"/>
              <a:gd name="connsiteY2" fmla="*/ 1307690 h 1307745"/>
              <a:gd name="connsiteX3" fmla="*/ 0 w 1467395"/>
              <a:gd name="connsiteY3" fmla="*/ 737419 h 1307745"/>
              <a:gd name="connsiteX4" fmla="*/ 0 w 1467395"/>
              <a:gd name="connsiteY4" fmla="*/ 737419 h 130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7395" h="1307745">
                <a:moveTo>
                  <a:pt x="983226" y="0"/>
                </a:moveTo>
                <a:cubicBezTo>
                  <a:pt x="1256071" y="240071"/>
                  <a:pt x="1528916" y="480142"/>
                  <a:pt x="1455174" y="698090"/>
                </a:cubicBezTo>
                <a:cubicBezTo>
                  <a:pt x="1381432" y="916038"/>
                  <a:pt x="783303" y="1301135"/>
                  <a:pt x="540774" y="1307690"/>
                </a:cubicBezTo>
                <a:cubicBezTo>
                  <a:pt x="298245" y="1314245"/>
                  <a:pt x="0" y="737419"/>
                  <a:pt x="0" y="737419"/>
                </a:cubicBezTo>
                <a:lnTo>
                  <a:pt x="0" y="737419"/>
                </a:ln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6976032" y="4161336"/>
            <a:ext cx="90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russia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691025" y="4017240"/>
            <a:ext cx="1546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finland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498279" y="3190666"/>
            <a:ext cx="1284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sweden</a:t>
            </a:r>
            <a:endParaRPr lang="en-GB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295959" y="3061832"/>
            <a:ext cx="2006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norway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00604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3984" y="188640"/>
            <a:ext cx="7992888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229E31"/>
                </a:solidFill>
              </a:rPr>
              <a:t>% The map colouring problem.</a:t>
            </a:r>
          </a:p>
          <a:p>
            <a:endParaRPr lang="en-GB" sz="2000" dirty="0"/>
          </a:p>
          <a:p>
            <a:r>
              <a:rPr lang="en-GB" sz="2000" dirty="0" err="1"/>
              <a:t>maxTime</a:t>
            </a:r>
            <a:r>
              <a:rPr lang="en-GB" sz="2000" dirty="0"/>
              <a:t>(5).</a:t>
            </a:r>
          </a:p>
          <a:p>
            <a:r>
              <a:rPr lang="en-GB" sz="2000" dirty="0"/>
              <a:t>actions paint(_, _).</a:t>
            </a:r>
          </a:p>
          <a:p>
            <a:endParaRPr lang="en-GB" sz="2000" dirty="0"/>
          </a:p>
          <a:p>
            <a:r>
              <a:rPr lang="en-GB" sz="2000" dirty="0"/>
              <a:t> country(</a:t>
            </a:r>
            <a:r>
              <a:rPr lang="en-GB" sz="2000" dirty="0" err="1"/>
              <a:t>iz</a:t>
            </a:r>
            <a:r>
              <a:rPr lang="en-GB" sz="2000" dirty="0"/>
              <a:t>).</a:t>
            </a:r>
          </a:p>
          <a:p>
            <a:r>
              <a:rPr lang="en-GB" sz="2000" dirty="0"/>
              <a:t> country(</a:t>
            </a:r>
            <a:r>
              <a:rPr lang="en-GB" sz="2000" dirty="0" err="1"/>
              <a:t>oz</a:t>
            </a:r>
            <a:r>
              <a:rPr lang="en-GB" sz="2000" dirty="0"/>
              <a:t>).</a:t>
            </a:r>
          </a:p>
          <a:p>
            <a:r>
              <a:rPr lang="en-GB" sz="2000" dirty="0"/>
              <a:t> country(</a:t>
            </a:r>
            <a:r>
              <a:rPr lang="en-GB" sz="2000" dirty="0" err="1"/>
              <a:t>az</a:t>
            </a:r>
            <a:r>
              <a:rPr lang="en-GB" sz="2000" dirty="0"/>
              <a:t>).</a:t>
            </a:r>
          </a:p>
          <a:p>
            <a:r>
              <a:rPr lang="en-GB" sz="2000" dirty="0"/>
              <a:t> country(</a:t>
            </a:r>
            <a:r>
              <a:rPr lang="en-GB" sz="2000" dirty="0" err="1"/>
              <a:t>uz</a:t>
            </a:r>
            <a:r>
              <a:rPr lang="en-GB" sz="2000" dirty="0"/>
              <a:t>).</a:t>
            </a:r>
          </a:p>
          <a:p>
            <a:r>
              <a:rPr lang="en-GB" sz="2000" dirty="0"/>
              <a:t> colour(red).</a:t>
            </a:r>
          </a:p>
          <a:p>
            <a:r>
              <a:rPr lang="en-GB" sz="2000" dirty="0"/>
              <a:t> colour(yellow).</a:t>
            </a:r>
          </a:p>
          <a:p>
            <a:r>
              <a:rPr lang="en-GB" sz="2000" dirty="0"/>
              <a:t> colour(blue).</a:t>
            </a:r>
          </a:p>
          <a:p>
            <a:r>
              <a:rPr lang="en-GB" sz="2000" dirty="0"/>
              <a:t> adjacent(</a:t>
            </a:r>
            <a:r>
              <a:rPr lang="en-GB" sz="2000" dirty="0" err="1"/>
              <a:t>az</a:t>
            </a:r>
            <a:r>
              <a:rPr lang="en-GB" sz="2000" dirty="0"/>
              <a:t>, </a:t>
            </a:r>
            <a:r>
              <a:rPr lang="en-GB" sz="2000" dirty="0" err="1"/>
              <a:t>iz</a:t>
            </a:r>
            <a:r>
              <a:rPr lang="en-GB" sz="2000" dirty="0"/>
              <a:t>).</a:t>
            </a:r>
          </a:p>
          <a:p>
            <a:r>
              <a:rPr lang="en-GB" sz="2000" dirty="0"/>
              <a:t> adjacent(</a:t>
            </a:r>
            <a:r>
              <a:rPr lang="en-GB" sz="2000" dirty="0" err="1"/>
              <a:t>az</a:t>
            </a:r>
            <a:r>
              <a:rPr lang="en-GB" sz="2000" dirty="0"/>
              <a:t>, </a:t>
            </a:r>
            <a:r>
              <a:rPr lang="en-GB" sz="2000" dirty="0" err="1"/>
              <a:t>oz</a:t>
            </a:r>
            <a:r>
              <a:rPr lang="en-GB" sz="2000" dirty="0"/>
              <a:t>).</a:t>
            </a:r>
          </a:p>
          <a:p>
            <a:r>
              <a:rPr lang="en-GB" sz="2000" dirty="0"/>
              <a:t> adjacent(</a:t>
            </a:r>
            <a:r>
              <a:rPr lang="en-GB" sz="2000" dirty="0" err="1"/>
              <a:t>iz</a:t>
            </a:r>
            <a:r>
              <a:rPr lang="en-GB" sz="2000" dirty="0"/>
              <a:t>, </a:t>
            </a:r>
            <a:r>
              <a:rPr lang="en-GB" sz="2000" dirty="0" err="1"/>
              <a:t>oz</a:t>
            </a:r>
            <a:r>
              <a:rPr lang="en-GB" sz="2000" dirty="0"/>
              <a:t>).</a:t>
            </a:r>
          </a:p>
          <a:p>
            <a:r>
              <a:rPr lang="en-GB" sz="2000" dirty="0"/>
              <a:t> adjacent(</a:t>
            </a:r>
            <a:r>
              <a:rPr lang="en-GB" sz="2000" dirty="0" err="1"/>
              <a:t>iz</a:t>
            </a:r>
            <a:r>
              <a:rPr lang="en-GB" sz="2000" dirty="0"/>
              <a:t>, </a:t>
            </a:r>
            <a:r>
              <a:rPr lang="en-GB" sz="2000" dirty="0" err="1"/>
              <a:t>uz</a:t>
            </a:r>
            <a:r>
              <a:rPr lang="en-GB" sz="2000" dirty="0"/>
              <a:t>).</a:t>
            </a:r>
          </a:p>
          <a:p>
            <a:r>
              <a:rPr lang="en-GB" sz="2000" dirty="0"/>
              <a:t> adjacent(</a:t>
            </a:r>
            <a:r>
              <a:rPr lang="en-GB" sz="2000" dirty="0" err="1"/>
              <a:t>oz</a:t>
            </a:r>
            <a:r>
              <a:rPr lang="en-GB" sz="2000" dirty="0"/>
              <a:t>, </a:t>
            </a:r>
            <a:r>
              <a:rPr lang="en-GB" sz="2000" dirty="0" err="1"/>
              <a:t>uz</a:t>
            </a:r>
            <a:r>
              <a:rPr lang="en-GB" sz="2000" dirty="0"/>
              <a:t>).</a:t>
            </a:r>
          </a:p>
          <a:p>
            <a:endParaRPr lang="en-GB" dirty="0"/>
          </a:p>
        </p:txBody>
      </p:sp>
      <p:sp>
        <p:nvSpPr>
          <p:cNvPr id="11" name="Freeform 10"/>
          <p:cNvSpPr/>
          <p:nvPr/>
        </p:nvSpPr>
        <p:spPr>
          <a:xfrm>
            <a:off x="3275856" y="3645024"/>
            <a:ext cx="1721077" cy="1091883"/>
          </a:xfrm>
          <a:custGeom>
            <a:avLst/>
            <a:gdLst>
              <a:gd name="connsiteX0" fmla="*/ 304049 w 1042645"/>
              <a:gd name="connsiteY0" fmla="*/ 194295 h 824786"/>
              <a:gd name="connsiteX1" fmla="*/ 28746 w 1042645"/>
              <a:gd name="connsiteY1" fmla="*/ 567921 h 824786"/>
              <a:gd name="connsiteX2" fmla="*/ 982475 w 1042645"/>
              <a:gd name="connsiteY2" fmla="*/ 803895 h 824786"/>
              <a:gd name="connsiteX3" fmla="*/ 874320 w 1042645"/>
              <a:gd name="connsiteY3" fmla="*/ 27147 h 824786"/>
              <a:gd name="connsiteX4" fmla="*/ 304049 w 1042645"/>
              <a:gd name="connsiteY4" fmla="*/ 194295 h 82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645" h="824786">
                <a:moveTo>
                  <a:pt x="304049" y="194295"/>
                </a:moveTo>
                <a:cubicBezTo>
                  <a:pt x="163120" y="284424"/>
                  <a:pt x="-84325" y="466321"/>
                  <a:pt x="28746" y="567921"/>
                </a:cubicBezTo>
                <a:cubicBezTo>
                  <a:pt x="141817" y="669521"/>
                  <a:pt x="841546" y="894024"/>
                  <a:pt x="982475" y="803895"/>
                </a:cubicBezTo>
                <a:cubicBezTo>
                  <a:pt x="1123404" y="713766"/>
                  <a:pt x="987391" y="120554"/>
                  <a:pt x="874320" y="27147"/>
                </a:cubicBezTo>
                <a:cubicBezTo>
                  <a:pt x="761249" y="-66260"/>
                  <a:pt x="444978" y="104166"/>
                  <a:pt x="304049" y="194295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/>
        </p:nvSpPr>
        <p:spPr>
          <a:xfrm>
            <a:off x="4857135" y="3437383"/>
            <a:ext cx="1951204" cy="1257298"/>
          </a:xfrm>
          <a:custGeom>
            <a:avLst/>
            <a:gdLst>
              <a:gd name="connsiteX0" fmla="*/ 0 w 1951204"/>
              <a:gd name="connsiteY0" fmla="*/ 407030 h 1257298"/>
              <a:gd name="connsiteX1" fmla="*/ 963562 w 1951204"/>
              <a:gd name="connsiteY1" fmla="*/ 3907 h 1257298"/>
              <a:gd name="connsiteX2" fmla="*/ 1897626 w 1951204"/>
              <a:gd name="connsiteY2" fmla="*/ 623340 h 1257298"/>
              <a:gd name="connsiteX3" fmla="*/ 1651820 w 1951204"/>
              <a:gd name="connsiteY3" fmla="*/ 1242772 h 1257298"/>
              <a:gd name="connsiteX4" fmla="*/ 117988 w 1951204"/>
              <a:gd name="connsiteY4" fmla="*/ 1075623 h 1257298"/>
              <a:gd name="connsiteX5" fmla="*/ 117988 w 1951204"/>
              <a:gd name="connsiteY5" fmla="*/ 1075623 h 1257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1204" h="1257298">
                <a:moveTo>
                  <a:pt x="0" y="407030"/>
                </a:moveTo>
                <a:cubicBezTo>
                  <a:pt x="323645" y="187442"/>
                  <a:pt x="647291" y="-32145"/>
                  <a:pt x="963562" y="3907"/>
                </a:cubicBezTo>
                <a:cubicBezTo>
                  <a:pt x="1279833" y="39959"/>
                  <a:pt x="1782916" y="416863"/>
                  <a:pt x="1897626" y="623340"/>
                </a:cubicBezTo>
                <a:cubicBezTo>
                  <a:pt x="2012336" y="829817"/>
                  <a:pt x="1948426" y="1167392"/>
                  <a:pt x="1651820" y="1242772"/>
                </a:cubicBezTo>
                <a:cubicBezTo>
                  <a:pt x="1355214" y="1318152"/>
                  <a:pt x="117988" y="1075623"/>
                  <a:pt x="117988" y="1075623"/>
                </a:cubicBezTo>
                <a:lnTo>
                  <a:pt x="117988" y="1075623"/>
                </a:ln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/>
        </p:nvSpPr>
        <p:spPr>
          <a:xfrm>
            <a:off x="4048367" y="4572000"/>
            <a:ext cx="1724384" cy="1082051"/>
          </a:xfrm>
          <a:custGeom>
            <a:avLst/>
            <a:gdLst>
              <a:gd name="connsiteX0" fmla="*/ 2523 w 1724384"/>
              <a:gd name="connsiteY0" fmla="*/ 117987 h 1082051"/>
              <a:gd name="connsiteX1" fmla="*/ 159839 w 1724384"/>
              <a:gd name="connsiteY1" fmla="*/ 688258 h 1082051"/>
              <a:gd name="connsiteX2" fmla="*/ 1025078 w 1724384"/>
              <a:gd name="connsiteY2" fmla="*/ 1081548 h 1082051"/>
              <a:gd name="connsiteX3" fmla="*/ 1713336 w 1724384"/>
              <a:gd name="connsiteY3" fmla="*/ 609600 h 1082051"/>
              <a:gd name="connsiteX4" fmla="*/ 1467530 w 1724384"/>
              <a:gd name="connsiteY4" fmla="*/ 0 h 1082051"/>
              <a:gd name="connsiteX5" fmla="*/ 1467530 w 1724384"/>
              <a:gd name="connsiteY5" fmla="*/ 0 h 108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4384" h="1082051">
                <a:moveTo>
                  <a:pt x="2523" y="117987"/>
                </a:moveTo>
                <a:cubicBezTo>
                  <a:pt x="-4032" y="322826"/>
                  <a:pt x="-10587" y="527665"/>
                  <a:pt x="159839" y="688258"/>
                </a:cubicBezTo>
                <a:cubicBezTo>
                  <a:pt x="330265" y="848851"/>
                  <a:pt x="766162" y="1094658"/>
                  <a:pt x="1025078" y="1081548"/>
                </a:cubicBezTo>
                <a:cubicBezTo>
                  <a:pt x="1283994" y="1068438"/>
                  <a:pt x="1639594" y="789858"/>
                  <a:pt x="1713336" y="609600"/>
                </a:cubicBezTo>
                <a:cubicBezTo>
                  <a:pt x="1787078" y="429342"/>
                  <a:pt x="1467530" y="0"/>
                  <a:pt x="1467530" y="0"/>
                </a:cubicBezTo>
                <a:lnTo>
                  <a:pt x="1467530" y="0"/>
                </a:ln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/>
        </p:nvSpPr>
        <p:spPr>
          <a:xfrm>
            <a:off x="5673213" y="4611329"/>
            <a:ext cx="1467395" cy="1307745"/>
          </a:xfrm>
          <a:custGeom>
            <a:avLst/>
            <a:gdLst>
              <a:gd name="connsiteX0" fmla="*/ 983226 w 1467395"/>
              <a:gd name="connsiteY0" fmla="*/ 0 h 1307745"/>
              <a:gd name="connsiteX1" fmla="*/ 1455174 w 1467395"/>
              <a:gd name="connsiteY1" fmla="*/ 698090 h 1307745"/>
              <a:gd name="connsiteX2" fmla="*/ 540774 w 1467395"/>
              <a:gd name="connsiteY2" fmla="*/ 1307690 h 1307745"/>
              <a:gd name="connsiteX3" fmla="*/ 0 w 1467395"/>
              <a:gd name="connsiteY3" fmla="*/ 737419 h 1307745"/>
              <a:gd name="connsiteX4" fmla="*/ 0 w 1467395"/>
              <a:gd name="connsiteY4" fmla="*/ 737419 h 130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7395" h="1307745">
                <a:moveTo>
                  <a:pt x="983226" y="0"/>
                </a:moveTo>
                <a:cubicBezTo>
                  <a:pt x="1256071" y="240071"/>
                  <a:pt x="1528916" y="480142"/>
                  <a:pt x="1455174" y="698090"/>
                </a:cubicBezTo>
                <a:cubicBezTo>
                  <a:pt x="1381432" y="916038"/>
                  <a:pt x="783303" y="1301135"/>
                  <a:pt x="540774" y="1307690"/>
                </a:cubicBezTo>
                <a:cubicBezTo>
                  <a:pt x="298245" y="1314245"/>
                  <a:pt x="0" y="737419"/>
                  <a:pt x="0" y="737419"/>
                </a:cubicBezTo>
                <a:lnTo>
                  <a:pt x="0" y="737419"/>
                </a:ln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6112043" y="4977184"/>
            <a:ext cx="62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uz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657142" y="4845212"/>
            <a:ext cx="62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oz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983497" y="4006514"/>
            <a:ext cx="790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az</a:t>
            </a:r>
            <a:endParaRPr lang="en-GB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517829" y="3877680"/>
            <a:ext cx="62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iz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742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2882" y="989207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LPS/CLOUT  Overview of the Workshop</a:t>
            </a:r>
            <a:br>
              <a:rPr lang="en-GB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3187765"/>
            <a:ext cx="25359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6986" y="1772816"/>
            <a:ext cx="6797117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dirty="0">
              <a:solidFill>
                <a:srgbClr val="FF0000"/>
              </a:solidFill>
            </a:endParaRPr>
          </a:p>
          <a:p>
            <a:r>
              <a:rPr lang="en-GB" sz="2800" dirty="0">
                <a:solidFill>
                  <a:srgbClr val="0000FF"/>
                </a:solidFill>
              </a:rPr>
              <a:t>Introduction</a:t>
            </a:r>
          </a:p>
          <a:p>
            <a:endParaRPr lang="en-GB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Demo of LPS/CLOUT examples</a:t>
            </a:r>
          </a:p>
          <a:p>
            <a:endParaRPr lang="en-GB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LPS in relation to computer science</a:t>
            </a:r>
          </a:p>
          <a:p>
            <a:endParaRPr lang="en-GB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Hands-on use of LPS/CLOUT</a:t>
            </a:r>
          </a:p>
          <a:p>
            <a:endParaRPr lang="en-GB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LPS in relation to Computational and Logical Thinking</a:t>
            </a:r>
          </a:p>
          <a:p>
            <a:endParaRPr lang="en-GB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Feedback and advice</a:t>
            </a:r>
          </a:p>
          <a:p>
            <a:endParaRPr lang="en-GB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GB" sz="2400" dirty="0"/>
          </a:p>
          <a:p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017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29880" y="764704"/>
            <a:ext cx="7038528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229E31"/>
                </a:solidFill>
              </a:rPr>
              <a:t>% The map colouring problem</a:t>
            </a:r>
          </a:p>
          <a:p>
            <a:endParaRPr lang="en-GB" sz="2000" dirty="0"/>
          </a:p>
          <a:p>
            <a:r>
              <a:rPr lang="en-GB" sz="2000" dirty="0">
                <a:solidFill>
                  <a:srgbClr val="996633"/>
                </a:solidFill>
              </a:rPr>
              <a:t>% For every country X, there exists a colour C.</a:t>
            </a:r>
          </a:p>
          <a:p>
            <a:endParaRPr lang="en-GB" sz="2000" dirty="0"/>
          </a:p>
          <a:p>
            <a:r>
              <a:rPr lang="en-GB" sz="2000" dirty="0"/>
              <a:t>if 		country(X) </a:t>
            </a:r>
            <a:endParaRPr lang="en-GB" sz="2000" dirty="0">
              <a:sym typeface="Symbol" panose="05050102010706020507" pitchFamily="18" charset="2"/>
            </a:endParaRPr>
          </a:p>
          <a:p>
            <a:r>
              <a:rPr lang="en-GB" sz="2000" dirty="0">
                <a:sym typeface="Symbol" panose="05050102010706020507" pitchFamily="18" charset="2"/>
              </a:rPr>
              <a:t>then 	</a:t>
            </a:r>
            <a:r>
              <a:rPr lang="en-GB" sz="2000" dirty="0"/>
              <a:t>colour(C), paint(X, C) from 1 to 2.</a:t>
            </a:r>
          </a:p>
          <a:p>
            <a:endParaRPr lang="en-GB" sz="2000" dirty="0"/>
          </a:p>
          <a:p>
            <a:r>
              <a:rPr lang="en-GB" sz="2000" dirty="0">
                <a:solidFill>
                  <a:srgbClr val="996633"/>
                </a:solidFill>
              </a:rPr>
              <a:t>% Two adjacent countries cannot be painted the same colour.</a:t>
            </a:r>
          </a:p>
          <a:p>
            <a:endParaRPr lang="en-GB" sz="2000" dirty="0"/>
          </a:p>
          <a:p>
            <a:r>
              <a:rPr lang="en-GB" sz="2000" dirty="0"/>
              <a:t>false   	paint(X, C), adjacent(X, Y), paint(Y, C).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/* We can also write </a:t>
            </a:r>
          </a:p>
          <a:p>
            <a:r>
              <a:rPr lang="en-US" sz="2000" dirty="0"/>
              <a:t>if 		country(X) </a:t>
            </a:r>
          </a:p>
          <a:p>
            <a:r>
              <a:rPr lang="en-US" sz="2000" dirty="0"/>
              <a:t>then 	</a:t>
            </a:r>
            <a:r>
              <a:rPr lang="en-US" sz="2000" dirty="0" err="1"/>
              <a:t>colour</a:t>
            </a:r>
            <a:r>
              <a:rPr lang="en-US" sz="2000" dirty="0"/>
              <a:t>(C), paint(X, C) from </a:t>
            </a:r>
            <a:r>
              <a:rPr lang="en-US" sz="2000" dirty="0">
                <a:solidFill>
                  <a:srgbClr val="FF0000"/>
                </a:solidFill>
              </a:rPr>
              <a:t>T1 to T2</a:t>
            </a:r>
            <a:r>
              <a:rPr lang="en-US" sz="2000" dirty="0"/>
              <a:t>.</a:t>
            </a:r>
          </a:p>
          <a:p>
            <a:r>
              <a:rPr lang="en-US" sz="2000" dirty="0"/>
              <a:t>*/</a:t>
            </a:r>
            <a:endParaRPr lang="en-GB" sz="2000" dirty="0"/>
          </a:p>
          <a:p>
            <a:endParaRPr lang="en-GB" sz="2000" dirty="0"/>
          </a:p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4343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55576" y="404664"/>
            <a:ext cx="7200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229E31"/>
                </a:solidFill>
              </a:rPr>
              <a:t>% The map colouring problem.</a:t>
            </a:r>
          </a:p>
          <a:p>
            <a:endParaRPr lang="en-GB" sz="1600" dirty="0"/>
          </a:p>
          <a:p>
            <a:r>
              <a:rPr lang="en-GB" sz="1600" dirty="0" err="1"/>
              <a:t>maxTime</a:t>
            </a:r>
            <a:r>
              <a:rPr lang="en-GB" sz="1600" dirty="0"/>
              <a:t>(5).</a:t>
            </a:r>
          </a:p>
          <a:p>
            <a:r>
              <a:rPr lang="en-GB" sz="1600" dirty="0"/>
              <a:t>actions paint(_, _).</a:t>
            </a:r>
          </a:p>
          <a:p>
            <a:endParaRPr lang="en-GB" sz="1600" dirty="0"/>
          </a:p>
          <a:p>
            <a:r>
              <a:rPr lang="en-GB" sz="1600" dirty="0"/>
              <a:t> country(</a:t>
            </a:r>
            <a:r>
              <a:rPr lang="en-GB" sz="1600" dirty="0" err="1"/>
              <a:t>iz</a:t>
            </a:r>
            <a:r>
              <a:rPr lang="en-GB" sz="1600" dirty="0"/>
              <a:t>).</a:t>
            </a:r>
          </a:p>
          <a:p>
            <a:r>
              <a:rPr lang="en-GB" sz="1600" dirty="0"/>
              <a:t> country(</a:t>
            </a:r>
            <a:r>
              <a:rPr lang="en-GB" sz="1600" dirty="0" err="1"/>
              <a:t>oz</a:t>
            </a:r>
            <a:r>
              <a:rPr lang="en-GB" sz="1600" dirty="0"/>
              <a:t>).</a:t>
            </a:r>
          </a:p>
          <a:p>
            <a:r>
              <a:rPr lang="en-GB" sz="1600" dirty="0"/>
              <a:t> country(</a:t>
            </a:r>
            <a:r>
              <a:rPr lang="en-GB" sz="1600" dirty="0" err="1"/>
              <a:t>az</a:t>
            </a:r>
            <a:r>
              <a:rPr lang="en-GB" sz="1600" dirty="0"/>
              <a:t>).</a:t>
            </a:r>
          </a:p>
          <a:p>
            <a:r>
              <a:rPr lang="en-GB" sz="1600" dirty="0"/>
              <a:t> country(</a:t>
            </a:r>
            <a:r>
              <a:rPr lang="en-GB" sz="1600" dirty="0" err="1"/>
              <a:t>uz</a:t>
            </a:r>
            <a:r>
              <a:rPr lang="en-GB" sz="1600" dirty="0"/>
              <a:t>).</a:t>
            </a:r>
          </a:p>
          <a:p>
            <a:r>
              <a:rPr lang="en-GB" sz="1600" dirty="0"/>
              <a:t> colour(red).</a:t>
            </a:r>
          </a:p>
          <a:p>
            <a:r>
              <a:rPr lang="en-GB" sz="1600" dirty="0"/>
              <a:t> colour(yellow).</a:t>
            </a:r>
          </a:p>
          <a:p>
            <a:r>
              <a:rPr lang="en-GB" sz="1600" dirty="0"/>
              <a:t> colour(blue).</a:t>
            </a:r>
          </a:p>
          <a:p>
            <a:r>
              <a:rPr lang="en-GB" sz="1600" dirty="0"/>
              <a:t> adjacent(</a:t>
            </a:r>
            <a:r>
              <a:rPr lang="en-GB" sz="1600" dirty="0" err="1"/>
              <a:t>az</a:t>
            </a:r>
            <a:r>
              <a:rPr lang="en-GB" sz="1600" dirty="0"/>
              <a:t>, </a:t>
            </a:r>
            <a:r>
              <a:rPr lang="en-GB" sz="1600" dirty="0" err="1"/>
              <a:t>iz</a:t>
            </a:r>
            <a:r>
              <a:rPr lang="en-GB" sz="1600" dirty="0"/>
              <a:t>).</a:t>
            </a:r>
          </a:p>
          <a:p>
            <a:r>
              <a:rPr lang="en-GB" sz="1600" dirty="0"/>
              <a:t> adjacent(</a:t>
            </a:r>
            <a:r>
              <a:rPr lang="en-GB" sz="1600" dirty="0" err="1"/>
              <a:t>az</a:t>
            </a:r>
            <a:r>
              <a:rPr lang="en-GB" sz="1600" dirty="0"/>
              <a:t>, </a:t>
            </a:r>
            <a:r>
              <a:rPr lang="en-GB" sz="1600" dirty="0" err="1"/>
              <a:t>oz</a:t>
            </a:r>
            <a:r>
              <a:rPr lang="en-GB" sz="1600" dirty="0"/>
              <a:t>).</a:t>
            </a:r>
          </a:p>
          <a:p>
            <a:r>
              <a:rPr lang="en-GB" sz="1600" dirty="0"/>
              <a:t> adjacent(</a:t>
            </a:r>
            <a:r>
              <a:rPr lang="en-GB" sz="1600" dirty="0" err="1"/>
              <a:t>iz</a:t>
            </a:r>
            <a:r>
              <a:rPr lang="en-GB" sz="1600" dirty="0"/>
              <a:t>, </a:t>
            </a:r>
            <a:r>
              <a:rPr lang="en-GB" sz="1600" dirty="0" err="1"/>
              <a:t>oz</a:t>
            </a:r>
            <a:r>
              <a:rPr lang="en-GB" sz="1600" dirty="0"/>
              <a:t>).</a:t>
            </a:r>
          </a:p>
          <a:p>
            <a:r>
              <a:rPr lang="en-GB" sz="1600" dirty="0"/>
              <a:t> adjacent(</a:t>
            </a:r>
            <a:r>
              <a:rPr lang="en-GB" sz="1600" dirty="0" err="1"/>
              <a:t>iz</a:t>
            </a:r>
            <a:r>
              <a:rPr lang="en-GB" sz="1600" dirty="0"/>
              <a:t>, </a:t>
            </a:r>
            <a:r>
              <a:rPr lang="en-GB" sz="1600" dirty="0" err="1"/>
              <a:t>uz</a:t>
            </a:r>
            <a:r>
              <a:rPr lang="en-GB" sz="1600" dirty="0"/>
              <a:t>).</a:t>
            </a:r>
          </a:p>
          <a:p>
            <a:r>
              <a:rPr lang="en-GB" sz="1600" dirty="0"/>
              <a:t> adjacent(</a:t>
            </a:r>
            <a:r>
              <a:rPr lang="en-GB" sz="1600" dirty="0" err="1"/>
              <a:t>oz</a:t>
            </a:r>
            <a:r>
              <a:rPr lang="en-GB" sz="1600" dirty="0"/>
              <a:t>, </a:t>
            </a:r>
            <a:r>
              <a:rPr lang="en-GB" sz="1600" dirty="0" err="1"/>
              <a:t>uz</a:t>
            </a:r>
            <a:r>
              <a:rPr lang="en-GB" sz="1600" dirty="0"/>
              <a:t>).</a:t>
            </a:r>
          </a:p>
          <a:p>
            <a:endParaRPr lang="en-GB" sz="1600" dirty="0"/>
          </a:p>
          <a:p>
            <a:r>
              <a:rPr lang="en-GB" sz="1600" dirty="0"/>
              <a:t>if 	country(X) </a:t>
            </a:r>
            <a:endParaRPr lang="en-GB" sz="1600" dirty="0">
              <a:sym typeface="Symbol" panose="05050102010706020507" pitchFamily="18" charset="2"/>
            </a:endParaRPr>
          </a:p>
          <a:p>
            <a:r>
              <a:rPr lang="en-GB" sz="1600" dirty="0">
                <a:sym typeface="Symbol" panose="05050102010706020507" pitchFamily="18" charset="2"/>
              </a:rPr>
              <a:t>then 	</a:t>
            </a:r>
            <a:r>
              <a:rPr lang="en-GB" sz="1600" dirty="0"/>
              <a:t>colour(C), paint(X, C) from 1 to 2.</a:t>
            </a:r>
          </a:p>
          <a:p>
            <a:endParaRPr lang="en-GB" sz="1000" dirty="0"/>
          </a:p>
          <a:p>
            <a:r>
              <a:rPr lang="en-GB" sz="1600" dirty="0"/>
              <a:t>false   	paint(X, C), adjacent(X, Y), paint(Y, C).</a:t>
            </a:r>
          </a:p>
          <a:p>
            <a:endParaRPr lang="en-GB" sz="16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93170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1560" y="620688"/>
            <a:ext cx="6336704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229E31"/>
                </a:solidFill>
              </a:rPr>
              <a:t>Compare </a:t>
            </a:r>
          </a:p>
          <a:p>
            <a:r>
              <a:rPr lang="en-GB" sz="2400" dirty="0">
                <a:solidFill>
                  <a:srgbClr val="996633"/>
                </a:solidFill>
              </a:rPr>
              <a:t>% For every country X, there exists a colour C</a:t>
            </a:r>
          </a:p>
          <a:p>
            <a:r>
              <a:rPr lang="en-GB" sz="2400" dirty="0">
                <a:solidFill>
                  <a:srgbClr val="996633"/>
                </a:solidFill>
              </a:rPr>
              <a:t>% Paint every country some colour.</a:t>
            </a:r>
          </a:p>
          <a:p>
            <a:r>
              <a:rPr lang="en-GB" sz="2400" dirty="0">
                <a:solidFill>
                  <a:srgbClr val="0000FF"/>
                </a:solidFill>
              </a:rPr>
              <a:t>if 		country(X) </a:t>
            </a:r>
            <a:endParaRPr lang="en-GB" sz="2400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r>
              <a:rPr lang="en-GB" sz="2400" dirty="0">
                <a:solidFill>
                  <a:srgbClr val="0000FF"/>
                </a:solidFill>
                <a:sym typeface="Symbol" panose="05050102010706020507" pitchFamily="18" charset="2"/>
              </a:rPr>
              <a:t>then 	</a:t>
            </a:r>
            <a:r>
              <a:rPr lang="en-GB" sz="2400" dirty="0">
                <a:solidFill>
                  <a:srgbClr val="0000FF"/>
                </a:solidFill>
              </a:rPr>
              <a:t>colour(C), paint(X, C) from 1 to 2.</a:t>
            </a:r>
          </a:p>
          <a:p>
            <a:endParaRPr lang="en-GB" sz="2200" dirty="0">
              <a:solidFill>
                <a:srgbClr val="0000FF"/>
              </a:solidFill>
            </a:endParaRPr>
          </a:p>
          <a:p>
            <a:r>
              <a:rPr lang="en-GB" sz="2200" dirty="0">
                <a:solidFill>
                  <a:srgbClr val="229E31"/>
                </a:solidFill>
              </a:rPr>
              <a:t>With</a:t>
            </a:r>
          </a:p>
          <a:p>
            <a:r>
              <a:rPr lang="en-GB" sz="2000" dirty="0">
                <a:solidFill>
                  <a:srgbClr val="996633"/>
                </a:solidFill>
              </a:rPr>
              <a:t>% For every country X, and every colour C, paint X, C.</a:t>
            </a:r>
          </a:p>
          <a:p>
            <a:r>
              <a:rPr lang="en-GB" sz="2000" dirty="0">
                <a:solidFill>
                  <a:srgbClr val="996633"/>
                </a:solidFill>
              </a:rPr>
              <a:t>% That is paint every country every colour.</a:t>
            </a:r>
            <a:endParaRPr lang="en-GB" sz="2200" dirty="0">
              <a:solidFill>
                <a:srgbClr val="996633"/>
              </a:solidFill>
            </a:endParaRPr>
          </a:p>
          <a:p>
            <a:r>
              <a:rPr lang="en-GB" sz="2200" dirty="0">
                <a:solidFill>
                  <a:srgbClr val="0000FF"/>
                </a:solidFill>
              </a:rPr>
              <a:t>if 		country(X), colour(C)</a:t>
            </a:r>
            <a:endParaRPr lang="en-GB" sz="2200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r>
              <a:rPr lang="en-GB" sz="2200" dirty="0">
                <a:solidFill>
                  <a:srgbClr val="0000FF"/>
                </a:solidFill>
                <a:sym typeface="Symbol" panose="05050102010706020507" pitchFamily="18" charset="2"/>
              </a:rPr>
              <a:t>then 	</a:t>
            </a:r>
            <a:r>
              <a:rPr lang="en-GB" sz="2200" dirty="0">
                <a:solidFill>
                  <a:srgbClr val="0000FF"/>
                </a:solidFill>
              </a:rPr>
              <a:t>paint(X, C) from T1 to T2.</a:t>
            </a:r>
          </a:p>
          <a:p>
            <a:endParaRPr lang="en-GB" sz="2200" dirty="0">
              <a:solidFill>
                <a:srgbClr val="0000FF"/>
              </a:solidFill>
            </a:endParaRPr>
          </a:p>
          <a:p>
            <a:r>
              <a:rPr lang="en-GB" sz="2200" dirty="0">
                <a:solidFill>
                  <a:srgbClr val="229E31"/>
                </a:solidFill>
              </a:rPr>
              <a:t>In terms of specification is there anything logically missing from the program?</a:t>
            </a:r>
          </a:p>
          <a:p>
            <a:endParaRPr lang="en-GB" sz="2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755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>
                <a:solidFill>
                  <a:srgbClr val="229E31"/>
                </a:solidFill>
              </a:rPr>
              <a:t>Map Colouring: </a:t>
            </a:r>
            <a:br>
              <a:rPr lang="en-GB" dirty="0">
                <a:solidFill>
                  <a:srgbClr val="229E31"/>
                </a:solidFill>
              </a:rPr>
            </a:br>
            <a:r>
              <a:rPr lang="en-GB" dirty="0">
                <a:solidFill>
                  <a:srgbClr val="229E31"/>
                </a:solidFill>
              </a:rPr>
              <a:t>What do you think will happen with this program?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err="1"/>
              <a:t>maxTime</a:t>
            </a:r>
            <a:r>
              <a:rPr lang="en-GB" sz="2000" dirty="0"/>
              <a:t>(5).</a:t>
            </a:r>
          </a:p>
          <a:p>
            <a:pPr marL="0" indent="0">
              <a:buNone/>
            </a:pPr>
            <a:r>
              <a:rPr lang="en-GB" sz="2000" dirty="0"/>
              <a:t>actions paint(_, _).</a:t>
            </a:r>
          </a:p>
          <a:p>
            <a:pPr marL="0" indent="0">
              <a:buNone/>
            </a:pPr>
            <a:r>
              <a:rPr lang="en-GB" sz="2000" dirty="0"/>
              <a:t> country(</a:t>
            </a:r>
            <a:r>
              <a:rPr lang="en-GB" sz="2000" dirty="0" err="1"/>
              <a:t>iz</a:t>
            </a:r>
            <a:r>
              <a:rPr lang="en-GB" sz="2000" dirty="0"/>
              <a:t>).		 country(</a:t>
            </a:r>
            <a:r>
              <a:rPr lang="en-GB" sz="2000" dirty="0" err="1"/>
              <a:t>oz</a:t>
            </a:r>
            <a:r>
              <a:rPr lang="en-GB" sz="2000" dirty="0"/>
              <a:t>).</a:t>
            </a:r>
          </a:p>
          <a:p>
            <a:pPr marL="0" indent="0">
              <a:buNone/>
            </a:pPr>
            <a:r>
              <a:rPr lang="en-GB" sz="2000" dirty="0"/>
              <a:t> country(</a:t>
            </a:r>
            <a:r>
              <a:rPr lang="en-GB" sz="2000" dirty="0" err="1"/>
              <a:t>az</a:t>
            </a:r>
            <a:r>
              <a:rPr lang="en-GB" sz="2000" dirty="0"/>
              <a:t>).		country(</a:t>
            </a:r>
            <a:r>
              <a:rPr lang="en-GB" sz="2000" dirty="0" err="1"/>
              <a:t>uz</a:t>
            </a:r>
            <a:r>
              <a:rPr lang="en-GB" sz="2000" dirty="0"/>
              <a:t>).</a:t>
            </a:r>
          </a:p>
          <a:p>
            <a:pPr marL="0" indent="0">
              <a:buNone/>
            </a:pPr>
            <a:r>
              <a:rPr lang="en-GB" sz="2000" dirty="0"/>
              <a:t> colour(red).</a:t>
            </a:r>
          </a:p>
          <a:p>
            <a:pPr marL="0" indent="0">
              <a:buNone/>
            </a:pPr>
            <a:r>
              <a:rPr lang="en-GB" sz="2000" dirty="0"/>
              <a:t> colour(yellow).</a:t>
            </a:r>
          </a:p>
          <a:p>
            <a:pPr marL="0" indent="0">
              <a:buNone/>
            </a:pPr>
            <a:r>
              <a:rPr lang="en-GB" sz="2000" dirty="0"/>
              <a:t> colour(blue).</a:t>
            </a:r>
          </a:p>
          <a:p>
            <a:pPr marL="0" indent="0">
              <a:buNone/>
            </a:pPr>
            <a:r>
              <a:rPr lang="en-GB" sz="2000" dirty="0"/>
              <a:t> adjacent(</a:t>
            </a:r>
            <a:r>
              <a:rPr lang="en-GB" sz="2000" dirty="0" err="1"/>
              <a:t>az</a:t>
            </a:r>
            <a:r>
              <a:rPr lang="en-GB" sz="2000" dirty="0"/>
              <a:t>, </a:t>
            </a:r>
            <a:r>
              <a:rPr lang="en-GB" sz="2000" dirty="0" err="1"/>
              <a:t>iz</a:t>
            </a:r>
            <a:r>
              <a:rPr lang="en-GB" sz="2000" dirty="0"/>
              <a:t>).	adjacent(</a:t>
            </a:r>
            <a:r>
              <a:rPr lang="en-GB" sz="2000" dirty="0" err="1"/>
              <a:t>az</a:t>
            </a:r>
            <a:r>
              <a:rPr lang="en-GB" sz="2000" dirty="0"/>
              <a:t>, </a:t>
            </a:r>
            <a:r>
              <a:rPr lang="en-GB" sz="2000" dirty="0" err="1"/>
              <a:t>oz</a:t>
            </a:r>
            <a:r>
              <a:rPr lang="en-GB" sz="2000" dirty="0"/>
              <a:t>).</a:t>
            </a:r>
          </a:p>
          <a:p>
            <a:pPr marL="0" indent="0">
              <a:buNone/>
            </a:pPr>
            <a:r>
              <a:rPr lang="en-GB" sz="2000" dirty="0"/>
              <a:t> adjacent(</a:t>
            </a:r>
            <a:r>
              <a:rPr lang="en-GB" sz="2000" dirty="0" err="1"/>
              <a:t>iz</a:t>
            </a:r>
            <a:r>
              <a:rPr lang="en-GB" sz="2000" dirty="0"/>
              <a:t>, </a:t>
            </a:r>
            <a:r>
              <a:rPr lang="en-GB" sz="2000" dirty="0" err="1"/>
              <a:t>oz</a:t>
            </a:r>
            <a:r>
              <a:rPr lang="en-GB" sz="2000" dirty="0"/>
              <a:t>).	adjacent(</a:t>
            </a:r>
            <a:r>
              <a:rPr lang="en-GB" sz="2000" dirty="0" err="1"/>
              <a:t>iz</a:t>
            </a:r>
            <a:r>
              <a:rPr lang="en-GB" sz="2000" dirty="0"/>
              <a:t>, </a:t>
            </a:r>
            <a:r>
              <a:rPr lang="en-GB" sz="2000" dirty="0" err="1"/>
              <a:t>uz</a:t>
            </a:r>
            <a:r>
              <a:rPr lang="en-GB" sz="2000" dirty="0"/>
              <a:t>).</a:t>
            </a:r>
          </a:p>
          <a:p>
            <a:pPr marL="0" indent="0">
              <a:buNone/>
            </a:pPr>
            <a:r>
              <a:rPr lang="en-GB" sz="2000" dirty="0"/>
              <a:t> adjacent(</a:t>
            </a:r>
            <a:r>
              <a:rPr lang="en-GB" sz="2000" dirty="0" err="1"/>
              <a:t>oz</a:t>
            </a:r>
            <a:r>
              <a:rPr lang="en-GB" sz="2000" dirty="0"/>
              <a:t>, </a:t>
            </a:r>
            <a:r>
              <a:rPr lang="en-GB" sz="2000" dirty="0" err="1"/>
              <a:t>uz</a:t>
            </a:r>
            <a:r>
              <a:rPr lang="en-GB" sz="2000" dirty="0"/>
              <a:t>).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dirty="0"/>
              <a:t>if 		country(X) </a:t>
            </a:r>
          </a:p>
          <a:p>
            <a:pPr marL="0" indent="0">
              <a:buNone/>
            </a:pPr>
            <a:r>
              <a:rPr lang="en-GB" sz="2000" dirty="0"/>
              <a:t>then 	colour(C), paint(X, C) </a:t>
            </a:r>
            <a:r>
              <a:rPr lang="en-GB" sz="2000" dirty="0">
                <a:solidFill>
                  <a:srgbClr val="FF0000"/>
                </a:solidFill>
              </a:rPr>
              <a:t>from  T1 to  T2</a:t>
            </a:r>
            <a:r>
              <a:rPr lang="en-GB" sz="2000" dirty="0"/>
              <a:t>.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dirty="0"/>
              <a:t>false   	paint(X, C), adjacent(X, Y), paint(Y, C).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7030A0"/>
                </a:solidFill>
              </a:rPr>
              <a:t>% 		You cannot paint more than one country at a time.</a:t>
            </a:r>
          </a:p>
          <a:p>
            <a:pPr marL="0" indent="0">
              <a:buNone/>
            </a:pPr>
            <a:r>
              <a:rPr lang="en-GB" sz="2000" dirty="0"/>
              <a:t>false	paint(X1, C1), paint(X2, C2), not X1=X2.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58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The Dining Philosophers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899" y="2412831"/>
            <a:ext cx="3315541" cy="330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768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9908" y="120221"/>
            <a:ext cx="8208912" cy="5778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maxTime</a:t>
            </a:r>
            <a:r>
              <a:rPr lang="en-GB" sz="2000" dirty="0"/>
              <a:t>(7).</a:t>
            </a:r>
          </a:p>
          <a:p>
            <a:r>
              <a:rPr lang="en-GB" sz="2000" dirty="0" err="1"/>
              <a:t>fluents</a:t>
            </a:r>
            <a:r>
              <a:rPr lang="en-GB" sz="2000" dirty="0"/>
              <a:t> 	available(_).</a:t>
            </a:r>
          </a:p>
          <a:p>
            <a:r>
              <a:rPr lang="en-GB" sz="2000" dirty="0"/>
              <a:t>actions	pickup(_,_), putdown(_,_).</a:t>
            </a:r>
          </a:p>
          <a:p>
            <a:endParaRPr lang="en-GB" sz="1100" dirty="0"/>
          </a:p>
          <a:p>
            <a:r>
              <a:rPr lang="en-GB" sz="2000" dirty="0"/>
              <a:t>initially	available(fork1),	available(fork2), available(fork3),						available(fork4),	available(fork5).</a:t>
            </a:r>
          </a:p>
          <a:p>
            <a:endParaRPr lang="en-GB" sz="2000" dirty="0"/>
          </a:p>
          <a:p>
            <a:r>
              <a:rPr lang="en-GB" sz="2000" dirty="0"/>
              <a:t>philosopher(</a:t>
            </a:r>
            <a:r>
              <a:rPr lang="en-GB" sz="2000" dirty="0" err="1"/>
              <a:t>socrates</a:t>
            </a:r>
            <a:r>
              <a:rPr lang="en-GB" sz="2000" dirty="0"/>
              <a:t>).</a:t>
            </a:r>
          </a:p>
          <a:p>
            <a:r>
              <a:rPr lang="en-GB" sz="2000" dirty="0"/>
              <a:t>philosopher(</a:t>
            </a:r>
            <a:r>
              <a:rPr lang="en-GB" sz="2000" dirty="0" err="1"/>
              <a:t>plato</a:t>
            </a:r>
            <a:r>
              <a:rPr lang="en-GB" sz="2000" dirty="0"/>
              <a:t>).</a:t>
            </a:r>
          </a:p>
          <a:p>
            <a:r>
              <a:rPr lang="en-GB" sz="2000" dirty="0"/>
              <a:t>philosopher(</a:t>
            </a:r>
            <a:r>
              <a:rPr lang="en-GB" sz="2000" dirty="0" err="1"/>
              <a:t>aristotle</a:t>
            </a:r>
            <a:r>
              <a:rPr lang="en-GB" sz="2000" dirty="0"/>
              <a:t>).</a:t>
            </a:r>
          </a:p>
          <a:p>
            <a:r>
              <a:rPr lang="en-GB" sz="2000" dirty="0"/>
              <a:t>philosopher(</a:t>
            </a:r>
            <a:r>
              <a:rPr lang="en-GB" sz="2000" dirty="0" err="1"/>
              <a:t>hume</a:t>
            </a:r>
            <a:r>
              <a:rPr lang="en-GB" sz="2000" dirty="0"/>
              <a:t>).</a:t>
            </a:r>
          </a:p>
          <a:p>
            <a:r>
              <a:rPr lang="en-GB" sz="2000" dirty="0"/>
              <a:t>philosopher(</a:t>
            </a:r>
            <a:r>
              <a:rPr lang="en-GB" sz="2000" dirty="0" err="1"/>
              <a:t>kant</a:t>
            </a:r>
            <a:r>
              <a:rPr lang="en-GB" sz="2000" dirty="0"/>
              <a:t>).</a:t>
            </a:r>
          </a:p>
          <a:p>
            <a:endParaRPr lang="en-GB" sz="1200" dirty="0"/>
          </a:p>
          <a:p>
            <a:r>
              <a:rPr lang="en-GB" sz="2000" dirty="0"/>
              <a:t>adjacent(fork1, </a:t>
            </a:r>
            <a:r>
              <a:rPr lang="en-GB" sz="2000" dirty="0" err="1"/>
              <a:t>socrates</a:t>
            </a:r>
            <a:r>
              <a:rPr lang="en-GB" sz="2000" dirty="0"/>
              <a:t>, fork2).</a:t>
            </a:r>
          </a:p>
          <a:p>
            <a:r>
              <a:rPr lang="en-GB" sz="2000" dirty="0"/>
              <a:t>adjacent(fork2, </a:t>
            </a:r>
            <a:r>
              <a:rPr lang="en-GB" sz="2000" dirty="0" err="1"/>
              <a:t>plato</a:t>
            </a:r>
            <a:r>
              <a:rPr lang="en-GB" sz="2000" dirty="0"/>
              <a:t>, fork3).</a:t>
            </a:r>
          </a:p>
          <a:p>
            <a:r>
              <a:rPr lang="en-GB" sz="2000" dirty="0"/>
              <a:t>adjacent(fork3, </a:t>
            </a:r>
            <a:r>
              <a:rPr lang="en-GB" sz="2000" dirty="0" err="1"/>
              <a:t>aristotle</a:t>
            </a:r>
            <a:r>
              <a:rPr lang="en-GB" sz="2000" dirty="0"/>
              <a:t>, fork4).</a:t>
            </a:r>
          </a:p>
          <a:p>
            <a:r>
              <a:rPr lang="en-GB" sz="2000" dirty="0"/>
              <a:t>adjacent(fork4, </a:t>
            </a:r>
            <a:r>
              <a:rPr lang="en-GB" sz="2000" dirty="0" err="1"/>
              <a:t>hume</a:t>
            </a:r>
            <a:r>
              <a:rPr lang="en-GB" sz="2000" dirty="0"/>
              <a:t>, fork5).</a:t>
            </a:r>
          </a:p>
          <a:p>
            <a:r>
              <a:rPr lang="en-GB" sz="2000" dirty="0"/>
              <a:t>adjacent(fork5, </a:t>
            </a:r>
            <a:r>
              <a:rPr lang="en-GB" sz="2000" dirty="0" err="1"/>
              <a:t>kant</a:t>
            </a:r>
            <a:r>
              <a:rPr lang="en-GB" sz="2000" dirty="0"/>
              <a:t>, fork1).</a:t>
            </a:r>
          </a:p>
          <a:p>
            <a:endParaRPr lang="en-GB" sz="105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142362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3568" y="620688"/>
            <a:ext cx="6768752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100" dirty="0"/>
          </a:p>
          <a:p>
            <a:r>
              <a:rPr lang="en-GB" sz="2000" dirty="0"/>
              <a:t>% dining philosophers</a:t>
            </a:r>
          </a:p>
          <a:p>
            <a:endParaRPr lang="en-GB" sz="2000" dirty="0"/>
          </a:p>
          <a:p>
            <a:r>
              <a:rPr lang="en-GB" sz="2000" dirty="0"/>
              <a:t>if 		philosopher(P)</a:t>
            </a:r>
          </a:p>
          <a:p>
            <a:r>
              <a:rPr lang="en-GB" sz="2000" dirty="0">
                <a:sym typeface="Symbol" panose="05050102010706020507" pitchFamily="18" charset="2"/>
              </a:rPr>
              <a:t>then 	</a:t>
            </a:r>
            <a:r>
              <a:rPr lang="en-GB" sz="2000" dirty="0"/>
              <a:t>dine(P) from T1 to T2.</a:t>
            </a:r>
          </a:p>
          <a:p>
            <a:endParaRPr lang="en-GB" sz="1200" dirty="0"/>
          </a:p>
          <a:p>
            <a:r>
              <a:rPr lang="en-GB" sz="2000" dirty="0"/>
              <a:t>dine(P) from T1 to T3	if	</a:t>
            </a:r>
          </a:p>
          <a:p>
            <a:r>
              <a:rPr lang="en-GB" sz="2000" dirty="0"/>
              <a:t>		adjacent(F1, P, F2),	</a:t>
            </a:r>
          </a:p>
          <a:p>
            <a:r>
              <a:rPr lang="en-GB" sz="2000" dirty="0"/>
              <a:t>		pickup(P, F1) from T1 to T2,</a:t>
            </a:r>
          </a:p>
          <a:p>
            <a:r>
              <a:rPr lang="en-GB" sz="2000" dirty="0"/>
              <a:t>		pickup(P, F2) from T1 to T2,</a:t>
            </a:r>
          </a:p>
          <a:p>
            <a:r>
              <a:rPr lang="en-GB" sz="2000" dirty="0"/>
              <a:t>		putdown(P, F1) from T2 to T3,</a:t>
            </a:r>
          </a:p>
          <a:p>
            <a:r>
              <a:rPr lang="en-GB" sz="2000" dirty="0"/>
              <a:t>		putdown(P, F2) from T2 to T3 .</a:t>
            </a:r>
          </a:p>
          <a:p>
            <a:endParaRPr lang="en-GB" sz="1200" dirty="0"/>
          </a:p>
          <a:p>
            <a:r>
              <a:rPr lang="en-GB" sz="2000" dirty="0"/>
              <a:t>pickup(P, F) 		terminates 	available(F).</a:t>
            </a:r>
          </a:p>
          <a:p>
            <a:r>
              <a:rPr lang="en-GB" sz="2000" dirty="0"/>
              <a:t>putdown(P, F) 	initiates 		available(F).</a:t>
            </a:r>
          </a:p>
          <a:p>
            <a:endParaRPr lang="en-GB" sz="2000" dirty="0"/>
          </a:p>
          <a:p>
            <a:r>
              <a:rPr lang="en-GB" sz="2000" dirty="0"/>
              <a:t>false  	pickup(P, F),    not available(F).</a:t>
            </a:r>
          </a:p>
          <a:p>
            <a:r>
              <a:rPr lang="en-GB" sz="2000" dirty="0"/>
              <a:t>false  	pickup(P1, F),  pickup(P2, F), P1 \= P2.</a:t>
            </a:r>
          </a:p>
        </p:txBody>
      </p:sp>
    </p:spTree>
    <p:extLst>
      <p:ext uri="{BB962C8B-B14F-4D97-AF65-F5344CB8AC3E}">
        <p14:creationId xmlns:p14="http://schemas.microsoft.com/office/powerpoint/2010/main" val="1240682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3568" y="332656"/>
            <a:ext cx="7571184" cy="5986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/>
              <a:t>maxTime</a:t>
            </a:r>
            <a:r>
              <a:rPr lang="en-GB" sz="1200" dirty="0"/>
              <a:t>(7).</a:t>
            </a:r>
          </a:p>
          <a:p>
            <a:r>
              <a:rPr lang="en-GB" sz="1200" dirty="0" err="1"/>
              <a:t>fluents</a:t>
            </a:r>
            <a:r>
              <a:rPr lang="en-GB" sz="1200" dirty="0"/>
              <a:t> 	available(_).</a:t>
            </a:r>
          </a:p>
          <a:p>
            <a:r>
              <a:rPr lang="en-GB" sz="1200" dirty="0"/>
              <a:t>actions  	pickup(_,_), putdown(_,_).</a:t>
            </a:r>
          </a:p>
          <a:p>
            <a:endParaRPr lang="en-GB" sz="800" dirty="0"/>
          </a:p>
          <a:p>
            <a:r>
              <a:rPr lang="en-GB" sz="1200" dirty="0"/>
              <a:t>initially	available(fork1), available(fork2), available(fork3), available(fork4), available(fork5).</a:t>
            </a:r>
          </a:p>
          <a:p>
            <a:endParaRPr lang="en-GB" sz="1200" dirty="0"/>
          </a:p>
          <a:p>
            <a:r>
              <a:rPr lang="en-GB" sz="1200" dirty="0"/>
              <a:t>philosopher(</a:t>
            </a:r>
            <a:r>
              <a:rPr lang="en-GB" sz="1200" dirty="0" err="1"/>
              <a:t>socrates</a:t>
            </a:r>
            <a:r>
              <a:rPr lang="en-GB" sz="1200" dirty="0"/>
              <a:t>).</a:t>
            </a:r>
          </a:p>
          <a:p>
            <a:r>
              <a:rPr lang="en-GB" sz="1200" dirty="0"/>
              <a:t>philosopher(</a:t>
            </a:r>
            <a:r>
              <a:rPr lang="en-GB" sz="1200" dirty="0" err="1"/>
              <a:t>plato</a:t>
            </a:r>
            <a:r>
              <a:rPr lang="en-GB" sz="1200" dirty="0"/>
              <a:t>).</a:t>
            </a:r>
          </a:p>
          <a:p>
            <a:r>
              <a:rPr lang="en-GB" sz="1200" dirty="0"/>
              <a:t>philosopher(</a:t>
            </a:r>
            <a:r>
              <a:rPr lang="en-GB" sz="1200" dirty="0" err="1"/>
              <a:t>aristotle</a:t>
            </a:r>
            <a:r>
              <a:rPr lang="en-GB" sz="1200" dirty="0"/>
              <a:t>).</a:t>
            </a:r>
          </a:p>
          <a:p>
            <a:r>
              <a:rPr lang="en-GB" sz="1200" dirty="0"/>
              <a:t>philosopher(</a:t>
            </a:r>
            <a:r>
              <a:rPr lang="en-GB" sz="1200" dirty="0" err="1"/>
              <a:t>hume</a:t>
            </a:r>
            <a:r>
              <a:rPr lang="en-GB" sz="1200" dirty="0"/>
              <a:t>).</a:t>
            </a:r>
          </a:p>
          <a:p>
            <a:r>
              <a:rPr lang="en-GB" sz="1200" dirty="0"/>
              <a:t>philosopher(</a:t>
            </a:r>
            <a:r>
              <a:rPr lang="en-GB" sz="1200" dirty="0" err="1"/>
              <a:t>kant</a:t>
            </a:r>
            <a:r>
              <a:rPr lang="en-GB" sz="1200" dirty="0"/>
              <a:t>).</a:t>
            </a:r>
          </a:p>
          <a:p>
            <a:endParaRPr lang="en-GB" sz="900" dirty="0"/>
          </a:p>
          <a:p>
            <a:r>
              <a:rPr lang="en-GB" sz="1200" dirty="0"/>
              <a:t>adjacent(fork1, </a:t>
            </a:r>
            <a:r>
              <a:rPr lang="en-GB" sz="1200" dirty="0" err="1"/>
              <a:t>socrates</a:t>
            </a:r>
            <a:r>
              <a:rPr lang="en-GB" sz="1200" dirty="0"/>
              <a:t>, fork2).</a:t>
            </a:r>
          </a:p>
          <a:p>
            <a:r>
              <a:rPr lang="en-GB" sz="1200" dirty="0"/>
              <a:t>adjacent(fork2, </a:t>
            </a:r>
            <a:r>
              <a:rPr lang="en-GB" sz="1200" dirty="0" err="1"/>
              <a:t>plato</a:t>
            </a:r>
            <a:r>
              <a:rPr lang="en-GB" sz="1200" dirty="0"/>
              <a:t>, fork3).</a:t>
            </a:r>
          </a:p>
          <a:p>
            <a:r>
              <a:rPr lang="en-GB" sz="1200" dirty="0"/>
              <a:t>adjacent(fork3, </a:t>
            </a:r>
            <a:r>
              <a:rPr lang="en-GB" sz="1200" dirty="0" err="1"/>
              <a:t>aristotle</a:t>
            </a:r>
            <a:r>
              <a:rPr lang="en-GB" sz="1200" dirty="0"/>
              <a:t>, fork4).</a:t>
            </a:r>
          </a:p>
          <a:p>
            <a:r>
              <a:rPr lang="en-GB" sz="1200" dirty="0"/>
              <a:t>adjacent(fork4, </a:t>
            </a:r>
            <a:r>
              <a:rPr lang="en-GB" sz="1200" dirty="0" err="1"/>
              <a:t>hume</a:t>
            </a:r>
            <a:r>
              <a:rPr lang="en-GB" sz="1200" dirty="0"/>
              <a:t>, fork5).</a:t>
            </a:r>
          </a:p>
          <a:p>
            <a:r>
              <a:rPr lang="en-GB" sz="1200" dirty="0"/>
              <a:t>adjacent(fork5, </a:t>
            </a:r>
            <a:r>
              <a:rPr lang="en-GB" sz="1200" dirty="0" err="1"/>
              <a:t>kant</a:t>
            </a:r>
            <a:r>
              <a:rPr lang="en-GB" sz="1200" dirty="0"/>
              <a:t>, fork1).</a:t>
            </a:r>
          </a:p>
          <a:p>
            <a:endParaRPr lang="en-GB" sz="1200" dirty="0"/>
          </a:p>
          <a:p>
            <a:r>
              <a:rPr lang="en-GB" sz="1200" dirty="0"/>
              <a:t>if 	philosopher(P)</a:t>
            </a:r>
          </a:p>
          <a:p>
            <a:r>
              <a:rPr lang="en-GB" sz="1200" dirty="0">
                <a:sym typeface="Symbol" panose="05050102010706020507" pitchFamily="18" charset="2"/>
              </a:rPr>
              <a:t>then 	</a:t>
            </a:r>
            <a:r>
              <a:rPr lang="en-GB" sz="1200" dirty="0"/>
              <a:t>dine(P) from T1 to T2.</a:t>
            </a:r>
          </a:p>
          <a:p>
            <a:endParaRPr lang="en-GB" sz="900" dirty="0"/>
          </a:p>
          <a:p>
            <a:r>
              <a:rPr lang="en-GB" sz="1200" dirty="0"/>
              <a:t>dine(P) from T1 to T3	if	</a:t>
            </a:r>
          </a:p>
          <a:p>
            <a:r>
              <a:rPr lang="en-GB" sz="1200" dirty="0"/>
              <a:t>	adjacent(F1, P, F2),	</a:t>
            </a:r>
          </a:p>
          <a:p>
            <a:r>
              <a:rPr lang="en-GB" sz="1200" dirty="0"/>
              <a:t>	pickup(P, F1) from T1 to T2,</a:t>
            </a:r>
          </a:p>
          <a:p>
            <a:r>
              <a:rPr lang="en-GB" sz="1200" dirty="0"/>
              <a:t>	pickup(P, F2) from T1 to T2,</a:t>
            </a:r>
          </a:p>
          <a:p>
            <a:r>
              <a:rPr lang="en-GB" sz="1200" dirty="0"/>
              <a:t>	putdown(P, F1) from T2 to T3,</a:t>
            </a:r>
          </a:p>
          <a:p>
            <a:r>
              <a:rPr lang="en-GB" sz="1200" dirty="0"/>
              <a:t>	putdown(P, F2) from T2 to T3 .</a:t>
            </a:r>
          </a:p>
          <a:p>
            <a:endParaRPr lang="en-GB" sz="900" dirty="0"/>
          </a:p>
          <a:p>
            <a:r>
              <a:rPr lang="en-GB" sz="1200" dirty="0"/>
              <a:t>pickup(P, F) 	terminates 	available(F).</a:t>
            </a:r>
          </a:p>
          <a:p>
            <a:r>
              <a:rPr lang="en-GB" sz="1200" dirty="0"/>
              <a:t>putdown(P, F) 	initiates 	available(F).</a:t>
            </a:r>
          </a:p>
          <a:p>
            <a:endParaRPr lang="en-GB" sz="1200" dirty="0"/>
          </a:p>
          <a:p>
            <a:r>
              <a:rPr lang="en-GB" sz="1200" dirty="0"/>
              <a:t>false  	pickup(P, F),    not available(F).</a:t>
            </a:r>
          </a:p>
          <a:p>
            <a:r>
              <a:rPr lang="en-GB" sz="1200" dirty="0"/>
              <a:t>false  	pickup(P1, F),  pickup(P2, F), P1 \= P2.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5055920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82976" y="620688"/>
            <a:ext cx="6768752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100" dirty="0"/>
          </a:p>
          <a:p>
            <a:r>
              <a:rPr lang="en-GB" sz="2000" dirty="0">
                <a:solidFill>
                  <a:srgbClr val="00B050"/>
                </a:solidFill>
              </a:rPr>
              <a:t>What happens if we replace:</a:t>
            </a:r>
          </a:p>
          <a:p>
            <a:endParaRPr lang="en-GB" sz="1200" dirty="0"/>
          </a:p>
          <a:p>
            <a:r>
              <a:rPr lang="en-GB" sz="2000" dirty="0"/>
              <a:t>dine(P) from T1 to T3	if	</a:t>
            </a:r>
          </a:p>
          <a:p>
            <a:r>
              <a:rPr lang="en-GB" sz="2000" dirty="0"/>
              <a:t>	adjacent(F1, P, F2),	</a:t>
            </a:r>
          </a:p>
          <a:p>
            <a:r>
              <a:rPr lang="en-GB" sz="2000" dirty="0"/>
              <a:t>	pickup(P, F1) from </a:t>
            </a:r>
            <a:r>
              <a:rPr lang="en-GB" sz="2000" dirty="0">
                <a:solidFill>
                  <a:srgbClr val="FF0000"/>
                </a:solidFill>
              </a:rPr>
              <a:t>T1 to T2</a:t>
            </a:r>
            <a:r>
              <a:rPr lang="en-GB" sz="2000" dirty="0"/>
              <a:t>,</a:t>
            </a:r>
          </a:p>
          <a:p>
            <a:r>
              <a:rPr lang="en-GB" sz="2000" dirty="0"/>
              <a:t>	pickup(P, F2) from </a:t>
            </a:r>
            <a:r>
              <a:rPr lang="en-GB" sz="2000" dirty="0">
                <a:solidFill>
                  <a:srgbClr val="FF0000"/>
                </a:solidFill>
              </a:rPr>
              <a:t>T1 to T2</a:t>
            </a:r>
            <a:r>
              <a:rPr lang="en-GB" sz="2000" dirty="0"/>
              <a:t>,</a:t>
            </a:r>
          </a:p>
          <a:p>
            <a:r>
              <a:rPr lang="en-GB" sz="2000" dirty="0"/>
              <a:t>	putdown(P, F1) from </a:t>
            </a:r>
            <a:r>
              <a:rPr lang="en-GB" sz="2000" dirty="0">
                <a:solidFill>
                  <a:srgbClr val="FF0000"/>
                </a:solidFill>
              </a:rPr>
              <a:t>T2 to T3</a:t>
            </a:r>
            <a:r>
              <a:rPr lang="en-GB" sz="2000" dirty="0"/>
              <a:t>,</a:t>
            </a:r>
          </a:p>
          <a:p>
            <a:r>
              <a:rPr lang="en-GB" sz="2000" dirty="0"/>
              <a:t>	putdown(P, F2) from </a:t>
            </a:r>
            <a:r>
              <a:rPr lang="en-GB" sz="2000" dirty="0">
                <a:solidFill>
                  <a:srgbClr val="FF0000"/>
                </a:solidFill>
              </a:rPr>
              <a:t>T2 to T3</a:t>
            </a:r>
            <a:r>
              <a:rPr lang="en-GB" sz="2000" dirty="0"/>
              <a:t>.</a:t>
            </a:r>
          </a:p>
          <a:p>
            <a:endParaRPr lang="en-GB" sz="1200" dirty="0"/>
          </a:p>
          <a:p>
            <a:r>
              <a:rPr lang="en-GB" sz="2000" dirty="0">
                <a:solidFill>
                  <a:srgbClr val="00B050"/>
                </a:solidFill>
              </a:rPr>
              <a:t>with:</a:t>
            </a:r>
          </a:p>
          <a:p>
            <a:endParaRPr lang="en-GB" sz="2000" dirty="0"/>
          </a:p>
          <a:p>
            <a:r>
              <a:rPr lang="en-GB" sz="2000" dirty="0"/>
              <a:t>dine(P) from T1 to T5	if	</a:t>
            </a:r>
          </a:p>
          <a:p>
            <a:r>
              <a:rPr lang="en-GB" sz="2000" dirty="0"/>
              <a:t>	adjacent(F1, P, F2),	</a:t>
            </a:r>
          </a:p>
          <a:p>
            <a:r>
              <a:rPr lang="en-GB" sz="2000" dirty="0"/>
              <a:t>	pickup(P, F1) from </a:t>
            </a:r>
            <a:r>
              <a:rPr lang="en-GB" sz="2000" dirty="0">
                <a:solidFill>
                  <a:srgbClr val="FF0000"/>
                </a:solidFill>
              </a:rPr>
              <a:t>T1 to T2</a:t>
            </a:r>
            <a:r>
              <a:rPr lang="en-GB" sz="2000" dirty="0"/>
              <a:t>,</a:t>
            </a:r>
          </a:p>
          <a:p>
            <a:r>
              <a:rPr lang="en-GB" sz="2000" dirty="0"/>
              <a:t>	pickup(P, F2) from </a:t>
            </a:r>
            <a:r>
              <a:rPr lang="en-GB" sz="2000" dirty="0">
                <a:solidFill>
                  <a:srgbClr val="FF0000"/>
                </a:solidFill>
              </a:rPr>
              <a:t>T2 to T3</a:t>
            </a:r>
            <a:r>
              <a:rPr lang="en-GB" sz="2000" dirty="0"/>
              <a:t>,</a:t>
            </a:r>
          </a:p>
          <a:p>
            <a:r>
              <a:rPr lang="en-GB" sz="2000" dirty="0"/>
              <a:t>	putdown(P, F1) from </a:t>
            </a:r>
            <a:r>
              <a:rPr lang="en-GB" sz="2000" dirty="0">
                <a:solidFill>
                  <a:srgbClr val="FF0000"/>
                </a:solidFill>
              </a:rPr>
              <a:t>T3 to T4</a:t>
            </a:r>
            <a:r>
              <a:rPr lang="en-GB" sz="2000" dirty="0"/>
              <a:t>,</a:t>
            </a:r>
          </a:p>
          <a:p>
            <a:r>
              <a:rPr lang="en-GB" sz="2000" dirty="0"/>
              <a:t>	putdown(P, F2) from </a:t>
            </a:r>
            <a:r>
              <a:rPr lang="en-GB" sz="2000" dirty="0">
                <a:solidFill>
                  <a:srgbClr val="FF0000"/>
                </a:solidFill>
              </a:rPr>
              <a:t>T4 to T5</a:t>
            </a:r>
            <a:r>
              <a:rPr lang="en-GB" sz="2000" dirty="0"/>
              <a:t>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08570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237" y="341009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Bubble sort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37576" y="6355320"/>
            <a:ext cx="2133600" cy="365125"/>
          </a:xfrm>
        </p:spPr>
        <p:txBody>
          <a:bodyPr/>
          <a:lstStyle/>
          <a:p>
            <a:fld id="{CCD73432-EF7F-B84F-BCFB-EEF96C8A23D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52371" y="2843644"/>
            <a:ext cx="230425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 d          c          b          a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737905" y="2843644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384509" y="2843644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059832" y="2842129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61917" y="5373216"/>
            <a:ext cx="230425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a          b          c          d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377534" y="5370110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917816" y="5370110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734969" y="5370110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rved Down Arrow 16"/>
          <p:cNvSpPr/>
          <p:nvPr/>
        </p:nvSpPr>
        <p:spPr>
          <a:xfrm>
            <a:off x="1457259" y="2636912"/>
            <a:ext cx="561292" cy="205217"/>
          </a:xfrm>
          <a:prstGeom prst="curved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9816" y="116084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Keep swapping adjacent elements that are out of order until the array is ordered.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59632" y="3706225"/>
            <a:ext cx="230425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 c          d          b          a</a:t>
            </a:r>
          </a:p>
        </p:txBody>
      </p:sp>
      <p:sp>
        <p:nvSpPr>
          <p:cNvPr id="20" name="Curved Down Arrow 19"/>
          <p:cNvSpPr/>
          <p:nvPr/>
        </p:nvSpPr>
        <p:spPr>
          <a:xfrm>
            <a:off x="2170238" y="3498981"/>
            <a:ext cx="561292" cy="205217"/>
          </a:xfrm>
          <a:prstGeom prst="curved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737905" y="3706225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24210" y="3726578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059832" y="3726578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59830" y="4941168"/>
            <a:ext cx="174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And so on …..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98756" y="4509120"/>
            <a:ext cx="230425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 c          b          d          a</a:t>
            </a:r>
          </a:p>
        </p:txBody>
      </p:sp>
      <p:sp>
        <p:nvSpPr>
          <p:cNvPr id="27" name="Curved Down Arrow 26"/>
          <p:cNvSpPr/>
          <p:nvPr/>
        </p:nvSpPr>
        <p:spPr>
          <a:xfrm>
            <a:off x="1454323" y="4271351"/>
            <a:ext cx="561292" cy="205217"/>
          </a:xfrm>
          <a:prstGeom prst="curved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750249" y="4492505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059832" y="4492505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50884" y="4509120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74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8488" y="18864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What is CLOUT?</a:t>
            </a:r>
            <a:br>
              <a:rPr lang="en-GB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3187765"/>
            <a:ext cx="25359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334" y="980728"/>
            <a:ext cx="8047844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An open-source, web-based prototype of LPS,</a:t>
            </a:r>
          </a:p>
          <a:p>
            <a:r>
              <a:rPr lang="en-GB" sz="2400" dirty="0"/>
              <a:t>to support the new computing curriculum at key stages 3 and 4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GB" sz="2400" dirty="0"/>
          </a:p>
          <a:p>
            <a:r>
              <a:rPr lang="en-GB" sz="2400" dirty="0"/>
              <a:t>LPS is a logic-based, textual computer language for</a:t>
            </a:r>
          </a:p>
          <a:p>
            <a:pPr marL="342900" indent="-342900"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programming</a:t>
            </a:r>
          </a:p>
          <a:p>
            <a:pPr marL="342900" indent="-342900"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databases</a:t>
            </a:r>
          </a:p>
          <a:p>
            <a:pPr marL="342900" indent="-342900"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AI (intelligent agent) applications.</a:t>
            </a:r>
          </a:p>
          <a:p>
            <a:endParaRPr lang="en-GB" sz="2400" dirty="0"/>
          </a:p>
          <a:p>
            <a:r>
              <a:rPr lang="en-GB" sz="2400" dirty="0"/>
              <a:t>LPS combines </a:t>
            </a:r>
          </a:p>
          <a:p>
            <a:pPr marL="342900" indent="-342900"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logic programming (as in </a:t>
            </a:r>
            <a:r>
              <a:rPr lang="en-GB" sz="2400" dirty="0" err="1"/>
              <a:t>Prolog</a:t>
            </a:r>
            <a:r>
              <a:rPr lang="en-GB" sz="2400" dirty="0"/>
              <a:t>)</a:t>
            </a:r>
          </a:p>
          <a:p>
            <a:pPr marL="342900" indent="-342900"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production systems (as a model of human thinking).</a:t>
            </a:r>
          </a:p>
          <a:p>
            <a:endParaRPr lang="en-GB" sz="2400" dirty="0"/>
          </a:p>
          <a:p>
            <a:r>
              <a:rPr lang="en-GB" sz="2400" dirty="0"/>
              <a:t>LPS teaches both</a:t>
            </a:r>
          </a:p>
          <a:p>
            <a:pPr marL="342900" indent="-342900"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computational thinking and</a:t>
            </a:r>
          </a:p>
          <a:p>
            <a:pPr marL="342900" indent="-342900"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logical thinking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453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9064" y="188640"/>
            <a:ext cx="8424936" cy="641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% bubble sort with relational data structure .</a:t>
            </a:r>
          </a:p>
          <a:p>
            <a:r>
              <a:rPr lang="en-GB" dirty="0" err="1"/>
              <a:t>maxTime</a:t>
            </a:r>
            <a:r>
              <a:rPr lang="en-GB" dirty="0"/>
              <a:t>(5).</a:t>
            </a:r>
          </a:p>
          <a:p>
            <a:r>
              <a:rPr lang="en-GB" dirty="0" err="1"/>
              <a:t>fluents</a:t>
            </a:r>
            <a:r>
              <a:rPr lang="en-GB" dirty="0"/>
              <a:t>	location(_, _).</a:t>
            </a:r>
          </a:p>
          <a:p>
            <a:r>
              <a:rPr lang="en-GB" dirty="0"/>
              <a:t>actions	swap(_,_,_,_).</a:t>
            </a:r>
          </a:p>
          <a:p>
            <a:r>
              <a:rPr lang="en-GB" dirty="0"/>
              <a:t>initially	location(d, 1), location(c, 2), location(b, 3),  location(a,4).</a:t>
            </a:r>
          </a:p>
          <a:p>
            <a:endParaRPr lang="en-GB" sz="1000" dirty="0"/>
          </a:p>
          <a:p>
            <a:r>
              <a:rPr lang="en-GB" dirty="0"/>
              <a:t>if	location(X, N1) at T1, N2 is N1 +1,  location(Y, N2) at T1,  Y@&lt;X</a:t>
            </a:r>
          </a:p>
          <a:p>
            <a:r>
              <a:rPr lang="en-GB" dirty="0"/>
              <a:t>then	swapped(X, N1, Y, N2) from T2 to T3.</a:t>
            </a:r>
          </a:p>
          <a:p>
            <a:endParaRPr lang="en-GB" sz="1000" dirty="0"/>
          </a:p>
          <a:p>
            <a:r>
              <a:rPr lang="en-GB" dirty="0"/>
              <a:t>% swapped may not work if the order of the two clauses below is</a:t>
            </a:r>
          </a:p>
          <a:p>
            <a:r>
              <a:rPr lang="en-GB" dirty="0"/>
              <a:t>% reversed. Perhaps for good reasons.</a:t>
            </a:r>
          </a:p>
          <a:p>
            <a:endParaRPr lang="en-GB" sz="1000" dirty="0"/>
          </a:p>
          <a:p>
            <a:r>
              <a:rPr lang="en-GB" dirty="0"/>
              <a:t>swapped(X, N1, Y, N2) from T1 to T2</a:t>
            </a:r>
          </a:p>
          <a:p>
            <a:r>
              <a:rPr lang="en-GB" dirty="0">
                <a:sym typeface="Symbol" panose="05050102010706020507" pitchFamily="18" charset="2"/>
              </a:rPr>
              <a:t>if 	</a:t>
            </a:r>
            <a:r>
              <a:rPr lang="en-GB" dirty="0"/>
              <a:t>location(X, N1) at T1, location(Y, N2) at T1,  </a:t>
            </a:r>
          </a:p>
          <a:p>
            <a:r>
              <a:rPr lang="en-GB" dirty="0"/>
              <a:t>	Y@&lt;X, swap(X, N1, Y, N2) from T1 to T2.</a:t>
            </a:r>
          </a:p>
          <a:p>
            <a:endParaRPr lang="en-GB" sz="500" dirty="0"/>
          </a:p>
          <a:p>
            <a:r>
              <a:rPr lang="en-GB" dirty="0">
                <a:solidFill>
                  <a:srgbClr val="FF0000"/>
                </a:solidFill>
              </a:rPr>
              <a:t>swapped(X, N1, Y, N2) from T to T</a:t>
            </a:r>
          </a:p>
          <a:p>
            <a:r>
              <a:rPr lang="en-GB" dirty="0">
                <a:solidFill>
                  <a:srgbClr val="FF0000"/>
                </a:solidFill>
                <a:sym typeface="Symbol" panose="05050102010706020507" pitchFamily="18" charset="2"/>
              </a:rPr>
              <a:t>if	</a:t>
            </a:r>
            <a:r>
              <a:rPr lang="en-GB" dirty="0">
                <a:solidFill>
                  <a:srgbClr val="FF0000"/>
                </a:solidFill>
              </a:rPr>
              <a:t> location(X, N1) at T, location(Y, N2) at T, X@&lt;Y.</a:t>
            </a:r>
          </a:p>
          <a:p>
            <a:endParaRPr lang="en-GB" dirty="0"/>
          </a:p>
          <a:p>
            <a:r>
              <a:rPr lang="en-GB" dirty="0"/>
              <a:t>swap(X, N1, Y, N2)  	initiates 		location(X, N2).</a:t>
            </a:r>
          </a:p>
          <a:p>
            <a:r>
              <a:rPr lang="en-GB" dirty="0"/>
              <a:t>swap(X, N1, Y, N2)  	initiates 		location(Y, N1).</a:t>
            </a:r>
          </a:p>
          <a:p>
            <a:endParaRPr lang="en-GB" sz="400" dirty="0"/>
          </a:p>
          <a:p>
            <a:r>
              <a:rPr lang="en-GB" dirty="0"/>
              <a:t>swap(X, N1, Y, N2)  	terminates 	location(X, N1).</a:t>
            </a:r>
          </a:p>
          <a:p>
            <a:r>
              <a:rPr lang="en-GB" dirty="0"/>
              <a:t>swap(X, N1, Y, N2)  	terminates 	location(Y, N2).</a:t>
            </a:r>
          </a:p>
          <a:p>
            <a:endParaRPr lang="en-GB" sz="1000" dirty="0"/>
          </a:p>
          <a:p>
            <a:r>
              <a:rPr lang="en-GB" dirty="0"/>
              <a:t>false 	swap(X, N1, Y, N2), swap(Y, N2, Z, N3).</a:t>
            </a:r>
          </a:p>
        </p:txBody>
      </p:sp>
    </p:spTree>
    <p:extLst>
      <p:ext uri="{BB962C8B-B14F-4D97-AF65-F5344CB8AC3E}">
        <p14:creationId xmlns:p14="http://schemas.microsoft.com/office/powerpoint/2010/main" val="3417680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237" y="341009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LPS executes actions concurrently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37576" y="6355320"/>
            <a:ext cx="2133600" cy="365125"/>
          </a:xfrm>
        </p:spPr>
        <p:txBody>
          <a:bodyPr/>
          <a:lstStyle/>
          <a:p>
            <a:fld id="{CCD73432-EF7F-B84F-BCFB-EEF96C8A23D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427984" y="2203834"/>
            <a:ext cx="230425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d          c          b          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27984" y="2851906"/>
            <a:ext cx="230425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c          d          a          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44734" y="3643994"/>
            <a:ext cx="230425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c          a          d          b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860032" y="2203834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860032" y="3643994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860032" y="2863194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477435" y="2203834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477435" y="2851906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501280" y="3643994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156176" y="2203834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156176" y="2836935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156176" y="3643994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860213" y="4367704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63480" y="4364074"/>
            <a:ext cx="230425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a          c          b          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82408" y="5156162"/>
            <a:ext cx="230425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a          b          c          d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4860032" y="4373728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513094" y="5142575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504201" y="4364074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156176" y="4347669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188043" y="5142575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876037" y="5156162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urved Down Arrow 45"/>
          <p:cNvSpPr/>
          <p:nvPr/>
        </p:nvSpPr>
        <p:spPr>
          <a:xfrm>
            <a:off x="5196789" y="2621973"/>
            <a:ext cx="561292" cy="205217"/>
          </a:xfrm>
          <a:prstGeom prst="curved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7" name="Curved Down Arrow 46"/>
          <p:cNvSpPr/>
          <p:nvPr/>
        </p:nvSpPr>
        <p:spPr>
          <a:xfrm>
            <a:off x="5232448" y="4106898"/>
            <a:ext cx="561292" cy="205217"/>
          </a:xfrm>
          <a:prstGeom prst="curved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8" name="Curved Down Arrow 47"/>
          <p:cNvSpPr/>
          <p:nvPr/>
        </p:nvSpPr>
        <p:spPr>
          <a:xfrm>
            <a:off x="5821814" y="1906765"/>
            <a:ext cx="561292" cy="205217"/>
          </a:xfrm>
          <a:prstGeom prst="curved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9" name="Curved Down Arrow 48"/>
          <p:cNvSpPr/>
          <p:nvPr/>
        </p:nvSpPr>
        <p:spPr>
          <a:xfrm>
            <a:off x="4635497" y="1906765"/>
            <a:ext cx="561292" cy="205217"/>
          </a:xfrm>
          <a:prstGeom prst="curved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0" name="Curved Down Arrow 49"/>
          <p:cNvSpPr/>
          <p:nvPr/>
        </p:nvSpPr>
        <p:spPr>
          <a:xfrm>
            <a:off x="5907397" y="3402706"/>
            <a:ext cx="561292" cy="205217"/>
          </a:xfrm>
          <a:prstGeom prst="curved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1" name="Curved Down Arrow 50"/>
          <p:cNvSpPr/>
          <p:nvPr/>
        </p:nvSpPr>
        <p:spPr>
          <a:xfrm>
            <a:off x="4635497" y="3411852"/>
            <a:ext cx="561292" cy="205217"/>
          </a:xfrm>
          <a:prstGeom prst="curved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2283" y="2937273"/>
            <a:ext cx="1512168" cy="37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 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12283" y="3738751"/>
            <a:ext cx="1512168" cy="37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 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12283" y="2250879"/>
            <a:ext cx="1512168" cy="37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12283" y="4527437"/>
            <a:ext cx="1512168" cy="37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 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12283" y="5229200"/>
            <a:ext cx="1512168" cy="37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 5</a:t>
            </a:r>
          </a:p>
        </p:txBody>
      </p:sp>
    </p:spTree>
    <p:extLst>
      <p:ext uri="{BB962C8B-B14F-4D97-AF65-F5344CB8AC3E}">
        <p14:creationId xmlns:p14="http://schemas.microsoft.com/office/powerpoint/2010/main" val="1379340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7072"/>
            <a:ext cx="8229600" cy="1143000"/>
          </a:xfrm>
        </p:spPr>
        <p:txBody>
          <a:bodyPr/>
          <a:lstStyle/>
          <a:p>
            <a:r>
              <a:rPr lang="en-GB" dirty="0" err="1">
                <a:solidFill>
                  <a:srgbClr val="00B050"/>
                </a:solidFill>
              </a:rPr>
              <a:t>Teleo</a:t>
            </a:r>
            <a:r>
              <a:rPr lang="en-GB" dirty="0">
                <a:solidFill>
                  <a:srgbClr val="00B050"/>
                </a:solidFill>
              </a:rPr>
              <a:t>-reactivity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97180"/>
            <a:ext cx="8229600" cy="4965208"/>
          </a:xfrm>
        </p:spPr>
        <p:txBody>
          <a:bodyPr/>
          <a:lstStyle/>
          <a:p>
            <a:r>
              <a:rPr lang="en-GB" sz="2200" dirty="0">
                <a:solidFill>
                  <a:srgbClr val="00B050"/>
                </a:solidFill>
              </a:rPr>
              <a:t>If later an object is moved, the same program will sort them again.</a:t>
            </a:r>
          </a:p>
          <a:p>
            <a:endParaRPr lang="en-GB" sz="1000" dirty="0">
              <a:solidFill>
                <a:srgbClr val="0000FF"/>
              </a:solidFill>
            </a:endParaRPr>
          </a:p>
          <a:p>
            <a:r>
              <a:rPr lang="en-GB" sz="2200" dirty="0">
                <a:solidFill>
                  <a:srgbClr val="0000FF"/>
                </a:solidFill>
              </a:rPr>
              <a:t>observe		swap(a,1,c,3) from 11 to 12.</a:t>
            </a:r>
          </a:p>
          <a:p>
            <a:r>
              <a:rPr lang="en-GB" sz="2200" dirty="0">
                <a:solidFill>
                  <a:srgbClr val="0000FF"/>
                </a:solidFill>
              </a:rPr>
              <a:t>observe		swap(b,2,c,3) from 15 to 16.  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3645024"/>
            <a:ext cx="230425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a          b          c          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1800" y="4026025"/>
            <a:ext cx="230425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c          b          a          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71800" y="4757619"/>
            <a:ext cx="230425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b          a          c          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0937" y="5136799"/>
            <a:ext cx="230425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a          b          c          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71800" y="4395541"/>
            <a:ext cx="230425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b          c          a          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2752" y="5868664"/>
            <a:ext cx="230425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a          b          c          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71800" y="5509456"/>
            <a:ext cx="230425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a          c          b         d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234408" y="4014356"/>
            <a:ext cx="0" cy="1125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23928" y="4026025"/>
            <a:ext cx="0" cy="1114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59632" y="3645024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79712" y="3656693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55776" y="3639966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299011" y="5126951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79712" y="5140124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11197" y="5133198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427984" y="4026209"/>
            <a:ext cx="0" cy="1113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242864" y="5868664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979712" y="5878788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26513" y="5893056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45805" y="5509456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923928" y="5496283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427984" y="5499332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36096" y="4020754"/>
            <a:ext cx="1512168" cy="37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 12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36096" y="5503997"/>
            <a:ext cx="1512168" cy="37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 16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36096" y="3616730"/>
            <a:ext cx="1512168" cy="37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 11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51684" y="5140124"/>
            <a:ext cx="1512168" cy="37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 15</a:t>
            </a:r>
          </a:p>
        </p:txBody>
      </p:sp>
    </p:spTree>
    <p:extLst>
      <p:ext uri="{BB962C8B-B14F-4D97-AF65-F5344CB8AC3E}">
        <p14:creationId xmlns:p14="http://schemas.microsoft.com/office/powerpoint/2010/main" val="39599256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746" y="0"/>
            <a:ext cx="8424936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maxTime</a:t>
            </a:r>
            <a:r>
              <a:rPr lang="en-GB" dirty="0"/>
              <a:t>(20).</a:t>
            </a:r>
          </a:p>
          <a:p>
            <a:r>
              <a:rPr lang="en-GB" dirty="0" err="1"/>
              <a:t>fluents</a:t>
            </a:r>
            <a:r>
              <a:rPr lang="en-GB" dirty="0"/>
              <a:t>	location(_, _).</a:t>
            </a:r>
          </a:p>
          <a:p>
            <a:r>
              <a:rPr lang="en-GB" dirty="0"/>
              <a:t>actions	swap(_,_,_,_).</a:t>
            </a:r>
          </a:p>
          <a:p>
            <a:r>
              <a:rPr lang="en-GB" dirty="0"/>
              <a:t>observe	swap(a,1,c,3) from 11 to 12.  </a:t>
            </a:r>
            <a:r>
              <a:rPr lang="en-GB" dirty="0">
                <a:solidFill>
                  <a:srgbClr val="FF0000"/>
                </a:solidFill>
              </a:rPr>
              <a:t>%new</a:t>
            </a:r>
          </a:p>
          <a:p>
            <a:r>
              <a:rPr lang="en-GB" dirty="0"/>
              <a:t>observe	swap(b,2,c,3) from 15 to 16.  </a:t>
            </a:r>
            <a:r>
              <a:rPr lang="en-GB" dirty="0">
                <a:solidFill>
                  <a:srgbClr val="FF0000"/>
                </a:solidFill>
              </a:rPr>
              <a:t>%new</a:t>
            </a:r>
          </a:p>
          <a:p>
            <a:r>
              <a:rPr lang="en-GB" dirty="0"/>
              <a:t>initially	location(d, 1), location(c, 2), location(b, 3),  location(a,4).</a:t>
            </a:r>
          </a:p>
          <a:p>
            <a:endParaRPr lang="en-GB" sz="1000" dirty="0"/>
          </a:p>
          <a:p>
            <a:r>
              <a:rPr lang="en-GB" dirty="0"/>
              <a:t>if		location(X, N1) at T1, N2 is N1 +1,  location(Y, N2) at T1,  Y@&lt;X</a:t>
            </a:r>
          </a:p>
          <a:p>
            <a:r>
              <a:rPr lang="en-GB" dirty="0"/>
              <a:t>then		swapped(X, N1, Y, N2) from T2 to T3.</a:t>
            </a:r>
          </a:p>
          <a:p>
            <a:endParaRPr lang="en-GB" sz="1000" dirty="0"/>
          </a:p>
          <a:p>
            <a:r>
              <a:rPr lang="en-GB" dirty="0"/>
              <a:t>% swapped may not work if the order of the two clauses below is</a:t>
            </a:r>
          </a:p>
          <a:p>
            <a:r>
              <a:rPr lang="en-GB" dirty="0"/>
              <a:t>% reversed. Perhaps for good reasons.</a:t>
            </a:r>
          </a:p>
          <a:p>
            <a:r>
              <a:rPr lang="en-GB" dirty="0"/>
              <a:t>%</a:t>
            </a:r>
          </a:p>
          <a:p>
            <a:r>
              <a:rPr lang="en-GB" dirty="0"/>
              <a:t>swapped(X, N1, Y, N2) from T1 to T2</a:t>
            </a:r>
          </a:p>
          <a:p>
            <a:r>
              <a:rPr lang="en-GB" dirty="0"/>
              <a:t>if 	location(X, N1) at T1, location(Y, N2) at T1,  </a:t>
            </a:r>
          </a:p>
          <a:p>
            <a:r>
              <a:rPr lang="en-GB" dirty="0"/>
              <a:t>	Y@&lt;X, swap(X, N1, Y, N2) from T1 to T2.</a:t>
            </a:r>
          </a:p>
          <a:p>
            <a:endParaRPr lang="en-GB" sz="1000" dirty="0"/>
          </a:p>
          <a:p>
            <a:r>
              <a:rPr lang="en-GB" dirty="0"/>
              <a:t>swapped(X, N1, Y, N2) from T to T</a:t>
            </a:r>
          </a:p>
          <a:p>
            <a:r>
              <a:rPr lang="en-GB" dirty="0"/>
              <a:t>if	 location(X, N1) at T, location(Y, N2) at T, X@&lt;Y.</a:t>
            </a:r>
          </a:p>
          <a:p>
            <a:endParaRPr lang="en-GB" sz="1000" dirty="0"/>
          </a:p>
          <a:p>
            <a:r>
              <a:rPr lang="en-GB" dirty="0"/>
              <a:t>swap(X, N1, Y, N2)  	initiates 		location(X, N2).</a:t>
            </a:r>
          </a:p>
          <a:p>
            <a:r>
              <a:rPr lang="en-GB" dirty="0"/>
              <a:t>swap(X, N1, Y, N2)  	initiates 		location(Y, N1).</a:t>
            </a:r>
          </a:p>
          <a:p>
            <a:r>
              <a:rPr lang="en-GB" dirty="0"/>
              <a:t>swap(X, N1, Y, N2)  	terminates 	location(X, N1).</a:t>
            </a:r>
          </a:p>
          <a:p>
            <a:r>
              <a:rPr lang="en-GB" dirty="0"/>
              <a:t>swap(X, N1, Y, N2)  	terminates 	location(Y, N2).</a:t>
            </a:r>
          </a:p>
          <a:p>
            <a:r>
              <a:rPr lang="en-GB" dirty="0"/>
              <a:t>false 	swap(X, N1, Y, N2), swap(Y, N2, Z, N3).</a:t>
            </a:r>
          </a:p>
        </p:txBody>
      </p:sp>
    </p:spTree>
    <p:extLst>
      <p:ext uri="{BB962C8B-B14F-4D97-AF65-F5344CB8AC3E}">
        <p14:creationId xmlns:p14="http://schemas.microsoft.com/office/powerpoint/2010/main" val="22178579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229E31"/>
                </a:solidFill>
              </a:rPr>
              <a:t>Bank Transfer Example</a:t>
            </a:r>
            <a:br>
              <a:rPr lang="en-GB" dirty="0">
                <a:solidFill>
                  <a:srgbClr val="229E31"/>
                </a:solidFill>
              </a:rPr>
            </a:br>
            <a:endParaRPr lang="en-GB" dirty="0">
              <a:solidFill>
                <a:srgbClr val="229E3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we can program database transactions in LPS</a:t>
            </a:r>
          </a:p>
          <a:p>
            <a:endParaRPr lang="en-GB" i="1" dirty="0">
              <a:solidFill>
                <a:srgbClr val="0000FF"/>
              </a:solidFill>
            </a:endParaRPr>
          </a:p>
          <a:p>
            <a:r>
              <a:rPr lang="en-GB" i="1" dirty="0">
                <a:solidFill>
                  <a:srgbClr val="0000FF"/>
                </a:solidFill>
              </a:rPr>
              <a:t>transfer(From, To, Amount) </a:t>
            </a:r>
          </a:p>
          <a:p>
            <a:r>
              <a:rPr lang="en-GB" dirty="0"/>
              <a:t>is an atomic action with multiple consequences:</a:t>
            </a:r>
          </a:p>
          <a:p>
            <a:endParaRPr lang="en-GB" dirty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source  account  balance is decreased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destination account balance is increased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0000FF"/>
              </a:solidFill>
            </a:endParaRPr>
          </a:p>
          <a:p>
            <a:r>
              <a:rPr lang="en-GB" dirty="0">
                <a:solidFill>
                  <a:srgbClr val="229E31"/>
                </a:solidFill>
              </a:rPr>
              <a:t>No need for transaction management/rollback.</a:t>
            </a:r>
          </a:p>
          <a:p>
            <a:r>
              <a:rPr lang="en-GB" dirty="0">
                <a:solidFill>
                  <a:srgbClr val="229E31"/>
                </a:solidFill>
              </a:rPr>
              <a:t>Most of the work is done by the Causal Theory.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397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5536" y="548680"/>
            <a:ext cx="10153128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  <a:p>
            <a:r>
              <a:rPr lang="en-GB" sz="2000" dirty="0">
                <a:solidFill>
                  <a:srgbClr val="229E31"/>
                </a:solidFill>
              </a:rPr>
              <a:t>% </a:t>
            </a:r>
            <a:r>
              <a:rPr lang="en-GB" sz="2000" dirty="0" err="1">
                <a:solidFill>
                  <a:srgbClr val="229E31"/>
                </a:solidFill>
              </a:rPr>
              <a:t>bankTransfer</a:t>
            </a:r>
            <a:endParaRPr lang="en-GB" sz="2000" dirty="0">
              <a:solidFill>
                <a:srgbClr val="229E31"/>
              </a:solidFill>
            </a:endParaRPr>
          </a:p>
          <a:p>
            <a:endParaRPr lang="en-GB" sz="2000" dirty="0"/>
          </a:p>
          <a:p>
            <a:r>
              <a:rPr lang="en-GB" sz="2000" dirty="0" err="1"/>
              <a:t>maxTime</a:t>
            </a:r>
            <a:r>
              <a:rPr lang="en-GB" sz="2000" dirty="0"/>
              <a:t>(9).</a:t>
            </a:r>
          </a:p>
          <a:p>
            <a:r>
              <a:rPr lang="en-GB" sz="2000" dirty="0"/>
              <a:t>actions		transfer(From, To, Amount).</a:t>
            </a:r>
          </a:p>
          <a:p>
            <a:r>
              <a:rPr lang="en-GB" sz="2000" dirty="0" err="1"/>
              <a:t>fluents</a:t>
            </a:r>
            <a:r>
              <a:rPr lang="en-GB" sz="2000" dirty="0"/>
              <a:t>		balance(Person, Amount).</a:t>
            </a:r>
          </a:p>
          <a:p>
            <a:endParaRPr lang="en-GB" sz="2000" dirty="0"/>
          </a:p>
          <a:p>
            <a:r>
              <a:rPr lang="en-GB" sz="2000" dirty="0"/>
              <a:t>initially		balance(bob, 0), balance(</a:t>
            </a:r>
            <a:r>
              <a:rPr lang="en-GB" sz="2000" dirty="0" err="1"/>
              <a:t>fariba</a:t>
            </a:r>
            <a:r>
              <a:rPr lang="en-GB" sz="2000" dirty="0"/>
              <a:t>, 100).</a:t>
            </a:r>
          </a:p>
          <a:p>
            <a:r>
              <a:rPr lang="en-GB" sz="2000" dirty="0"/>
              <a:t>observe		transfer(</a:t>
            </a:r>
            <a:r>
              <a:rPr lang="en-GB" sz="2000" dirty="0" err="1"/>
              <a:t>fariba</a:t>
            </a:r>
            <a:r>
              <a:rPr lang="en-GB" sz="2000" dirty="0"/>
              <a:t>, bob, 10) 	from 0 to 1.</a:t>
            </a:r>
          </a:p>
          <a:p>
            <a:endParaRPr lang="en-GB" sz="2000" dirty="0"/>
          </a:p>
          <a:p>
            <a:r>
              <a:rPr lang="en-GB" sz="2000" dirty="0"/>
              <a:t>if		transfer(</a:t>
            </a:r>
            <a:r>
              <a:rPr lang="en-GB" sz="2000" dirty="0" err="1"/>
              <a:t>fariba</a:t>
            </a:r>
            <a:r>
              <a:rPr lang="en-GB" sz="2000" dirty="0"/>
              <a:t>, bob, X) 	from  T1 to T2  </a:t>
            </a:r>
            <a:endParaRPr lang="en-GB" sz="2000" dirty="0">
              <a:sym typeface="Symbol" panose="05050102010706020507" pitchFamily="18" charset="2"/>
            </a:endParaRPr>
          </a:p>
          <a:p>
            <a:r>
              <a:rPr lang="en-GB" sz="2000" dirty="0">
                <a:sym typeface="Symbol" panose="05050102010706020507" pitchFamily="18" charset="2"/>
              </a:rPr>
              <a:t>then</a:t>
            </a:r>
            <a:r>
              <a:rPr lang="en-GB" sz="2000" dirty="0"/>
              <a:t>	transfer(bob, </a:t>
            </a:r>
            <a:r>
              <a:rPr lang="en-GB" sz="2000" dirty="0" err="1"/>
              <a:t>fariba</a:t>
            </a:r>
            <a:r>
              <a:rPr lang="en-GB" sz="2000" dirty="0"/>
              <a:t>, 10) 	from T2 to T3.</a:t>
            </a:r>
          </a:p>
          <a:p>
            <a:endParaRPr lang="en-GB" sz="2000" dirty="0"/>
          </a:p>
          <a:p>
            <a:r>
              <a:rPr lang="en-GB" sz="2000" dirty="0"/>
              <a:t>if		transfer(bob, </a:t>
            </a:r>
            <a:r>
              <a:rPr lang="en-GB" sz="2000" dirty="0" err="1"/>
              <a:t>fariba</a:t>
            </a:r>
            <a:r>
              <a:rPr lang="en-GB" sz="2000" dirty="0"/>
              <a:t>, X) 	from  T1 to T2  </a:t>
            </a:r>
            <a:endParaRPr lang="en-GB" sz="2000" dirty="0">
              <a:sym typeface="Symbol" panose="05050102010706020507" pitchFamily="18" charset="2"/>
            </a:endParaRPr>
          </a:p>
          <a:p>
            <a:r>
              <a:rPr lang="en-GB" sz="2000" dirty="0">
                <a:sym typeface="Symbol" panose="05050102010706020507" pitchFamily="18" charset="2"/>
              </a:rPr>
              <a:t>then  	</a:t>
            </a:r>
            <a:r>
              <a:rPr lang="en-GB" sz="2000" dirty="0"/>
              <a:t>transfer(</a:t>
            </a:r>
            <a:r>
              <a:rPr lang="en-GB" sz="2000" dirty="0" err="1"/>
              <a:t>fariba</a:t>
            </a:r>
            <a:r>
              <a:rPr lang="en-GB" sz="2000" dirty="0"/>
              <a:t>, bob, 20) 	from  T2 to T3.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2089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7499" y="204803"/>
            <a:ext cx="9144000" cy="5332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229E31"/>
                </a:solidFill>
              </a:rPr>
              <a:t>% </a:t>
            </a:r>
            <a:r>
              <a:rPr lang="en-GB" sz="2000" dirty="0" err="1">
                <a:solidFill>
                  <a:srgbClr val="229E31"/>
                </a:solidFill>
              </a:rPr>
              <a:t>bankTransfer</a:t>
            </a:r>
            <a:r>
              <a:rPr lang="en-GB" sz="2000" dirty="0">
                <a:solidFill>
                  <a:srgbClr val="229E31"/>
                </a:solidFill>
              </a:rPr>
              <a:t> – the Causal Theory.</a:t>
            </a:r>
          </a:p>
          <a:p>
            <a:endParaRPr lang="en-GB" sz="2000" dirty="0"/>
          </a:p>
          <a:p>
            <a:r>
              <a:rPr lang="en-GB" sz="2000" dirty="0"/>
              <a:t>transfer(From, To, Amount) 	initiates 		balance(To, New) </a:t>
            </a:r>
          </a:p>
          <a:p>
            <a:r>
              <a:rPr lang="en-GB" sz="2000" dirty="0">
                <a:sym typeface="Symbol" panose="05050102010706020507" pitchFamily="18" charset="2"/>
              </a:rPr>
              <a:t>if    		</a:t>
            </a:r>
            <a:r>
              <a:rPr lang="en-GB" sz="2000" dirty="0"/>
              <a:t>balance(To, Old),  New is Old + Amount.</a:t>
            </a:r>
          </a:p>
          <a:p>
            <a:endParaRPr lang="en-GB" sz="1050" dirty="0"/>
          </a:p>
          <a:p>
            <a:r>
              <a:rPr lang="en-GB" sz="2000" dirty="0"/>
              <a:t>transfer(From, To, Amount) 	terminates	balance(To, Old).</a:t>
            </a:r>
          </a:p>
          <a:p>
            <a:endParaRPr lang="en-GB" sz="2000" dirty="0"/>
          </a:p>
          <a:p>
            <a:r>
              <a:rPr lang="en-GB" sz="2000" dirty="0"/>
              <a:t>transfer(From, To, Amount) 	initiates 		balance(From, New) </a:t>
            </a:r>
          </a:p>
          <a:p>
            <a:r>
              <a:rPr lang="en-GB" sz="2000" dirty="0">
                <a:sym typeface="Symbol" panose="05050102010706020507" pitchFamily="18" charset="2"/>
              </a:rPr>
              <a:t>if    		</a:t>
            </a:r>
            <a:r>
              <a:rPr lang="en-GB" sz="2000" dirty="0"/>
              <a:t>balance(From, Old),  New is Old - Amount.</a:t>
            </a:r>
          </a:p>
          <a:p>
            <a:endParaRPr lang="en-GB" sz="1000" dirty="0"/>
          </a:p>
          <a:p>
            <a:r>
              <a:rPr lang="en-GB" sz="2000" dirty="0"/>
              <a:t>transfer(From, To, Amount) 	terminates	balance(From, Old).</a:t>
            </a:r>
          </a:p>
          <a:p>
            <a:endParaRPr lang="en-GB" sz="2000" dirty="0"/>
          </a:p>
          <a:p>
            <a:r>
              <a:rPr lang="en-GB" sz="2000" dirty="0"/>
              <a:t>false	transfer(From, To, Amount), balance(From, Old),  Old &lt; Amount.</a:t>
            </a:r>
          </a:p>
          <a:p>
            <a:endParaRPr lang="en-GB" sz="1000" dirty="0"/>
          </a:p>
          <a:p>
            <a:r>
              <a:rPr lang="en-GB" sz="2000" dirty="0"/>
              <a:t>false	transfer(From, To1, Amount1), </a:t>
            </a:r>
          </a:p>
          <a:p>
            <a:r>
              <a:rPr lang="en-GB" sz="2000" dirty="0"/>
              <a:t>		transfer(From, To2, Amount2),  To1 \=To2.</a:t>
            </a:r>
            <a:endParaRPr lang="en-GB" sz="1000" dirty="0"/>
          </a:p>
          <a:p>
            <a:endParaRPr lang="en-GB" sz="1000" dirty="0"/>
          </a:p>
          <a:p>
            <a:r>
              <a:rPr lang="en-GB" sz="2000" dirty="0"/>
              <a:t>false	transfer(From1, To, Amount1), </a:t>
            </a:r>
          </a:p>
          <a:p>
            <a:r>
              <a:rPr lang="en-GB" sz="2000" dirty="0"/>
              <a:t>		transfer(From2, To, Amount2),  From1 \= From2.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30535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72726" y="104279"/>
            <a:ext cx="6912768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% </a:t>
            </a:r>
            <a:r>
              <a:rPr lang="en-GB" sz="1400" dirty="0" err="1">
                <a:solidFill>
                  <a:srgbClr val="00B050"/>
                </a:solidFill>
              </a:rPr>
              <a:t>bankTransfer</a:t>
            </a:r>
            <a:endParaRPr lang="en-GB" sz="1400" dirty="0">
              <a:solidFill>
                <a:srgbClr val="00B050"/>
              </a:solidFill>
            </a:endParaRPr>
          </a:p>
          <a:p>
            <a:endParaRPr lang="en-GB" sz="1400" dirty="0"/>
          </a:p>
          <a:p>
            <a:r>
              <a:rPr lang="en-GB" sz="1400" dirty="0" err="1"/>
              <a:t>maxTime</a:t>
            </a:r>
            <a:r>
              <a:rPr lang="en-GB" sz="1400" dirty="0"/>
              <a:t>(9).</a:t>
            </a:r>
          </a:p>
          <a:p>
            <a:r>
              <a:rPr lang="en-GB" sz="1400" dirty="0"/>
              <a:t>actions		transfer(From, To, Amount).</a:t>
            </a:r>
          </a:p>
          <a:p>
            <a:r>
              <a:rPr lang="en-GB" sz="1400" dirty="0" err="1"/>
              <a:t>fluents</a:t>
            </a:r>
            <a:r>
              <a:rPr lang="en-GB" sz="1400" dirty="0"/>
              <a:t>		balance(Person, Amount).</a:t>
            </a:r>
          </a:p>
          <a:p>
            <a:endParaRPr lang="en-GB" sz="1400" dirty="0"/>
          </a:p>
          <a:p>
            <a:r>
              <a:rPr lang="en-GB" sz="1400" dirty="0"/>
              <a:t>initially		balance(bob, 0), balance(</a:t>
            </a:r>
            <a:r>
              <a:rPr lang="en-GB" sz="1400" dirty="0" err="1"/>
              <a:t>fariba</a:t>
            </a:r>
            <a:r>
              <a:rPr lang="en-GB" sz="1400" dirty="0"/>
              <a:t>, 100).</a:t>
            </a:r>
          </a:p>
          <a:p>
            <a:r>
              <a:rPr lang="en-GB" sz="1400" dirty="0"/>
              <a:t>observe		transfer(</a:t>
            </a:r>
            <a:r>
              <a:rPr lang="en-GB" sz="1400" dirty="0" err="1"/>
              <a:t>fariba</a:t>
            </a:r>
            <a:r>
              <a:rPr lang="en-GB" sz="1400" dirty="0"/>
              <a:t>, bob, 10) 	from 0 to 1.</a:t>
            </a:r>
          </a:p>
          <a:p>
            <a:endParaRPr lang="en-GB" sz="1400" dirty="0"/>
          </a:p>
          <a:p>
            <a:r>
              <a:rPr lang="en-GB" sz="1400" dirty="0"/>
              <a:t>if		transfer(</a:t>
            </a:r>
            <a:r>
              <a:rPr lang="en-GB" sz="1400" dirty="0" err="1"/>
              <a:t>fariba</a:t>
            </a:r>
            <a:r>
              <a:rPr lang="en-GB" sz="1400" dirty="0"/>
              <a:t>, bob, X) 	from  T1 to T2  </a:t>
            </a:r>
            <a:endParaRPr lang="en-GB" sz="1400" dirty="0">
              <a:sym typeface="Symbol" panose="05050102010706020507" pitchFamily="18" charset="2"/>
            </a:endParaRPr>
          </a:p>
          <a:p>
            <a:r>
              <a:rPr lang="en-GB" sz="1400" dirty="0">
                <a:sym typeface="Symbol" panose="05050102010706020507" pitchFamily="18" charset="2"/>
              </a:rPr>
              <a:t>then</a:t>
            </a:r>
            <a:r>
              <a:rPr lang="en-GB" sz="1400" dirty="0"/>
              <a:t>		transfer(bob, </a:t>
            </a:r>
            <a:r>
              <a:rPr lang="en-GB" sz="1400" dirty="0" err="1"/>
              <a:t>fariba</a:t>
            </a:r>
            <a:r>
              <a:rPr lang="en-GB" sz="1400" dirty="0"/>
              <a:t>, 10) 	from T2 to T3.</a:t>
            </a:r>
          </a:p>
          <a:p>
            <a:endParaRPr lang="en-GB" sz="1400" dirty="0"/>
          </a:p>
          <a:p>
            <a:r>
              <a:rPr lang="en-GB" sz="1400" dirty="0"/>
              <a:t>if		transfer(bob, </a:t>
            </a:r>
            <a:r>
              <a:rPr lang="en-GB" sz="1400" dirty="0" err="1"/>
              <a:t>fariba</a:t>
            </a:r>
            <a:r>
              <a:rPr lang="en-GB" sz="1400" dirty="0"/>
              <a:t>, X) 	from  T1 to T2  </a:t>
            </a:r>
            <a:endParaRPr lang="en-GB" sz="1400" dirty="0">
              <a:sym typeface="Symbol" panose="05050102010706020507" pitchFamily="18" charset="2"/>
            </a:endParaRPr>
          </a:p>
          <a:p>
            <a:r>
              <a:rPr lang="en-GB" sz="1400" dirty="0">
                <a:sym typeface="Symbol" panose="05050102010706020507" pitchFamily="18" charset="2"/>
              </a:rPr>
              <a:t>then  		</a:t>
            </a:r>
            <a:r>
              <a:rPr lang="en-GB" sz="1400" dirty="0"/>
              <a:t>transfer(</a:t>
            </a:r>
            <a:r>
              <a:rPr lang="en-GB" sz="1400" dirty="0" err="1"/>
              <a:t>fariba</a:t>
            </a:r>
            <a:r>
              <a:rPr lang="en-GB" sz="1400" dirty="0"/>
              <a:t>, bob, 20) 	from  T2 to T3.</a:t>
            </a:r>
          </a:p>
          <a:p>
            <a:endParaRPr lang="en-GB" sz="1400" dirty="0"/>
          </a:p>
          <a:p>
            <a:r>
              <a:rPr lang="en-GB" sz="1400" dirty="0"/>
              <a:t>transfer(From, To, Amount)initiates 	balance(To, New) </a:t>
            </a:r>
          </a:p>
          <a:p>
            <a:r>
              <a:rPr lang="en-GB" sz="1400" dirty="0">
                <a:sym typeface="Symbol" panose="05050102010706020507" pitchFamily="18" charset="2"/>
              </a:rPr>
              <a:t>if    			</a:t>
            </a:r>
            <a:r>
              <a:rPr lang="en-GB" sz="1400" dirty="0"/>
              <a:t>balance(To, Old),  New is Old + Amount.</a:t>
            </a:r>
          </a:p>
          <a:p>
            <a:endParaRPr lang="en-GB" sz="800" dirty="0"/>
          </a:p>
          <a:p>
            <a:r>
              <a:rPr lang="en-GB" sz="1400" dirty="0"/>
              <a:t>transfer(From, To, Amount) terminates balance(To, Old).</a:t>
            </a:r>
          </a:p>
          <a:p>
            <a:endParaRPr lang="en-GB" sz="1400" dirty="0"/>
          </a:p>
          <a:p>
            <a:r>
              <a:rPr lang="en-GB" sz="1400" dirty="0"/>
              <a:t>transfer(From, To, Amount) initiates 	balance(From, New) </a:t>
            </a:r>
          </a:p>
          <a:p>
            <a:r>
              <a:rPr lang="en-GB" sz="1400" dirty="0">
                <a:sym typeface="Symbol" panose="05050102010706020507" pitchFamily="18" charset="2"/>
              </a:rPr>
              <a:t>if    			</a:t>
            </a:r>
            <a:r>
              <a:rPr lang="en-GB" sz="1400" dirty="0"/>
              <a:t>balance(From, Old),  New is Old - Amount.</a:t>
            </a:r>
          </a:p>
          <a:p>
            <a:endParaRPr lang="en-GB" sz="800" dirty="0"/>
          </a:p>
          <a:p>
            <a:r>
              <a:rPr lang="en-GB" sz="1400" dirty="0"/>
              <a:t>transfer(From, To, Amount) 	terminates	balance(From, Old).</a:t>
            </a:r>
          </a:p>
          <a:p>
            <a:endParaRPr lang="en-GB" sz="1400" dirty="0"/>
          </a:p>
          <a:p>
            <a:r>
              <a:rPr lang="en-GB" sz="1400" dirty="0"/>
              <a:t>false	transfer(From, To, Amount), balance(From, Old),  Old &lt; Amount.</a:t>
            </a:r>
          </a:p>
          <a:p>
            <a:endParaRPr lang="en-GB" sz="800" dirty="0"/>
          </a:p>
          <a:p>
            <a:r>
              <a:rPr lang="en-GB" sz="1400" dirty="0"/>
              <a:t>false	transfer(From, To1, Amount1), </a:t>
            </a:r>
          </a:p>
          <a:p>
            <a:r>
              <a:rPr lang="en-GB" sz="1400" dirty="0"/>
              <a:t>	transfer(From, To2, Amount2),  To1 \=To2.</a:t>
            </a:r>
            <a:endParaRPr lang="en-GB" sz="800" dirty="0"/>
          </a:p>
          <a:p>
            <a:endParaRPr lang="en-GB" sz="800" dirty="0"/>
          </a:p>
          <a:p>
            <a:r>
              <a:rPr lang="en-GB" sz="1400" dirty="0"/>
              <a:t>false	transfer(From1, To, Amount1), </a:t>
            </a:r>
          </a:p>
          <a:p>
            <a:r>
              <a:rPr lang="en-GB" sz="1400" dirty="0"/>
              <a:t>	transfer(From2, To, Amount2),  From1 \= From2.</a:t>
            </a:r>
          </a:p>
        </p:txBody>
      </p:sp>
    </p:spTree>
    <p:extLst>
      <p:ext uri="{BB962C8B-B14F-4D97-AF65-F5344CB8AC3E}">
        <p14:creationId xmlns:p14="http://schemas.microsoft.com/office/powerpoint/2010/main" val="37254281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229E31"/>
                </a:solidFill>
              </a:rPr>
              <a:t>Classic Quicksort Example –</a:t>
            </a:r>
            <a:br>
              <a:rPr lang="en-GB" dirty="0">
                <a:solidFill>
                  <a:srgbClr val="229E31"/>
                </a:solidFill>
              </a:rPr>
            </a:br>
            <a:r>
              <a:rPr lang="en-GB" dirty="0">
                <a:solidFill>
                  <a:srgbClr val="229E31"/>
                </a:solidFill>
              </a:rPr>
              <a:t>LPS can call </a:t>
            </a:r>
            <a:r>
              <a:rPr lang="en-GB" dirty="0" err="1">
                <a:solidFill>
                  <a:srgbClr val="229E31"/>
                </a:solidFill>
              </a:rPr>
              <a:t>Prolog</a:t>
            </a:r>
            <a:r>
              <a:rPr lang="en-GB" dirty="0">
                <a:solidFill>
                  <a:srgbClr val="229E31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795320" cy="45259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LPS is implemented in XSB </a:t>
            </a:r>
            <a:r>
              <a:rPr lang="en-GB" dirty="0" err="1"/>
              <a:t>Prolog</a:t>
            </a:r>
            <a:r>
              <a:rPr lang="en-GB" dirty="0"/>
              <a:t>, SWI </a:t>
            </a:r>
            <a:r>
              <a:rPr lang="en-GB" dirty="0" err="1"/>
              <a:t>Prolog</a:t>
            </a:r>
            <a:r>
              <a:rPr lang="en-GB" dirty="0"/>
              <a:t> and SWISH.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LPS programs are </a:t>
            </a:r>
            <a:r>
              <a:rPr lang="en-GB" dirty="0" err="1"/>
              <a:t>Prolog</a:t>
            </a:r>
            <a:r>
              <a:rPr lang="en-GB" dirty="0"/>
              <a:t> “facts”.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LPS inherits </a:t>
            </a:r>
            <a:r>
              <a:rPr lang="en-GB" dirty="0" err="1"/>
              <a:t>Prolog</a:t>
            </a:r>
            <a:r>
              <a:rPr lang="en-GB" dirty="0"/>
              <a:t> conventions for variables, </a:t>
            </a:r>
          </a:p>
          <a:p>
            <a:r>
              <a:rPr lang="en-GB" dirty="0"/>
              <a:t>	including _, _T, etc. for “anonymous“ variables </a:t>
            </a:r>
          </a:p>
          <a:p>
            <a:pPr marL="0" indent="0">
              <a:buNone/>
            </a:pPr>
            <a:r>
              <a:rPr lang="en-GB" dirty="0"/>
              <a:t>	that occur only once in the same clause or rule.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Prolog</a:t>
            </a:r>
            <a:r>
              <a:rPr lang="en-GB" dirty="0"/>
              <a:t> programs can be called from LPS.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769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5536" y="188640"/>
            <a:ext cx="7848872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maxTime</a:t>
            </a:r>
            <a:r>
              <a:rPr lang="en-GB" dirty="0"/>
              <a:t>(2).</a:t>
            </a:r>
          </a:p>
          <a:p>
            <a:r>
              <a:rPr lang="en-GB" dirty="0"/>
              <a:t>events	request(_).</a:t>
            </a:r>
          </a:p>
          <a:p>
            <a:r>
              <a:rPr lang="en-GB" dirty="0"/>
              <a:t>actions	announce(_).</a:t>
            </a:r>
          </a:p>
          <a:p>
            <a:r>
              <a:rPr lang="en-GB" dirty="0"/>
              <a:t>observe  request(sort([2,1,4,3]) from 0 to 1.</a:t>
            </a:r>
          </a:p>
          <a:p>
            <a:endParaRPr lang="en-GB" dirty="0"/>
          </a:p>
          <a:p>
            <a:r>
              <a:rPr lang="en-GB" dirty="0"/>
              <a:t>if		request(sort(X)) from T1 to T2 </a:t>
            </a:r>
            <a:endParaRPr lang="en-GB" dirty="0">
              <a:sym typeface="Symbol" panose="05050102010706020507" pitchFamily="18" charset="2"/>
            </a:endParaRPr>
          </a:p>
          <a:p>
            <a:r>
              <a:rPr lang="en-GB" dirty="0">
                <a:sym typeface="Symbol" panose="05050102010706020507" pitchFamily="18" charset="2"/>
              </a:rPr>
              <a:t>then		</a:t>
            </a:r>
            <a:r>
              <a:rPr lang="en-GB" dirty="0"/>
              <a:t>quicksort(X, Y), announce(sorted(Y)) from T2 to T3.</a:t>
            </a:r>
          </a:p>
          <a:p>
            <a:endParaRPr lang="en-GB" dirty="0"/>
          </a:p>
          <a:p>
            <a:r>
              <a:rPr lang="en-GB" dirty="0"/>
              <a:t>quicksort([X|Xs],Ys) :-</a:t>
            </a:r>
          </a:p>
          <a:p>
            <a:r>
              <a:rPr lang="en-GB" dirty="0"/>
              <a:t>  	partition(</a:t>
            </a:r>
            <a:r>
              <a:rPr lang="en-GB" dirty="0" err="1"/>
              <a:t>Xs,X,Left,Right</a:t>
            </a:r>
            <a:r>
              <a:rPr lang="en-GB" dirty="0"/>
              <a:t>),</a:t>
            </a:r>
          </a:p>
          <a:p>
            <a:r>
              <a:rPr lang="en-GB" dirty="0"/>
              <a:t>  	quicksort(</a:t>
            </a:r>
            <a:r>
              <a:rPr lang="en-GB" dirty="0" err="1"/>
              <a:t>Left,Ls</a:t>
            </a:r>
            <a:r>
              <a:rPr lang="en-GB" dirty="0"/>
              <a:t>),</a:t>
            </a:r>
          </a:p>
          <a:p>
            <a:r>
              <a:rPr lang="en-GB" dirty="0"/>
              <a:t>  	quicksort(</a:t>
            </a:r>
            <a:r>
              <a:rPr lang="en-GB" dirty="0" err="1"/>
              <a:t>Right,Rs</a:t>
            </a:r>
            <a:r>
              <a:rPr lang="en-GB" dirty="0"/>
              <a:t>),</a:t>
            </a:r>
          </a:p>
          <a:p>
            <a:r>
              <a:rPr lang="en-GB" dirty="0"/>
              <a:t>  	append(Ls,[X|Rs],Ys).</a:t>
            </a:r>
          </a:p>
          <a:p>
            <a:endParaRPr lang="en-GB" sz="1000" dirty="0"/>
          </a:p>
          <a:p>
            <a:r>
              <a:rPr lang="en-GB" dirty="0"/>
              <a:t>quicksort([],[]).</a:t>
            </a:r>
          </a:p>
          <a:p>
            <a:endParaRPr lang="en-GB" dirty="0"/>
          </a:p>
          <a:p>
            <a:r>
              <a:rPr lang="en-GB" dirty="0"/>
              <a:t>partition([X|Xs],Y,[X|Ls],</a:t>
            </a:r>
            <a:r>
              <a:rPr lang="en-GB" dirty="0" err="1"/>
              <a:t>Rs</a:t>
            </a:r>
            <a:r>
              <a:rPr lang="en-GB" dirty="0"/>
              <a:t>) :-</a:t>
            </a:r>
          </a:p>
          <a:p>
            <a:r>
              <a:rPr lang="en-GB" dirty="0"/>
              <a:t>  	X =&lt; Y, partition(</a:t>
            </a:r>
            <a:r>
              <a:rPr lang="en-GB" dirty="0" err="1"/>
              <a:t>Xs,Y,Ls,Rs</a:t>
            </a:r>
            <a:r>
              <a:rPr lang="en-GB" dirty="0"/>
              <a:t>).</a:t>
            </a:r>
          </a:p>
          <a:p>
            <a:endParaRPr lang="en-GB" sz="1000" dirty="0"/>
          </a:p>
          <a:p>
            <a:r>
              <a:rPr lang="en-GB" dirty="0"/>
              <a:t>partition([X|Xs],Y,Ls,[X|Rs]) :-</a:t>
            </a:r>
          </a:p>
          <a:p>
            <a:r>
              <a:rPr lang="en-GB" dirty="0"/>
              <a:t>  	X &gt; Y, partition(</a:t>
            </a:r>
            <a:r>
              <a:rPr lang="en-GB" dirty="0" err="1"/>
              <a:t>Xs,Y,Ls,Rs</a:t>
            </a:r>
            <a:r>
              <a:rPr lang="en-GB" dirty="0"/>
              <a:t>).</a:t>
            </a:r>
          </a:p>
          <a:p>
            <a:endParaRPr lang="en-GB" sz="1000" dirty="0"/>
          </a:p>
          <a:p>
            <a:r>
              <a:rPr lang="en-GB" dirty="0"/>
              <a:t>partition([],Y,[],[]).</a:t>
            </a:r>
          </a:p>
        </p:txBody>
      </p:sp>
    </p:spTree>
    <p:extLst>
      <p:ext uri="{BB962C8B-B14F-4D97-AF65-F5344CB8AC3E}">
        <p14:creationId xmlns:p14="http://schemas.microsoft.com/office/powerpoint/2010/main" val="45724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65188"/>
            <a:ext cx="8956461" cy="585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5041653"/>
            <a:ext cx="6912768" cy="16798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7806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675"/>
            <a:ext cx="8229600" cy="114300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rgbClr val="109905"/>
                </a:solidFill>
              </a:rPr>
              <a:t>Before we continue with more examples, </a:t>
            </a:r>
            <a:br>
              <a:rPr lang="en-GB" sz="3600" dirty="0">
                <a:solidFill>
                  <a:srgbClr val="109905"/>
                </a:solidFill>
              </a:rPr>
            </a:br>
            <a:r>
              <a:rPr lang="en-GB" sz="3600" dirty="0">
                <a:solidFill>
                  <a:srgbClr val="109905"/>
                </a:solidFill>
              </a:rPr>
              <a:t>let us summarise the LPS language.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912" y="2121291"/>
            <a:ext cx="3528392" cy="4525963"/>
          </a:xfrm>
        </p:spPr>
        <p:txBody>
          <a:bodyPr>
            <a:normAutofit fontScale="85000" lnSpcReduction="20000"/>
          </a:bodyPr>
          <a:lstStyle/>
          <a:p>
            <a:r>
              <a:rPr lang="en-GB" dirty="0" err="1">
                <a:solidFill>
                  <a:srgbClr val="0000FF"/>
                </a:solidFill>
              </a:rPr>
              <a:t>maxTime</a:t>
            </a:r>
            <a:r>
              <a:rPr lang="en-GB" dirty="0">
                <a:solidFill>
                  <a:srgbClr val="0000FF"/>
                </a:solidFill>
              </a:rPr>
              <a:t>( ).	</a:t>
            </a:r>
            <a:r>
              <a:rPr lang="en-GB" dirty="0"/>
              <a:t>	</a:t>
            </a:r>
          </a:p>
          <a:p>
            <a:r>
              <a:rPr lang="en-GB" dirty="0" err="1">
                <a:solidFill>
                  <a:srgbClr val="0000FF"/>
                </a:solidFill>
              </a:rPr>
              <a:t>fluents</a:t>
            </a:r>
            <a:r>
              <a:rPr lang="en-GB" dirty="0">
                <a:solidFill>
                  <a:srgbClr val="0000FF"/>
                </a:solidFill>
              </a:rPr>
              <a:t> 	…  .</a:t>
            </a:r>
            <a:r>
              <a:rPr lang="en-GB" dirty="0"/>
              <a:t>	</a:t>
            </a:r>
          </a:p>
          <a:p>
            <a:r>
              <a:rPr lang="en-GB" dirty="0">
                <a:solidFill>
                  <a:srgbClr val="0000FF"/>
                </a:solidFill>
              </a:rPr>
              <a:t>actions 	…  .</a:t>
            </a:r>
            <a:r>
              <a:rPr lang="en-GB" dirty="0"/>
              <a:t>	</a:t>
            </a:r>
          </a:p>
          <a:p>
            <a:r>
              <a:rPr lang="en-GB" dirty="0">
                <a:solidFill>
                  <a:srgbClr val="0000FF"/>
                </a:solidFill>
              </a:rPr>
              <a:t>events   	…</a:t>
            </a:r>
            <a:r>
              <a:rPr lang="en-GB" dirty="0"/>
              <a:t>  .</a:t>
            </a:r>
          </a:p>
          <a:p>
            <a:endParaRPr lang="en-GB" dirty="0"/>
          </a:p>
          <a:p>
            <a:r>
              <a:rPr lang="en-GB" dirty="0">
                <a:solidFill>
                  <a:srgbClr val="0000FF"/>
                </a:solidFill>
              </a:rPr>
              <a:t>initially 	…  .</a:t>
            </a:r>
            <a:r>
              <a:rPr lang="en-GB" dirty="0">
                <a:solidFill>
                  <a:srgbClr val="109905"/>
                </a:solidFill>
              </a:rPr>
              <a:t>	</a:t>
            </a:r>
            <a:endParaRPr lang="en-GB" dirty="0"/>
          </a:p>
          <a:p>
            <a:r>
              <a:rPr lang="en-GB" dirty="0">
                <a:solidFill>
                  <a:srgbClr val="0000FF"/>
                </a:solidFill>
              </a:rPr>
              <a:t>observe  	…   .</a:t>
            </a:r>
          </a:p>
          <a:p>
            <a:endParaRPr lang="en-GB" dirty="0">
              <a:solidFill>
                <a:srgbClr val="0000FF"/>
              </a:solidFill>
            </a:endParaRPr>
          </a:p>
          <a:p>
            <a:r>
              <a:rPr lang="en-GB" dirty="0">
                <a:solidFill>
                  <a:srgbClr val="0000FF"/>
                </a:solidFill>
              </a:rPr>
              <a:t>if …  then …  .</a:t>
            </a:r>
          </a:p>
          <a:p>
            <a:endParaRPr lang="en-GB" dirty="0">
              <a:solidFill>
                <a:srgbClr val="0000FF"/>
              </a:solidFill>
            </a:endParaRPr>
          </a:p>
          <a:p>
            <a:r>
              <a:rPr lang="en-GB" dirty="0">
                <a:solidFill>
                  <a:srgbClr val="0000FF"/>
                </a:solidFill>
              </a:rPr>
              <a:t>… if …  .</a:t>
            </a:r>
          </a:p>
          <a:p>
            <a:r>
              <a:rPr lang="en-GB" dirty="0"/>
              <a:t>… :- …  .</a:t>
            </a:r>
          </a:p>
          <a:p>
            <a:endParaRPr lang="en-GB" dirty="0"/>
          </a:p>
          <a:p>
            <a:r>
              <a:rPr lang="en-GB" dirty="0">
                <a:solidFill>
                  <a:srgbClr val="0000FF"/>
                </a:solidFill>
              </a:rPr>
              <a:t>… initiates … if …  .</a:t>
            </a:r>
          </a:p>
          <a:p>
            <a:r>
              <a:rPr lang="en-GB" dirty="0">
                <a:solidFill>
                  <a:srgbClr val="0000FF"/>
                </a:solidFill>
              </a:rPr>
              <a:t>… terminates … if …  .</a:t>
            </a:r>
          </a:p>
          <a:p>
            <a:endParaRPr lang="en-GB" dirty="0"/>
          </a:p>
          <a:p>
            <a:r>
              <a:rPr lang="en-GB" dirty="0">
                <a:solidFill>
                  <a:srgbClr val="0000FF"/>
                </a:solidFill>
              </a:rPr>
              <a:t>false …  .</a:t>
            </a:r>
            <a:endParaRPr lang="en-GB" dirty="0">
              <a:solidFill>
                <a:srgbClr val="10990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3275855" y="2012950"/>
            <a:ext cx="156801" cy="983002"/>
          </a:xfrm>
          <a:prstGeom prst="leftBrace">
            <a:avLst/>
          </a:prstGeom>
          <a:ln>
            <a:solidFill>
              <a:srgbClr val="9966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eft Brace 5"/>
          <p:cNvSpPr/>
          <p:nvPr/>
        </p:nvSpPr>
        <p:spPr>
          <a:xfrm>
            <a:off x="3190811" y="5284104"/>
            <a:ext cx="210100" cy="906678"/>
          </a:xfrm>
          <a:prstGeom prst="leftBrace">
            <a:avLst/>
          </a:prstGeom>
          <a:ln>
            <a:solidFill>
              <a:srgbClr val="9966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Brace 6"/>
          <p:cNvSpPr/>
          <p:nvPr/>
        </p:nvSpPr>
        <p:spPr>
          <a:xfrm>
            <a:off x="3288641" y="3267434"/>
            <a:ext cx="79228" cy="573742"/>
          </a:xfrm>
          <a:prstGeom prst="leftBrace">
            <a:avLst/>
          </a:prstGeom>
          <a:ln>
            <a:solidFill>
              <a:srgbClr val="9966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259632" y="2346125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996633"/>
                </a:solidFill>
              </a:rPr>
              <a:t>Declarations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79637" y="3395331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996633"/>
                </a:solidFill>
              </a:rPr>
              <a:t>Inputs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72417" y="3922608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996633"/>
                </a:solidFill>
              </a:rPr>
              <a:t>Reactive rules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9631" y="5373216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996633"/>
                </a:solidFill>
              </a:rPr>
              <a:t>Causal theory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3223853" y="4521301"/>
            <a:ext cx="144016" cy="367905"/>
          </a:xfrm>
          <a:prstGeom prst="leftBrace">
            <a:avLst/>
          </a:prstGeom>
          <a:ln>
            <a:solidFill>
              <a:srgbClr val="9966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300064" y="4599881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996633"/>
                </a:solidFill>
              </a:rPr>
              <a:t>Clauses</a:t>
            </a:r>
          </a:p>
        </p:txBody>
      </p:sp>
    </p:spTree>
    <p:extLst>
      <p:ext uri="{BB962C8B-B14F-4D97-AF65-F5344CB8AC3E}">
        <p14:creationId xmlns:p14="http://schemas.microsoft.com/office/powerpoint/2010/main" val="115580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0" grpId="0"/>
      <p:bldP spid="11" grpId="0"/>
      <p:bldP spid="13" grpId="0"/>
      <p:bldP spid="1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72" y="0"/>
            <a:ext cx="8867328" cy="1143000"/>
          </a:xfrm>
        </p:spPr>
        <p:txBody>
          <a:bodyPr>
            <a:normAutofit/>
          </a:bodyPr>
          <a:lstStyle/>
          <a:p>
            <a:r>
              <a:rPr lang="en-GB" sz="2400" dirty="0"/>
              <a:t>Natural language grammars can be represented by logic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503684"/>
            <a:ext cx="8229600" cy="4525963"/>
          </a:xfrm>
        </p:spPr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sentence -&gt; </a:t>
            </a:r>
            <a:r>
              <a:rPr lang="en-GB" dirty="0" err="1">
                <a:solidFill>
                  <a:srgbClr val="0000FF"/>
                </a:solidFill>
              </a:rPr>
              <a:t>nounphrase</a:t>
            </a:r>
            <a:r>
              <a:rPr lang="en-GB" dirty="0">
                <a:solidFill>
                  <a:srgbClr val="0000FF"/>
                </a:solidFill>
              </a:rPr>
              <a:t>, </a:t>
            </a:r>
            <a:r>
              <a:rPr lang="en-GB" dirty="0" err="1">
                <a:solidFill>
                  <a:srgbClr val="0000FF"/>
                </a:solidFill>
              </a:rPr>
              <a:t>verbphrase</a:t>
            </a:r>
            <a:endParaRPr lang="en-GB" dirty="0">
              <a:solidFill>
                <a:srgbClr val="0000FF"/>
              </a:solidFill>
            </a:endParaRPr>
          </a:p>
          <a:p>
            <a:r>
              <a:rPr lang="en-GB" dirty="0" err="1">
                <a:solidFill>
                  <a:srgbClr val="0000FF"/>
                </a:solidFill>
              </a:rPr>
              <a:t>nounphrase</a:t>
            </a:r>
            <a:r>
              <a:rPr lang="en-GB" dirty="0">
                <a:solidFill>
                  <a:srgbClr val="0000FF"/>
                </a:solidFill>
              </a:rPr>
              <a:t> -&gt; adjective, noun</a:t>
            </a:r>
          </a:p>
          <a:p>
            <a:r>
              <a:rPr lang="en-GB" dirty="0" err="1">
                <a:solidFill>
                  <a:srgbClr val="0000FF"/>
                </a:solidFill>
              </a:rPr>
              <a:t>nounphrase</a:t>
            </a:r>
            <a:r>
              <a:rPr lang="en-GB" dirty="0">
                <a:solidFill>
                  <a:srgbClr val="0000FF"/>
                </a:solidFill>
              </a:rPr>
              <a:t> -&gt; noun</a:t>
            </a:r>
          </a:p>
          <a:p>
            <a:r>
              <a:rPr lang="en-GB" dirty="0" err="1">
                <a:solidFill>
                  <a:srgbClr val="0000FF"/>
                </a:solidFill>
              </a:rPr>
              <a:t>verbphrase</a:t>
            </a:r>
            <a:r>
              <a:rPr lang="en-GB" dirty="0">
                <a:solidFill>
                  <a:srgbClr val="0000FF"/>
                </a:solidFill>
              </a:rPr>
              <a:t> -&gt; verb, </a:t>
            </a:r>
            <a:r>
              <a:rPr lang="en-GB" dirty="0" err="1">
                <a:solidFill>
                  <a:srgbClr val="0000FF"/>
                </a:solidFill>
              </a:rPr>
              <a:t>nounphrase</a:t>
            </a:r>
            <a:endParaRPr lang="en-GB" dirty="0">
              <a:solidFill>
                <a:srgbClr val="0000FF"/>
              </a:solidFill>
            </a:endParaRPr>
          </a:p>
          <a:p>
            <a:r>
              <a:rPr lang="en-GB" dirty="0" err="1">
                <a:solidFill>
                  <a:srgbClr val="0000FF"/>
                </a:solidFill>
              </a:rPr>
              <a:t>verbphrase</a:t>
            </a:r>
            <a:r>
              <a:rPr lang="en-GB" dirty="0">
                <a:solidFill>
                  <a:srgbClr val="0000FF"/>
                </a:solidFill>
              </a:rPr>
              <a:t> -&gt; verb</a:t>
            </a:r>
          </a:p>
          <a:p>
            <a:r>
              <a:rPr lang="en-GB" dirty="0">
                <a:solidFill>
                  <a:srgbClr val="0000FF"/>
                </a:solidFill>
              </a:rPr>
              <a:t>adjective -&gt; my</a:t>
            </a:r>
          </a:p>
          <a:p>
            <a:r>
              <a:rPr lang="en-GB" dirty="0">
                <a:solidFill>
                  <a:srgbClr val="0000FF"/>
                </a:solidFill>
              </a:rPr>
              <a:t>adjective -&gt; your</a:t>
            </a:r>
          </a:p>
          <a:p>
            <a:r>
              <a:rPr lang="en-GB" dirty="0">
                <a:solidFill>
                  <a:srgbClr val="0000FF"/>
                </a:solidFill>
              </a:rPr>
              <a:t>noun -&gt; name</a:t>
            </a:r>
          </a:p>
          <a:p>
            <a:r>
              <a:rPr lang="en-GB" dirty="0">
                <a:solidFill>
                  <a:srgbClr val="0000FF"/>
                </a:solidFill>
              </a:rPr>
              <a:t>noun -&gt; what</a:t>
            </a:r>
          </a:p>
          <a:p>
            <a:r>
              <a:rPr lang="en-GB" dirty="0">
                <a:solidFill>
                  <a:srgbClr val="0000FF"/>
                </a:solidFill>
              </a:rPr>
              <a:t>noun -&gt; bob</a:t>
            </a:r>
          </a:p>
          <a:p>
            <a:r>
              <a:rPr lang="en-GB" dirty="0">
                <a:solidFill>
                  <a:srgbClr val="0000FF"/>
                </a:solidFill>
              </a:rPr>
              <a:t>verb -&gt; is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31232" y="6138548"/>
            <a:ext cx="6912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8000"/>
                </a:solidFill>
              </a:rPr>
              <a:t> </a:t>
            </a:r>
            <a:r>
              <a:rPr lang="en-GB" sz="2400" dirty="0">
                <a:solidFill>
                  <a:srgbClr val="0000FF"/>
                </a:solidFill>
              </a:rPr>
              <a:t>-&gt;</a:t>
            </a:r>
            <a:r>
              <a:rPr lang="en-GB" sz="2400" dirty="0">
                <a:solidFill>
                  <a:srgbClr val="008000"/>
                </a:solidFill>
              </a:rPr>
              <a:t> </a:t>
            </a:r>
            <a:r>
              <a:rPr lang="en-GB" sz="2400" dirty="0">
                <a:solidFill>
                  <a:srgbClr val="FF0000"/>
                </a:solidFill>
              </a:rPr>
              <a:t>is the opposite of logical if.</a:t>
            </a:r>
            <a:r>
              <a:rPr lang="en-GB" sz="2400" dirty="0"/>
              <a:t> </a:t>
            </a:r>
          </a:p>
          <a:p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691680" y="5578699"/>
            <a:ext cx="684076" cy="5985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5482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55576" y="260648"/>
            <a:ext cx="10620672" cy="6778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% sentences as complex events and as complex plans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 err="1"/>
              <a:t>maxTime</a:t>
            </a:r>
            <a:r>
              <a:rPr lang="en-GB" dirty="0"/>
              <a:t>(10).</a:t>
            </a:r>
          </a:p>
          <a:p>
            <a:endParaRPr lang="en-GB" sz="1000" dirty="0"/>
          </a:p>
          <a:p>
            <a:endParaRPr lang="en-GB" dirty="0"/>
          </a:p>
          <a:p>
            <a:r>
              <a:rPr lang="en-GB" dirty="0"/>
              <a:t>observe 	say(</a:t>
            </a:r>
            <a:r>
              <a:rPr lang="en-GB" dirty="0" err="1"/>
              <a:t>turing</a:t>
            </a:r>
            <a:r>
              <a:rPr lang="en-GB" dirty="0"/>
              <a:t>, what) 	from 0 to 1.</a:t>
            </a:r>
          </a:p>
          <a:p>
            <a:r>
              <a:rPr lang="en-GB" dirty="0"/>
              <a:t>observe 	say(</a:t>
            </a:r>
            <a:r>
              <a:rPr lang="en-GB" dirty="0" err="1"/>
              <a:t>turing</a:t>
            </a:r>
            <a:r>
              <a:rPr lang="en-GB" dirty="0"/>
              <a:t>, is) 		from 1 to 2.</a:t>
            </a:r>
          </a:p>
          <a:p>
            <a:r>
              <a:rPr lang="en-GB" dirty="0"/>
              <a:t>observe	say(</a:t>
            </a:r>
            <a:r>
              <a:rPr lang="en-GB" dirty="0" err="1"/>
              <a:t>turing</a:t>
            </a:r>
            <a:r>
              <a:rPr lang="en-GB" dirty="0"/>
              <a:t>, your)	from 2 to 3.</a:t>
            </a:r>
          </a:p>
          <a:p>
            <a:r>
              <a:rPr lang="en-GB" dirty="0"/>
              <a:t>observe	say(</a:t>
            </a:r>
            <a:r>
              <a:rPr lang="en-GB" dirty="0" err="1"/>
              <a:t>turing</a:t>
            </a:r>
            <a:r>
              <a:rPr lang="en-GB" dirty="0"/>
              <a:t>, name)	from 3 to 4.</a:t>
            </a:r>
          </a:p>
          <a:p>
            <a:endParaRPr lang="en-GB" dirty="0"/>
          </a:p>
          <a:p>
            <a:r>
              <a:rPr lang="en-GB" dirty="0"/>
              <a:t>if 	saying(</a:t>
            </a:r>
            <a:r>
              <a:rPr lang="en-GB" dirty="0" err="1"/>
              <a:t>turing</a:t>
            </a:r>
            <a:r>
              <a:rPr lang="en-GB" dirty="0"/>
              <a:t>, sentence) 	from T1 to T2 </a:t>
            </a:r>
          </a:p>
          <a:p>
            <a:r>
              <a:rPr lang="en-GB" dirty="0">
                <a:sym typeface="Symbol" panose="05050102010706020507" pitchFamily="18" charset="2"/>
              </a:rPr>
              <a:t>then </a:t>
            </a:r>
            <a:r>
              <a:rPr lang="en-GB" dirty="0"/>
              <a:t>saying(robot, sentence) from T3 to T4.</a:t>
            </a:r>
          </a:p>
          <a:p>
            <a:endParaRPr lang="en-GB" dirty="0"/>
          </a:p>
          <a:p>
            <a:r>
              <a:rPr lang="en-GB" dirty="0"/>
              <a:t>saying(Agent, sentence) 			from T1 to T3 	</a:t>
            </a:r>
            <a:r>
              <a:rPr lang="en-GB" dirty="0">
                <a:sym typeface="Symbol" panose="05050102010706020507" pitchFamily="18" charset="2"/>
              </a:rPr>
              <a:t>if </a:t>
            </a:r>
          </a:p>
          <a:p>
            <a:r>
              <a:rPr lang="en-GB" dirty="0">
                <a:sym typeface="Symbol" panose="05050102010706020507" pitchFamily="18" charset="2"/>
              </a:rPr>
              <a:t>	</a:t>
            </a:r>
            <a:r>
              <a:rPr lang="en-GB" dirty="0"/>
              <a:t>saying(Agent, </a:t>
            </a:r>
            <a:r>
              <a:rPr lang="en-GB" dirty="0" err="1"/>
              <a:t>nounphrase</a:t>
            </a:r>
            <a:r>
              <a:rPr lang="en-GB" dirty="0"/>
              <a:t>) 	from T1 to T2,</a:t>
            </a:r>
          </a:p>
          <a:p>
            <a:r>
              <a:rPr lang="en-GB" dirty="0"/>
              <a:t>	saying(Agent, </a:t>
            </a:r>
            <a:r>
              <a:rPr lang="en-GB" dirty="0" err="1"/>
              <a:t>verbphrase</a:t>
            </a:r>
            <a:r>
              <a:rPr lang="en-GB" dirty="0"/>
              <a:t>) 	from T2 to T3.</a:t>
            </a:r>
            <a:endParaRPr lang="en-GB" sz="1050" dirty="0"/>
          </a:p>
          <a:p>
            <a:r>
              <a:rPr lang="en-GB" sz="1050" dirty="0"/>
              <a:t>	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2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3568" y="116632"/>
            <a:ext cx="10225136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100" dirty="0"/>
          </a:p>
          <a:p>
            <a:r>
              <a:rPr lang="en-GB" sz="2000" dirty="0"/>
              <a:t>saying(Agent, </a:t>
            </a:r>
            <a:r>
              <a:rPr lang="en-GB" sz="2000" dirty="0" err="1"/>
              <a:t>nounphrase</a:t>
            </a:r>
            <a:r>
              <a:rPr lang="en-GB" sz="2000" dirty="0"/>
              <a:t>)	from T1 to T3  </a:t>
            </a:r>
            <a:r>
              <a:rPr lang="en-GB" sz="2000" dirty="0">
                <a:sym typeface="Symbol" panose="05050102010706020507" pitchFamily="18" charset="2"/>
              </a:rPr>
              <a:t>if</a:t>
            </a:r>
          </a:p>
          <a:p>
            <a:r>
              <a:rPr lang="en-GB" sz="2000" dirty="0">
                <a:sym typeface="Symbol" panose="05050102010706020507" pitchFamily="18" charset="2"/>
              </a:rPr>
              <a:t>	</a:t>
            </a:r>
            <a:r>
              <a:rPr lang="en-GB" sz="2000" dirty="0"/>
              <a:t>saying(Agent, adjective) 	from T1 to T2,</a:t>
            </a:r>
          </a:p>
          <a:p>
            <a:r>
              <a:rPr lang="en-GB" sz="2000" dirty="0"/>
              <a:t>	saying(Agent, noun) 	from T2 to T3.</a:t>
            </a:r>
            <a:endParaRPr lang="en-GB" sz="1100" dirty="0"/>
          </a:p>
          <a:p>
            <a:r>
              <a:rPr lang="en-GB" sz="2000" dirty="0">
                <a:sym typeface="Symbol" panose="05050102010706020507" pitchFamily="18" charset="2"/>
              </a:rPr>
              <a:t>	</a:t>
            </a:r>
            <a:endParaRPr lang="en-GB" sz="1100" dirty="0"/>
          </a:p>
          <a:p>
            <a:r>
              <a:rPr lang="en-GB" sz="2000" dirty="0"/>
              <a:t>saying(Agent, </a:t>
            </a:r>
            <a:r>
              <a:rPr lang="en-GB" sz="2000" dirty="0" err="1"/>
              <a:t>nounphrase</a:t>
            </a:r>
            <a:r>
              <a:rPr lang="en-GB" sz="2000" dirty="0"/>
              <a:t>) 	from T1 to T2  if</a:t>
            </a:r>
          </a:p>
          <a:p>
            <a:r>
              <a:rPr lang="en-GB" sz="2000" dirty="0">
                <a:sym typeface="Symbol" panose="05050102010706020507" pitchFamily="18" charset="2"/>
              </a:rPr>
              <a:t> 	</a:t>
            </a:r>
            <a:r>
              <a:rPr lang="en-GB" sz="2000" dirty="0"/>
              <a:t>saying(Agent, noun)     	from T1 to T2.</a:t>
            </a:r>
          </a:p>
          <a:p>
            <a:endParaRPr lang="en-GB" sz="2000" dirty="0"/>
          </a:p>
          <a:p>
            <a:r>
              <a:rPr lang="en-GB" sz="2000" dirty="0"/>
              <a:t>saying(Agent, </a:t>
            </a:r>
            <a:r>
              <a:rPr lang="en-GB" sz="2000" dirty="0" err="1"/>
              <a:t>verbphrase</a:t>
            </a:r>
            <a:r>
              <a:rPr lang="en-GB" sz="2000" dirty="0"/>
              <a:t>) 	from T1 to T3  </a:t>
            </a:r>
            <a:r>
              <a:rPr lang="en-GB" sz="2000" dirty="0">
                <a:sym typeface="Symbol" panose="05050102010706020507" pitchFamily="18" charset="2"/>
              </a:rPr>
              <a:t>if</a:t>
            </a:r>
          </a:p>
          <a:p>
            <a:r>
              <a:rPr lang="en-GB" sz="2000" dirty="0">
                <a:sym typeface="Symbol" panose="05050102010706020507" pitchFamily="18" charset="2"/>
              </a:rPr>
              <a:t> 	</a:t>
            </a:r>
            <a:r>
              <a:rPr lang="en-GB" sz="2000" dirty="0"/>
              <a:t>saying(Agent, verb) 		from T1  to T2,</a:t>
            </a:r>
          </a:p>
          <a:p>
            <a:r>
              <a:rPr lang="en-GB" sz="2000" dirty="0"/>
              <a:t>	saying(Agent, </a:t>
            </a:r>
            <a:r>
              <a:rPr lang="en-GB" sz="2000" dirty="0" err="1"/>
              <a:t>nounphrase</a:t>
            </a:r>
            <a:r>
              <a:rPr lang="en-GB" sz="2000" dirty="0"/>
              <a:t>) from T2 to T3.</a:t>
            </a:r>
          </a:p>
          <a:p>
            <a:endParaRPr lang="en-GB" sz="1100" dirty="0"/>
          </a:p>
          <a:p>
            <a:r>
              <a:rPr lang="en-GB" sz="2000" dirty="0"/>
              <a:t>saying(Agent, </a:t>
            </a:r>
            <a:r>
              <a:rPr lang="en-GB" sz="2000" dirty="0" err="1"/>
              <a:t>verbphrase</a:t>
            </a:r>
            <a:r>
              <a:rPr lang="en-GB" sz="2000" dirty="0"/>
              <a:t>) 	from T1 to T2   </a:t>
            </a:r>
            <a:r>
              <a:rPr lang="en-GB" sz="2000" dirty="0">
                <a:sym typeface="Symbol" panose="05050102010706020507" pitchFamily="18" charset="2"/>
              </a:rPr>
              <a:t>if</a:t>
            </a:r>
          </a:p>
          <a:p>
            <a:r>
              <a:rPr lang="en-GB" sz="2000" dirty="0">
                <a:sym typeface="Symbol" panose="05050102010706020507" pitchFamily="18" charset="2"/>
              </a:rPr>
              <a:t> 	</a:t>
            </a:r>
            <a:r>
              <a:rPr lang="en-GB" sz="2000" dirty="0"/>
              <a:t>saying(Agent, verb) 		from T1 to T2.</a:t>
            </a:r>
          </a:p>
          <a:p>
            <a:endParaRPr lang="en-GB" sz="2000" dirty="0"/>
          </a:p>
          <a:p>
            <a:r>
              <a:rPr lang="en-GB" sz="2000" dirty="0"/>
              <a:t>saying(Agent, adjective) from T1 to T2 </a:t>
            </a:r>
            <a:r>
              <a:rPr lang="en-GB" sz="2000" dirty="0">
                <a:sym typeface="Symbol" panose="05050102010706020507" pitchFamily="18" charset="2"/>
              </a:rPr>
              <a:t> if	</a:t>
            </a:r>
            <a:r>
              <a:rPr lang="en-GB" sz="2000" dirty="0"/>
              <a:t>say(Agent, my) from T1 to T2.</a:t>
            </a:r>
          </a:p>
          <a:p>
            <a:r>
              <a:rPr lang="en-GB" sz="2000" dirty="0"/>
              <a:t>saying(Agent, adjective) from T1 to T2 </a:t>
            </a:r>
            <a:r>
              <a:rPr lang="en-GB" sz="2000" dirty="0">
                <a:sym typeface="Symbol" panose="05050102010706020507" pitchFamily="18" charset="2"/>
              </a:rPr>
              <a:t>if		</a:t>
            </a:r>
            <a:r>
              <a:rPr lang="en-GB" sz="2000" dirty="0"/>
              <a:t>say(Agent, your) from T1 to T2.</a:t>
            </a:r>
          </a:p>
          <a:p>
            <a:r>
              <a:rPr lang="en-GB" sz="1100" dirty="0"/>
              <a:t>	</a:t>
            </a:r>
          </a:p>
          <a:p>
            <a:r>
              <a:rPr lang="en-GB" sz="2000" dirty="0"/>
              <a:t>saying(Agent, noun) from T1 to T2</a:t>
            </a:r>
            <a:r>
              <a:rPr lang="en-GB" sz="2000" dirty="0">
                <a:sym typeface="Symbol" panose="05050102010706020507" pitchFamily="18" charset="2"/>
              </a:rPr>
              <a:t> 	if 	</a:t>
            </a:r>
            <a:r>
              <a:rPr lang="en-GB" sz="2000" dirty="0"/>
              <a:t>say(Agent, name) from T1 to T2.</a:t>
            </a:r>
          </a:p>
          <a:p>
            <a:r>
              <a:rPr lang="en-GB" sz="2000" dirty="0"/>
              <a:t>saying(Agent, noun) from T1 to T2	</a:t>
            </a:r>
            <a:r>
              <a:rPr lang="en-GB" sz="2000" dirty="0">
                <a:sym typeface="Symbol" panose="05050102010706020507" pitchFamily="18" charset="2"/>
              </a:rPr>
              <a:t>if 	</a:t>
            </a:r>
            <a:r>
              <a:rPr lang="en-GB" sz="2000" dirty="0"/>
              <a:t>say(Agent, what) from T1 to T2.</a:t>
            </a:r>
          </a:p>
          <a:p>
            <a:r>
              <a:rPr lang="en-GB" sz="2000" dirty="0"/>
              <a:t>saying(Agent, noun) from T1 to T2</a:t>
            </a:r>
            <a:r>
              <a:rPr lang="en-GB" sz="2000" dirty="0">
                <a:sym typeface="Symbol" panose="05050102010706020507" pitchFamily="18" charset="2"/>
              </a:rPr>
              <a:t>	if	</a:t>
            </a:r>
            <a:r>
              <a:rPr lang="en-GB" sz="2000" dirty="0"/>
              <a:t>say(Agent, bob) from T1 to T2.</a:t>
            </a:r>
          </a:p>
          <a:p>
            <a:endParaRPr lang="en-GB" sz="1100" dirty="0"/>
          </a:p>
          <a:p>
            <a:r>
              <a:rPr lang="en-GB" sz="2000" dirty="0"/>
              <a:t>saying(Agent, verb) from T1 to T2 	if</a:t>
            </a:r>
            <a:r>
              <a:rPr lang="en-GB" sz="2000" dirty="0">
                <a:sym typeface="Symbol" panose="05050102010706020507" pitchFamily="18" charset="2"/>
              </a:rPr>
              <a:t> 	</a:t>
            </a:r>
            <a:r>
              <a:rPr lang="en-GB" sz="2000" dirty="0"/>
              <a:t>say(Agent, is) from T1 to T2.</a:t>
            </a:r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0191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9552" y="764704"/>
            <a:ext cx="617443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fluents</a:t>
            </a:r>
            <a:r>
              <a:rPr lang="en-GB" dirty="0"/>
              <a:t>  said(_,_).</a:t>
            </a:r>
          </a:p>
          <a:p>
            <a:r>
              <a:rPr lang="en-GB" dirty="0"/>
              <a:t>actions say(_,_).</a:t>
            </a:r>
          </a:p>
          <a:p>
            <a:endParaRPr lang="en-GB" dirty="0"/>
          </a:p>
          <a:p>
            <a:r>
              <a:rPr lang="en-GB" dirty="0"/>
              <a:t>initially 	said(</a:t>
            </a:r>
            <a:r>
              <a:rPr lang="en-GB" dirty="0" err="1"/>
              <a:t>turing</a:t>
            </a:r>
            <a:r>
              <a:rPr lang="en-GB" dirty="0"/>
              <a:t>, []), said(robot, []).</a:t>
            </a:r>
          </a:p>
          <a:p>
            <a:endParaRPr lang="en-GB" dirty="0"/>
          </a:p>
          <a:p>
            <a:r>
              <a:rPr lang="en-GB" dirty="0"/>
              <a:t>say(Agent, Word)  initiates 	said(Agent, </a:t>
            </a:r>
            <a:r>
              <a:rPr lang="en-GB" dirty="0" err="1"/>
              <a:t>NewPhrase</a:t>
            </a:r>
            <a:r>
              <a:rPr lang="en-GB" dirty="0"/>
              <a:t>)	</a:t>
            </a:r>
          </a:p>
          <a:p>
            <a:r>
              <a:rPr lang="en-GB" dirty="0"/>
              <a:t>if		said(Agent, </a:t>
            </a:r>
            <a:r>
              <a:rPr lang="en-GB" dirty="0" err="1"/>
              <a:t>OldPhrase</a:t>
            </a:r>
            <a:r>
              <a:rPr lang="en-GB" dirty="0"/>
              <a:t>), </a:t>
            </a:r>
          </a:p>
          <a:p>
            <a:r>
              <a:rPr lang="en-GB" dirty="0"/>
              <a:t>		append(</a:t>
            </a:r>
            <a:r>
              <a:rPr lang="en-GB" dirty="0" err="1"/>
              <a:t>OldPhrase</a:t>
            </a:r>
            <a:r>
              <a:rPr lang="en-GB" dirty="0"/>
              <a:t>, [Word], </a:t>
            </a:r>
            <a:r>
              <a:rPr lang="en-GB" dirty="0" err="1"/>
              <a:t>NewPhrase</a:t>
            </a:r>
            <a:r>
              <a:rPr lang="en-GB" dirty="0"/>
              <a:t>).</a:t>
            </a:r>
          </a:p>
          <a:p>
            <a:endParaRPr lang="en-GB" dirty="0"/>
          </a:p>
          <a:p>
            <a:r>
              <a:rPr lang="en-GB" dirty="0"/>
              <a:t>say(Agent, Word) terminates  said(Agent, </a:t>
            </a:r>
            <a:r>
              <a:rPr lang="en-GB" dirty="0" err="1"/>
              <a:t>OldPhrase</a:t>
            </a:r>
            <a:r>
              <a:rPr lang="en-GB" dirty="0"/>
              <a:t>) 	</a:t>
            </a:r>
          </a:p>
          <a:p>
            <a:r>
              <a:rPr lang="en-GB" dirty="0"/>
              <a:t>if		 said(Agent, </a:t>
            </a:r>
            <a:r>
              <a:rPr lang="en-GB" dirty="0" err="1"/>
              <a:t>OldPhrase</a:t>
            </a:r>
            <a:r>
              <a:rPr lang="en-GB" dirty="0"/>
              <a:t>).</a:t>
            </a:r>
          </a:p>
          <a:p>
            <a:endParaRPr lang="en-GB" dirty="0"/>
          </a:p>
          <a:p>
            <a:r>
              <a:rPr lang="en-GB" dirty="0"/>
              <a:t>false		say(Agent, Word1), </a:t>
            </a:r>
          </a:p>
          <a:p>
            <a:r>
              <a:rPr lang="en-GB" dirty="0"/>
              <a:t>		say(Agent, Word2), </a:t>
            </a:r>
          </a:p>
          <a:p>
            <a:r>
              <a:rPr lang="en-GB" dirty="0"/>
              <a:t>		Word1 \= Word2.</a:t>
            </a:r>
          </a:p>
        </p:txBody>
      </p:sp>
    </p:spTree>
    <p:extLst>
      <p:ext uri="{BB962C8B-B14F-4D97-AF65-F5344CB8AC3E}">
        <p14:creationId xmlns:p14="http://schemas.microsoft.com/office/powerpoint/2010/main" val="124585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1520" y="6452"/>
            <a:ext cx="9217024" cy="681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/>
              <a:t>maxTime</a:t>
            </a:r>
            <a:r>
              <a:rPr lang="en-GB" sz="1200" dirty="0"/>
              <a:t>(10).</a:t>
            </a:r>
          </a:p>
          <a:p>
            <a:endParaRPr lang="en-GB" sz="700" dirty="0"/>
          </a:p>
          <a:p>
            <a:r>
              <a:rPr lang="en-GB" sz="1200" dirty="0" err="1"/>
              <a:t>fluents</a:t>
            </a:r>
            <a:r>
              <a:rPr lang="en-GB" sz="1200" dirty="0"/>
              <a:t>  said(_,_).</a:t>
            </a:r>
          </a:p>
          <a:p>
            <a:r>
              <a:rPr lang="en-GB" sz="1200" dirty="0"/>
              <a:t>actions say(_,_).</a:t>
            </a:r>
          </a:p>
          <a:p>
            <a:endParaRPr lang="en-GB" sz="1200" dirty="0"/>
          </a:p>
          <a:p>
            <a:r>
              <a:rPr lang="en-GB" sz="1200" dirty="0"/>
              <a:t>observe 	say(</a:t>
            </a:r>
            <a:r>
              <a:rPr lang="en-GB" sz="1200" dirty="0" err="1"/>
              <a:t>turing</a:t>
            </a:r>
            <a:r>
              <a:rPr lang="en-GB" sz="1200" dirty="0"/>
              <a:t>, what) 	from 0 to 1.</a:t>
            </a:r>
          </a:p>
          <a:p>
            <a:r>
              <a:rPr lang="en-GB" sz="1200" dirty="0"/>
              <a:t>observe 	say(</a:t>
            </a:r>
            <a:r>
              <a:rPr lang="en-GB" sz="1200" dirty="0" err="1"/>
              <a:t>turing</a:t>
            </a:r>
            <a:r>
              <a:rPr lang="en-GB" sz="1200" dirty="0"/>
              <a:t>, is) 	from 1 to 2.</a:t>
            </a:r>
          </a:p>
          <a:p>
            <a:r>
              <a:rPr lang="en-GB" sz="1200" dirty="0"/>
              <a:t>observe	say(</a:t>
            </a:r>
            <a:r>
              <a:rPr lang="en-GB" sz="1200" dirty="0" err="1"/>
              <a:t>turing</a:t>
            </a:r>
            <a:r>
              <a:rPr lang="en-GB" sz="1200" dirty="0"/>
              <a:t>, your)	from 2 to 3.</a:t>
            </a:r>
          </a:p>
          <a:p>
            <a:r>
              <a:rPr lang="en-GB" sz="1200" dirty="0"/>
              <a:t>observe	say(</a:t>
            </a:r>
            <a:r>
              <a:rPr lang="en-GB" sz="1200" dirty="0" err="1"/>
              <a:t>turing</a:t>
            </a:r>
            <a:r>
              <a:rPr lang="en-GB" sz="1200" dirty="0"/>
              <a:t>, name)	from 3 to 4.</a:t>
            </a:r>
          </a:p>
          <a:p>
            <a:endParaRPr lang="en-GB" sz="1200" dirty="0"/>
          </a:p>
          <a:p>
            <a:r>
              <a:rPr lang="en-GB" sz="1200" dirty="0"/>
              <a:t>if 	saying(</a:t>
            </a:r>
            <a:r>
              <a:rPr lang="en-GB" sz="1200" dirty="0" err="1"/>
              <a:t>turing</a:t>
            </a:r>
            <a:r>
              <a:rPr lang="en-GB" sz="1200" dirty="0"/>
              <a:t>, sentence) 	from T1 to T2  </a:t>
            </a:r>
            <a:r>
              <a:rPr lang="en-GB" sz="1200" dirty="0">
                <a:sym typeface="Symbol" panose="05050102010706020507" pitchFamily="18" charset="2"/>
              </a:rPr>
              <a:t>then </a:t>
            </a:r>
            <a:r>
              <a:rPr lang="en-GB" sz="1200" dirty="0"/>
              <a:t>saying(robot, sentence) from T3 to T4.</a:t>
            </a:r>
          </a:p>
          <a:p>
            <a:endParaRPr lang="en-GB" sz="1200" dirty="0"/>
          </a:p>
          <a:p>
            <a:r>
              <a:rPr lang="en-GB" sz="1200" dirty="0"/>
              <a:t>saying(Agent, sentence) 	from T1 to T3 	</a:t>
            </a:r>
            <a:r>
              <a:rPr lang="en-GB" sz="1200" dirty="0">
                <a:sym typeface="Symbol" panose="05050102010706020507" pitchFamily="18" charset="2"/>
              </a:rPr>
              <a:t>if 	</a:t>
            </a:r>
            <a:r>
              <a:rPr lang="en-GB" sz="1200" dirty="0"/>
              <a:t>saying(Agent, </a:t>
            </a:r>
            <a:r>
              <a:rPr lang="en-GB" sz="1200" dirty="0" err="1"/>
              <a:t>nounphrase</a:t>
            </a:r>
            <a:r>
              <a:rPr lang="en-GB" sz="1200" dirty="0"/>
              <a:t>) 	from T1 to T2,</a:t>
            </a:r>
          </a:p>
          <a:p>
            <a:r>
              <a:rPr lang="en-GB" sz="1200" dirty="0"/>
              <a:t>							saying(Agent, </a:t>
            </a:r>
            <a:r>
              <a:rPr lang="en-GB" sz="1200" dirty="0" err="1"/>
              <a:t>verbphrase</a:t>
            </a:r>
            <a:r>
              <a:rPr lang="en-GB" sz="1200" dirty="0"/>
              <a:t>) 	from T2 to T3.</a:t>
            </a:r>
            <a:endParaRPr lang="en-GB" sz="800" dirty="0"/>
          </a:p>
          <a:p>
            <a:r>
              <a:rPr lang="en-GB" sz="800" dirty="0"/>
              <a:t>	</a:t>
            </a:r>
          </a:p>
          <a:p>
            <a:r>
              <a:rPr lang="en-GB" sz="1200" dirty="0"/>
              <a:t>saying(Agent, </a:t>
            </a:r>
            <a:r>
              <a:rPr lang="en-GB" sz="1200" dirty="0" err="1"/>
              <a:t>nounphrase</a:t>
            </a:r>
            <a:r>
              <a:rPr lang="en-GB" sz="1200" dirty="0"/>
              <a:t>)	from T1 to T3  </a:t>
            </a:r>
            <a:r>
              <a:rPr lang="en-GB" sz="1200" dirty="0">
                <a:sym typeface="Symbol" panose="05050102010706020507" pitchFamily="18" charset="2"/>
              </a:rPr>
              <a:t>if 	</a:t>
            </a:r>
            <a:r>
              <a:rPr lang="en-GB" sz="1200" dirty="0"/>
              <a:t>saying(Agent, adjective) 	from T1 to T2,</a:t>
            </a:r>
          </a:p>
          <a:p>
            <a:r>
              <a:rPr lang="en-GB" sz="1200" dirty="0"/>
              <a:t>							saying(Agent, noun) 	from T2 to T3.</a:t>
            </a:r>
            <a:endParaRPr lang="en-GB" sz="800" dirty="0"/>
          </a:p>
          <a:p>
            <a:endParaRPr lang="en-GB" sz="800" dirty="0"/>
          </a:p>
          <a:p>
            <a:r>
              <a:rPr lang="en-GB" sz="1200" dirty="0"/>
              <a:t>saying(Agent, </a:t>
            </a:r>
            <a:r>
              <a:rPr lang="en-GB" sz="1200" dirty="0" err="1"/>
              <a:t>nounphrase</a:t>
            </a:r>
            <a:r>
              <a:rPr lang="en-GB" sz="1200" dirty="0"/>
              <a:t>) 	from T1 to T2  if</a:t>
            </a:r>
            <a:r>
              <a:rPr lang="en-GB" sz="1200" dirty="0">
                <a:sym typeface="Symbol" panose="05050102010706020507" pitchFamily="18" charset="2"/>
              </a:rPr>
              <a:t> 	</a:t>
            </a:r>
            <a:r>
              <a:rPr lang="en-GB" sz="1200" dirty="0"/>
              <a:t>saying(Agent, noun)     	from T1 to T2.</a:t>
            </a:r>
          </a:p>
          <a:p>
            <a:endParaRPr lang="en-GB" sz="1200" dirty="0"/>
          </a:p>
          <a:p>
            <a:r>
              <a:rPr lang="en-GB" sz="1200" dirty="0"/>
              <a:t>saying(Agent, </a:t>
            </a:r>
            <a:r>
              <a:rPr lang="en-GB" sz="1200" dirty="0" err="1"/>
              <a:t>verbphrase</a:t>
            </a:r>
            <a:r>
              <a:rPr lang="en-GB" sz="1200" dirty="0"/>
              <a:t>) 	from T1 to T3  </a:t>
            </a:r>
            <a:r>
              <a:rPr lang="en-GB" sz="1200" dirty="0">
                <a:sym typeface="Symbol" panose="05050102010706020507" pitchFamily="18" charset="2"/>
              </a:rPr>
              <a:t>if 	</a:t>
            </a:r>
            <a:r>
              <a:rPr lang="en-GB" sz="1200" dirty="0"/>
              <a:t>saying(Agent, verb) 	from T1  to T2,</a:t>
            </a:r>
          </a:p>
          <a:p>
            <a:r>
              <a:rPr lang="en-GB" sz="1200" dirty="0"/>
              <a:t>							saying(Agent, </a:t>
            </a:r>
            <a:r>
              <a:rPr lang="en-GB" sz="1200" dirty="0" err="1"/>
              <a:t>nounphrase</a:t>
            </a:r>
            <a:r>
              <a:rPr lang="en-GB" sz="1200" dirty="0"/>
              <a:t>) from T2 to T3.</a:t>
            </a:r>
          </a:p>
          <a:p>
            <a:r>
              <a:rPr lang="en-GB" sz="1200" dirty="0"/>
              <a:t>saying(Agent, </a:t>
            </a:r>
            <a:r>
              <a:rPr lang="en-GB" sz="1200" dirty="0" err="1"/>
              <a:t>verbphrase</a:t>
            </a:r>
            <a:r>
              <a:rPr lang="en-GB" sz="1200" dirty="0"/>
              <a:t>) 	from T1 to T2   </a:t>
            </a:r>
            <a:r>
              <a:rPr lang="en-GB" sz="1200" dirty="0">
                <a:sym typeface="Symbol" panose="05050102010706020507" pitchFamily="18" charset="2"/>
              </a:rPr>
              <a:t>if 	</a:t>
            </a:r>
            <a:r>
              <a:rPr lang="en-GB" sz="1200" dirty="0"/>
              <a:t>saying(Agent, verb) 		from T1 to T2.</a:t>
            </a:r>
          </a:p>
          <a:p>
            <a:endParaRPr lang="en-GB" sz="1200" dirty="0"/>
          </a:p>
          <a:p>
            <a:r>
              <a:rPr lang="en-GB" sz="1200" dirty="0"/>
              <a:t>saying(Agent, adjective) from T1 to T2 	</a:t>
            </a:r>
            <a:r>
              <a:rPr lang="en-GB" sz="1200" dirty="0">
                <a:sym typeface="Symbol" panose="05050102010706020507" pitchFamily="18" charset="2"/>
              </a:rPr>
              <a:t> if	</a:t>
            </a:r>
            <a:r>
              <a:rPr lang="en-GB" sz="1200" dirty="0"/>
              <a:t>say(Agent, my) from T1 to T2.</a:t>
            </a:r>
          </a:p>
          <a:p>
            <a:r>
              <a:rPr lang="en-GB" sz="1200" dirty="0"/>
              <a:t>saying(Agent, adjective) from T1 to T2	 </a:t>
            </a:r>
            <a:r>
              <a:rPr lang="en-GB" sz="1200" dirty="0">
                <a:sym typeface="Symbol" panose="05050102010706020507" pitchFamily="18" charset="2"/>
              </a:rPr>
              <a:t>if	</a:t>
            </a:r>
            <a:r>
              <a:rPr lang="en-GB" sz="1200" dirty="0"/>
              <a:t>say(Agent, your) from T1 to T2.</a:t>
            </a:r>
          </a:p>
          <a:p>
            <a:endParaRPr lang="en-GB" sz="800" dirty="0"/>
          </a:p>
          <a:p>
            <a:r>
              <a:rPr lang="en-GB" sz="1200" dirty="0"/>
              <a:t>saying(Agent, noun) from T1 to T2</a:t>
            </a:r>
            <a:r>
              <a:rPr lang="en-GB" sz="1200" dirty="0">
                <a:sym typeface="Symbol" panose="05050102010706020507" pitchFamily="18" charset="2"/>
              </a:rPr>
              <a:t> 		if 	</a:t>
            </a:r>
            <a:r>
              <a:rPr lang="en-GB" sz="1200" dirty="0"/>
              <a:t>say(Agent, name) from T1 to T2.</a:t>
            </a:r>
          </a:p>
          <a:p>
            <a:r>
              <a:rPr lang="en-GB" sz="1200" dirty="0"/>
              <a:t>saying(Agent, noun) from T1 to T2	 	</a:t>
            </a:r>
            <a:r>
              <a:rPr lang="en-GB" sz="1200" dirty="0">
                <a:sym typeface="Symbol" panose="05050102010706020507" pitchFamily="18" charset="2"/>
              </a:rPr>
              <a:t>if 	</a:t>
            </a:r>
            <a:r>
              <a:rPr lang="en-GB" sz="1200" dirty="0"/>
              <a:t>say(Agent, what) from T1 to T2.</a:t>
            </a:r>
            <a:endParaRPr lang="en-GB" sz="1000" dirty="0"/>
          </a:p>
          <a:p>
            <a:r>
              <a:rPr lang="en-GB" sz="1200" dirty="0"/>
              <a:t>saying(Agent, noun) from T1 to T2</a:t>
            </a:r>
            <a:r>
              <a:rPr lang="en-GB" sz="1200" dirty="0">
                <a:sym typeface="Symbol" panose="05050102010706020507" pitchFamily="18" charset="2"/>
              </a:rPr>
              <a:t>		if	</a:t>
            </a:r>
            <a:r>
              <a:rPr lang="en-GB" sz="1200" dirty="0"/>
              <a:t>say(Agent, bob) from T1 to T2.</a:t>
            </a:r>
          </a:p>
          <a:p>
            <a:r>
              <a:rPr lang="en-GB" sz="1200" dirty="0"/>
              <a:t>saying(Agent, verb) from T1 to T2 		if</a:t>
            </a:r>
            <a:r>
              <a:rPr lang="en-GB" sz="1200" dirty="0">
                <a:sym typeface="Symbol" panose="05050102010706020507" pitchFamily="18" charset="2"/>
              </a:rPr>
              <a:t> 	</a:t>
            </a:r>
            <a:r>
              <a:rPr lang="en-GB" sz="1200" dirty="0"/>
              <a:t>say(Agent, is) from T1 to T2.</a:t>
            </a:r>
          </a:p>
          <a:p>
            <a:endParaRPr lang="en-GB" sz="1200" dirty="0"/>
          </a:p>
          <a:p>
            <a:r>
              <a:rPr lang="en-GB" sz="1200" dirty="0"/>
              <a:t>initially 	said(</a:t>
            </a:r>
            <a:r>
              <a:rPr lang="en-GB" sz="1200" dirty="0" err="1"/>
              <a:t>turing</a:t>
            </a:r>
            <a:r>
              <a:rPr lang="en-GB" sz="1200" dirty="0"/>
              <a:t>, []), said(robot, []).</a:t>
            </a:r>
          </a:p>
          <a:p>
            <a:r>
              <a:rPr lang="en-GB" sz="1200" dirty="0"/>
              <a:t>say(Agent, Word)  initiates 	said(Agent, </a:t>
            </a:r>
            <a:r>
              <a:rPr lang="en-GB" sz="1200" dirty="0" err="1"/>
              <a:t>NewPhrase</a:t>
            </a:r>
            <a:r>
              <a:rPr lang="en-GB" sz="1200" dirty="0"/>
              <a:t>)	if	said(Agent, </a:t>
            </a:r>
            <a:r>
              <a:rPr lang="en-GB" sz="1200" dirty="0" err="1"/>
              <a:t>OldPhrase</a:t>
            </a:r>
            <a:r>
              <a:rPr lang="en-GB" sz="1200" dirty="0"/>
              <a:t>),  append(</a:t>
            </a:r>
            <a:r>
              <a:rPr lang="en-GB" sz="1200" dirty="0" err="1"/>
              <a:t>OldPhrase</a:t>
            </a:r>
            <a:r>
              <a:rPr lang="en-GB" sz="1200" dirty="0"/>
              <a:t>, [Word], </a:t>
            </a:r>
            <a:r>
              <a:rPr lang="en-GB" sz="1200" dirty="0" err="1"/>
              <a:t>NewPhrase</a:t>
            </a:r>
            <a:r>
              <a:rPr lang="en-GB" sz="1200" dirty="0"/>
              <a:t>).</a:t>
            </a:r>
          </a:p>
          <a:p>
            <a:r>
              <a:rPr lang="en-GB" sz="1200" dirty="0"/>
              <a:t>say(Agent, Word) terminates  said(Agent, </a:t>
            </a:r>
            <a:r>
              <a:rPr lang="en-GB" sz="1200" dirty="0" err="1"/>
              <a:t>OldPhrase</a:t>
            </a:r>
            <a:r>
              <a:rPr lang="en-GB" sz="1200" dirty="0"/>
              <a:t>) 	if	 said(Agent, </a:t>
            </a:r>
            <a:r>
              <a:rPr lang="en-GB" sz="1200" dirty="0" err="1"/>
              <a:t>OldPhrase</a:t>
            </a:r>
            <a:r>
              <a:rPr lang="en-GB" sz="1200" dirty="0"/>
              <a:t>).</a:t>
            </a:r>
          </a:p>
          <a:p>
            <a:r>
              <a:rPr lang="en-GB" sz="1200" dirty="0"/>
              <a:t>false		say(Agent, Word1),  say(Agent, Word2),    Word1 \= Word2.</a:t>
            </a:r>
          </a:p>
          <a:p>
            <a:endParaRPr lang="en-GB" sz="1050" dirty="0"/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7455620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2882" y="989207"/>
            <a:ext cx="8229600" cy="1143000"/>
          </a:xfrm>
        </p:spPr>
        <p:txBody>
          <a:bodyPr>
            <a:normAutofit/>
          </a:bodyPr>
          <a:lstStyle/>
          <a:p>
            <a:r>
              <a:rPr lang="en-GB" sz="3200" dirty="0"/>
              <a:t>LPS/CLOUT  Overview of the Workshop</a:t>
            </a:r>
            <a:br>
              <a:rPr lang="en-GB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3187765"/>
            <a:ext cx="25359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6999" y="1772816"/>
            <a:ext cx="6797117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endParaRPr lang="en-GB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Demo of LPS/CLOUT examples</a:t>
            </a:r>
          </a:p>
          <a:p>
            <a:endParaRPr lang="en-GB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3200" dirty="0">
                <a:solidFill>
                  <a:srgbClr val="0000FF"/>
                </a:solidFill>
              </a:rPr>
              <a:t>LPS in relation to computer science</a:t>
            </a:r>
          </a:p>
          <a:p>
            <a:endParaRPr lang="en-GB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Hands-on use of LPS/CLOUT</a:t>
            </a:r>
          </a:p>
          <a:p>
            <a:endParaRPr lang="en-GB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LPS in relation to Computational and Logical Thinking</a:t>
            </a:r>
          </a:p>
          <a:p>
            <a:endParaRPr lang="en-GB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Feedback and advice</a:t>
            </a:r>
          </a:p>
          <a:p>
            <a:endParaRPr lang="en-GB" sz="24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GB" sz="2400" dirty="0"/>
          </a:p>
          <a:p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85163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55" y="1302168"/>
            <a:ext cx="8579296" cy="1143000"/>
          </a:xfrm>
        </p:spPr>
        <p:txBody>
          <a:bodyPr>
            <a:normAutofit fontScale="90000"/>
          </a:bodyPr>
          <a:lstStyle/>
          <a:p>
            <a:pPr marL="892175" indent="-892175"/>
            <a:r>
              <a:rPr lang="en-GB" dirty="0"/>
              <a:t>LPS -  a  Logic-based  Computer Language for </a:t>
            </a:r>
            <a:br>
              <a:rPr lang="en-GB" dirty="0"/>
            </a:br>
            <a:r>
              <a:rPr lang="en-GB" sz="1200" dirty="0"/>
              <a:t>	</a:t>
            </a:r>
            <a:br>
              <a:rPr lang="en-GB" dirty="0"/>
            </a:br>
            <a:r>
              <a:rPr lang="en-GB" sz="2400" dirty="0">
                <a:solidFill>
                  <a:schemeClr val="tx1"/>
                </a:solidFill>
              </a:rPr>
              <a:t>Programming</a:t>
            </a:r>
            <a:br>
              <a:rPr lang="en-GB" sz="2400" dirty="0">
                <a:solidFill>
                  <a:schemeClr val="tx1"/>
                </a:solidFill>
              </a:rPr>
            </a:br>
            <a:r>
              <a:rPr lang="en-GB" sz="2400" dirty="0">
                <a:solidFill>
                  <a:schemeClr val="tx1"/>
                </a:solidFill>
              </a:rPr>
              <a:t>Databases</a:t>
            </a:r>
            <a:br>
              <a:rPr lang="en-GB" sz="2400" dirty="0">
                <a:solidFill>
                  <a:schemeClr val="tx1"/>
                </a:solidFill>
              </a:rPr>
            </a:br>
            <a:r>
              <a:rPr lang="en-GB" sz="2400" dirty="0">
                <a:solidFill>
                  <a:schemeClr val="tx1"/>
                </a:solidFill>
              </a:rPr>
              <a:t>Knowledge Representation and Problem Solving in AI</a:t>
            </a:r>
            <a:br>
              <a:rPr lang="en-GB" sz="2400" dirty="0"/>
            </a:b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939336" cy="2769468"/>
          </a:xfrm>
        </p:spPr>
        <p:txBody>
          <a:bodyPr/>
          <a:lstStyle/>
          <a:p>
            <a:r>
              <a:rPr lang="en-GB" sz="2200" dirty="0"/>
              <a:t>The Problem: Two kinds of system with no obvious relationship:</a:t>
            </a:r>
          </a:p>
          <a:p>
            <a:endParaRPr lang="en-GB" sz="700" dirty="0"/>
          </a:p>
          <a:p>
            <a:r>
              <a:rPr lang="en-GB" sz="2200" dirty="0"/>
              <a:t>		Logic-based systems </a:t>
            </a:r>
          </a:p>
          <a:p>
            <a:r>
              <a:rPr lang="en-GB" sz="2200" dirty="0"/>
              <a:t>		State transition systems</a:t>
            </a:r>
          </a:p>
          <a:p>
            <a:endParaRPr lang="en-GB" sz="2200" dirty="0"/>
          </a:p>
          <a:p>
            <a:r>
              <a:rPr lang="en-GB" sz="2200" dirty="0"/>
              <a:t>The Solution:  Reactive rules and logic programs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32272" y="4797152"/>
            <a:ext cx="7147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Computation generates a model of the world </a:t>
            </a:r>
          </a:p>
          <a:p>
            <a:r>
              <a:rPr lang="en-GB" sz="2200" dirty="0"/>
              <a:t>described by logic programs (</a:t>
            </a:r>
            <a:r>
              <a:rPr lang="en-GB" sz="2200" dirty="0">
                <a:solidFill>
                  <a:srgbClr val="0000FF"/>
                </a:solidFill>
              </a:rPr>
              <a:t>beliefs</a:t>
            </a:r>
            <a:r>
              <a:rPr lang="en-GB" sz="2200" dirty="0"/>
              <a:t>), </a:t>
            </a:r>
          </a:p>
          <a:p>
            <a:r>
              <a:rPr lang="en-GB" sz="2200" dirty="0"/>
              <a:t>to make reactive rules (</a:t>
            </a:r>
            <a:r>
              <a:rPr lang="en-GB" sz="2200" dirty="0">
                <a:solidFill>
                  <a:srgbClr val="0000FF"/>
                </a:solidFill>
              </a:rPr>
              <a:t>goals</a:t>
            </a:r>
            <a:r>
              <a:rPr lang="en-GB" sz="2200" dirty="0"/>
              <a:t>) true.</a:t>
            </a:r>
          </a:p>
        </p:txBody>
      </p:sp>
    </p:spTree>
    <p:extLst>
      <p:ext uri="{BB962C8B-B14F-4D97-AF65-F5344CB8AC3E}">
        <p14:creationId xmlns:p14="http://schemas.microsoft.com/office/powerpoint/2010/main" val="100441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364905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Logic-based Systems (“declarative”)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556792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if A then B </a:t>
            </a:r>
            <a:r>
              <a:rPr lang="en-GB" dirty="0"/>
              <a:t>means if </a:t>
            </a:r>
            <a:r>
              <a:rPr lang="en-GB" i="1" dirty="0">
                <a:solidFill>
                  <a:srgbClr val="FF0000"/>
                </a:solidFill>
              </a:rPr>
              <a:t>A</a:t>
            </a:r>
            <a:r>
              <a:rPr lang="en-GB" dirty="0"/>
              <a:t> is true then </a:t>
            </a:r>
            <a:r>
              <a:rPr lang="en-GB" i="1" dirty="0">
                <a:solidFill>
                  <a:srgbClr val="FF0000"/>
                </a:solidFill>
              </a:rPr>
              <a:t>B</a:t>
            </a:r>
            <a:r>
              <a:rPr lang="en-GB" dirty="0"/>
              <a:t> is true.	</a:t>
            </a:r>
          </a:p>
          <a:p>
            <a:endParaRPr lang="en-GB" dirty="0"/>
          </a:p>
          <a:p>
            <a:r>
              <a:rPr lang="en-GB" dirty="0">
                <a:solidFill>
                  <a:srgbClr val="0000FF"/>
                </a:solidFill>
              </a:rPr>
              <a:t>Programming	</a:t>
            </a:r>
            <a:r>
              <a:rPr lang="en-GB" dirty="0"/>
              <a:t>	      			</a:t>
            </a:r>
          </a:p>
          <a:p>
            <a:r>
              <a:rPr lang="en-GB" dirty="0" err="1"/>
              <a:t>Prolog</a:t>
            </a:r>
            <a:r>
              <a:rPr lang="en-GB" dirty="0"/>
              <a:t>	</a:t>
            </a:r>
          </a:p>
          <a:p>
            <a:r>
              <a:rPr lang="en-GB" dirty="0"/>
              <a:t>Functional programming	</a:t>
            </a:r>
          </a:p>
          <a:p>
            <a:endParaRPr lang="en-GB" dirty="0"/>
          </a:p>
          <a:p>
            <a:r>
              <a:rPr lang="en-GB" dirty="0">
                <a:solidFill>
                  <a:srgbClr val="0000FF"/>
                </a:solidFill>
              </a:rPr>
              <a:t>Databases</a:t>
            </a:r>
            <a:r>
              <a:rPr lang="en-GB" dirty="0"/>
              <a:t>	</a:t>
            </a:r>
          </a:p>
          <a:p>
            <a:r>
              <a:rPr lang="en-GB" dirty="0"/>
              <a:t>Relational databases</a:t>
            </a:r>
          </a:p>
          <a:p>
            <a:r>
              <a:rPr lang="en-GB" dirty="0" err="1"/>
              <a:t>Datalog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>
                <a:solidFill>
                  <a:srgbClr val="0000FF"/>
                </a:solidFill>
              </a:rPr>
              <a:t>AI</a:t>
            </a:r>
          </a:p>
          <a:p>
            <a:r>
              <a:rPr lang="en-GB" dirty="0"/>
              <a:t>Knowledge representation</a:t>
            </a:r>
          </a:p>
          <a:p>
            <a:r>
              <a:rPr lang="en-GB" dirty="0"/>
              <a:t>Causal theories,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38392" y="5675042"/>
            <a:ext cx="2133600" cy="365125"/>
          </a:xfrm>
        </p:spPr>
        <p:txBody>
          <a:bodyPr/>
          <a:lstStyle/>
          <a:p>
            <a:fld id="{CCD73432-EF7F-B84F-BCFB-EEF96C8A23D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23528" y="4229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GB" sz="2800" dirty="0">
                <a:solidFill>
                  <a:srgbClr val="0000FF"/>
                </a:solidFill>
              </a:rPr>
              <a:t>Logic-based systems have the Frame Problem</a:t>
            </a:r>
            <a:endParaRPr kumimoji="0" lang="en-GB" sz="2800" b="0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2392" y="274442"/>
            <a:ext cx="8686800" cy="5400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6538392" y="56750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D73432-EF7F-B84F-BCFB-EEF96C8A23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3736" y="3035723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</a:t>
            </a:r>
            <a:r>
              <a:rPr lang="en-GB" sz="2400" i="1" dirty="0">
                <a:solidFill>
                  <a:srgbClr val="0000FF"/>
                </a:solidFill>
              </a:rPr>
              <a:t>time t</a:t>
            </a:r>
            <a:endParaRPr lang="en-US" sz="2000" i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55218" y="3012133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 </a:t>
            </a:r>
            <a:r>
              <a:rPr lang="en-GB" sz="2400" i="1" dirty="0">
                <a:solidFill>
                  <a:srgbClr val="0000FF"/>
                </a:solidFill>
              </a:rPr>
              <a:t>time t+1</a:t>
            </a:r>
            <a:r>
              <a:rPr lang="en-GB" sz="2400" dirty="0">
                <a:solidFill>
                  <a:srgbClr val="0000FF"/>
                </a:solidFill>
              </a:rPr>
              <a:t> </a:t>
            </a:r>
            <a:endParaRPr lang="en-US" sz="2400" i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9587" y="1739249"/>
            <a:ext cx="2176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solidFill>
                  <a:srgbClr val="0000FF"/>
                </a:solidFill>
                <a:cs typeface="Times New Roman"/>
                <a:sym typeface="Symbol"/>
              </a:rPr>
              <a:t>e initiates q </a:t>
            </a:r>
          </a:p>
          <a:p>
            <a:r>
              <a:rPr lang="en-US" sz="2400" i="1" dirty="0">
                <a:solidFill>
                  <a:srgbClr val="0000FF"/>
                </a:solidFill>
                <a:cs typeface="Times New Roman"/>
                <a:sym typeface="Symbol"/>
              </a:rPr>
              <a:t>e terminates p</a:t>
            </a:r>
            <a:endParaRPr lang="en-US" sz="2400" i="1" dirty="0">
              <a:solidFill>
                <a:srgbClr val="0000FF"/>
              </a:solidFill>
              <a:cs typeface="Times New Roman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785287" y="1778034"/>
            <a:ext cx="519474" cy="45719"/>
          </a:xfrm>
          <a:custGeom>
            <a:avLst/>
            <a:gdLst>
              <a:gd name="connsiteX0" fmla="*/ 0 w 1358900"/>
              <a:gd name="connsiteY0" fmla="*/ 281517 h 281517"/>
              <a:gd name="connsiteX1" fmla="*/ 609600 w 1358900"/>
              <a:gd name="connsiteY1" fmla="*/ 14817 h 281517"/>
              <a:gd name="connsiteX2" fmla="*/ 1358900 w 1358900"/>
              <a:gd name="connsiteY2" fmla="*/ 192617 h 281517"/>
              <a:gd name="connsiteX3" fmla="*/ 1358900 w 1358900"/>
              <a:gd name="connsiteY3" fmla="*/ 192617 h 28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8900" h="281517">
                <a:moveTo>
                  <a:pt x="0" y="281517"/>
                </a:moveTo>
                <a:cubicBezTo>
                  <a:pt x="191558" y="155575"/>
                  <a:pt x="383117" y="29634"/>
                  <a:pt x="609600" y="14817"/>
                </a:cubicBezTo>
                <a:cubicBezTo>
                  <a:pt x="836083" y="0"/>
                  <a:pt x="1358900" y="192617"/>
                  <a:pt x="1358900" y="192617"/>
                </a:cubicBezTo>
                <a:lnTo>
                  <a:pt x="1358900" y="192617"/>
                </a:lnTo>
              </a:path>
            </a:pathLst>
          </a:custGeom>
          <a:ln w="28575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21878" y="1693860"/>
            <a:ext cx="1523146" cy="1341863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/>
                <a:cs typeface="Times New Roman"/>
              </a:rPr>
              <a:t>Q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87208" y="2058390"/>
            <a:ext cx="135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cs typeface="Times New Roman"/>
                <a:sym typeface="Symbol"/>
              </a:rPr>
              <a:t>p, u, v, w</a:t>
            </a:r>
            <a:endParaRPr lang="en-GB" sz="2400" dirty="0">
              <a:solidFill>
                <a:srgbClr val="0000FF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076692" y="1673219"/>
            <a:ext cx="1523146" cy="1341863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/>
                <a:cs typeface="Times New Roman"/>
              </a:rPr>
              <a:t>Q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89040" y="2058390"/>
            <a:ext cx="137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cs typeface="Times New Roman"/>
                <a:sym typeface="Symbol"/>
              </a:rPr>
              <a:t>q, u, v, w</a:t>
            </a:r>
            <a:endParaRPr lang="en-GB" sz="2400" dirty="0">
              <a:solidFill>
                <a:srgbClr val="0000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35362" y="3651895"/>
            <a:ext cx="89072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0000FF"/>
                </a:solidFill>
              </a:rPr>
              <a:t>It is necessary to reason that  </a:t>
            </a:r>
          </a:p>
          <a:p>
            <a:r>
              <a:rPr lang="en-GB" sz="2200" i="1" dirty="0">
                <a:solidFill>
                  <a:srgbClr val="FF0000"/>
                </a:solidFill>
              </a:rPr>
              <a:t>u </a:t>
            </a:r>
            <a:r>
              <a:rPr lang="en-GB" sz="2200" dirty="0">
                <a:solidFill>
                  <a:srgbClr val="FF0000"/>
                </a:solidFill>
              </a:rPr>
              <a:t>is true at time </a:t>
            </a:r>
            <a:r>
              <a:rPr lang="en-GB" sz="2200" i="1" dirty="0">
                <a:solidFill>
                  <a:srgbClr val="FF0000"/>
                </a:solidFill>
              </a:rPr>
              <a:t>t+1 </a:t>
            </a:r>
            <a:r>
              <a:rPr lang="en-GB" sz="2200" dirty="0">
                <a:solidFill>
                  <a:srgbClr val="FF0000"/>
                </a:solidFill>
              </a:rPr>
              <a:t>because </a:t>
            </a:r>
            <a:r>
              <a:rPr lang="en-GB" sz="2200" i="1" dirty="0">
                <a:solidFill>
                  <a:srgbClr val="FF0000"/>
                </a:solidFill>
              </a:rPr>
              <a:t>u </a:t>
            </a:r>
            <a:r>
              <a:rPr lang="en-GB" sz="2200" dirty="0">
                <a:solidFill>
                  <a:srgbClr val="FF0000"/>
                </a:solidFill>
              </a:rPr>
              <a:t>was true at time </a:t>
            </a:r>
            <a:r>
              <a:rPr lang="en-GB" sz="2200" i="1" dirty="0">
                <a:solidFill>
                  <a:srgbClr val="FF0000"/>
                </a:solidFill>
              </a:rPr>
              <a:t>t</a:t>
            </a:r>
          </a:p>
          <a:p>
            <a:r>
              <a:rPr lang="en-GB" sz="2200" dirty="0">
                <a:solidFill>
                  <a:srgbClr val="FF0000"/>
                </a:solidFill>
              </a:rPr>
              <a:t>and </a:t>
            </a:r>
            <a:r>
              <a:rPr lang="en-GB" sz="2200" i="1" dirty="0">
                <a:solidFill>
                  <a:srgbClr val="FF0000"/>
                </a:solidFill>
              </a:rPr>
              <a:t>u </a:t>
            </a:r>
            <a:r>
              <a:rPr lang="en-GB" sz="2200" dirty="0">
                <a:solidFill>
                  <a:srgbClr val="FF0000"/>
                </a:solidFill>
              </a:rPr>
              <a:t>was not terminated from </a:t>
            </a:r>
            <a:r>
              <a:rPr lang="en-GB" sz="2200" i="1" dirty="0">
                <a:solidFill>
                  <a:srgbClr val="FF0000"/>
                </a:solidFill>
              </a:rPr>
              <a:t>t</a:t>
            </a:r>
            <a:r>
              <a:rPr lang="en-GB" sz="2200" dirty="0">
                <a:solidFill>
                  <a:srgbClr val="FF0000"/>
                </a:solidFill>
              </a:rPr>
              <a:t> to </a:t>
            </a:r>
            <a:r>
              <a:rPr lang="en-GB" sz="2200" i="1" dirty="0">
                <a:solidFill>
                  <a:srgbClr val="FF0000"/>
                </a:solidFill>
              </a:rPr>
              <a:t>t+1.</a:t>
            </a:r>
            <a:r>
              <a:rPr lang="en-GB" sz="2200" dirty="0">
                <a:solidFill>
                  <a:srgbClr val="FF0000"/>
                </a:solidFill>
              </a:rPr>
              <a:t>  </a:t>
            </a:r>
            <a:endParaRPr lang="en-GB" sz="2200" i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16955" y="135048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 </a:t>
            </a:r>
            <a:r>
              <a:rPr lang="en-GB" sz="2400" i="1" dirty="0">
                <a:solidFill>
                  <a:srgbClr val="0000FF"/>
                </a:solidFill>
              </a:rPr>
              <a:t>e</a:t>
            </a:r>
            <a:endParaRPr lang="en-US" sz="2400" i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63736" y="4937988"/>
            <a:ext cx="89072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i="1" dirty="0">
                <a:solidFill>
                  <a:srgbClr val="FF0000"/>
                </a:solidFill>
              </a:rPr>
              <a:t>v </a:t>
            </a:r>
            <a:r>
              <a:rPr lang="en-GB" sz="2200" dirty="0">
                <a:solidFill>
                  <a:srgbClr val="FF0000"/>
                </a:solidFill>
              </a:rPr>
              <a:t>is true at time </a:t>
            </a:r>
            <a:r>
              <a:rPr lang="en-GB" sz="2200" i="1" dirty="0">
                <a:solidFill>
                  <a:srgbClr val="FF0000"/>
                </a:solidFill>
              </a:rPr>
              <a:t>t+1 </a:t>
            </a:r>
            <a:r>
              <a:rPr lang="en-GB" sz="2200" dirty="0">
                <a:solidFill>
                  <a:srgbClr val="FF0000"/>
                </a:solidFill>
              </a:rPr>
              <a:t>because </a:t>
            </a:r>
            <a:r>
              <a:rPr lang="en-GB" sz="2200" i="1" dirty="0">
                <a:solidFill>
                  <a:srgbClr val="FF0000"/>
                </a:solidFill>
              </a:rPr>
              <a:t>v </a:t>
            </a:r>
            <a:r>
              <a:rPr lang="en-GB" sz="2200" dirty="0">
                <a:solidFill>
                  <a:srgbClr val="FF0000"/>
                </a:solidFill>
              </a:rPr>
              <a:t>was true at time </a:t>
            </a:r>
            <a:r>
              <a:rPr lang="en-GB" sz="2200" i="1" dirty="0">
                <a:solidFill>
                  <a:srgbClr val="FF0000"/>
                </a:solidFill>
              </a:rPr>
              <a:t>t</a:t>
            </a:r>
          </a:p>
          <a:p>
            <a:r>
              <a:rPr lang="en-GB" sz="2200" dirty="0">
                <a:solidFill>
                  <a:srgbClr val="FF0000"/>
                </a:solidFill>
              </a:rPr>
              <a:t>and v</a:t>
            </a:r>
            <a:r>
              <a:rPr lang="en-GB" sz="2200" i="1" dirty="0">
                <a:solidFill>
                  <a:srgbClr val="FF0000"/>
                </a:solidFill>
              </a:rPr>
              <a:t> </a:t>
            </a:r>
            <a:r>
              <a:rPr lang="en-GB" sz="2200" dirty="0">
                <a:solidFill>
                  <a:srgbClr val="FF0000"/>
                </a:solidFill>
              </a:rPr>
              <a:t>was not terminated from </a:t>
            </a:r>
            <a:r>
              <a:rPr lang="en-GB" sz="2200" i="1" dirty="0">
                <a:solidFill>
                  <a:srgbClr val="FF0000"/>
                </a:solidFill>
              </a:rPr>
              <a:t>t</a:t>
            </a:r>
            <a:r>
              <a:rPr lang="en-GB" sz="2200" dirty="0">
                <a:solidFill>
                  <a:srgbClr val="FF0000"/>
                </a:solidFill>
              </a:rPr>
              <a:t> to </a:t>
            </a:r>
            <a:r>
              <a:rPr lang="en-GB" sz="2200" i="1" dirty="0">
                <a:solidFill>
                  <a:srgbClr val="FF0000"/>
                </a:solidFill>
              </a:rPr>
              <a:t>t+1.</a:t>
            </a:r>
            <a:r>
              <a:rPr lang="en-GB" sz="2200" dirty="0">
                <a:solidFill>
                  <a:srgbClr val="FF0000"/>
                </a:solidFill>
              </a:rPr>
              <a:t>  </a:t>
            </a:r>
            <a:endParaRPr lang="en-GB" sz="2200" i="1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63736" y="5891731"/>
            <a:ext cx="89072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i="1" dirty="0">
                <a:solidFill>
                  <a:srgbClr val="FF0000"/>
                </a:solidFill>
              </a:rPr>
              <a:t>w </a:t>
            </a:r>
            <a:r>
              <a:rPr lang="en-GB" sz="2200" dirty="0">
                <a:solidFill>
                  <a:srgbClr val="FF0000"/>
                </a:solidFill>
              </a:rPr>
              <a:t>is true at time </a:t>
            </a:r>
            <a:r>
              <a:rPr lang="en-GB" sz="2200" i="1" dirty="0">
                <a:solidFill>
                  <a:srgbClr val="FF0000"/>
                </a:solidFill>
              </a:rPr>
              <a:t>t+1 </a:t>
            </a:r>
            <a:r>
              <a:rPr lang="en-GB" sz="2200" dirty="0">
                <a:solidFill>
                  <a:srgbClr val="FF0000"/>
                </a:solidFill>
              </a:rPr>
              <a:t>because </a:t>
            </a:r>
            <a:r>
              <a:rPr lang="en-GB" sz="2200" i="1" dirty="0">
                <a:solidFill>
                  <a:srgbClr val="FF0000"/>
                </a:solidFill>
              </a:rPr>
              <a:t>w </a:t>
            </a:r>
            <a:r>
              <a:rPr lang="en-GB" sz="2200" dirty="0">
                <a:solidFill>
                  <a:srgbClr val="FF0000"/>
                </a:solidFill>
              </a:rPr>
              <a:t>was true at time </a:t>
            </a:r>
            <a:r>
              <a:rPr lang="en-GB" sz="2200" i="1" dirty="0">
                <a:solidFill>
                  <a:srgbClr val="FF0000"/>
                </a:solidFill>
              </a:rPr>
              <a:t>t</a:t>
            </a:r>
          </a:p>
          <a:p>
            <a:r>
              <a:rPr lang="en-GB" sz="2200" dirty="0">
                <a:solidFill>
                  <a:srgbClr val="FF0000"/>
                </a:solidFill>
              </a:rPr>
              <a:t>and </a:t>
            </a:r>
            <a:r>
              <a:rPr lang="en-GB" sz="2200" i="1" dirty="0">
                <a:solidFill>
                  <a:srgbClr val="FF0000"/>
                </a:solidFill>
              </a:rPr>
              <a:t>w </a:t>
            </a:r>
            <a:r>
              <a:rPr lang="en-GB" sz="2200" dirty="0">
                <a:solidFill>
                  <a:srgbClr val="FF0000"/>
                </a:solidFill>
              </a:rPr>
              <a:t>was not terminated from </a:t>
            </a:r>
            <a:r>
              <a:rPr lang="en-GB" sz="2200" i="1" dirty="0">
                <a:solidFill>
                  <a:srgbClr val="FF0000"/>
                </a:solidFill>
              </a:rPr>
              <a:t>t</a:t>
            </a:r>
            <a:r>
              <a:rPr lang="en-GB" sz="2200" dirty="0">
                <a:solidFill>
                  <a:srgbClr val="FF0000"/>
                </a:solidFill>
              </a:rPr>
              <a:t> to </a:t>
            </a:r>
            <a:r>
              <a:rPr lang="en-GB" sz="2200" i="1" dirty="0">
                <a:solidFill>
                  <a:srgbClr val="FF0000"/>
                </a:solidFill>
              </a:rPr>
              <a:t>t+1.</a:t>
            </a:r>
            <a:r>
              <a:rPr lang="en-GB" sz="2200" dirty="0">
                <a:solidFill>
                  <a:srgbClr val="FF0000"/>
                </a:solidFill>
              </a:rPr>
              <a:t>  </a:t>
            </a:r>
            <a:endParaRPr lang="en-GB" sz="2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57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5616" y="733206"/>
            <a:ext cx="4600328" cy="1143000"/>
          </a:xfrm>
        </p:spPr>
        <p:txBody>
          <a:bodyPr>
            <a:normAutofit/>
          </a:bodyPr>
          <a:lstStyle/>
          <a:p>
            <a:r>
              <a:rPr lang="en-GB" dirty="0"/>
              <a:t>Production systems</a:t>
            </a:r>
            <a:br>
              <a:rPr lang="en-GB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7451" y="1155617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/>
              <a:t> </a:t>
            </a:r>
          </a:p>
          <a:p>
            <a:endParaRPr lang="en-US" sz="2118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15616" y="1990227"/>
            <a:ext cx="7020272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States described by </a:t>
            </a:r>
            <a:r>
              <a:rPr lang="en-US" alt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working memory of facts.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 transitions represented by </a:t>
            </a:r>
            <a:r>
              <a:rPr lang="en-US" alt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condition-action rules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115616" y="3049267"/>
            <a:ext cx="7174528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Popular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implementing </a:t>
            </a:r>
            <a:r>
              <a:rPr lang="en-US" alt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expert systems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a computational model of </a:t>
            </a:r>
            <a:r>
              <a:rPr lang="en-US" alt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 thinking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 SOAR,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ACTR,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Steven </a:t>
            </a:r>
            <a:r>
              <a:rPr lang="en-US" alt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Pinker’s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the Mind Works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92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24" y="274638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State transition systems can be </a:t>
            </a:r>
            <a:br>
              <a:rPr lang="en-GB" dirty="0"/>
            </a:br>
            <a:r>
              <a:rPr lang="en-GB" dirty="0"/>
              <a:t>described by </a:t>
            </a:r>
            <a:r>
              <a:rPr lang="en-GB" dirty="0">
                <a:solidFill>
                  <a:srgbClr val="FF0000"/>
                </a:solidFill>
              </a:rPr>
              <a:t>reactive rules </a:t>
            </a:r>
            <a:r>
              <a:rPr lang="en-GB" dirty="0"/>
              <a:t>(“imperative”)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if A then B </a:t>
            </a:r>
            <a:r>
              <a:rPr lang="en-GB" dirty="0"/>
              <a:t>means change of state. e.g. 	</a:t>
            </a:r>
          </a:p>
          <a:p>
            <a:r>
              <a:rPr lang="en-GB" dirty="0">
                <a:solidFill>
                  <a:srgbClr val="FF0000"/>
                </a:solidFill>
              </a:rPr>
              <a:t>If A holds then do B</a:t>
            </a:r>
            <a:r>
              <a:rPr lang="en-GB" dirty="0">
                <a:solidFill>
                  <a:srgbClr val="0033CC"/>
                </a:solidFill>
              </a:rPr>
              <a:t>. </a:t>
            </a:r>
            <a:r>
              <a:rPr lang="en-GB" dirty="0"/>
              <a:t>(“imperative”)</a:t>
            </a:r>
            <a:endParaRPr lang="en-GB" dirty="0">
              <a:solidFill>
                <a:srgbClr val="0033CC"/>
              </a:solidFill>
            </a:endParaRPr>
          </a:p>
          <a:p>
            <a:endParaRPr lang="en-GB" dirty="0"/>
          </a:p>
          <a:p>
            <a:r>
              <a:rPr lang="en-GB" dirty="0">
                <a:solidFill>
                  <a:srgbClr val="0000FF"/>
                </a:solidFill>
              </a:rPr>
              <a:t>Programming	</a:t>
            </a:r>
            <a:r>
              <a:rPr lang="en-GB" dirty="0"/>
              <a:t>	      			</a:t>
            </a:r>
          </a:p>
          <a:p>
            <a:r>
              <a:rPr lang="en-GB" dirty="0"/>
              <a:t>state charts		      		</a:t>
            </a:r>
          </a:p>
          <a:p>
            <a:r>
              <a:rPr lang="en-GB" dirty="0"/>
              <a:t>abstract state machines		</a:t>
            </a:r>
          </a:p>
          <a:p>
            <a:endParaRPr lang="en-GB" dirty="0"/>
          </a:p>
          <a:p>
            <a:r>
              <a:rPr lang="en-GB" dirty="0">
                <a:solidFill>
                  <a:srgbClr val="0000FF"/>
                </a:solidFill>
              </a:rPr>
              <a:t>Databases</a:t>
            </a:r>
            <a:r>
              <a:rPr lang="en-GB" dirty="0"/>
              <a:t>	</a:t>
            </a:r>
          </a:p>
          <a:p>
            <a:r>
              <a:rPr lang="en-GB" dirty="0"/>
              <a:t>active databases</a:t>
            </a:r>
          </a:p>
          <a:p>
            <a:endParaRPr lang="en-GB" dirty="0"/>
          </a:p>
          <a:p>
            <a:r>
              <a:rPr lang="en-GB" dirty="0">
                <a:solidFill>
                  <a:srgbClr val="0000FF"/>
                </a:solidFill>
              </a:rPr>
              <a:t>AI</a:t>
            </a:r>
          </a:p>
          <a:p>
            <a:r>
              <a:rPr lang="en-GB" dirty="0"/>
              <a:t>production systems</a:t>
            </a:r>
          </a:p>
          <a:p>
            <a:r>
              <a:rPr lang="en-GB" dirty="0"/>
              <a:t>agent languages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4505499" y="2777327"/>
            <a:ext cx="576064" cy="3575422"/>
          </a:xfrm>
          <a:prstGeom prst="rightBrac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434596" y="3355349"/>
            <a:ext cx="2483296" cy="101566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if A then B</a:t>
            </a:r>
          </a:p>
          <a:p>
            <a:r>
              <a:rPr lang="en-GB" sz="2000" dirty="0"/>
              <a:t>does not have a logical interpretation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04140" y="4866768"/>
            <a:ext cx="3200308" cy="400110"/>
          </a:xfrm>
          <a:prstGeom prst="rect">
            <a:avLst/>
          </a:prstGeom>
          <a:noFill/>
          <a:ln w="28575"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States change destructively.</a:t>
            </a:r>
          </a:p>
        </p:txBody>
      </p:sp>
    </p:spTree>
    <p:extLst>
      <p:ext uri="{BB962C8B-B14F-4D97-AF65-F5344CB8AC3E}">
        <p14:creationId xmlns:p14="http://schemas.microsoft.com/office/powerpoint/2010/main" val="46926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State Transition Systems are common to all areas of Computing</a:t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0830" y="1579208"/>
            <a:ext cx="8229600" cy="4327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411760" y="4077072"/>
            <a:ext cx="56886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Programming languages:</a:t>
            </a:r>
          </a:p>
          <a:p>
            <a:endParaRPr lang="en-GB" sz="2400" dirty="0"/>
          </a:p>
          <a:p>
            <a:r>
              <a:rPr lang="en-GB" sz="2400" dirty="0">
                <a:solidFill>
                  <a:srgbClr val="0033CC"/>
                </a:solidFill>
              </a:rPr>
              <a:t>States</a:t>
            </a:r>
            <a:r>
              <a:rPr lang="en-GB" sz="2400" dirty="0"/>
              <a:t>  are variable/value pairs.</a:t>
            </a:r>
          </a:p>
          <a:p>
            <a:r>
              <a:rPr lang="en-GB" sz="2400" dirty="0">
                <a:solidFill>
                  <a:srgbClr val="0033CC"/>
                </a:solidFill>
              </a:rPr>
              <a:t>Events</a:t>
            </a:r>
            <a:r>
              <a:rPr lang="en-GB" sz="2400" dirty="0"/>
              <a:t> are assignment statements.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25383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State Transition Systems are common to all areas of Computing</a:t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1520" y="1619064"/>
            <a:ext cx="8229600" cy="4327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411760" y="4077072"/>
            <a:ext cx="56886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Relational databases (e.g. SQL):</a:t>
            </a:r>
          </a:p>
          <a:p>
            <a:endParaRPr lang="en-GB" sz="2400" dirty="0"/>
          </a:p>
          <a:p>
            <a:r>
              <a:rPr lang="en-GB" sz="2400" dirty="0">
                <a:solidFill>
                  <a:srgbClr val="0033CC"/>
                </a:solidFill>
              </a:rPr>
              <a:t>States</a:t>
            </a:r>
            <a:r>
              <a:rPr lang="en-GB" sz="2400" dirty="0"/>
              <a:t> are tuples representing “facts”.</a:t>
            </a:r>
          </a:p>
          <a:p>
            <a:r>
              <a:rPr lang="en-GB" sz="2400" dirty="0">
                <a:solidFill>
                  <a:srgbClr val="0033CC"/>
                </a:solidFill>
              </a:rPr>
              <a:t>Events</a:t>
            </a:r>
            <a:r>
              <a:rPr lang="en-GB" sz="2400" dirty="0"/>
              <a:t> are updates.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5953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State Transition Systems are common to all areas of Computing</a:t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1520" y="1619064"/>
            <a:ext cx="8229600" cy="4327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411760" y="4077072"/>
            <a:ext cx="56886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Artificial Intelligence:</a:t>
            </a:r>
          </a:p>
          <a:p>
            <a:endParaRPr lang="en-GB" sz="2400" dirty="0"/>
          </a:p>
          <a:p>
            <a:r>
              <a:rPr lang="en-GB" sz="2400" dirty="0">
                <a:solidFill>
                  <a:srgbClr val="0033CC"/>
                </a:solidFill>
              </a:rPr>
              <a:t>States </a:t>
            </a:r>
            <a:r>
              <a:rPr lang="en-GB" sz="2400" dirty="0"/>
              <a:t>are theories or “facts”</a:t>
            </a:r>
          </a:p>
          <a:p>
            <a:r>
              <a:rPr lang="en-GB" sz="2400" dirty="0"/>
              <a:t>representing an agent’s beliefs.</a:t>
            </a:r>
            <a:r>
              <a:rPr lang="en-GB" sz="2400" dirty="0">
                <a:solidFill>
                  <a:srgbClr val="0033CC"/>
                </a:solidFill>
              </a:rPr>
              <a:t> </a:t>
            </a:r>
          </a:p>
          <a:p>
            <a:r>
              <a:rPr lang="en-GB" sz="2400" dirty="0">
                <a:solidFill>
                  <a:srgbClr val="0033CC"/>
                </a:solidFill>
              </a:rPr>
              <a:t>Events</a:t>
            </a:r>
            <a:r>
              <a:rPr lang="en-GB" sz="2400" dirty="0"/>
              <a:t> initiate and terminate facts (or beliefs).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13857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kinds of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64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1520" y="1772915"/>
            <a:ext cx="8228572" cy="4320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714" y="5085184"/>
            <a:ext cx="2232025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3212976"/>
            <a:ext cx="3548539" cy="727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flipH="1">
            <a:off x="3635896" y="2780928"/>
            <a:ext cx="1728192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483768" y="5594771"/>
            <a:ext cx="1728192" cy="76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64088" y="2492896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logic programs in LPS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11960" y="6171684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reactive rules in LPS</a:t>
            </a:r>
          </a:p>
        </p:txBody>
      </p:sp>
    </p:spTree>
    <p:extLst>
      <p:ext uri="{BB962C8B-B14F-4D97-AF65-F5344CB8AC3E}">
        <p14:creationId xmlns:p14="http://schemas.microsoft.com/office/powerpoint/2010/main" val="38149952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65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1520" y="404664"/>
            <a:ext cx="7656041" cy="305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3657699"/>
            <a:ext cx="8229600" cy="178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215900" y="4149080"/>
            <a:ext cx="9359900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771800" y="5213981"/>
            <a:ext cx="1728192" cy="76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99992" y="5744727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reactive rule</a:t>
            </a:r>
          </a:p>
        </p:txBody>
      </p:sp>
    </p:spTree>
    <p:extLst>
      <p:ext uri="{BB962C8B-B14F-4D97-AF65-F5344CB8AC3E}">
        <p14:creationId xmlns:p14="http://schemas.microsoft.com/office/powerpoint/2010/main" val="30261713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Abstract State Machine Tutorial presented by </a:t>
            </a:r>
            <a:r>
              <a:rPr lang="en-GB" dirty="0" err="1"/>
              <a:t>Egon</a:t>
            </a:r>
            <a:r>
              <a:rPr lang="en-GB" dirty="0"/>
              <a:t> </a:t>
            </a:r>
            <a:r>
              <a:rPr lang="en-GB" dirty="0" err="1"/>
              <a:t>Börger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66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66161"/>
            <a:ext cx="8229600" cy="3651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513" y="2044298"/>
            <a:ext cx="6048672" cy="89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1680" y="4481649"/>
            <a:ext cx="6700837" cy="603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flipH="1">
            <a:off x="5796136" y="1628800"/>
            <a:ext cx="936104" cy="4154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32240" y="1213301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not logical </a:t>
            </a:r>
          </a:p>
          <a:p>
            <a:r>
              <a:rPr lang="en-GB" sz="2400" dirty="0">
                <a:solidFill>
                  <a:srgbClr val="FF0000"/>
                </a:solidFill>
              </a:rPr>
              <a:t>if-then</a:t>
            </a:r>
          </a:p>
        </p:txBody>
      </p:sp>
    </p:spTree>
    <p:extLst>
      <p:ext uri="{BB962C8B-B14F-4D97-AF65-F5344CB8AC3E}">
        <p14:creationId xmlns:p14="http://schemas.microsoft.com/office/powerpoint/2010/main" val="38381121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67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25" y="548680"/>
            <a:ext cx="8626475" cy="155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525" y="2099667"/>
            <a:ext cx="8423275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7544" y="4581128"/>
            <a:ext cx="5627687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325" y="3192065"/>
            <a:ext cx="8423275" cy="2109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01994" y="5644113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https://en.wikipedia.org/wiki/Conway%27s_Game_of_Life</a:t>
            </a:r>
          </a:p>
        </p:txBody>
      </p:sp>
    </p:spTree>
    <p:extLst>
      <p:ext uri="{BB962C8B-B14F-4D97-AF65-F5344CB8AC3E}">
        <p14:creationId xmlns:p14="http://schemas.microsoft.com/office/powerpoint/2010/main" val="40710942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68</a:t>
            </a:fld>
            <a:endParaRPr lang="en-US"/>
          </a:p>
        </p:txBody>
      </p:sp>
      <p:pic>
        <p:nvPicPr>
          <p:cNvPr id="5122" name="Picture 2" descr="Image result for conway game l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0687"/>
            <a:ext cx="7704855" cy="608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8487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69</a:t>
            </a:fld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2276872"/>
            <a:ext cx="8999537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95536" y="1222025"/>
            <a:ext cx="7283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00FF"/>
                </a:solidFill>
              </a:rPr>
              <a:t>LPS and Abstract State Machines Compared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3903345"/>
            <a:ext cx="829225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FF0000"/>
                </a:solidFill>
              </a:rPr>
              <a:t>   Reactive Rules in LPS:</a:t>
            </a:r>
            <a:endParaRPr lang="en-GB" sz="2200" dirty="0">
              <a:solidFill>
                <a:srgbClr val="000000"/>
              </a:solidFill>
              <a:latin typeface="Mangal"/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 </a:t>
            </a:r>
            <a:r>
              <a:rPr lang="en-GB" sz="2200" dirty="0">
                <a:solidFill>
                  <a:srgbClr val="000000"/>
                </a:solidFill>
                <a:latin typeface="Mangal"/>
              </a:rPr>
              <a:t>	</a:t>
            </a:r>
          </a:p>
          <a:p>
            <a:r>
              <a:rPr lang="en-GB" sz="2200" i="1" dirty="0">
                <a:solidFill>
                  <a:srgbClr val="FF0000"/>
                </a:solidFill>
              </a:rPr>
              <a:t>	if </a:t>
            </a:r>
            <a:r>
              <a:rPr lang="en-GB" sz="2200" i="1" dirty="0" err="1">
                <a:solidFill>
                  <a:srgbClr val="0000FF"/>
                </a:solidFill>
              </a:rPr>
              <a:t>aliveNeighb</a:t>
            </a:r>
            <a:r>
              <a:rPr lang="en-GB" sz="2200" i="1" dirty="0">
                <a:solidFill>
                  <a:srgbClr val="0000FF"/>
                </a:solidFill>
              </a:rPr>
              <a:t>(C, 3) at T</a:t>
            </a:r>
            <a:r>
              <a:rPr lang="en-GB" sz="2200" i="1" dirty="0">
                <a:solidFill>
                  <a:srgbClr val="FF0000"/>
                </a:solidFill>
              </a:rPr>
              <a:t> 			</a:t>
            </a:r>
          </a:p>
          <a:p>
            <a:r>
              <a:rPr lang="en-GB" sz="2200" i="1" dirty="0">
                <a:solidFill>
                  <a:srgbClr val="FF0000"/>
                </a:solidFill>
              </a:rPr>
              <a:t>	then</a:t>
            </a:r>
            <a:r>
              <a:rPr lang="en-GB" sz="2200" i="1" dirty="0">
                <a:solidFill>
                  <a:srgbClr val="0000FF"/>
                </a:solidFill>
                <a:latin typeface="Symbol"/>
              </a:rPr>
              <a:t> </a:t>
            </a:r>
            <a:r>
              <a:rPr lang="en-GB" sz="2200" i="1" dirty="0">
                <a:solidFill>
                  <a:srgbClr val="0000FF"/>
                </a:solidFill>
              </a:rPr>
              <a:t>make-alive(C) from T to T+1.</a:t>
            </a:r>
          </a:p>
          <a:p>
            <a:endParaRPr lang="en-GB" sz="2200" i="1" dirty="0">
              <a:solidFill>
                <a:srgbClr val="000000"/>
              </a:solidFill>
              <a:latin typeface="Mangal"/>
            </a:endParaRPr>
          </a:p>
          <a:p>
            <a:r>
              <a:rPr lang="en-GB" sz="2200" i="1" dirty="0">
                <a:solidFill>
                  <a:srgbClr val="FF0000"/>
                </a:solidFill>
              </a:rPr>
              <a:t>	if </a:t>
            </a:r>
            <a:r>
              <a:rPr lang="en-GB" sz="2200" i="1" dirty="0" err="1">
                <a:solidFill>
                  <a:srgbClr val="0000FF"/>
                </a:solidFill>
              </a:rPr>
              <a:t>aliveNeighb</a:t>
            </a:r>
            <a:r>
              <a:rPr lang="en-GB" sz="2200" i="1" dirty="0">
                <a:solidFill>
                  <a:srgbClr val="0000FF"/>
                </a:solidFill>
              </a:rPr>
              <a:t>(C, N) at T</a:t>
            </a:r>
            <a:r>
              <a:rPr lang="en-GB" sz="2200" i="1" dirty="0">
                <a:solidFill>
                  <a:srgbClr val="FF0000"/>
                </a:solidFill>
              </a:rPr>
              <a:t>,</a:t>
            </a:r>
            <a:r>
              <a:rPr lang="en-GB" sz="2200" i="1" dirty="0">
                <a:solidFill>
                  <a:srgbClr val="FF0000"/>
                </a:solidFill>
                <a:latin typeface="Symbol"/>
              </a:rPr>
              <a:t> </a:t>
            </a:r>
            <a:r>
              <a:rPr lang="en-GB" sz="2200" i="1" dirty="0">
                <a:solidFill>
                  <a:srgbClr val="0000FF"/>
                </a:solidFill>
              </a:rPr>
              <a:t>N  </a:t>
            </a:r>
            <a:r>
              <a:rPr lang="en-GB" sz="2200" i="1" dirty="0">
                <a:solidFill>
                  <a:srgbClr val="0000FF"/>
                </a:solidFill>
                <a:latin typeface="Symbol"/>
              </a:rPr>
              <a:t></a:t>
            </a:r>
            <a:r>
              <a:rPr lang="en-GB" sz="2200" i="1" dirty="0">
                <a:solidFill>
                  <a:srgbClr val="0000FF"/>
                </a:solidFill>
              </a:rPr>
              <a:t>  2</a:t>
            </a:r>
            <a:r>
              <a:rPr lang="en-GB" sz="2200" i="1" dirty="0">
                <a:solidFill>
                  <a:srgbClr val="FF0000"/>
                </a:solidFill>
              </a:rPr>
              <a:t>,</a:t>
            </a:r>
            <a:r>
              <a:rPr lang="en-GB" sz="2200" i="1" dirty="0">
                <a:solidFill>
                  <a:srgbClr val="FF0000"/>
                </a:solidFill>
                <a:latin typeface="Symbol"/>
              </a:rPr>
              <a:t> </a:t>
            </a:r>
            <a:r>
              <a:rPr lang="en-GB" sz="2200" i="1" dirty="0">
                <a:solidFill>
                  <a:srgbClr val="0000FF"/>
                </a:solidFill>
              </a:rPr>
              <a:t>N  </a:t>
            </a:r>
            <a:r>
              <a:rPr lang="en-GB" sz="2200" i="1" dirty="0">
                <a:solidFill>
                  <a:srgbClr val="0000FF"/>
                </a:solidFill>
                <a:latin typeface="Symbol"/>
              </a:rPr>
              <a:t></a:t>
            </a:r>
            <a:r>
              <a:rPr lang="en-GB" sz="2200" i="1" dirty="0">
                <a:solidFill>
                  <a:srgbClr val="0000FF"/>
                </a:solidFill>
              </a:rPr>
              <a:t>  3 	</a:t>
            </a:r>
          </a:p>
          <a:p>
            <a:r>
              <a:rPr lang="en-GB" sz="2200" i="1" dirty="0">
                <a:solidFill>
                  <a:srgbClr val="FF0000"/>
                </a:solidFill>
              </a:rPr>
              <a:t>	then</a:t>
            </a:r>
            <a:r>
              <a:rPr lang="en-GB" sz="2200" i="1" dirty="0">
                <a:solidFill>
                  <a:srgbClr val="FF0000"/>
                </a:solidFill>
                <a:latin typeface="Symbol"/>
              </a:rPr>
              <a:t> </a:t>
            </a:r>
            <a:r>
              <a:rPr lang="en-GB" sz="2200" i="1" dirty="0">
                <a:solidFill>
                  <a:srgbClr val="0000FF"/>
                </a:solidFill>
              </a:rPr>
              <a:t>unmake-alive(C) from T to T+1.</a:t>
            </a:r>
            <a:endParaRPr lang="en-GB" sz="2200" i="1" dirty="0">
              <a:solidFill>
                <a:srgbClr val="000000"/>
              </a:solidFill>
              <a:latin typeface="Mangal"/>
            </a:endParaRPr>
          </a:p>
          <a:p>
            <a:endParaRPr lang="en-GB" sz="1400" dirty="0">
              <a:solidFill>
                <a:srgbClr val="000000"/>
              </a:solidFill>
              <a:latin typeface="Mangal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55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29120" y="530557"/>
            <a:ext cx="8812373" cy="968812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/>
              <a:t>Production systems do not have a logical semantics.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9120" y="908720"/>
            <a:ext cx="8812373" cy="226027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i="1" dirty="0"/>
              <a:t>fire</a:t>
            </a:r>
            <a:r>
              <a:rPr lang="en-US" sz="2400" i="1" dirty="0"/>
              <a:t> </a:t>
            </a:r>
            <a:r>
              <a:rPr lang="en-GB" sz="2400" i="1" dirty="0">
                <a:solidFill>
                  <a:srgbClr val="FF0000"/>
                </a:solidFill>
                <a:sym typeface="Symbol" panose="05050102010706020507" pitchFamily="18" charset="2"/>
              </a:rPr>
              <a:t> </a:t>
            </a:r>
            <a:r>
              <a:rPr lang="en-GB" sz="2400" i="1" dirty="0">
                <a:sym typeface="Symbol"/>
              </a:rPr>
              <a:t>deal-with-fire</a:t>
            </a:r>
          </a:p>
          <a:p>
            <a:r>
              <a:rPr lang="en-GB" sz="2400" i="1" dirty="0">
                <a:solidFill>
                  <a:srgbClr val="0000FF"/>
                </a:solidFill>
                <a:sym typeface="Symbol"/>
              </a:rPr>
              <a:t>deal-with-fire</a:t>
            </a:r>
            <a:r>
              <a:rPr lang="en-GB" sz="2400" i="1" dirty="0">
                <a:solidFill>
                  <a:srgbClr val="FF0000"/>
                </a:solidFill>
                <a:sym typeface="Symbol" panose="05050102010706020507" pitchFamily="18" charset="2"/>
              </a:rPr>
              <a:t>  </a:t>
            </a:r>
            <a:r>
              <a:rPr lang="en-GB" sz="2400" i="1" dirty="0">
                <a:solidFill>
                  <a:srgbClr val="0000FF"/>
                </a:solidFill>
              </a:rPr>
              <a:t>eliminate</a:t>
            </a:r>
            <a:r>
              <a:rPr lang="en-GB" sz="2400" dirty="0">
                <a:solidFill>
                  <a:srgbClr val="0000FF"/>
                </a:solidFill>
                <a:sym typeface="Symbol"/>
              </a:rPr>
              <a:t>  </a:t>
            </a:r>
            <a:r>
              <a:rPr lang="en-GB" sz="2400" dirty="0">
                <a:solidFill>
                  <a:srgbClr val="FF0000"/>
                </a:solidFill>
                <a:sym typeface="Symbol"/>
              </a:rPr>
              <a:t>	</a:t>
            </a:r>
            <a:r>
              <a:rPr lang="en-GB" sz="2400" i="1" dirty="0">
                <a:solidFill>
                  <a:prstClr val="black"/>
                </a:solidFill>
                <a:sym typeface="Symbol"/>
              </a:rPr>
              <a:t> </a:t>
            </a:r>
          </a:p>
          <a:p>
            <a:r>
              <a:rPr lang="en-GB" sz="2400" i="1" dirty="0">
                <a:solidFill>
                  <a:srgbClr val="0000FF"/>
                </a:solidFill>
                <a:sym typeface="Symbol"/>
              </a:rPr>
              <a:t>deal</a:t>
            </a:r>
            <a:r>
              <a:rPr lang="en-GB" sz="2400" i="1" dirty="0">
                <a:solidFill>
                  <a:prstClr val="black"/>
                </a:solidFill>
                <a:sym typeface="Symbol"/>
              </a:rPr>
              <a:t>-</a:t>
            </a:r>
            <a:r>
              <a:rPr lang="en-GB" sz="2400" i="1" dirty="0">
                <a:solidFill>
                  <a:srgbClr val="0000FF"/>
                </a:solidFill>
                <a:sym typeface="Symbol"/>
              </a:rPr>
              <a:t>with-fire</a:t>
            </a:r>
            <a:r>
              <a:rPr lang="en-GB" sz="2400" i="1" dirty="0">
                <a:solidFill>
                  <a:srgbClr val="FF0000"/>
                </a:solidFill>
                <a:sym typeface="Symbol" panose="05050102010706020507" pitchFamily="18" charset="2"/>
              </a:rPr>
              <a:t> </a:t>
            </a:r>
            <a:r>
              <a:rPr lang="en-GB" sz="2400" i="1" dirty="0">
                <a:solidFill>
                  <a:srgbClr val="0000FF"/>
                </a:solidFill>
              </a:rPr>
              <a:t>escape</a:t>
            </a:r>
            <a:endParaRPr lang="en-US" sz="2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79618" y="2681538"/>
            <a:ext cx="9279542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050" dirty="0">
              <a:solidFill>
                <a:srgbClr val="FF0000"/>
              </a:solidFill>
            </a:endParaRPr>
          </a:p>
          <a:p>
            <a:r>
              <a:rPr lang="en-GB" sz="2400" dirty="0">
                <a:solidFill>
                  <a:srgbClr val="0000FF"/>
                </a:solidFill>
              </a:rPr>
              <a:t>Adding</a:t>
            </a:r>
            <a:r>
              <a:rPr lang="en-GB" sz="2400" i="1" dirty="0">
                <a:solidFill>
                  <a:srgbClr val="0000FF"/>
                </a:solidFill>
              </a:rPr>
              <a:t> fire </a:t>
            </a:r>
            <a:r>
              <a:rPr lang="en-GB" sz="2400" dirty="0">
                <a:solidFill>
                  <a:srgbClr val="0000FF"/>
                </a:solidFill>
              </a:rPr>
              <a:t>to working memory.</a:t>
            </a:r>
          </a:p>
          <a:p>
            <a:r>
              <a:rPr lang="en-GB" sz="2400" dirty="0">
                <a:solidFill>
                  <a:srgbClr val="0000FF"/>
                </a:solidFill>
              </a:rPr>
              <a:t>Triggers two candidate actions </a:t>
            </a:r>
            <a:r>
              <a:rPr lang="en-GB" sz="2400" i="1" dirty="0">
                <a:solidFill>
                  <a:srgbClr val="0000FF"/>
                </a:solidFill>
              </a:rPr>
              <a:t>eliminate</a:t>
            </a:r>
            <a:r>
              <a:rPr lang="en-GB" sz="2400" dirty="0">
                <a:solidFill>
                  <a:srgbClr val="0000FF"/>
                </a:solidFill>
              </a:rPr>
              <a:t> </a:t>
            </a:r>
            <a:r>
              <a:rPr lang="en-GB" sz="2400" dirty="0">
                <a:solidFill>
                  <a:srgbClr val="FF0000"/>
                </a:solidFill>
              </a:rPr>
              <a:t>and</a:t>
            </a:r>
            <a:r>
              <a:rPr lang="en-GB" sz="2400" dirty="0">
                <a:solidFill>
                  <a:srgbClr val="0000FF"/>
                </a:solidFill>
              </a:rPr>
              <a:t> </a:t>
            </a:r>
            <a:r>
              <a:rPr lang="en-GB" sz="2400" i="1" dirty="0">
                <a:solidFill>
                  <a:srgbClr val="0000FF"/>
                </a:solidFill>
              </a:rPr>
              <a:t>escape</a:t>
            </a:r>
            <a:r>
              <a:rPr lang="en-GB" sz="2400" dirty="0">
                <a:solidFill>
                  <a:srgbClr val="0000FF"/>
                </a:solidFill>
              </a:rPr>
              <a:t>.</a:t>
            </a:r>
          </a:p>
          <a:p>
            <a:r>
              <a:rPr lang="en-GB" sz="2400" dirty="0">
                <a:solidFill>
                  <a:srgbClr val="FF0000"/>
                </a:solidFill>
              </a:rPr>
              <a:t>Conflict resolution </a:t>
            </a:r>
            <a:r>
              <a:rPr lang="en-GB" sz="2400" dirty="0">
                <a:solidFill>
                  <a:srgbClr val="0000FF"/>
                </a:solidFill>
              </a:rPr>
              <a:t>decides between them.</a:t>
            </a:r>
            <a:endParaRPr lang="en-GB" sz="1000" dirty="0">
              <a:solidFill>
                <a:srgbClr val="FF0000"/>
              </a:solidFill>
            </a:endParaRPr>
          </a:p>
          <a:p>
            <a:endParaRPr lang="en-GB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4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70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2825" y="442913"/>
            <a:ext cx="4576763" cy="597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962963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71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825" y="0"/>
            <a:ext cx="55943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2684463"/>
            <a:ext cx="8388350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7825" y="5661248"/>
            <a:ext cx="64944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358733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72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3140968"/>
            <a:ext cx="10009113" cy="33123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5738"/>
            <a:ext cx="8312392" cy="24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19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71450" indent="-171450">
              <a:buClr>
                <a:srgbClr val="0000FF"/>
              </a:buClr>
              <a:buFont typeface="Arial" panose="020B0604020202020204" pitchFamily="34" charset="0"/>
              <a:buChar char="•"/>
            </a:pPr>
            <a:fld id="{CCD73432-EF7F-B84F-BCFB-EEF96C8A23DB}" type="slidenum">
              <a:rPr lang="en-US" smtClean="0"/>
              <a:pPr marL="171450" indent="-171450">
                <a:buClr>
                  <a:srgbClr val="0000FF"/>
                </a:buClr>
                <a:buFont typeface="Arial" panose="020B0604020202020204" pitchFamily="34" charset="0"/>
                <a:buChar char="•"/>
              </a:pPr>
              <a:t>73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5262" y="779512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FF"/>
              </a:buClr>
            </a:pPr>
            <a:r>
              <a:rPr lang="en-GB" sz="2400" dirty="0">
                <a:solidFill>
                  <a:srgbClr val="0000FF"/>
                </a:solidFill>
              </a:rPr>
              <a:t>Transaction Logic Programming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1538172"/>
            <a:ext cx="81369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State transitions are defined by logic programs.</a:t>
            </a:r>
          </a:p>
          <a:p>
            <a:pPr marL="342900" indent="-342900"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States are sets of </a:t>
            </a:r>
            <a:r>
              <a:rPr lang="en-GB" sz="2400" dirty="0" err="1"/>
              <a:t>fluents</a:t>
            </a:r>
            <a:r>
              <a:rPr lang="en-GB" sz="2400" dirty="0"/>
              <a:t> (trivial logic programs).</a:t>
            </a:r>
          </a:p>
          <a:p>
            <a:pPr marL="342900" indent="-342900"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en-GB" sz="2400" dirty="0" err="1"/>
              <a:t>Intensional</a:t>
            </a:r>
            <a:r>
              <a:rPr lang="en-GB" sz="2400" dirty="0"/>
              <a:t> predicates are defined by logic programs.</a:t>
            </a:r>
          </a:p>
          <a:p>
            <a:pPr marL="342900" indent="-342900"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States are updated destructively.</a:t>
            </a:r>
          </a:p>
          <a:p>
            <a:pPr marL="342900" indent="-342900"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“Atomicity” is achieved by explicit “roll-back”.</a:t>
            </a:r>
          </a:p>
          <a:p>
            <a:pPr marL="342900" indent="-342900"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No reactive rules.</a:t>
            </a:r>
          </a:p>
          <a:p>
            <a:pPr marL="342900" indent="-342900"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But transactions are like consequents of reactive rules.</a:t>
            </a:r>
          </a:p>
          <a:p>
            <a:pPr marL="342900" indent="-342900"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Computation is model generation to make transactions true.</a:t>
            </a:r>
          </a:p>
        </p:txBody>
      </p:sp>
    </p:spTree>
    <p:extLst>
      <p:ext uri="{BB962C8B-B14F-4D97-AF65-F5344CB8AC3E}">
        <p14:creationId xmlns:p14="http://schemas.microsoft.com/office/powerpoint/2010/main" val="78859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74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1340129"/>
            <a:ext cx="8572745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61445" y="162833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Reactive rules and logic programs: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It can be hard to tell the difference</a:t>
            </a:r>
            <a:endParaRPr lang="en-GB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0072" y="5396670"/>
            <a:ext cx="404032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993954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75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1196752"/>
            <a:ext cx="9142413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9552" y="6021288"/>
            <a:ext cx="69127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 ← is the opposite of logical if.</a:t>
            </a:r>
            <a:r>
              <a:rPr lang="en-GB" sz="2000" dirty="0"/>
              <a:t> </a:t>
            </a:r>
          </a:p>
          <a:p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71600" y="4983559"/>
            <a:ext cx="1368152" cy="10377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3015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276872"/>
            <a:ext cx="8939336" cy="2769468"/>
          </a:xfrm>
        </p:spPr>
        <p:txBody>
          <a:bodyPr/>
          <a:lstStyle/>
          <a:p>
            <a:r>
              <a:rPr lang="en-GB" sz="2200" dirty="0"/>
              <a:t>LPS combines and reconciles </a:t>
            </a:r>
          </a:p>
          <a:p>
            <a:r>
              <a:rPr lang="en-GB" sz="2200" dirty="0"/>
              <a:t>declarative and imperative languages.</a:t>
            </a:r>
          </a:p>
          <a:p>
            <a:endParaRPr lang="en-GB" sz="2200" dirty="0"/>
          </a:p>
          <a:p>
            <a:r>
              <a:rPr lang="en-GB" sz="2200" dirty="0"/>
              <a:t>LPS combines and reconciles programming, databases and </a:t>
            </a:r>
          </a:p>
          <a:p>
            <a:r>
              <a:rPr lang="en-GB" sz="2200" dirty="0"/>
              <a:t>AI knowledge representation and problem solving languages.</a:t>
            </a:r>
          </a:p>
          <a:p>
            <a:endParaRPr lang="en-GB" sz="2200" dirty="0"/>
          </a:p>
          <a:p>
            <a:r>
              <a:rPr lang="en-GB" sz="2200" dirty="0"/>
              <a:t>LPS combines logic with destructive updates.</a:t>
            </a:r>
          </a:p>
          <a:p>
            <a:r>
              <a:rPr lang="en-GB" sz="2200" dirty="0"/>
              <a:t>		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86540" y="846138"/>
            <a:ext cx="8229600" cy="1143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GB" sz="2600" dirty="0">
                <a:ea typeface="+mn-ea"/>
                <a:cs typeface="+mn-cs"/>
              </a:rPr>
              <a:t>Conclusions</a:t>
            </a:r>
            <a:br>
              <a:rPr lang="en-GB" sz="2400" dirty="0">
                <a:solidFill>
                  <a:prstClr val="white">
                    <a:lumMod val="65000"/>
                  </a:prstClr>
                </a:solidFill>
                <a:ea typeface="+mn-ea"/>
                <a:cs typeface="+mn-cs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72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2882" y="989207"/>
            <a:ext cx="8229600" cy="1143000"/>
          </a:xfrm>
        </p:spPr>
        <p:txBody>
          <a:bodyPr>
            <a:normAutofit/>
          </a:bodyPr>
          <a:lstStyle/>
          <a:p>
            <a:r>
              <a:rPr lang="en-GB" sz="3200" dirty="0"/>
              <a:t>LPS/CLOUT  Overview of the Workshop</a:t>
            </a:r>
            <a:br>
              <a:rPr lang="en-GB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3187765"/>
            <a:ext cx="25359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2276872"/>
            <a:ext cx="6797117" cy="4924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400" dirty="0"/>
          </a:p>
          <a:p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endParaRPr lang="en-GB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Demo of LPS/CLOUT examples</a:t>
            </a:r>
          </a:p>
          <a:p>
            <a:endParaRPr lang="en-GB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LPS compared with other computer languages</a:t>
            </a:r>
          </a:p>
          <a:p>
            <a:endParaRPr lang="en-GB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3200" dirty="0">
                <a:solidFill>
                  <a:srgbClr val="0000FF"/>
                </a:solidFill>
              </a:rPr>
              <a:t>Hands-on use of LPS/CLOUT</a:t>
            </a:r>
          </a:p>
          <a:p>
            <a:endParaRPr lang="en-GB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LPS in relation to Computational and Logical Thinking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15644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46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29E31"/>
                </a:solidFill>
              </a:rPr>
              <a:t>Fire Example – avoid the repeated escapes in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573619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Notice that the model has repeated escapes.</a:t>
            </a:r>
          </a:p>
          <a:p>
            <a:r>
              <a:rPr lang="en-GB" dirty="0"/>
              <a:t>So we have to improve the logic of the example.</a:t>
            </a:r>
          </a:p>
          <a:p>
            <a:endParaRPr lang="en-GB" dirty="0"/>
          </a:p>
          <a:p>
            <a:r>
              <a:rPr lang="en-GB" dirty="0"/>
              <a:t>Which is best: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escape terminates fire?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change the goal to: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000" dirty="0"/>
          </a:p>
          <a:p>
            <a:pPr>
              <a:tabLst>
                <a:tab pos="361950" algn="l"/>
              </a:tabLst>
            </a:pPr>
            <a:r>
              <a:rPr lang="en-GB" dirty="0">
                <a:solidFill>
                  <a:srgbClr val="109905"/>
                </a:solidFill>
              </a:rPr>
              <a:t>	if  fire at T1, danger at T1  then </a:t>
            </a:r>
            <a:r>
              <a:rPr lang="en-GB" dirty="0" err="1">
                <a:solidFill>
                  <a:srgbClr val="109905"/>
                </a:solidFill>
              </a:rPr>
              <a:t>deal_with_fire</a:t>
            </a:r>
            <a:r>
              <a:rPr lang="en-GB" dirty="0">
                <a:solidFill>
                  <a:srgbClr val="109905"/>
                </a:solidFill>
              </a:rPr>
              <a:t> from T2 to T3?</a:t>
            </a:r>
          </a:p>
          <a:p>
            <a:endParaRPr lang="en-GB" dirty="0">
              <a:solidFill>
                <a:srgbClr val="109905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add locations, and a precondition that you do not escape  if your location is not the location of the fire?</a:t>
            </a:r>
          </a:p>
          <a:p>
            <a:r>
              <a:rPr lang="en-GB" dirty="0"/>
              <a:t> </a:t>
            </a:r>
            <a:endParaRPr lang="en-GB" dirty="0">
              <a:solidFill>
                <a:srgbClr val="109905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086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795320" cy="11430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109905"/>
                </a:solidFill>
              </a:rPr>
              <a:t>Fire example slightly extended to avoid multiple escapes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26781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GB" dirty="0" err="1">
                <a:solidFill>
                  <a:srgbClr val="109905"/>
                </a:solidFill>
              </a:rPr>
              <a:t>maxTime</a:t>
            </a:r>
            <a:r>
              <a:rPr lang="en-GB" dirty="0">
                <a:solidFill>
                  <a:srgbClr val="109905"/>
                </a:solidFill>
              </a:rPr>
              <a:t>(10).</a:t>
            </a:r>
          </a:p>
          <a:p>
            <a:r>
              <a:rPr lang="en-GB" dirty="0" err="1">
                <a:solidFill>
                  <a:srgbClr val="109905"/>
                </a:solidFill>
              </a:rPr>
              <a:t>fluents</a:t>
            </a:r>
            <a:r>
              <a:rPr lang="en-GB" dirty="0">
                <a:solidFill>
                  <a:srgbClr val="109905"/>
                </a:solidFill>
              </a:rPr>
              <a:t> 	fire, water, danger.</a:t>
            </a:r>
          </a:p>
          <a:p>
            <a:r>
              <a:rPr lang="en-GB" dirty="0">
                <a:solidFill>
                  <a:srgbClr val="109905"/>
                </a:solidFill>
              </a:rPr>
              <a:t>actions	eliminate,  escape, ignite(_).</a:t>
            </a:r>
          </a:p>
          <a:p>
            <a:r>
              <a:rPr lang="en-GB" dirty="0">
                <a:solidFill>
                  <a:srgbClr val="109905"/>
                </a:solidFill>
              </a:rPr>
              <a:t>initially	water.</a:t>
            </a:r>
          </a:p>
          <a:p>
            <a:r>
              <a:rPr lang="en-GB" dirty="0">
                <a:solidFill>
                  <a:srgbClr val="109905"/>
                </a:solidFill>
              </a:rPr>
              <a:t>flammable(sofa).</a:t>
            </a:r>
          </a:p>
          <a:p>
            <a:r>
              <a:rPr lang="en-GB" dirty="0">
                <a:solidFill>
                  <a:srgbClr val="109905"/>
                </a:solidFill>
              </a:rPr>
              <a:t>flammable(bed).</a:t>
            </a:r>
          </a:p>
          <a:p>
            <a:r>
              <a:rPr lang="en-GB" dirty="0">
                <a:solidFill>
                  <a:srgbClr val="109905"/>
                </a:solidFill>
              </a:rPr>
              <a:t>observe 	ignite(sofa) from 1 to 2.</a:t>
            </a:r>
          </a:p>
          <a:p>
            <a:r>
              <a:rPr lang="en-GB" dirty="0">
                <a:solidFill>
                  <a:srgbClr val="109905"/>
                </a:solidFill>
              </a:rPr>
              <a:t>observe 	ignite(bed) from 4 to 5.</a:t>
            </a:r>
          </a:p>
          <a:p>
            <a:endParaRPr lang="en-GB" dirty="0">
              <a:solidFill>
                <a:srgbClr val="109905"/>
              </a:solidFill>
            </a:endParaRPr>
          </a:p>
          <a:p>
            <a:r>
              <a:rPr lang="en-GB" dirty="0">
                <a:solidFill>
                  <a:srgbClr val="109905"/>
                </a:solidFill>
              </a:rPr>
              <a:t>if 	  fire at T1, danger at T1  then </a:t>
            </a:r>
            <a:r>
              <a:rPr lang="en-GB" dirty="0" err="1">
                <a:solidFill>
                  <a:srgbClr val="109905"/>
                </a:solidFill>
              </a:rPr>
              <a:t>deal_with_fire</a:t>
            </a:r>
            <a:r>
              <a:rPr lang="en-GB" dirty="0">
                <a:solidFill>
                  <a:srgbClr val="109905"/>
                </a:solidFill>
              </a:rPr>
              <a:t> from T2 to T3. </a:t>
            </a:r>
          </a:p>
          <a:p>
            <a:r>
              <a:rPr lang="en-GB" dirty="0" err="1">
                <a:solidFill>
                  <a:srgbClr val="109905"/>
                </a:solidFill>
              </a:rPr>
              <a:t>deal_with_fire</a:t>
            </a:r>
            <a:r>
              <a:rPr lang="en-GB" dirty="0">
                <a:solidFill>
                  <a:srgbClr val="109905"/>
                </a:solidFill>
              </a:rPr>
              <a:t> 	from T1 to T2   	if 	eliminate from T1 to T2.</a:t>
            </a:r>
          </a:p>
          <a:p>
            <a:r>
              <a:rPr lang="en-GB" dirty="0" err="1">
                <a:solidFill>
                  <a:srgbClr val="109905"/>
                </a:solidFill>
              </a:rPr>
              <a:t>deal_with_fire</a:t>
            </a:r>
            <a:r>
              <a:rPr lang="en-GB" dirty="0">
                <a:solidFill>
                  <a:srgbClr val="109905"/>
                </a:solidFill>
              </a:rPr>
              <a:t> 	from T1 to T2   	if 	escape from T1 to T2.</a:t>
            </a:r>
          </a:p>
          <a:p>
            <a:r>
              <a:rPr lang="en-GB" dirty="0">
                <a:solidFill>
                  <a:srgbClr val="109905"/>
                </a:solidFill>
              </a:rPr>
              <a:t>ignite(Object) 	initiates 	fire  		if 	flammable(Object).</a:t>
            </a:r>
          </a:p>
          <a:p>
            <a:r>
              <a:rPr lang="en-GB" dirty="0">
                <a:solidFill>
                  <a:srgbClr val="109905"/>
                </a:solidFill>
              </a:rPr>
              <a:t>ignite(Object) 	initiates 	danger  	if 	flammable(Object).</a:t>
            </a:r>
          </a:p>
          <a:p>
            <a:endParaRPr lang="en-GB" dirty="0">
              <a:solidFill>
                <a:srgbClr val="109905"/>
              </a:solidFill>
            </a:endParaRPr>
          </a:p>
          <a:p>
            <a:r>
              <a:rPr lang="en-GB" dirty="0">
                <a:solidFill>
                  <a:srgbClr val="109905"/>
                </a:solidFill>
              </a:rPr>
              <a:t>eliminate terminates fire. </a:t>
            </a:r>
          </a:p>
          <a:p>
            <a:r>
              <a:rPr lang="en-GB" dirty="0">
                <a:solidFill>
                  <a:srgbClr val="109905"/>
                </a:solidFill>
              </a:rPr>
              <a:t>eliminate terminates water. </a:t>
            </a:r>
          </a:p>
          <a:p>
            <a:r>
              <a:rPr lang="en-GB" dirty="0">
                <a:solidFill>
                  <a:srgbClr val="109905"/>
                </a:solidFill>
              </a:rPr>
              <a:t>escape terminates danger.</a:t>
            </a:r>
          </a:p>
          <a:p>
            <a:r>
              <a:rPr lang="en-GB" dirty="0">
                <a:solidFill>
                  <a:srgbClr val="109905"/>
                </a:solidFill>
              </a:rPr>
              <a:t>false	 eliminate, fire, not water.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9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/>
          <p:cNvSpPr/>
          <p:nvPr/>
        </p:nvSpPr>
        <p:spPr>
          <a:xfrm>
            <a:off x="7661679" y="4974059"/>
            <a:ext cx="1356879" cy="1213938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6189401" y="4951568"/>
            <a:ext cx="1443042" cy="1276895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4582" y="4886600"/>
            <a:ext cx="1523146" cy="1341863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74582" y="104509"/>
            <a:ext cx="6710635" cy="695513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600" dirty="0"/>
              <a:t>LPS combines reactive rules, logic programs</a:t>
            </a:r>
          </a:p>
          <a:p>
            <a:r>
              <a:rPr lang="en-GB" sz="2600" dirty="0"/>
              <a:t>and causal theories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72613" y="1145841"/>
            <a:ext cx="7280153" cy="6230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Reactive rule:</a:t>
            </a:r>
            <a:r>
              <a:rPr lang="en-GB" sz="2400" i="1" dirty="0">
                <a:solidFill>
                  <a:srgbClr val="FF0000"/>
                </a:solidFill>
              </a:rPr>
              <a:t>		if</a:t>
            </a:r>
            <a:r>
              <a:rPr lang="en-GB" sz="2400" i="1" dirty="0">
                <a:solidFill>
                  <a:srgbClr val="0033CC"/>
                </a:solidFill>
              </a:rPr>
              <a:t> </a:t>
            </a:r>
            <a:r>
              <a:rPr lang="en-GB" sz="2400" i="1" dirty="0"/>
              <a:t>fire</a:t>
            </a:r>
            <a:r>
              <a:rPr lang="en-US" sz="2400" i="1" dirty="0"/>
              <a:t> </a:t>
            </a:r>
            <a:r>
              <a:rPr lang="en-GB" sz="2400" i="1" dirty="0">
                <a:solidFill>
                  <a:srgbClr val="FF0000"/>
                </a:solidFill>
                <a:sym typeface="Symbol"/>
              </a:rPr>
              <a:t>then </a:t>
            </a:r>
            <a:r>
              <a:rPr lang="en-GB" sz="2400" i="1" dirty="0">
                <a:sym typeface="Symbol"/>
              </a:rPr>
              <a:t>deal-with-fire.</a:t>
            </a:r>
            <a:br>
              <a:rPr lang="en-US" sz="2400" i="1" dirty="0"/>
            </a:br>
            <a:endParaRPr lang="en-US" sz="2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93675" y="1566443"/>
            <a:ext cx="6692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Logic program:    	</a:t>
            </a:r>
            <a:r>
              <a:rPr lang="en-GB" sz="2400" i="1" dirty="0">
                <a:solidFill>
                  <a:srgbClr val="0000FF"/>
                </a:solidFill>
                <a:sym typeface="Symbol"/>
              </a:rPr>
              <a:t>deal-with-fire </a:t>
            </a:r>
            <a:r>
              <a:rPr lang="en-GB" sz="2400" i="1" dirty="0">
                <a:solidFill>
                  <a:srgbClr val="FF0000"/>
                </a:solidFill>
                <a:sym typeface="Symbol" panose="05050102010706020507" pitchFamily="18" charset="2"/>
              </a:rPr>
              <a:t>if </a:t>
            </a:r>
            <a:r>
              <a:rPr lang="en-GB" sz="2400" i="1" dirty="0">
                <a:solidFill>
                  <a:srgbClr val="0000FF"/>
                </a:solidFill>
              </a:rPr>
              <a:t>eliminate.</a:t>
            </a:r>
            <a:r>
              <a:rPr lang="en-US" sz="2400" i="1" dirty="0">
                <a:solidFill>
                  <a:srgbClr val="0000FF"/>
                </a:solidFill>
              </a:rPr>
              <a:t> </a:t>
            </a:r>
            <a:r>
              <a:rPr lang="en-GB" sz="2400" dirty="0">
                <a:solidFill>
                  <a:srgbClr val="0000FF"/>
                </a:solidFill>
                <a:sym typeface="Symbol"/>
              </a:rPr>
              <a:t>  </a:t>
            </a:r>
            <a:r>
              <a:rPr lang="en-GB" sz="2400" dirty="0">
                <a:solidFill>
                  <a:srgbClr val="FF0000"/>
                </a:solidFill>
                <a:sym typeface="Symbol"/>
              </a:rPr>
              <a:t>	</a:t>
            </a:r>
            <a:r>
              <a:rPr lang="en-GB" sz="2400" i="1" dirty="0">
                <a:solidFill>
                  <a:prstClr val="black"/>
                </a:solidFill>
                <a:sym typeface="Symbol"/>
              </a:rPr>
              <a:t> </a:t>
            </a:r>
          </a:p>
          <a:p>
            <a:pPr lvl="4"/>
            <a:r>
              <a:rPr lang="en-GB" sz="2400" i="1" dirty="0">
                <a:solidFill>
                  <a:prstClr val="black"/>
                </a:solidFill>
                <a:sym typeface="Symbol"/>
              </a:rPr>
              <a:t>	</a:t>
            </a:r>
            <a:r>
              <a:rPr lang="en-GB" sz="2400" i="1" dirty="0">
                <a:solidFill>
                  <a:srgbClr val="0000FF"/>
                </a:solidFill>
                <a:sym typeface="Symbol"/>
              </a:rPr>
              <a:t>deal</a:t>
            </a:r>
            <a:r>
              <a:rPr lang="en-GB" sz="2400" i="1" dirty="0">
                <a:solidFill>
                  <a:prstClr val="black"/>
                </a:solidFill>
                <a:sym typeface="Symbol"/>
              </a:rPr>
              <a:t>-</a:t>
            </a:r>
            <a:r>
              <a:rPr lang="en-GB" sz="2400" i="1" dirty="0">
                <a:solidFill>
                  <a:srgbClr val="0000FF"/>
                </a:solidFill>
                <a:sym typeface="Symbol"/>
              </a:rPr>
              <a:t>with-fire</a:t>
            </a:r>
            <a:r>
              <a:rPr lang="en-GB" sz="2400" i="1" dirty="0">
                <a:solidFill>
                  <a:srgbClr val="FF0000"/>
                </a:solidFill>
                <a:sym typeface="Symbol"/>
              </a:rPr>
              <a:t> if</a:t>
            </a:r>
            <a:r>
              <a:rPr lang="en-GB" sz="2400" i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GB" sz="2400" i="1" dirty="0">
                <a:solidFill>
                  <a:srgbClr val="0000FF"/>
                </a:solidFill>
              </a:rPr>
              <a:t>escape.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4425" y="2846709"/>
            <a:ext cx="7840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Adding</a:t>
            </a:r>
            <a:r>
              <a:rPr lang="en-GB" sz="2400" i="1" dirty="0"/>
              <a:t> fire </a:t>
            </a:r>
            <a:r>
              <a:rPr lang="en-GB" sz="2400" dirty="0"/>
              <a:t>to the current state. </a:t>
            </a:r>
          </a:p>
          <a:p>
            <a:r>
              <a:rPr lang="en-GB" sz="2400" dirty="0"/>
              <a:t>Generates two alternative actions </a:t>
            </a:r>
            <a:r>
              <a:rPr lang="en-GB" sz="2400" i="1" dirty="0"/>
              <a:t>eliminate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or</a:t>
            </a:r>
            <a:r>
              <a:rPr lang="en-GB" sz="2400" dirty="0">
                <a:solidFill>
                  <a:srgbClr val="0000FF"/>
                </a:solidFill>
              </a:rPr>
              <a:t> </a:t>
            </a:r>
            <a:r>
              <a:rPr lang="en-GB" sz="2400" i="1" dirty="0"/>
              <a:t>escape</a:t>
            </a:r>
            <a:r>
              <a:rPr lang="en-GB" sz="2400" dirty="0"/>
              <a:t>.</a:t>
            </a:r>
          </a:p>
          <a:p>
            <a:r>
              <a:rPr lang="en-GB" sz="2400" dirty="0"/>
              <a:t>Generates alternative sequences of states (worlds)</a:t>
            </a:r>
          </a:p>
          <a:p>
            <a:r>
              <a:rPr lang="en-GB" sz="2400" dirty="0"/>
              <a:t>to make the reactive rule</a:t>
            </a:r>
            <a:r>
              <a:rPr lang="en-GB" sz="2400" dirty="0">
                <a:solidFill>
                  <a:srgbClr val="0000FF"/>
                </a:solidFill>
              </a:rPr>
              <a:t> </a:t>
            </a:r>
            <a:r>
              <a:rPr lang="en-GB" sz="2400" dirty="0">
                <a:solidFill>
                  <a:srgbClr val="FF0000"/>
                </a:solidFill>
              </a:rPr>
              <a:t>true</a:t>
            </a:r>
            <a:r>
              <a:rPr lang="en-GB" sz="2400" dirty="0">
                <a:solidFill>
                  <a:srgbClr val="0000FF"/>
                </a:solidFill>
              </a:rPr>
              <a:t>:</a:t>
            </a:r>
            <a:endParaRPr lang="en-GB" sz="105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35768" y="5283923"/>
            <a:ext cx="537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400" dirty="0">
                <a:solidFill>
                  <a:srgbClr val="FF0000"/>
                </a:solidFill>
              </a:rPr>
              <a:t>or</a:t>
            </a:r>
          </a:p>
          <a:p>
            <a:pPr lvl="0"/>
            <a:r>
              <a:rPr lang="en-GB" sz="24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29" name="Freeform 28"/>
          <p:cNvSpPr/>
          <p:nvPr/>
        </p:nvSpPr>
        <p:spPr>
          <a:xfrm>
            <a:off x="2166642" y="4974058"/>
            <a:ext cx="519474" cy="45719"/>
          </a:xfrm>
          <a:custGeom>
            <a:avLst/>
            <a:gdLst>
              <a:gd name="connsiteX0" fmla="*/ 0 w 1358900"/>
              <a:gd name="connsiteY0" fmla="*/ 281517 h 281517"/>
              <a:gd name="connsiteX1" fmla="*/ 609600 w 1358900"/>
              <a:gd name="connsiteY1" fmla="*/ 14817 h 281517"/>
              <a:gd name="connsiteX2" fmla="*/ 1358900 w 1358900"/>
              <a:gd name="connsiteY2" fmla="*/ 192617 h 281517"/>
              <a:gd name="connsiteX3" fmla="*/ 1358900 w 1358900"/>
              <a:gd name="connsiteY3" fmla="*/ 192617 h 28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8900" h="281517">
                <a:moveTo>
                  <a:pt x="0" y="281517"/>
                </a:moveTo>
                <a:cubicBezTo>
                  <a:pt x="191558" y="155575"/>
                  <a:pt x="383117" y="29634"/>
                  <a:pt x="609600" y="14817"/>
                </a:cubicBezTo>
                <a:cubicBezTo>
                  <a:pt x="836083" y="0"/>
                  <a:pt x="1358900" y="192617"/>
                  <a:pt x="1358900" y="192617"/>
                </a:cubicBezTo>
                <a:lnTo>
                  <a:pt x="1358900" y="192617"/>
                </a:lnTo>
              </a:path>
            </a:pathLst>
          </a:custGeom>
          <a:ln w="2857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34035" y="5235867"/>
            <a:ext cx="135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cs typeface="Times New Roman"/>
                <a:sym typeface="Symbol"/>
              </a:rPr>
              <a:t>fire</a:t>
            </a:r>
            <a:endParaRPr lang="en-GB" sz="2400" dirty="0">
              <a:solidFill>
                <a:srgbClr val="0000FF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389632" y="4871338"/>
            <a:ext cx="1393621" cy="1333048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44083" y="4404361"/>
            <a:ext cx="137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cs typeface="Times New Roman"/>
                <a:sym typeface="Symbol"/>
              </a:rPr>
              <a:t>eliminate</a:t>
            </a:r>
            <a:endParaRPr lang="en-GB" sz="2400" dirty="0">
              <a:solidFill>
                <a:srgbClr val="0000FF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990095" y="4974059"/>
            <a:ext cx="519474" cy="45719"/>
          </a:xfrm>
          <a:custGeom>
            <a:avLst/>
            <a:gdLst>
              <a:gd name="connsiteX0" fmla="*/ 0 w 1358900"/>
              <a:gd name="connsiteY0" fmla="*/ 281517 h 281517"/>
              <a:gd name="connsiteX1" fmla="*/ 609600 w 1358900"/>
              <a:gd name="connsiteY1" fmla="*/ 14817 h 281517"/>
              <a:gd name="connsiteX2" fmla="*/ 1358900 w 1358900"/>
              <a:gd name="connsiteY2" fmla="*/ 192617 h 281517"/>
              <a:gd name="connsiteX3" fmla="*/ 1358900 w 1358900"/>
              <a:gd name="connsiteY3" fmla="*/ 192617 h 28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8900" h="281517">
                <a:moveTo>
                  <a:pt x="0" y="281517"/>
                </a:moveTo>
                <a:cubicBezTo>
                  <a:pt x="191558" y="155575"/>
                  <a:pt x="383117" y="29634"/>
                  <a:pt x="609600" y="14817"/>
                </a:cubicBezTo>
                <a:cubicBezTo>
                  <a:pt x="836083" y="0"/>
                  <a:pt x="1358900" y="192617"/>
                  <a:pt x="1358900" y="192617"/>
                </a:cubicBezTo>
                <a:lnTo>
                  <a:pt x="1358900" y="192617"/>
                </a:lnTo>
              </a:path>
            </a:pathLst>
          </a:custGeom>
          <a:ln w="2857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53200" y="5283923"/>
            <a:ext cx="137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cs typeface="Times New Roman"/>
                <a:sym typeface="Symbol"/>
              </a:rPr>
              <a:t>fire</a:t>
            </a:r>
            <a:endParaRPr lang="en-GB" sz="2400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64864" y="4427508"/>
            <a:ext cx="137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cs typeface="Times New Roman"/>
                <a:sym typeface="Symbol"/>
              </a:rPr>
              <a:t>escape</a:t>
            </a:r>
            <a:endParaRPr lang="en-GB" sz="24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30399" y="4463270"/>
            <a:ext cx="137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cs typeface="Times New Roman"/>
                <a:sym typeface="Symbol"/>
              </a:rPr>
              <a:t>escape</a:t>
            </a:r>
            <a:endParaRPr lang="en-GB" sz="2400" dirty="0">
              <a:solidFill>
                <a:srgbClr val="0000FF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7381438" y="4992160"/>
            <a:ext cx="519474" cy="78873"/>
          </a:xfrm>
          <a:custGeom>
            <a:avLst/>
            <a:gdLst>
              <a:gd name="connsiteX0" fmla="*/ 0 w 1358900"/>
              <a:gd name="connsiteY0" fmla="*/ 281517 h 281517"/>
              <a:gd name="connsiteX1" fmla="*/ 609600 w 1358900"/>
              <a:gd name="connsiteY1" fmla="*/ 14817 h 281517"/>
              <a:gd name="connsiteX2" fmla="*/ 1358900 w 1358900"/>
              <a:gd name="connsiteY2" fmla="*/ 192617 h 281517"/>
              <a:gd name="connsiteX3" fmla="*/ 1358900 w 1358900"/>
              <a:gd name="connsiteY3" fmla="*/ 192617 h 28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8900" h="281517">
                <a:moveTo>
                  <a:pt x="0" y="281517"/>
                </a:moveTo>
                <a:cubicBezTo>
                  <a:pt x="191558" y="155575"/>
                  <a:pt x="383117" y="29634"/>
                  <a:pt x="609600" y="14817"/>
                </a:cubicBezTo>
                <a:cubicBezTo>
                  <a:pt x="836083" y="0"/>
                  <a:pt x="1358900" y="192617"/>
                  <a:pt x="1358900" y="192617"/>
                </a:cubicBezTo>
                <a:lnTo>
                  <a:pt x="1358900" y="192617"/>
                </a:lnTo>
              </a:path>
            </a:pathLst>
          </a:custGeom>
          <a:ln w="2857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74563" y="5266113"/>
            <a:ext cx="137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cs typeface="Times New Roman"/>
                <a:sym typeface="Symbol"/>
              </a:rPr>
              <a:t>fire</a:t>
            </a:r>
            <a:endParaRPr lang="en-GB" sz="2400" dirty="0">
              <a:solidFill>
                <a:srgbClr val="0000FF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9018558" y="5019778"/>
            <a:ext cx="1254763" cy="1147735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/>
                <a:cs typeface="Times New Roman"/>
              </a:rPr>
              <a:t>Q</a:t>
            </a:r>
          </a:p>
        </p:txBody>
      </p:sp>
      <p:sp>
        <p:nvSpPr>
          <p:cNvPr id="25" name="Freeform 24"/>
          <p:cNvSpPr/>
          <p:nvPr/>
        </p:nvSpPr>
        <p:spPr>
          <a:xfrm>
            <a:off x="8592386" y="4971836"/>
            <a:ext cx="519474" cy="78873"/>
          </a:xfrm>
          <a:custGeom>
            <a:avLst/>
            <a:gdLst>
              <a:gd name="connsiteX0" fmla="*/ 0 w 1358900"/>
              <a:gd name="connsiteY0" fmla="*/ 281517 h 281517"/>
              <a:gd name="connsiteX1" fmla="*/ 609600 w 1358900"/>
              <a:gd name="connsiteY1" fmla="*/ 14817 h 281517"/>
              <a:gd name="connsiteX2" fmla="*/ 1358900 w 1358900"/>
              <a:gd name="connsiteY2" fmla="*/ 192617 h 281517"/>
              <a:gd name="connsiteX3" fmla="*/ 1358900 w 1358900"/>
              <a:gd name="connsiteY3" fmla="*/ 192617 h 28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8900" h="281517">
                <a:moveTo>
                  <a:pt x="0" y="281517"/>
                </a:moveTo>
                <a:cubicBezTo>
                  <a:pt x="191558" y="155575"/>
                  <a:pt x="383117" y="29634"/>
                  <a:pt x="609600" y="14817"/>
                </a:cubicBezTo>
                <a:cubicBezTo>
                  <a:pt x="836083" y="0"/>
                  <a:pt x="1358900" y="192617"/>
                  <a:pt x="1358900" y="192617"/>
                </a:cubicBezTo>
                <a:lnTo>
                  <a:pt x="1358900" y="192617"/>
                </a:lnTo>
              </a:path>
            </a:pathLst>
          </a:custGeom>
          <a:ln w="2857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872613" y="2281702"/>
            <a:ext cx="7280153" cy="6230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Causal theory:    	</a:t>
            </a:r>
            <a:r>
              <a:rPr lang="en-GB" sz="2400" i="1" dirty="0"/>
              <a:t>eliminate</a:t>
            </a:r>
            <a:r>
              <a:rPr lang="en-US" sz="2400" i="1" dirty="0"/>
              <a:t> </a:t>
            </a:r>
            <a:r>
              <a:rPr lang="en-GB" sz="2400" i="1" dirty="0">
                <a:sym typeface="Symbol"/>
              </a:rPr>
              <a:t> </a:t>
            </a:r>
            <a:r>
              <a:rPr lang="en-GB" sz="2400" i="1" dirty="0">
                <a:solidFill>
                  <a:srgbClr val="FF0000"/>
                </a:solidFill>
                <a:sym typeface="Symbol" panose="05050102010706020507" pitchFamily="18" charset="2"/>
              </a:rPr>
              <a:t>terminates </a:t>
            </a:r>
            <a:r>
              <a:rPr lang="en-GB" sz="2400" i="1" dirty="0">
                <a:sym typeface="Symbol"/>
              </a:rPr>
              <a:t>fire.</a:t>
            </a:r>
            <a:endParaRPr lang="en-US" sz="2400" i="1" dirty="0"/>
          </a:p>
        </p:txBody>
      </p:sp>
      <p:sp>
        <p:nvSpPr>
          <p:cNvPr id="28" name="Oval 27"/>
          <p:cNvSpPr/>
          <p:nvPr/>
        </p:nvSpPr>
        <p:spPr>
          <a:xfrm>
            <a:off x="4666255" y="4862522"/>
            <a:ext cx="1523146" cy="1341863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43700" y="5266113"/>
            <a:ext cx="135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cs typeface="Times New Roman"/>
                <a:sym typeface="Symbol"/>
              </a:rPr>
              <a:t>fire</a:t>
            </a:r>
            <a:endParaRPr lang="en-GB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00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1" grpId="0" animBg="1"/>
      <p:bldP spid="27" grpId="0" animBg="1"/>
      <p:bldP spid="4" grpId="0"/>
      <p:bldP spid="5" grpId="0"/>
      <p:bldP spid="7" grpId="0"/>
      <p:bldP spid="8" grpId="0"/>
      <p:bldP spid="29" grpId="0" animBg="1"/>
      <p:bldP spid="31" grpId="0"/>
      <p:bldP spid="32" grpId="0" animBg="1"/>
      <p:bldP spid="33" grpId="0"/>
      <p:bldP spid="34" grpId="0" animBg="1"/>
      <p:bldP spid="38" grpId="0"/>
      <p:bldP spid="39" grpId="0"/>
      <p:bldP spid="19" grpId="0"/>
      <p:bldP spid="20" grpId="0" animBg="1"/>
      <p:bldP spid="23" grpId="0"/>
      <p:bldP spid="24" grpId="0" animBg="1"/>
      <p:bldP spid="25" grpId="0" animBg="1"/>
      <p:bldP spid="26" grpId="0"/>
      <p:bldP spid="28" grpId="0" animBg="1"/>
      <p:bldP spid="3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Trash example extended with container capacity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Add a capacity to each container, initially, say two items each.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Make sure capacity is taken care of in the causality theory.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Observe 3 trash bottles at different times, </a:t>
            </a:r>
          </a:p>
          <a:p>
            <a:pPr>
              <a:tabLst>
                <a:tab pos="361950" algn="l"/>
              </a:tabLst>
            </a:pPr>
            <a:r>
              <a:rPr lang="en-GB" dirty="0"/>
              <a:t>	say times 1 to 2, 2 to 3, and 3 to 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442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332656"/>
            <a:ext cx="84249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% simplified bubble sort. Too simple. But what's wrong with it?</a:t>
            </a:r>
          </a:p>
          <a:p>
            <a:r>
              <a:rPr lang="en-GB" sz="2000" dirty="0"/>
              <a:t>% Interesting behaviour,  nonetheless.</a:t>
            </a:r>
          </a:p>
          <a:p>
            <a:endParaRPr lang="en-GB" sz="2000" dirty="0"/>
          </a:p>
          <a:p>
            <a:r>
              <a:rPr lang="en-GB" sz="2000" dirty="0" err="1"/>
              <a:t>maxTime</a:t>
            </a:r>
            <a:r>
              <a:rPr lang="en-GB" sz="2000" dirty="0"/>
              <a:t>(5).</a:t>
            </a:r>
          </a:p>
          <a:p>
            <a:r>
              <a:rPr lang="en-GB" sz="2000" dirty="0" err="1"/>
              <a:t>fluents</a:t>
            </a:r>
            <a:r>
              <a:rPr lang="en-GB" sz="2000" dirty="0"/>
              <a:t>	location(_, _).</a:t>
            </a:r>
          </a:p>
          <a:p>
            <a:r>
              <a:rPr lang="en-GB" sz="2000" dirty="0"/>
              <a:t>actions	swap(_,_,_,_).</a:t>
            </a:r>
          </a:p>
          <a:p>
            <a:endParaRPr lang="en-GB" sz="2000" dirty="0"/>
          </a:p>
          <a:p>
            <a:r>
              <a:rPr lang="en-GB" sz="2000" dirty="0"/>
              <a:t>initially	location(d, 1), location(c, 2), location(b, 3),  location(a,4).</a:t>
            </a:r>
          </a:p>
          <a:p>
            <a:endParaRPr lang="en-GB" sz="2000" dirty="0"/>
          </a:p>
          <a:p>
            <a:r>
              <a:rPr lang="en-GB" sz="2000" dirty="0"/>
              <a:t>if		location(X, N1) at T1, N2 is N1 +1,  location(Y, N2) at T1,  Y@&lt;X</a:t>
            </a:r>
          </a:p>
          <a:p>
            <a:r>
              <a:rPr lang="en-GB" sz="2000" dirty="0"/>
              <a:t>then	swap(X, N1, Y, N2) from T2 to T3.</a:t>
            </a:r>
          </a:p>
          <a:p>
            <a:endParaRPr lang="en-GB" sz="2000" dirty="0"/>
          </a:p>
          <a:p>
            <a:r>
              <a:rPr lang="en-GB" sz="2000" dirty="0"/>
              <a:t>swap(X, N1, Y, N2)  	initiates 		location(X, N2).</a:t>
            </a:r>
          </a:p>
          <a:p>
            <a:r>
              <a:rPr lang="en-GB" sz="2000" dirty="0"/>
              <a:t>swap(X, N1, Y, N2)  	initiates 		location(Y, N1).</a:t>
            </a:r>
          </a:p>
          <a:p>
            <a:endParaRPr lang="en-GB" sz="2000" dirty="0"/>
          </a:p>
          <a:p>
            <a:r>
              <a:rPr lang="en-GB" sz="2000" dirty="0"/>
              <a:t>swap(X, N1, Y, N2)  	terminates 	location(X, N1).</a:t>
            </a:r>
          </a:p>
          <a:p>
            <a:r>
              <a:rPr lang="en-GB" sz="2000" dirty="0"/>
              <a:t>swap(X, N1, Y, N2)  	terminates 	location(Y, N2).</a:t>
            </a:r>
          </a:p>
          <a:p>
            <a:endParaRPr lang="en-GB" sz="2000" dirty="0"/>
          </a:p>
          <a:p>
            <a:r>
              <a:rPr lang="en-GB" sz="2000" dirty="0"/>
              <a:t>false 	swap(X, N1, Y, N2), swap(Y, N2, Z, N3).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166008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2882" y="989207"/>
            <a:ext cx="8229600" cy="1143000"/>
          </a:xfrm>
        </p:spPr>
        <p:txBody>
          <a:bodyPr>
            <a:normAutofit/>
          </a:bodyPr>
          <a:lstStyle/>
          <a:p>
            <a:r>
              <a:rPr lang="en-GB" sz="3200" dirty="0"/>
              <a:t>LPS/CLOUT  Overview of the Workshop</a:t>
            </a:r>
            <a:br>
              <a:rPr lang="en-GB" sz="3200" dirty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3187765"/>
            <a:ext cx="25359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1700808"/>
            <a:ext cx="6382325" cy="615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400" dirty="0"/>
          </a:p>
          <a:p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endParaRPr lang="en-GB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Demo of LPS/CLOUT examples</a:t>
            </a:r>
          </a:p>
          <a:p>
            <a:endParaRPr lang="en-GB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LPS compared with other computer languages</a:t>
            </a:r>
          </a:p>
          <a:p>
            <a:endParaRPr lang="en-GB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Hands-on use of </a:t>
            </a:r>
            <a:r>
              <a:rPr lang="en-GB" sz="2400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 LPS/CLOUT</a:t>
            </a:r>
          </a:p>
          <a:p>
            <a:endParaRPr lang="en-GB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3200" dirty="0">
                <a:solidFill>
                  <a:srgbClr val="0000FF"/>
                </a:solidFill>
              </a:rPr>
              <a:t>LPS in relation to Computational and </a:t>
            </a:r>
          </a:p>
          <a:p>
            <a:r>
              <a:rPr lang="en-GB" sz="3200" dirty="0">
                <a:solidFill>
                  <a:srgbClr val="0000FF"/>
                </a:solidFill>
              </a:rPr>
              <a:t>Logical Thinking</a:t>
            </a:r>
          </a:p>
          <a:p>
            <a:endParaRPr lang="en-GB" sz="2400" dirty="0"/>
          </a:p>
          <a:p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Feedback and advice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03109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9890" y="376336"/>
            <a:ext cx="3130780" cy="1143000"/>
          </a:xfrm>
        </p:spPr>
        <p:txBody>
          <a:bodyPr>
            <a:normAutofit/>
          </a:bodyPr>
          <a:lstStyle/>
          <a:p>
            <a:r>
              <a:rPr lang="en-GB" sz="3200" dirty="0"/>
              <a:t>LPS combines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3187765"/>
            <a:ext cx="25359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75750" y="1186235"/>
            <a:ext cx="495340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400" dirty="0"/>
          </a:p>
          <a:p>
            <a:r>
              <a:rPr lang="en-GB" sz="2400" dirty="0"/>
              <a:t>Algorithmic thinking </a:t>
            </a:r>
          </a:p>
          <a:p>
            <a:r>
              <a:rPr lang="en-GB" sz="2400" dirty="0"/>
              <a:t>by state transitions</a:t>
            </a:r>
          </a:p>
          <a:p>
            <a:endParaRPr lang="en-GB" sz="2400" dirty="0"/>
          </a:p>
          <a:p>
            <a:r>
              <a:rPr lang="en-GB" sz="2400" dirty="0"/>
              <a:t>Goals and beliefs</a:t>
            </a:r>
          </a:p>
          <a:p>
            <a:endParaRPr lang="en-GB" sz="2400" dirty="0"/>
          </a:p>
          <a:p>
            <a:r>
              <a:rPr lang="en-GB" sz="2400" dirty="0"/>
              <a:t>Problem decomposition </a:t>
            </a:r>
          </a:p>
          <a:p>
            <a:r>
              <a:rPr lang="en-GB" sz="2400" dirty="0"/>
              <a:t>by backwards reasoning</a:t>
            </a:r>
          </a:p>
          <a:p>
            <a:endParaRPr lang="en-GB" sz="2400" dirty="0"/>
          </a:p>
          <a:p>
            <a:r>
              <a:rPr lang="en-GB" sz="2400" dirty="0"/>
              <a:t>Top down versus bottom up reasoning</a:t>
            </a:r>
          </a:p>
          <a:p>
            <a:r>
              <a:rPr lang="en-GB" sz="2400" dirty="0"/>
              <a:t>= analysis versus synthesis</a:t>
            </a:r>
          </a:p>
          <a:p>
            <a:endParaRPr lang="en-GB" sz="2400" dirty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97198" y="1500962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Computational </a:t>
            </a:r>
          </a:p>
          <a:p>
            <a:r>
              <a:rPr lang="en-GB" sz="2400" dirty="0">
                <a:solidFill>
                  <a:srgbClr val="0000FF"/>
                </a:solidFill>
              </a:rPr>
              <a:t>thinking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334" y="2631437"/>
            <a:ext cx="1944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Logical  </a:t>
            </a:r>
          </a:p>
          <a:p>
            <a:r>
              <a:rPr lang="en-GB" sz="2400" dirty="0">
                <a:solidFill>
                  <a:srgbClr val="0000FF"/>
                </a:solidFill>
              </a:rPr>
              <a:t>thinking</a:t>
            </a:r>
          </a:p>
        </p:txBody>
      </p:sp>
      <p:sp>
        <p:nvSpPr>
          <p:cNvPr id="8" name="Right Brace 7"/>
          <p:cNvSpPr/>
          <p:nvPr/>
        </p:nvSpPr>
        <p:spPr>
          <a:xfrm rot="10800000">
            <a:off x="2110059" y="2780928"/>
            <a:ext cx="125440" cy="2304256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02462" y="2060848"/>
            <a:ext cx="1101386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31670" y="2060848"/>
            <a:ext cx="1317856" cy="122413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65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84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68118"/>
            <a:ext cx="7690074" cy="576064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755576" y="1700808"/>
            <a:ext cx="1296144" cy="3876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085148" y="2262683"/>
            <a:ext cx="936104" cy="2727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512" y="2061221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logic programs</a:t>
            </a:r>
          </a:p>
          <a:p>
            <a:r>
              <a:rPr lang="en-GB" sz="2400" dirty="0">
                <a:solidFill>
                  <a:srgbClr val="FF0000"/>
                </a:solidFill>
              </a:rPr>
              <a:t> in LPS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06111" y="1983567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reactive rules </a:t>
            </a:r>
          </a:p>
          <a:p>
            <a:r>
              <a:rPr lang="en-GB" sz="2400" dirty="0">
                <a:solidFill>
                  <a:srgbClr val="FF0000"/>
                </a:solidFill>
              </a:rPr>
              <a:t>in LPS</a:t>
            </a:r>
          </a:p>
        </p:txBody>
      </p:sp>
    </p:spTree>
    <p:extLst>
      <p:ext uri="{BB962C8B-B14F-4D97-AF65-F5344CB8AC3E}">
        <p14:creationId xmlns:p14="http://schemas.microsoft.com/office/powerpoint/2010/main" val="28258561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43608" y="836712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Goals and Beliefs</a:t>
            </a:r>
          </a:p>
          <a:p>
            <a:r>
              <a:rPr lang="en-GB" sz="2400" dirty="0">
                <a:solidFill>
                  <a:srgbClr val="0000FF"/>
                </a:solidFill>
              </a:rPr>
              <a:t>It can be hard to tell them apart.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1988840"/>
            <a:ext cx="468052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All humans are mortal.</a:t>
            </a:r>
          </a:p>
          <a:p>
            <a:r>
              <a:rPr lang="en-GB" sz="2200" dirty="0"/>
              <a:t>All humans are kind.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522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61BF4F-7301-4284-B22A-2E8FAE2C1DB4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  <p:pic>
        <p:nvPicPr>
          <p:cNvPr id="98307" name="Picture 2" descr="http://images.pearsoned-ema.com/jpeg/large/97802737105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603822"/>
            <a:ext cx="3168352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763688" y="476672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00FF"/>
                </a:solidFill>
              </a:rPr>
              <a:t>Goals and beliefs form a pyramid</a:t>
            </a:r>
          </a:p>
        </p:txBody>
      </p:sp>
    </p:spTree>
    <p:extLst>
      <p:ext uri="{BB962C8B-B14F-4D97-AF65-F5344CB8AC3E}">
        <p14:creationId xmlns:p14="http://schemas.microsoft.com/office/powerpoint/2010/main" val="24669907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87</a:t>
            </a:fld>
            <a:endParaRPr lang="en-US"/>
          </a:p>
        </p:txBody>
      </p:sp>
      <p:pic>
        <p:nvPicPr>
          <p:cNvPr id="382978" name="Picture 2" descr="C:\Users\rak\Desktop\pyrami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6417"/>
            <a:ext cx="9144000" cy="6465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15837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GB" sz="2800" dirty="0"/>
              <a:t>Logic programs have the shape of a pyramid or triangle.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88</a:t>
            </a:fld>
            <a:endParaRPr lang="en-US"/>
          </a:p>
        </p:txBody>
      </p:sp>
      <p:graphicFrame>
        <p:nvGraphicFramePr>
          <p:cNvPr id="4505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399292"/>
              </p:ext>
            </p:extLst>
          </p:nvPr>
        </p:nvGraphicFramePr>
        <p:xfrm>
          <a:off x="457200" y="2648569"/>
          <a:ext cx="7908925" cy="386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" name="Document" r:id="rId3" imgW="4963812" imgH="2539335" progId="Word.Document.12">
                  <p:embed/>
                </p:oleObj>
              </mc:Choice>
              <mc:Fallback>
                <p:oleObj name="Document" r:id="rId3" imgW="4963812" imgH="2539335" progId="Word.Document.12">
                  <p:embed/>
                  <p:pic>
                    <p:nvPicPr>
                      <p:cNvPr id="4505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48569"/>
                        <a:ext cx="7908925" cy="38687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8F8F8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1245054"/>
            <a:ext cx="7571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The goal is at the top. (But only an achievement goal.)</a:t>
            </a:r>
            <a:br>
              <a:rPr lang="en-GB" sz="2400" dirty="0">
                <a:solidFill>
                  <a:srgbClr val="0000FF"/>
                </a:solidFill>
              </a:rPr>
            </a:br>
            <a:r>
              <a:rPr lang="en-GB" sz="2400" dirty="0">
                <a:solidFill>
                  <a:srgbClr val="0000FF"/>
                </a:solidFill>
              </a:rPr>
              <a:t>Reactive rules are “maintenance goals”.</a:t>
            </a:r>
          </a:p>
        </p:txBody>
      </p:sp>
    </p:spTree>
    <p:extLst>
      <p:ext uri="{BB962C8B-B14F-4D97-AF65-F5344CB8AC3E}">
        <p14:creationId xmlns:p14="http://schemas.microsoft.com/office/powerpoint/2010/main" val="303388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0" y="-99392"/>
            <a:ext cx="9277350" cy="7120279"/>
          </a:xfrm>
          <a:prstGeom prst="rect">
            <a:avLst/>
          </a:prstGeom>
          <a:solidFill>
            <a:srgbClr val="B7F1F7">
              <a:alpha val="4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200" dirty="0"/>
              <a:t>			</a:t>
            </a:r>
          </a:p>
          <a:p>
            <a:r>
              <a:rPr lang="en-US" sz="1200" dirty="0"/>
              <a:t>				</a:t>
            </a:r>
            <a:endParaRPr lang="en-US" sz="2400" dirty="0">
              <a:solidFill>
                <a:srgbClr val="0033CC"/>
              </a:solidFill>
              <a:latin typeface="Comic Sans MS" pitchFamily="26" charset="0"/>
            </a:endParaRPr>
          </a:p>
        </p:txBody>
      </p:sp>
      <p:sp>
        <p:nvSpPr>
          <p:cNvPr id="52230" name="Text Box 13"/>
          <p:cNvSpPr txBox="1">
            <a:spLocks noChangeArrowheads="1"/>
          </p:cNvSpPr>
          <p:nvPr/>
        </p:nvSpPr>
        <p:spPr bwMode="auto">
          <a:xfrm>
            <a:off x="-385886" y="2550407"/>
            <a:ext cx="8362950" cy="5406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457200"/>
            <a:r>
              <a:rPr lang="en-GB" sz="2000">
                <a:solidFill>
                  <a:srgbClr val="000000"/>
                </a:solidFill>
                <a:latin typeface="Comic Sans MS" pitchFamily="66" charset="0"/>
              </a:rPr>
              <a:t>  </a:t>
            </a:r>
            <a:endParaRPr lang="en-US" sz="20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2235" name="Text Box 20"/>
          <p:cNvSpPr txBox="1">
            <a:spLocks noChangeArrowheads="1"/>
          </p:cNvSpPr>
          <p:nvPr/>
        </p:nvSpPr>
        <p:spPr bwMode="auto">
          <a:xfrm>
            <a:off x="880780" y="5720224"/>
            <a:ext cx="2326877" cy="445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>
              <a:lnSpc>
                <a:spcPct val="8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Calibri" pitchFamily="34" charset="0"/>
              </a:rPr>
              <a:t>Observations</a:t>
            </a:r>
            <a:endParaRPr lang="es-ES" sz="2800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52237" name="Text Box 27"/>
          <p:cNvSpPr txBox="1">
            <a:spLocks noChangeArrowheads="1"/>
          </p:cNvSpPr>
          <p:nvPr/>
        </p:nvSpPr>
        <p:spPr bwMode="auto">
          <a:xfrm>
            <a:off x="3400475" y="6157267"/>
            <a:ext cx="1622431" cy="445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 defTabSz="457200">
              <a:lnSpc>
                <a:spcPct val="8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0000FF"/>
                </a:solidFill>
                <a:latin typeface="Calibri" pitchFamily="34" charset="0"/>
              </a:rPr>
              <a:t>The</a:t>
            </a:r>
            <a:r>
              <a:rPr lang="en-GB" sz="2000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latin typeface="Calibri" pitchFamily="34" charset="0"/>
              </a:rPr>
              <a:t>world</a:t>
            </a:r>
            <a:endParaRPr lang="en-US" sz="2800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52244" name="Text Box 32"/>
          <p:cNvSpPr txBox="1">
            <a:spLocks noChangeArrowheads="1"/>
          </p:cNvSpPr>
          <p:nvPr/>
        </p:nvSpPr>
        <p:spPr bwMode="auto">
          <a:xfrm>
            <a:off x="-385886" y="46418"/>
            <a:ext cx="9529886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720000" lvl="1">
              <a:lnSpc>
                <a:spcPct val="12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800" dirty="0"/>
              <a:t>The task of an </a:t>
            </a:r>
            <a:r>
              <a:rPr lang="en-US" sz="2800" dirty="0">
                <a:solidFill>
                  <a:srgbClr val="0000FF"/>
                </a:solidFill>
              </a:rPr>
              <a:t>intelligent agent </a:t>
            </a:r>
            <a:r>
              <a:rPr lang="en-US" sz="2800" dirty="0"/>
              <a:t>is to make its </a:t>
            </a:r>
            <a:r>
              <a:rPr lang="en-US" sz="2800" dirty="0">
                <a:solidFill>
                  <a:srgbClr val="0000FF"/>
                </a:solidFill>
              </a:rPr>
              <a:t>goals true.</a:t>
            </a:r>
            <a:endParaRPr lang="en-US" sz="2400" dirty="0">
              <a:solidFill>
                <a:srgbClr val="0000FF"/>
              </a:solidFill>
              <a:latin typeface="Calibri" pitchFamily="34" charset="0"/>
              <a:ea typeface="Times New Roman" pitchFamily="18" charset="0"/>
              <a:cs typeface="Arial Narrow" pitchFamily="34" charset="0"/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14" name="Oval 3"/>
          <p:cNvSpPr>
            <a:spLocks noChangeArrowheads="1"/>
          </p:cNvSpPr>
          <p:nvPr/>
        </p:nvSpPr>
        <p:spPr bwMode="auto">
          <a:xfrm>
            <a:off x="-2348054" y="1334189"/>
            <a:ext cx="4288119" cy="387127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57200"/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" name="Oval 3"/>
          <p:cNvSpPr>
            <a:spLocks noChangeArrowheads="1"/>
          </p:cNvSpPr>
          <p:nvPr/>
        </p:nvSpPr>
        <p:spPr bwMode="auto">
          <a:xfrm>
            <a:off x="6228184" y="1301795"/>
            <a:ext cx="4288119" cy="387127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57200"/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1940065" y="1451354"/>
            <a:ext cx="4288119" cy="387127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57200"/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5389761" y="5720224"/>
            <a:ext cx="2326877" cy="445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>
              <a:lnSpc>
                <a:spcPct val="8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Calibri" pitchFamily="34" charset="0"/>
              </a:rPr>
              <a:t>Actions</a:t>
            </a:r>
            <a:endParaRPr lang="es-ES" sz="2800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3563888" y="1938898"/>
            <a:ext cx="1296144" cy="445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>
              <a:lnSpc>
                <a:spcPct val="8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Calibri" pitchFamily="34" charset="0"/>
              </a:rPr>
              <a:t>Goals</a:t>
            </a:r>
            <a:endParaRPr lang="es-ES" sz="2800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3400475" y="3828502"/>
            <a:ext cx="2326877" cy="445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>
              <a:lnSpc>
                <a:spcPct val="8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Calibri" pitchFamily="34" charset="0"/>
              </a:rPr>
              <a:t>Beliefs</a:t>
            </a:r>
            <a:endParaRPr lang="es-ES" sz="2800" dirty="0">
              <a:solidFill>
                <a:srgbClr val="0000FF"/>
              </a:solidFill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339752" y="2384534"/>
            <a:ext cx="1674103" cy="2938092"/>
          </a:xfrm>
          <a:prstGeom prst="straightConnector1">
            <a:avLst/>
          </a:prstGeom>
          <a:ln w="38100">
            <a:solidFill>
              <a:srgbClr val="007E3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193102" y="2384533"/>
            <a:ext cx="1534250" cy="2938093"/>
          </a:xfrm>
          <a:prstGeom prst="straightConnector1">
            <a:avLst/>
          </a:prstGeom>
          <a:ln w="381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 rot="169741">
            <a:off x="1387826" y="1715246"/>
            <a:ext cx="1299811" cy="280868"/>
          </a:xfrm>
          <a:custGeom>
            <a:avLst/>
            <a:gdLst>
              <a:gd name="connsiteX0" fmla="*/ 0 w 1358900"/>
              <a:gd name="connsiteY0" fmla="*/ 281517 h 281517"/>
              <a:gd name="connsiteX1" fmla="*/ 609600 w 1358900"/>
              <a:gd name="connsiteY1" fmla="*/ 14817 h 281517"/>
              <a:gd name="connsiteX2" fmla="*/ 1358900 w 1358900"/>
              <a:gd name="connsiteY2" fmla="*/ 192617 h 281517"/>
              <a:gd name="connsiteX3" fmla="*/ 1358900 w 1358900"/>
              <a:gd name="connsiteY3" fmla="*/ 192617 h 28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8900" h="281517">
                <a:moveTo>
                  <a:pt x="0" y="281517"/>
                </a:moveTo>
                <a:cubicBezTo>
                  <a:pt x="191558" y="155575"/>
                  <a:pt x="383117" y="29634"/>
                  <a:pt x="609600" y="14817"/>
                </a:cubicBezTo>
                <a:cubicBezTo>
                  <a:pt x="836083" y="0"/>
                  <a:pt x="1358900" y="192617"/>
                  <a:pt x="1358900" y="192617"/>
                </a:cubicBezTo>
                <a:lnTo>
                  <a:pt x="1358900" y="192617"/>
                </a:lnTo>
              </a:path>
            </a:pathLst>
          </a:custGeom>
          <a:ln w="28575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8" name="Freeform 17"/>
          <p:cNvSpPr/>
          <p:nvPr/>
        </p:nvSpPr>
        <p:spPr>
          <a:xfrm rot="169741">
            <a:off x="5538019" y="1681499"/>
            <a:ext cx="1299811" cy="244399"/>
          </a:xfrm>
          <a:custGeom>
            <a:avLst/>
            <a:gdLst>
              <a:gd name="connsiteX0" fmla="*/ 0 w 1358900"/>
              <a:gd name="connsiteY0" fmla="*/ 281517 h 281517"/>
              <a:gd name="connsiteX1" fmla="*/ 609600 w 1358900"/>
              <a:gd name="connsiteY1" fmla="*/ 14817 h 281517"/>
              <a:gd name="connsiteX2" fmla="*/ 1358900 w 1358900"/>
              <a:gd name="connsiteY2" fmla="*/ 192617 h 281517"/>
              <a:gd name="connsiteX3" fmla="*/ 1358900 w 1358900"/>
              <a:gd name="connsiteY3" fmla="*/ 192617 h 28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8900" h="281517">
                <a:moveTo>
                  <a:pt x="0" y="281517"/>
                </a:moveTo>
                <a:cubicBezTo>
                  <a:pt x="191558" y="155575"/>
                  <a:pt x="383117" y="29634"/>
                  <a:pt x="609600" y="14817"/>
                </a:cubicBezTo>
                <a:cubicBezTo>
                  <a:pt x="836083" y="0"/>
                  <a:pt x="1358900" y="192617"/>
                  <a:pt x="1358900" y="192617"/>
                </a:cubicBezTo>
                <a:lnTo>
                  <a:pt x="1358900" y="192617"/>
                </a:lnTo>
              </a:path>
            </a:pathLst>
          </a:custGeom>
          <a:ln w="28575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764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Computation generates actions to make reactive rules true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9129" y="5302389"/>
            <a:ext cx="1989376" cy="6714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13145" y="53959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External events</a:t>
            </a:r>
          </a:p>
        </p:txBody>
      </p:sp>
      <p:sp>
        <p:nvSpPr>
          <p:cNvPr id="9" name="Oval 8"/>
          <p:cNvSpPr/>
          <p:nvPr/>
        </p:nvSpPr>
        <p:spPr>
          <a:xfrm>
            <a:off x="3567529" y="1618901"/>
            <a:ext cx="2436590" cy="1526448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364017" y="2064035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The current state is updated.</a:t>
            </a:r>
          </a:p>
        </p:txBody>
      </p:sp>
      <p:sp>
        <p:nvSpPr>
          <p:cNvPr id="11" name="Oval 10"/>
          <p:cNvSpPr/>
          <p:nvPr/>
        </p:nvSpPr>
        <p:spPr>
          <a:xfrm>
            <a:off x="5875466" y="3573015"/>
            <a:ext cx="2440949" cy="1327363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707721" y="5131721"/>
            <a:ext cx="2451185" cy="1424311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1403648" y="3480515"/>
            <a:ext cx="2315220" cy="1477500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724128" y="3786952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Reactive rules whose conditions are true </a:t>
            </a:r>
          </a:p>
          <a:p>
            <a:pPr algn="ctr"/>
            <a:r>
              <a:rPr lang="en-GB" dirty="0"/>
              <a:t>are triggered.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39657" y="5420325"/>
            <a:ext cx="3004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Logic programs </a:t>
            </a:r>
          </a:p>
          <a:p>
            <a:pPr algn="ctr"/>
            <a:r>
              <a:rPr lang="en-GB" dirty="0"/>
              <a:t>reduce goals to </a:t>
            </a:r>
          </a:p>
          <a:p>
            <a:pPr algn="ctr"/>
            <a:r>
              <a:rPr lang="en-GB" dirty="0" err="1"/>
              <a:t>subgoals</a:t>
            </a:r>
            <a:r>
              <a:rPr lang="en-GB" dirty="0"/>
              <a:t> and actions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90353" y="3590282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Actions are </a:t>
            </a:r>
          </a:p>
          <a:p>
            <a:pPr algn="ctr"/>
            <a:r>
              <a:rPr lang="en-GB" dirty="0"/>
              <a:t>chosen and </a:t>
            </a:r>
          </a:p>
          <a:p>
            <a:pPr algn="ctr"/>
            <a:r>
              <a:rPr lang="en-GB" dirty="0"/>
              <a:t>combined with</a:t>
            </a:r>
          </a:p>
          <a:p>
            <a:pPr algn="ctr"/>
            <a:r>
              <a:rPr lang="en-GB" dirty="0"/>
              <a:t>external events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695392" y="2799402"/>
            <a:ext cx="1012329" cy="577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033373" y="4593534"/>
            <a:ext cx="497629" cy="6441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724128" y="2840162"/>
            <a:ext cx="1152128" cy="7328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943099" y="4973257"/>
            <a:ext cx="933157" cy="4407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2843808" y="4900378"/>
            <a:ext cx="1040419" cy="5446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92232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0" y="-99392"/>
            <a:ext cx="9277350" cy="7120279"/>
          </a:xfrm>
          <a:prstGeom prst="rect">
            <a:avLst/>
          </a:prstGeom>
          <a:solidFill>
            <a:srgbClr val="B7F1F7">
              <a:alpha val="4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200" dirty="0"/>
              <a:t>			</a:t>
            </a:r>
          </a:p>
          <a:p>
            <a:r>
              <a:rPr lang="en-US" sz="1200" dirty="0"/>
              <a:t>				</a:t>
            </a:r>
            <a:endParaRPr lang="en-US" sz="2400" dirty="0">
              <a:solidFill>
                <a:srgbClr val="0033CC"/>
              </a:solidFill>
              <a:latin typeface="Comic Sans MS" pitchFamily="26" charset="0"/>
            </a:endParaRPr>
          </a:p>
        </p:txBody>
      </p:sp>
      <p:sp>
        <p:nvSpPr>
          <p:cNvPr id="52230" name="Text Box 13"/>
          <p:cNvSpPr txBox="1">
            <a:spLocks noChangeArrowheads="1"/>
          </p:cNvSpPr>
          <p:nvPr/>
        </p:nvSpPr>
        <p:spPr bwMode="auto">
          <a:xfrm>
            <a:off x="-385886" y="2550407"/>
            <a:ext cx="8362950" cy="5406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457200"/>
            <a:r>
              <a:rPr lang="en-GB" sz="2000">
                <a:solidFill>
                  <a:srgbClr val="000000"/>
                </a:solidFill>
                <a:latin typeface="Comic Sans MS" pitchFamily="66" charset="0"/>
              </a:rPr>
              <a:t>  </a:t>
            </a:r>
            <a:endParaRPr lang="en-US" sz="20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2235" name="Text Box 20"/>
          <p:cNvSpPr txBox="1">
            <a:spLocks noChangeArrowheads="1"/>
          </p:cNvSpPr>
          <p:nvPr/>
        </p:nvSpPr>
        <p:spPr bwMode="auto">
          <a:xfrm>
            <a:off x="880780" y="5720224"/>
            <a:ext cx="2326877" cy="445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>
              <a:lnSpc>
                <a:spcPct val="8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Calibri" pitchFamily="34" charset="0"/>
              </a:rPr>
              <a:t>Observations</a:t>
            </a:r>
            <a:endParaRPr lang="es-ES" sz="2800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52237" name="Text Box 27"/>
          <p:cNvSpPr txBox="1">
            <a:spLocks noChangeArrowheads="1"/>
          </p:cNvSpPr>
          <p:nvPr/>
        </p:nvSpPr>
        <p:spPr bwMode="auto">
          <a:xfrm>
            <a:off x="3400475" y="6157267"/>
            <a:ext cx="1622431" cy="445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 defTabSz="457200">
              <a:lnSpc>
                <a:spcPct val="8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0000FF"/>
                </a:solidFill>
                <a:latin typeface="Calibri" pitchFamily="34" charset="0"/>
              </a:rPr>
              <a:t>The</a:t>
            </a:r>
            <a:r>
              <a:rPr lang="en-GB" sz="2000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latin typeface="Calibri" pitchFamily="34" charset="0"/>
              </a:rPr>
              <a:t>world</a:t>
            </a:r>
            <a:endParaRPr lang="en-US" sz="2800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14" name="Oval 3"/>
          <p:cNvSpPr>
            <a:spLocks noChangeArrowheads="1"/>
          </p:cNvSpPr>
          <p:nvPr/>
        </p:nvSpPr>
        <p:spPr bwMode="auto">
          <a:xfrm>
            <a:off x="-2348054" y="1334189"/>
            <a:ext cx="4288119" cy="387127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57200"/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" name="Oval 3"/>
          <p:cNvSpPr>
            <a:spLocks noChangeArrowheads="1"/>
          </p:cNvSpPr>
          <p:nvPr/>
        </p:nvSpPr>
        <p:spPr bwMode="auto">
          <a:xfrm>
            <a:off x="6228184" y="1301795"/>
            <a:ext cx="4288119" cy="387127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57200"/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1940065" y="1451354"/>
            <a:ext cx="4288119" cy="387127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57200"/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5389761" y="5720224"/>
            <a:ext cx="2326877" cy="445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>
              <a:lnSpc>
                <a:spcPct val="8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Calibri" pitchFamily="34" charset="0"/>
              </a:rPr>
              <a:t>Actions</a:t>
            </a:r>
            <a:endParaRPr lang="es-ES" sz="2800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3563888" y="1938898"/>
            <a:ext cx="1296144" cy="445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>
              <a:lnSpc>
                <a:spcPct val="8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Calibri" pitchFamily="34" charset="0"/>
              </a:rPr>
              <a:t>Goals</a:t>
            </a:r>
            <a:endParaRPr lang="es-ES" sz="2800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3400475" y="3828502"/>
            <a:ext cx="2326877" cy="445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>
              <a:lnSpc>
                <a:spcPct val="8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Calibri" pitchFamily="34" charset="0"/>
              </a:rPr>
              <a:t>Beliefs</a:t>
            </a:r>
            <a:endParaRPr lang="es-ES" sz="2800" dirty="0">
              <a:solidFill>
                <a:srgbClr val="0000FF"/>
              </a:solidFill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339752" y="2384534"/>
            <a:ext cx="1674103" cy="2938092"/>
          </a:xfrm>
          <a:prstGeom prst="straightConnector1">
            <a:avLst/>
          </a:prstGeom>
          <a:ln w="38100">
            <a:solidFill>
              <a:srgbClr val="007E3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193102" y="2384533"/>
            <a:ext cx="1534250" cy="2938093"/>
          </a:xfrm>
          <a:prstGeom prst="straightConnector1">
            <a:avLst/>
          </a:prstGeom>
          <a:ln w="381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 rot="169741">
            <a:off x="1387826" y="1715246"/>
            <a:ext cx="1299811" cy="280868"/>
          </a:xfrm>
          <a:custGeom>
            <a:avLst/>
            <a:gdLst>
              <a:gd name="connsiteX0" fmla="*/ 0 w 1358900"/>
              <a:gd name="connsiteY0" fmla="*/ 281517 h 281517"/>
              <a:gd name="connsiteX1" fmla="*/ 609600 w 1358900"/>
              <a:gd name="connsiteY1" fmla="*/ 14817 h 281517"/>
              <a:gd name="connsiteX2" fmla="*/ 1358900 w 1358900"/>
              <a:gd name="connsiteY2" fmla="*/ 192617 h 281517"/>
              <a:gd name="connsiteX3" fmla="*/ 1358900 w 1358900"/>
              <a:gd name="connsiteY3" fmla="*/ 192617 h 28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8900" h="281517">
                <a:moveTo>
                  <a:pt x="0" y="281517"/>
                </a:moveTo>
                <a:cubicBezTo>
                  <a:pt x="191558" y="155575"/>
                  <a:pt x="383117" y="29634"/>
                  <a:pt x="609600" y="14817"/>
                </a:cubicBezTo>
                <a:cubicBezTo>
                  <a:pt x="836083" y="0"/>
                  <a:pt x="1358900" y="192617"/>
                  <a:pt x="1358900" y="192617"/>
                </a:cubicBezTo>
                <a:lnTo>
                  <a:pt x="1358900" y="192617"/>
                </a:lnTo>
              </a:path>
            </a:pathLst>
          </a:custGeom>
          <a:ln w="2857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8" name="Freeform 17"/>
          <p:cNvSpPr/>
          <p:nvPr/>
        </p:nvSpPr>
        <p:spPr>
          <a:xfrm rot="169741">
            <a:off x="5538019" y="1681499"/>
            <a:ext cx="1299811" cy="244399"/>
          </a:xfrm>
          <a:custGeom>
            <a:avLst/>
            <a:gdLst>
              <a:gd name="connsiteX0" fmla="*/ 0 w 1358900"/>
              <a:gd name="connsiteY0" fmla="*/ 281517 h 281517"/>
              <a:gd name="connsiteX1" fmla="*/ 609600 w 1358900"/>
              <a:gd name="connsiteY1" fmla="*/ 14817 h 281517"/>
              <a:gd name="connsiteX2" fmla="*/ 1358900 w 1358900"/>
              <a:gd name="connsiteY2" fmla="*/ 192617 h 281517"/>
              <a:gd name="connsiteX3" fmla="*/ 1358900 w 1358900"/>
              <a:gd name="connsiteY3" fmla="*/ 192617 h 28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8900" h="281517">
                <a:moveTo>
                  <a:pt x="0" y="281517"/>
                </a:moveTo>
                <a:cubicBezTo>
                  <a:pt x="191558" y="155575"/>
                  <a:pt x="383117" y="29634"/>
                  <a:pt x="609600" y="14817"/>
                </a:cubicBezTo>
                <a:cubicBezTo>
                  <a:pt x="836083" y="0"/>
                  <a:pt x="1358900" y="192617"/>
                  <a:pt x="1358900" y="192617"/>
                </a:cubicBezTo>
                <a:lnTo>
                  <a:pt x="1358900" y="192617"/>
                </a:lnTo>
              </a:path>
            </a:pathLst>
          </a:custGeom>
          <a:ln w="2857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-385886" y="63673"/>
            <a:ext cx="9529886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720000" lvl="1">
              <a:lnSpc>
                <a:spcPct val="120000"/>
              </a:lnSpc>
              <a:buClr>
                <a:srgbClr val="0000FF"/>
              </a:buClr>
            </a:pPr>
            <a:r>
              <a:rPr lang="en-GB" sz="2800" dirty="0">
                <a:solidFill>
                  <a:srgbClr val="003DB8"/>
                </a:solidFill>
              </a:rPr>
              <a:t>		</a:t>
            </a:r>
            <a:r>
              <a:rPr lang="en-GB" sz="2800" dirty="0">
                <a:solidFill>
                  <a:srgbClr val="006600"/>
                </a:solidFill>
              </a:rPr>
              <a:t>forward</a:t>
            </a:r>
            <a:r>
              <a:rPr lang="en-GB" sz="2800" dirty="0">
                <a:solidFill>
                  <a:srgbClr val="003DB8"/>
                </a:solidFill>
              </a:rPr>
              <a:t> + </a:t>
            </a:r>
            <a:r>
              <a:rPr lang="en-GB" sz="2800" dirty="0">
                <a:solidFill>
                  <a:srgbClr val="FF0000"/>
                </a:solidFill>
              </a:rPr>
              <a:t>backward</a:t>
            </a:r>
            <a:r>
              <a:rPr lang="en-GB" sz="2800" dirty="0">
                <a:solidFill>
                  <a:srgbClr val="003DB8"/>
                </a:solidFill>
              </a:rPr>
              <a:t> reasoning</a:t>
            </a:r>
            <a:endParaRPr lang="en-US" sz="2400" dirty="0">
              <a:solidFill>
                <a:srgbClr val="0000FF"/>
              </a:solidFill>
              <a:latin typeface="Calibri" pitchFamily="34" charset="0"/>
              <a:ea typeface="Times New Roman" pitchFamily="18" charset="0"/>
              <a:cs typeface="Arial Narrow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003961" y="1052736"/>
            <a:ext cx="1334951" cy="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608926" y="1052736"/>
            <a:ext cx="140492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55650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-133350" y="-279413"/>
            <a:ext cx="9277350" cy="7128792"/>
          </a:xfrm>
          <a:prstGeom prst="rect">
            <a:avLst/>
          </a:prstGeom>
          <a:solidFill>
            <a:srgbClr val="B7F1F7">
              <a:alpha val="4392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200" dirty="0"/>
              <a:t>			</a:t>
            </a:r>
          </a:p>
          <a:p>
            <a:r>
              <a:rPr lang="en-US" sz="1200" dirty="0"/>
              <a:t>				</a:t>
            </a:r>
            <a:endParaRPr lang="en-US" sz="2400" dirty="0">
              <a:solidFill>
                <a:srgbClr val="0033CC"/>
              </a:solidFill>
              <a:latin typeface="Comic Sans MS" pitchFamily="26" charset="0"/>
            </a:endParaRPr>
          </a:p>
        </p:txBody>
      </p:sp>
      <p:sp>
        <p:nvSpPr>
          <p:cNvPr id="52230" name="Text Box 13"/>
          <p:cNvSpPr txBox="1">
            <a:spLocks noChangeArrowheads="1"/>
          </p:cNvSpPr>
          <p:nvPr/>
        </p:nvSpPr>
        <p:spPr bwMode="auto">
          <a:xfrm>
            <a:off x="25474" y="1451354"/>
            <a:ext cx="8362950" cy="5406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457200"/>
            <a:r>
              <a:rPr lang="en-GB" sz="2000">
                <a:solidFill>
                  <a:srgbClr val="000000"/>
                </a:solidFill>
                <a:latin typeface="Comic Sans MS" pitchFamily="66" charset="0"/>
              </a:rPr>
              <a:t>  </a:t>
            </a:r>
            <a:endParaRPr lang="en-US" sz="20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2235" name="Text Box 20"/>
          <p:cNvSpPr txBox="1">
            <a:spLocks noChangeArrowheads="1"/>
          </p:cNvSpPr>
          <p:nvPr/>
        </p:nvSpPr>
        <p:spPr bwMode="auto">
          <a:xfrm>
            <a:off x="880780" y="5720224"/>
            <a:ext cx="2326877" cy="445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>
              <a:lnSpc>
                <a:spcPct val="8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Calibri" pitchFamily="34" charset="0"/>
              </a:rPr>
              <a:t>Conditions</a:t>
            </a:r>
            <a:endParaRPr lang="es-ES" sz="2800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52244" name="Text Box 32"/>
          <p:cNvSpPr txBox="1">
            <a:spLocks noChangeArrowheads="1"/>
          </p:cNvSpPr>
          <p:nvPr/>
        </p:nvSpPr>
        <p:spPr bwMode="auto">
          <a:xfrm>
            <a:off x="-385886" y="188640"/>
            <a:ext cx="9529886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720000" lvl="1">
              <a:lnSpc>
                <a:spcPct val="12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3200" dirty="0"/>
              <a:t>Production Systems</a:t>
            </a:r>
            <a:endParaRPr lang="en-US" sz="2800" dirty="0">
              <a:solidFill>
                <a:srgbClr val="0000FF"/>
              </a:solidFill>
              <a:latin typeface="Calibri" pitchFamily="34" charset="0"/>
              <a:ea typeface="Times New Roman" pitchFamily="18" charset="0"/>
              <a:cs typeface="Arial Narrow" pitchFamily="34" charset="0"/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1940065" y="1451354"/>
            <a:ext cx="4288119" cy="387127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57200"/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5652120" y="5720224"/>
            <a:ext cx="2326877" cy="445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>
              <a:lnSpc>
                <a:spcPct val="8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0000FF"/>
                </a:solidFill>
                <a:latin typeface="Calibri" pitchFamily="34" charset="0"/>
              </a:rPr>
              <a:t>Actions</a:t>
            </a:r>
            <a:endParaRPr lang="es-ES" sz="2800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25" name="Arc 24"/>
          <p:cNvSpPr/>
          <p:nvPr/>
        </p:nvSpPr>
        <p:spPr>
          <a:xfrm rot="16200000">
            <a:off x="1829488" y="3395561"/>
            <a:ext cx="4464494" cy="4243340"/>
          </a:xfrm>
          <a:prstGeom prst="arc">
            <a:avLst>
              <a:gd name="adj1" fmla="val 16200000"/>
              <a:gd name="adj2" fmla="val 5400782"/>
            </a:avLst>
          </a:prstGeom>
          <a:ln w="38100">
            <a:solidFill>
              <a:srgbClr val="008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-2348054" y="1334189"/>
            <a:ext cx="4288119" cy="387127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57200"/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" name="Oval 3"/>
          <p:cNvSpPr>
            <a:spLocks noChangeArrowheads="1"/>
          </p:cNvSpPr>
          <p:nvPr/>
        </p:nvSpPr>
        <p:spPr bwMode="auto">
          <a:xfrm>
            <a:off x="6244364" y="1349347"/>
            <a:ext cx="4288119" cy="387127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57200"/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4270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65188"/>
            <a:ext cx="8956461" cy="585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5041653"/>
            <a:ext cx="6912768" cy="16798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12126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04248" y="274638"/>
            <a:ext cx="2087884" cy="306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1068-D62E-422C-AB7D-5FE9A09DEB85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68313" y="2492896"/>
            <a:ext cx="8218487" cy="331236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  <a:p>
            <a:pPr marL="44450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Rules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if-then structures...</a:t>
            </a:r>
          </a:p>
          <a:p>
            <a:pPr marL="44450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sz="2400" dirty="0"/>
              <a:t>  very similar to the conditionals...</a:t>
            </a:r>
          </a:p>
          <a:p>
            <a:pPr marL="44450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but they have</a:t>
            </a:r>
            <a:r>
              <a:rPr kumimoji="0" lang="en-GB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different</a:t>
            </a:r>
          </a:p>
          <a:p>
            <a:pPr marL="44450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sz="2400" baseline="0" dirty="0"/>
              <a:t>  representational</a:t>
            </a:r>
            <a:r>
              <a:rPr lang="en-GB" sz="2400" dirty="0"/>
              <a:t> and computational  properties.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1600" y="620688"/>
            <a:ext cx="52565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</a:rPr>
              <a:t>Confusion about the relationship between logic and human thinking</a:t>
            </a:r>
          </a:p>
        </p:txBody>
      </p:sp>
    </p:spTree>
    <p:extLst>
      <p:ext uri="{BB962C8B-B14F-4D97-AF65-F5344CB8AC3E}">
        <p14:creationId xmlns:p14="http://schemas.microsoft.com/office/powerpoint/2010/main" val="316878664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94</a:t>
            </a:fld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938" y="1209148"/>
            <a:ext cx="7848600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536" y="2738239"/>
            <a:ext cx="8351837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95536" y="2852936"/>
            <a:ext cx="871296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FF0000"/>
                </a:solidFill>
              </a:rPr>
              <a:t>Logic Program in LPS:</a:t>
            </a:r>
            <a:r>
              <a:rPr lang="en-GB" sz="2200" dirty="0">
                <a:solidFill>
                  <a:srgbClr val="000000"/>
                </a:solidFill>
              </a:rPr>
              <a:t> </a:t>
            </a:r>
          </a:p>
          <a:p>
            <a:r>
              <a:rPr lang="en-GB" sz="2200" i="1" dirty="0">
                <a:solidFill>
                  <a:srgbClr val="000000"/>
                </a:solidFill>
              </a:rPr>
              <a:t>		</a:t>
            </a:r>
            <a:r>
              <a:rPr lang="en-GB" sz="2200" i="1" dirty="0">
                <a:solidFill>
                  <a:srgbClr val="0000FF"/>
                </a:solidFill>
              </a:rPr>
              <a:t>You go home from T1 to T2</a:t>
            </a:r>
          </a:p>
          <a:p>
            <a:r>
              <a:rPr lang="en-GB" sz="2200" i="1" dirty="0">
                <a:solidFill>
                  <a:srgbClr val="0000FF"/>
                </a:solidFill>
              </a:rPr>
              <a:t>		 </a:t>
            </a:r>
            <a:r>
              <a:rPr lang="fr-FR" sz="2200" i="1" dirty="0">
                <a:solidFill>
                  <a:srgbClr val="CC0000"/>
                </a:solidFill>
                <a:sym typeface="Symbol"/>
              </a:rPr>
              <a:t>if</a:t>
            </a:r>
            <a:r>
              <a:rPr lang="en-GB" sz="2200" i="1" dirty="0">
                <a:solidFill>
                  <a:srgbClr val="0000FF"/>
                </a:solidFill>
              </a:rPr>
              <a:t> 	you have the bus fare at T1, </a:t>
            </a:r>
          </a:p>
          <a:p>
            <a:r>
              <a:rPr lang="en-GB" sz="2200" i="1" dirty="0">
                <a:solidFill>
                  <a:srgbClr val="0000FF"/>
                </a:solidFill>
              </a:rPr>
              <a:t>			you catch a bus from T1 to T2.</a:t>
            </a:r>
            <a:endParaRPr lang="en-GB" sz="2200" i="1" dirty="0">
              <a:solidFill>
                <a:srgbClr val="000000"/>
              </a:solidFill>
            </a:endParaRPr>
          </a:p>
          <a:p>
            <a:endParaRPr lang="en-GB" sz="14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FF0000"/>
                </a:solidFill>
              </a:rPr>
              <a:t>More precisely and more generally: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i="1" dirty="0">
                <a:solidFill>
                  <a:srgbClr val="000000"/>
                </a:solidFill>
              </a:rPr>
              <a:t>		</a:t>
            </a:r>
            <a:r>
              <a:rPr lang="fr-FR" sz="2200" i="1" dirty="0">
                <a:solidFill>
                  <a:srgbClr val="0000FF"/>
                </a:solidFill>
              </a:rPr>
              <a:t>go(Agent, Destination) </a:t>
            </a:r>
            <a:r>
              <a:rPr lang="fr-FR" sz="2200" i="1" dirty="0" err="1">
                <a:solidFill>
                  <a:srgbClr val="0000FF"/>
                </a:solidFill>
              </a:rPr>
              <a:t>from</a:t>
            </a:r>
            <a:r>
              <a:rPr lang="fr-FR" sz="2200" i="1" dirty="0">
                <a:solidFill>
                  <a:srgbClr val="0000FF"/>
                </a:solidFill>
              </a:rPr>
              <a:t> T1 to T3</a:t>
            </a:r>
          </a:p>
          <a:p>
            <a:r>
              <a:rPr lang="fr-FR" sz="2200" i="1" dirty="0">
                <a:solidFill>
                  <a:srgbClr val="0000FF"/>
                </a:solidFill>
                <a:sym typeface="Symbol"/>
              </a:rPr>
              <a:t>		</a:t>
            </a:r>
            <a:r>
              <a:rPr lang="fr-FR" sz="2200" i="1" dirty="0">
                <a:solidFill>
                  <a:srgbClr val="FF0000"/>
                </a:solidFill>
                <a:sym typeface="Symbol"/>
              </a:rPr>
              <a:t>if</a:t>
            </a:r>
            <a:r>
              <a:rPr lang="fr-FR" sz="2200" i="1" dirty="0">
                <a:solidFill>
                  <a:srgbClr val="0000FF"/>
                </a:solidFill>
              </a:rPr>
              <a:t>  	at(Agent, Location) at T1,</a:t>
            </a:r>
            <a:endParaRPr lang="fr-FR" sz="2200" i="1" dirty="0">
              <a:solidFill>
                <a:srgbClr val="000000"/>
              </a:solidFill>
            </a:endParaRPr>
          </a:p>
          <a:p>
            <a:r>
              <a:rPr lang="fr-FR" sz="2200" i="1" dirty="0">
                <a:solidFill>
                  <a:srgbClr val="000000"/>
                </a:solidFill>
              </a:rPr>
              <a:t>			</a:t>
            </a:r>
            <a:r>
              <a:rPr lang="en-GB" sz="2200" i="1" dirty="0" err="1">
                <a:solidFill>
                  <a:srgbClr val="0000FF"/>
                </a:solidFill>
              </a:rPr>
              <a:t>busRoute</a:t>
            </a:r>
            <a:r>
              <a:rPr lang="en-GB" sz="2200" i="1" dirty="0">
                <a:solidFill>
                  <a:srgbClr val="0000FF"/>
                </a:solidFill>
              </a:rPr>
              <a:t>(Bus, Location, Destination),</a:t>
            </a:r>
            <a:endParaRPr lang="en-GB" sz="2200" i="1" dirty="0">
              <a:solidFill>
                <a:srgbClr val="000000"/>
              </a:solidFill>
            </a:endParaRPr>
          </a:p>
          <a:p>
            <a:r>
              <a:rPr lang="en-GB" sz="2200" i="1" dirty="0">
                <a:solidFill>
                  <a:srgbClr val="000000"/>
                </a:solidFill>
              </a:rPr>
              <a:t>			</a:t>
            </a:r>
            <a:r>
              <a:rPr lang="en-GB" sz="2200" i="1" dirty="0">
                <a:solidFill>
                  <a:srgbClr val="0000FF"/>
                </a:solidFill>
              </a:rPr>
              <a:t>catch(Agent, Bus, Location) from T1 to T2.</a:t>
            </a:r>
          </a:p>
          <a:p>
            <a:r>
              <a:rPr lang="en-GB" sz="2200" i="1" dirty="0">
                <a:solidFill>
                  <a:srgbClr val="0000FF"/>
                </a:solidFill>
              </a:rPr>
              <a:t>			disembark(Agent, Bus, Destination) from T2, to T3.</a:t>
            </a:r>
            <a:endParaRPr lang="en-GB" sz="2400" dirty="0">
              <a:solidFill>
                <a:srgbClr val="000000"/>
              </a:solidFill>
            </a:endParaRPr>
          </a:p>
          <a:p>
            <a:endParaRPr lang="en-GB" sz="2400" dirty="0">
              <a:solidFill>
                <a:srgbClr val="000000"/>
              </a:solidFill>
              <a:latin typeface="Mangal"/>
            </a:endParaRPr>
          </a:p>
          <a:p>
            <a:endParaRPr lang="en-GB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246146" y="1774481"/>
            <a:ext cx="9230767" cy="94676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32520" y="188178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Reactive rules and logic programs: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It can be hard to tell the difference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295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476672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Logic as the representation of human thought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3368" y="1201438"/>
            <a:ext cx="8029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 communication is easy to understand </a:t>
            </a:r>
          </a:p>
          <a:p>
            <a:r>
              <a:rPr lang="en-GB" sz="2000" dirty="0"/>
              <a:t>if 	it is expressed in a form that </a:t>
            </a:r>
          </a:p>
          <a:p>
            <a:r>
              <a:rPr lang="en-GB" sz="2000" dirty="0"/>
              <a:t>	is close to the reader’s  mental representation</a:t>
            </a:r>
            <a:r>
              <a:rPr lang="en-GB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5306" y="2588559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 communication about how to behave in an emergency</a:t>
            </a:r>
          </a:p>
          <a:p>
            <a:r>
              <a:rPr lang="en-GB" sz="2000" dirty="0"/>
              <a:t>should be easy to understand.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5276" y="5261617"/>
            <a:ext cx="829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890651" y="3624332"/>
            <a:ext cx="77961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Therefore, a communication about how to behave in an emergency</a:t>
            </a:r>
          </a:p>
          <a:p>
            <a:r>
              <a:rPr lang="en-GB" sz="2000" dirty="0"/>
              <a:t>should be expressed in a form that </a:t>
            </a:r>
          </a:p>
          <a:p>
            <a:r>
              <a:rPr lang="en-GB" sz="2000" dirty="0"/>
              <a:t>is close to the reader’ mental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77442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04664"/>
            <a:ext cx="8507288" cy="5725616"/>
          </a:xfrm>
          <a:ln w="19050">
            <a:solidFill>
              <a:srgbClr val="0000FF"/>
            </a:solidFill>
          </a:ln>
        </p:spPr>
        <p:txBody>
          <a:bodyPr>
            <a:normAutofit fontScale="92500" lnSpcReduction="20000"/>
          </a:bodyPr>
          <a:lstStyle/>
          <a:p>
            <a:pPr algn="ctr">
              <a:lnSpc>
                <a:spcPct val="120000"/>
              </a:lnSpc>
            </a:pPr>
            <a:endParaRPr lang="en-GB" sz="3000" dirty="0">
              <a:solidFill>
                <a:srgbClr val="FF0000"/>
              </a:solidFill>
              <a:latin typeface="Book Antiqua" pitchFamily="18" charset="0"/>
              <a:cs typeface="Arabic Typesetting" pitchFamily="66" charset="-78"/>
            </a:endParaRPr>
          </a:p>
          <a:p>
            <a:pPr algn="ctr">
              <a:lnSpc>
                <a:spcPct val="120000"/>
              </a:lnSpc>
            </a:pPr>
            <a:r>
              <a:rPr lang="en-GB" sz="3000" dirty="0">
                <a:solidFill>
                  <a:srgbClr val="FF0000"/>
                </a:solidFill>
                <a:latin typeface="Book Antiqua" pitchFamily="18" charset="0"/>
                <a:cs typeface="Arabic Typesetting" pitchFamily="66" charset="-78"/>
              </a:rPr>
              <a:t>Emergencies</a:t>
            </a:r>
          </a:p>
          <a:p>
            <a:pPr>
              <a:lnSpc>
                <a:spcPct val="120000"/>
              </a:lnSpc>
            </a:pPr>
            <a:endParaRPr lang="en-GB" sz="2600" dirty="0">
              <a:latin typeface="Book Antiqua" pitchFamily="18" charset="0"/>
              <a:cs typeface="Arabic Typesetting" pitchFamily="66" charset="-78"/>
            </a:endParaRPr>
          </a:p>
          <a:p>
            <a:pPr marL="812800">
              <a:lnSpc>
                <a:spcPct val="120000"/>
              </a:lnSpc>
            </a:pPr>
            <a:r>
              <a:rPr lang="en-US" sz="2600" dirty="0">
                <a:latin typeface="Book Antiqua" pitchFamily="18" charset="0"/>
                <a:cs typeface="Arabic Typesetting" pitchFamily="66" charset="-78"/>
              </a:rPr>
              <a:t>Press the alarm signal button</a:t>
            </a:r>
            <a:r>
              <a:rPr lang="en-US" sz="2600" dirty="0">
                <a:solidFill>
                  <a:srgbClr val="FF0000"/>
                </a:solidFill>
                <a:latin typeface="Book Antiqua" pitchFamily="18" charset="0"/>
                <a:cs typeface="Arabic Typesetting" pitchFamily="66" charset="-78"/>
              </a:rPr>
              <a:t> </a:t>
            </a:r>
          </a:p>
          <a:p>
            <a:pPr marL="812800">
              <a:lnSpc>
                <a:spcPct val="120000"/>
              </a:lnSpc>
            </a:pPr>
            <a:r>
              <a:rPr lang="en-GB" sz="2600" dirty="0">
                <a:solidFill>
                  <a:srgbClr val="FF0000"/>
                </a:solidFill>
                <a:latin typeface="Book Antiqua" pitchFamily="18" charset="0"/>
                <a:cs typeface="Arabic Typesetting" pitchFamily="66" charset="-78"/>
              </a:rPr>
              <a:t>to </a:t>
            </a:r>
            <a:r>
              <a:rPr lang="en-GB" sz="2600" dirty="0">
                <a:latin typeface="Book Antiqua" pitchFamily="18" charset="0"/>
                <a:cs typeface="Arabic Typesetting" pitchFamily="66" charset="-78"/>
              </a:rPr>
              <a:t>alert the driver.</a:t>
            </a:r>
          </a:p>
          <a:p>
            <a:pPr marL="812800">
              <a:lnSpc>
                <a:spcPct val="120000"/>
              </a:lnSpc>
            </a:pPr>
            <a:r>
              <a:rPr lang="en-US" sz="2600" dirty="0">
                <a:latin typeface="Book Antiqua" pitchFamily="18" charset="0"/>
                <a:cs typeface="Arabic Typesetting" pitchFamily="66" charset="-78"/>
              </a:rPr>
              <a:t>  </a:t>
            </a:r>
            <a:endParaRPr lang="en-GB" sz="2600" dirty="0">
              <a:latin typeface="Book Antiqua" pitchFamily="18" charset="0"/>
              <a:cs typeface="Arabic Typesetting" pitchFamily="66" charset="-78"/>
            </a:endParaRPr>
          </a:p>
          <a:p>
            <a:pPr marL="812800">
              <a:lnSpc>
                <a:spcPct val="120000"/>
              </a:lnSpc>
            </a:pPr>
            <a:r>
              <a:rPr lang="en-US" sz="2600" dirty="0">
                <a:latin typeface="Book Antiqua" pitchFamily="18" charset="0"/>
                <a:cs typeface="Arabic Typesetting" pitchFamily="66" charset="-78"/>
              </a:rPr>
              <a:t>The driver will stop </a:t>
            </a:r>
            <a:endParaRPr lang="en-GB" sz="2600" dirty="0">
              <a:latin typeface="Book Antiqua" pitchFamily="18" charset="0"/>
              <a:cs typeface="Arabic Typesetting" pitchFamily="66" charset="-78"/>
            </a:endParaRPr>
          </a:p>
          <a:p>
            <a:pPr marL="812800">
              <a:lnSpc>
                <a:spcPct val="120000"/>
              </a:lnSpc>
            </a:pPr>
            <a:r>
              <a:rPr lang="en-US" sz="2600" dirty="0">
                <a:solidFill>
                  <a:srgbClr val="FF0000"/>
                </a:solidFill>
                <a:latin typeface="Book Antiqua" pitchFamily="18" charset="0"/>
                <a:cs typeface="Arabic Typesetting" pitchFamily="66" charset="-78"/>
              </a:rPr>
              <a:t>if </a:t>
            </a:r>
            <a:r>
              <a:rPr lang="en-US" sz="2600" dirty="0">
                <a:latin typeface="Book Antiqua" pitchFamily="18" charset="0"/>
                <a:cs typeface="Arabic Typesetting" pitchFamily="66" charset="-78"/>
              </a:rPr>
              <a:t>any part of the train is in a station.</a:t>
            </a:r>
            <a:endParaRPr lang="en-GB" sz="2600" dirty="0">
              <a:latin typeface="Book Antiqua" pitchFamily="18" charset="0"/>
              <a:cs typeface="Arabic Typesetting" pitchFamily="66" charset="-78"/>
            </a:endParaRPr>
          </a:p>
          <a:p>
            <a:pPr marL="812800">
              <a:lnSpc>
                <a:spcPct val="120000"/>
              </a:lnSpc>
            </a:pPr>
            <a:r>
              <a:rPr lang="en-US" sz="2600" dirty="0">
                <a:latin typeface="Book Antiqua" pitchFamily="18" charset="0"/>
                <a:cs typeface="Arabic Typesetting" pitchFamily="66" charset="-78"/>
              </a:rPr>
              <a:t> </a:t>
            </a:r>
            <a:endParaRPr lang="en-GB" sz="2600" dirty="0">
              <a:latin typeface="Book Antiqua" pitchFamily="18" charset="0"/>
              <a:cs typeface="Arabic Typesetting" pitchFamily="66" charset="-78"/>
            </a:endParaRPr>
          </a:p>
          <a:p>
            <a:pPr marL="812800">
              <a:lnSpc>
                <a:spcPct val="120000"/>
              </a:lnSpc>
            </a:pPr>
            <a:r>
              <a:rPr lang="en-US" sz="2600" dirty="0">
                <a:solidFill>
                  <a:srgbClr val="FF0000"/>
                </a:solidFill>
                <a:latin typeface="Book Antiqua" pitchFamily="18" charset="0"/>
                <a:cs typeface="Arabic Typesetting" pitchFamily="66" charset="-78"/>
              </a:rPr>
              <a:t>If not</a:t>
            </a:r>
            <a:r>
              <a:rPr lang="en-US" sz="2600" dirty="0">
                <a:latin typeface="Book Antiqua" pitchFamily="18" charset="0"/>
                <a:cs typeface="Arabic Typesetting" pitchFamily="66" charset="-78"/>
              </a:rPr>
              <a:t>, the train will continue to the next station,</a:t>
            </a:r>
            <a:endParaRPr lang="en-GB" sz="2600" dirty="0">
              <a:latin typeface="Book Antiqua" pitchFamily="18" charset="0"/>
              <a:cs typeface="Arabic Typesetting" pitchFamily="66" charset="-78"/>
            </a:endParaRPr>
          </a:p>
          <a:p>
            <a:pPr marL="812800">
              <a:lnSpc>
                <a:spcPct val="120000"/>
              </a:lnSpc>
            </a:pPr>
            <a:r>
              <a:rPr lang="en-US" sz="2600" dirty="0">
                <a:latin typeface="Book Antiqua" pitchFamily="18" charset="0"/>
                <a:cs typeface="Arabic Typesetting" pitchFamily="66" charset="-78"/>
              </a:rPr>
              <a:t>where help can more easily be given.</a:t>
            </a:r>
            <a:endParaRPr lang="en-GB" sz="2600" dirty="0">
              <a:latin typeface="Book Antiqua" pitchFamily="18" charset="0"/>
              <a:cs typeface="Arabic Typesetting" pitchFamily="66" charset="-78"/>
            </a:endParaRPr>
          </a:p>
          <a:p>
            <a:pPr marL="812800">
              <a:lnSpc>
                <a:spcPct val="120000"/>
              </a:lnSpc>
            </a:pPr>
            <a:r>
              <a:rPr lang="en-US" sz="2600" dirty="0">
                <a:latin typeface="Book Antiqua" pitchFamily="18" charset="0"/>
                <a:cs typeface="Arabic Typesetting" pitchFamily="66" charset="-78"/>
              </a:rPr>
              <a:t> </a:t>
            </a:r>
            <a:endParaRPr lang="en-GB" sz="2600" dirty="0">
              <a:latin typeface="Book Antiqua" pitchFamily="18" charset="0"/>
              <a:cs typeface="Arabic Typesetting" pitchFamily="66" charset="-78"/>
            </a:endParaRPr>
          </a:p>
          <a:p>
            <a:pPr marL="812800">
              <a:lnSpc>
                <a:spcPct val="120000"/>
              </a:lnSpc>
            </a:pPr>
            <a:r>
              <a:rPr lang="en-US" sz="2600" dirty="0">
                <a:latin typeface="Book Antiqua" pitchFamily="18" charset="0"/>
                <a:cs typeface="Arabic Typesetting" pitchFamily="66" charset="-78"/>
              </a:rPr>
              <a:t>There is a 50 pound penalty </a:t>
            </a:r>
          </a:p>
          <a:p>
            <a:pPr marL="812800">
              <a:lnSpc>
                <a:spcPct val="120000"/>
              </a:lnSpc>
            </a:pPr>
            <a:r>
              <a:rPr lang="en-US" sz="2600" dirty="0">
                <a:solidFill>
                  <a:srgbClr val="FF0000"/>
                </a:solidFill>
                <a:latin typeface="Book Antiqua" pitchFamily="18" charset="0"/>
                <a:cs typeface="Arabic Typesetting" pitchFamily="66" charset="-78"/>
              </a:rPr>
              <a:t>for</a:t>
            </a:r>
            <a:r>
              <a:rPr lang="en-US" sz="2600" dirty="0">
                <a:latin typeface="Book Antiqua" pitchFamily="18" charset="0"/>
                <a:cs typeface="Arabic Typesetting" pitchFamily="66" charset="-78"/>
              </a:rPr>
              <a:t> improper use.</a:t>
            </a:r>
          </a:p>
          <a:p>
            <a:pPr marL="812800"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US" sz="2703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0688" y="1617450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0688" y="266599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0688" y="3767577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0688" y="4869160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4160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The logic of sentence 1 is hidden</a:t>
            </a:r>
            <a:br>
              <a:rPr lang="en-US" dirty="0"/>
            </a:br>
            <a:r>
              <a:rPr lang="en-US" dirty="0"/>
              <a:t>by the imperative manner of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656" y="1814512"/>
            <a:ext cx="8229600" cy="4906963"/>
          </a:xfrm>
        </p:spPr>
        <p:txBody>
          <a:bodyPr>
            <a:noAutofit/>
          </a:bodyPr>
          <a:lstStyle/>
          <a:p>
            <a:pPr marL="812800">
              <a:lnSpc>
                <a:spcPct val="120000"/>
              </a:lnSpc>
            </a:pPr>
            <a:r>
              <a:rPr lang="en-US" sz="2400" dirty="0">
                <a:latin typeface="Book Antiqua" pitchFamily="18" charset="0"/>
                <a:cs typeface="Arabic Typesetting" pitchFamily="66" charset="-78"/>
              </a:rPr>
              <a:t>Press the alarm signal button</a:t>
            </a:r>
            <a:r>
              <a:rPr lang="en-US" sz="2400" dirty="0">
                <a:solidFill>
                  <a:srgbClr val="FF0000"/>
                </a:solidFill>
                <a:latin typeface="Book Antiqua" pitchFamily="18" charset="0"/>
                <a:cs typeface="Arabic Typesetting" pitchFamily="66" charset="-78"/>
              </a:rPr>
              <a:t> </a:t>
            </a:r>
          </a:p>
          <a:p>
            <a:pPr marL="812800">
              <a:lnSpc>
                <a:spcPct val="120000"/>
              </a:lnSpc>
            </a:pPr>
            <a:r>
              <a:rPr lang="en-GB" sz="2400" dirty="0">
                <a:solidFill>
                  <a:srgbClr val="FF0000"/>
                </a:solidFill>
                <a:latin typeface="Book Antiqua" pitchFamily="18" charset="0"/>
                <a:cs typeface="Arabic Typesetting" pitchFamily="66" charset="-78"/>
              </a:rPr>
              <a:t>to </a:t>
            </a:r>
            <a:r>
              <a:rPr lang="en-GB" sz="2400" dirty="0">
                <a:latin typeface="Book Antiqua" pitchFamily="18" charset="0"/>
                <a:cs typeface="Arabic Typesetting" pitchFamily="66" charset="-78"/>
              </a:rPr>
              <a:t>alert the driver.</a:t>
            </a:r>
          </a:p>
          <a:p>
            <a:pPr marL="812800">
              <a:lnSpc>
                <a:spcPct val="120000"/>
              </a:lnSpc>
            </a:pPr>
            <a:endParaRPr lang="en-GB" sz="2400" dirty="0">
              <a:latin typeface="Book Antiqua" pitchFamily="18" charset="0"/>
              <a:cs typeface="Arabic Typesetting" pitchFamily="66" charset="-78"/>
            </a:endParaRP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0000FF"/>
                </a:solidFill>
                <a:latin typeface="+mj-lt"/>
                <a:cs typeface="Arabic Typesetting" pitchFamily="66" charset="-78"/>
              </a:rPr>
              <a:t>The hidden logic:</a:t>
            </a:r>
          </a:p>
          <a:p>
            <a:endParaRPr lang="en-GB" sz="900" dirty="0"/>
          </a:p>
          <a:p>
            <a:r>
              <a:rPr lang="en-GB" sz="2400" i="1" dirty="0">
                <a:solidFill>
                  <a:srgbClr val="0000FF"/>
                </a:solidFill>
              </a:rPr>
              <a:t>		you alert the driver</a:t>
            </a:r>
            <a:endParaRPr lang="en-GB" sz="2400" dirty="0">
              <a:solidFill>
                <a:srgbClr val="0000FF"/>
              </a:solidFill>
            </a:endParaRPr>
          </a:p>
          <a:p>
            <a:pPr marL="901700"/>
            <a:r>
              <a:rPr lang="en-GB" sz="2400" i="1" dirty="0">
                <a:solidFill>
                  <a:srgbClr val="FF0000"/>
                </a:solidFill>
              </a:rPr>
              <a:t>if</a:t>
            </a:r>
            <a:r>
              <a:rPr lang="en-GB" sz="2400" i="1" dirty="0">
                <a:solidFill>
                  <a:srgbClr val="0000FF"/>
                </a:solidFill>
              </a:rPr>
              <a:t> you press the alarm signal button.</a:t>
            </a:r>
          </a:p>
          <a:p>
            <a:pPr marL="901700"/>
            <a:endParaRPr lang="en-GB" sz="2400" i="1" dirty="0">
              <a:solidFill>
                <a:srgbClr val="0000FF"/>
              </a:solidFill>
            </a:endParaRPr>
          </a:p>
          <a:p>
            <a:pPr marL="1588" defTabSz="254000"/>
            <a:r>
              <a:rPr lang="en-GB" sz="2400" dirty="0">
                <a:solidFill>
                  <a:srgbClr val="FF0000"/>
                </a:solidFill>
              </a:rPr>
              <a:t>Backward reasoning </a:t>
            </a:r>
            <a:r>
              <a:rPr lang="en-GB" sz="2400" dirty="0"/>
              <a:t>decomposes the problem to a </a:t>
            </a:r>
            <a:r>
              <a:rPr lang="en-GB" sz="2400" dirty="0" err="1"/>
              <a:t>subproblem</a:t>
            </a:r>
            <a:r>
              <a:rPr lang="en-GB" sz="2400" dirty="0"/>
              <a:t>.</a:t>
            </a:r>
          </a:p>
          <a:p>
            <a:pPr marL="1588" defTabSz="254000"/>
            <a:endParaRPr lang="en-GB" sz="2400" i="1" dirty="0">
              <a:solidFill>
                <a:srgbClr val="0000FF"/>
              </a:solidFill>
            </a:endParaRPr>
          </a:p>
          <a:p>
            <a:pPr marL="901700"/>
            <a:endParaRPr lang="en-GB" sz="2000" i="1" dirty="0">
              <a:solidFill>
                <a:srgbClr val="0000FF"/>
              </a:solidFill>
            </a:endParaRPr>
          </a:p>
          <a:p>
            <a:pPr defTabSz="266700"/>
            <a:endParaRPr lang="en-GB" sz="1050" dirty="0"/>
          </a:p>
          <a:p>
            <a:endParaRPr lang="en-GB" sz="2400" dirty="0"/>
          </a:p>
          <a:p>
            <a:pPr marL="3175" defTabSz="-368300"/>
            <a:endParaRPr lang="en-GB" sz="20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0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92480" cy="1143000"/>
          </a:xfrm>
        </p:spPr>
        <p:txBody>
          <a:bodyPr>
            <a:normAutofit/>
          </a:bodyPr>
          <a:lstStyle/>
          <a:p>
            <a:r>
              <a:rPr lang="en-US" dirty="0"/>
              <a:t>The logic of sentence 2 (and 3) is (almost) obvious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632"/>
            <a:ext cx="8229600" cy="4906963"/>
          </a:xfrm>
        </p:spPr>
        <p:txBody>
          <a:bodyPr>
            <a:noAutofit/>
          </a:bodyPr>
          <a:lstStyle/>
          <a:p>
            <a:pPr marL="812800">
              <a:lnSpc>
                <a:spcPct val="120000"/>
              </a:lnSpc>
            </a:pPr>
            <a:r>
              <a:rPr lang="en-US" sz="2400" dirty="0">
                <a:latin typeface="Book Antiqua" pitchFamily="18" charset="0"/>
                <a:cs typeface="Arabic Typesetting" pitchFamily="66" charset="-78"/>
              </a:rPr>
              <a:t>The driver will stop </a:t>
            </a:r>
            <a:endParaRPr lang="en-GB" sz="2400" dirty="0">
              <a:latin typeface="Book Antiqua" pitchFamily="18" charset="0"/>
              <a:cs typeface="Arabic Typesetting" pitchFamily="66" charset="-78"/>
            </a:endParaRPr>
          </a:p>
          <a:p>
            <a:pPr marL="812800"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  <a:latin typeface="Book Antiqua" pitchFamily="18" charset="0"/>
                <a:cs typeface="Arabic Typesetting" pitchFamily="66" charset="-78"/>
              </a:rPr>
              <a:t>if </a:t>
            </a:r>
            <a:r>
              <a:rPr lang="en-US" sz="2400" dirty="0">
                <a:latin typeface="Book Antiqua" pitchFamily="18" charset="0"/>
                <a:cs typeface="Arabic Typesetting" pitchFamily="66" charset="-78"/>
              </a:rPr>
              <a:t>any part of the train is in a station.</a:t>
            </a:r>
          </a:p>
          <a:p>
            <a:pPr marL="812800">
              <a:lnSpc>
                <a:spcPct val="120000"/>
              </a:lnSpc>
            </a:pPr>
            <a:endParaRPr lang="en-GB" sz="2400" dirty="0">
              <a:latin typeface="Book Antiqua" pitchFamily="18" charset="0"/>
              <a:cs typeface="Arabic Typesetting" pitchFamily="66" charset="-78"/>
            </a:endParaRPr>
          </a:p>
          <a:p>
            <a:endParaRPr lang="en-US" sz="2400" i="1" dirty="0">
              <a:solidFill>
                <a:srgbClr val="0000FF"/>
              </a:solidFill>
            </a:endParaRPr>
          </a:p>
          <a:p>
            <a:pPr marL="812800" lvl="0"/>
            <a:endParaRPr lang="en-US" sz="2400" i="1" dirty="0">
              <a:solidFill>
                <a:srgbClr val="0000FF"/>
              </a:solidFill>
            </a:endParaRPr>
          </a:p>
          <a:p>
            <a:pPr marL="711200"/>
            <a:endParaRPr lang="en-GB" sz="1050" dirty="0">
              <a:solidFill>
                <a:srgbClr val="0000FF"/>
              </a:solidFill>
            </a:endParaRPr>
          </a:p>
          <a:p>
            <a:r>
              <a:rPr lang="en-GB" sz="1050" dirty="0"/>
              <a:t> </a:t>
            </a:r>
          </a:p>
          <a:p>
            <a:endParaRPr lang="en-GB" sz="2400" dirty="0"/>
          </a:p>
          <a:p>
            <a:pPr marL="3175" defTabSz="-368300"/>
            <a:endParaRPr lang="en-GB" sz="20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3873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92480" cy="1143000"/>
          </a:xfrm>
        </p:spPr>
        <p:txBody>
          <a:bodyPr>
            <a:normAutofit/>
          </a:bodyPr>
          <a:lstStyle/>
          <a:p>
            <a:r>
              <a:rPr lang="en-US" dirty="0"/>
              <a:t>The logic of sentence 2 (and 3) is (almost) obvious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632"/>
            <a:ext cx="8229600" cy="4906963"/>
          </a:xfrm>
        </p:spPr>
        <p:txBody>
          <a:bodyPr>
            <a:noAutofit/>
          </a:bodyPr>
          <a:lstStyle/>
          <a:p>
            <a:pPr marL="812800">
              <a:lnSpc>
                <a:spcPct val="120000"/>
              </a:lnSpc>
            </a:pPr>
            <a:r>
              <a:rPr lang="en-US" sz="2400" dirty="0">
                <a:latin typeface="Book Antiqua" pitchFamily="18" charset="0"/>
                <a:cs typeface="Arabic Typesetting" pitchFamily="66" charset="-78"/>
              </a:rPr>
              <a:t>The driver will stop </a:t>
            </a:r>
            <a:endParaRPr lang="en-GB" sz="2400" dirty="0">
              <a:latin typeface="Book Antiqua" pitchFamily="18" charset="0"/>
              <a:cs typeface="Arabic Typesetting" pitchFamily="66" charset="-78"/>
            </a:endParaRPr>
          </a:p>
          <a:p>
            <a:pPr marL="812800"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  <a:latin typeface="Book Antiqua" pitchFamily="18" charset="0"/>
                <a:cs typeface="Arabic Typesetting" pitchFamily="66" charset="-78"/>
              </a:rPr>
              <a:t>if </a:t>
            </a:r>
            <a:r>
              <a:rPr lang="en-US" sz="2400" dirty="0">
                <a:latin typeface="Book Antiqua" pitchFamily="18" charset="0"/>
                <a:cs typeface="Arabic Typesetting" pitchFamily="66" charset="-78"/>
              </a:rPr>
              <a:t>any part of the train is in a station.</a:t>
            </a:r>
          </a:p>
          <a:p>
            <a:pPr marL="812800">
              <a:lnSpc>
                <a:spcPct val="120000"/>
              </a:lnSpc>
            </a:pPr>
            <a:endParaRPr lang="en-GB" sz="2400" dirty="0">
              <a:latin typeface="Book Antiqua" pitchFamily="18" charset="0"/>
              <a:cs typeface="Arabic Typesetting" pitchFamily="66" charset="-78"/>
            </a:endParaRPr>
          </a:p>
          <a:p>
            <a:r>
              <a:rPr lang="en-GB" sz="2400" dirty="0">
                <a:solidFill>
                  <a:srgbClr val="0000FF"/>
                </a:solidFill>
              </a:rPr>
              <a:t>Logic Program:</a:t>
            </a:r>
          </a:p>
          <a:p>
            <a:endParaRPr lang="en-GB" sz="2400" dirty="0">
              <a:solidFill>
                <a:srgbClr val="0000FF"/>
              </a:solidFill>
            </a:endParaRPr>
          </a:p>
          <a:p>
            <a:pPr marL="901700" lvl="0"/>
            <a:r>
              <a:rPr lang="en-US" sz="2400" i="1" dirty="0">
                <a:solidFill>
                  <a:srgbClr val="0000FF"/>
                </a:solidFill>
              </a:rPr>
              <a:t>the driver will stop the train in a station	</a:t>
            </a:r>
            <a:endParaRPr lang="en-GB" sz="2400" dirty="0">
              <a:solidFill>
                <a:srgbClr val="0000FF"/>
              </a:solidFill>
            </a:endParaRPr>
          </a:p>
          <a:p>
            <a:pPr marL="901700" lvl="0"/>
            <a:r>
              <a:rPr lang="en-US" sz="2400" i="1" dirty="0">
                <a:solidFill>
                  <a:srgbClr val="FF0000"/>
                </a:solidFill>
              </a:rPr>
              <a:t>if</a:t>
            </a:r>
            <a:r>
              <a:rPr lang="en-US" sz="2400" i="1" dirty="0">
                <a:solidFill>
                  <a:srgbClr val="0000FF"/>
                </a:solidFill>
              </a:rPr>
              <a:t> </a:t>
            </a:r>
            <a:r>
              <a:rPr lang="en-GB" sz="2400" i="1" dirty="0">
                <a:solidFill>
                  <a:srgbClr val="0000FF"/>
                </a:solidFill>
              </a:rPr>
              <a:t>you alert the driver</a:t>
            </a:r>
            <a:endParaRPr lang="en-GB" sz="2400" dirty="0">
              <a:solidFill>
                <a:srgbClr val="0000FF"/>
              </a:solidFill>
            </a:endParaRPr>
          </a:p>
          <a:p>
            <a:pPr marL="901700" lvl="0"/>
            <a:r>
              <a:rPr lang="en-US" sz="2400" i="1" dirty="0">
                <a:solidFill>
                  <a:srgbClr val="FF0000"/>
                </a:solidFill>
              </a:rPr>
              <a:t>and</a:t>
            </a:r>
            <a:r>
              <a:rPr lang="en-US" sz="2400" i="1" dirty="0">
                <a:solidFill>
                  <a:srgbClr val="0000FF"/>
                </a:solidFill>
              </a:rPr>
              <a:t> any part of the train is in the station.</a:t>
            </a:r>
          </a:p>
          <a:p>
            <a:pPr marL="812800" lvl="0"/>
            <a:endParaRPr lang="en-US" sz="1000" i="1" dirty="0">
              <a:solidFill>
                <a:srgbClr val="0000FF"/>
              </a:solidFill>
            </a:endParaRPr>
          </a:p>
          <a:p>
            <a:r>
              <a:rPr lang="en-US" sz="2400" i="1" dirty="0">
                <a:solidFill>
                  <a:srgbClr val="0000FF"/>
                </a:solidFill>
              </a:rPr>
              <a:t>		</a:t>
            </a:r>
          </a:p>
          <a:p>
            <a:pPr marL="812800" lvl="0"/>
            <a:endParaRPr lang="en-US" sz="2400" i="1" dirty="0">
              <a:solidFill>
                <a:srgbClr val="0000FF"/>
              </a:solidFill>
            </a:endParaRPr>
          </a:p>
          <a:p>
            <a:pPr marL="711200"/>
            <a:endParaRPr lang="en-GB" sz="1050" dirty="0">
              <a:solidFill>
                <a:srgbClr val="0000FF"/>
              </a:solidFill>
            </a:endParaRPr>
          </a:p>
          <a:p>
            <a:r>
              <a:rPr lang="en-GB" sz="1050" dirty="0"/>
              <a:t> </a:t>
            </a:r>
          </a:p>
          <a:p>
            <a:endParaRPr lang="en-GB" sz="2400" dirty="0"/>
          </a:p>
          <a:p>
            <a:pPr marL="3175" defTabSz="-368300"/>
            <a:endParaRPr lang="en-GB" sz="20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432-EF7F-B84F-BCFB-EEF96C8A23DB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89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193485</TotalTime>
  <Words>3005</Words>
  <Application>Microsoft Office PowerPoint</Application>
  <PresentationFormat>On-screen Show (4:3)</PresentationFormat>
  <Paragraphs>1558</Paragraphs>
  <Slides>115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115</vt:i4>
      </vt:variant>
    </vt:vector>
  </HeadingPairs>
  <TitlesOfParts>
    <vt:vector size="127" baseType="lpstr">
      <vt:lpstr>ＭＳ ゴシック</vt:lpstr>
      <vt:lpstr>Arabic Typesetting</vt:lpstr>
      <vt:lpstr>Arial</vt:lpstr>
      <vt:lpstr>Arial Narrow</vt:lpstr>
      <vt:lpstr>Book Antiqua</vt:lpstr>
      <vt:lpstr>Calibri</vt:lpstr>
      <vt:lpstr>Comic Sans MS</vt:lpstr>
      <vt:lpstr>Mangal</vt:lpstr>
      <vt:lpstr>Symbol</vt:lpstr>
      <vt:lpstr>Times New Roman</vt:lpstr>
      <vt:lpstr>Office Theme</vt:lpstr>
      <vt:lpstr>Document</vt:lpstr>
      <vt:lpstr>LPS (Logic-based Production System) with  CLOUT (Computational LOgic for Use in Teaching)</vt:lpstr>
      <vt:lpstr>LPS/CLOUT  Overview of the Workshop </vt:lpstr>
      <vt:lpstr>LPS/CLOUT  Overview of the Workshop </vt:lpstr>
      <vt:lpstr>What is CLOUT? </vt:lpstr>
      <vt:lpstr>PowerPoint Presentation</vt:lpstr>
      <vt:lpstr>Production systems </vt:lpstr>
      <vt:lpstr>PowerPoint Presentation</vt:lpstr>
      <vt:lpstr>PowerPoint Presentation</vt:lpstr>
      <vt:lpstr>Computation generates actions to make reactive rules true</vt:lpstr>
      <vt:lpstr>Computation generates actions to make reactive rules true</vt:lpstr>
      <vt:lpstr>The syntax of LPS is Fluid</vt:lpstr>
      <vt:lpstr>The logic of LPS is model-generation</vt:lpstr>
      <vt:lpstr>Worlds are sequences of states, actions and external events, described by atomic sentences </vt:lpstr>
      <vt:lpstr>The Syntax of LPS is fluid </vt:lpstr>
      <vt:lpstr>State transitions are described by a “programmable”  causal theory</vt:lpstr>
      <vt:lpstr>LPS/CLOUT  Overview of the Workshop </vt:lpstr>
      <vt:lpstr>Examples </vt:lpstr>
      <vt:lpstr>PowerPoint Presentation</vt:lpstr>
      <vt:lpstr>Fire example with keywords underlined</vt:lpstr>
      <vt:lpstr>Fire example extended</vt:lpstr>
      <vt:lpstr>PowerPoint Presentation</vt:lpstr>
      <vt:lpstr>Trash Example</vt:lpstr>
      <vt:lpstr>PowerPoint Presentation</vt:lpstr>
      <vt:lpstr>PowerPoint Presentation</vt:lpstr>
      <vt:lpstr>Recall: Syntax of reactive rules</vt:lpstr>
      <vt:lpstr>Actions can be executed concurrently:   here we have two items of rubbish.</vt:lpstr>
      <vt:lpstr>Map Colouring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Map Colouring:  What do you think will happen with this program?</vt:lpstr>
      <vt:lpstr>The Dining Philosophers</vt:lpstr>
      <vt:lpstr>PowerPoint Presentation</vt:lpstr>
      <vt:lpstr>PowerPoint Presentation</vt:lpstr>
      <vt:lpstr>PowerPoint Presentation</vt:lpstr>
      <vt:lpstr>PowerPoint Presentation</vt:lpstr>
      <vt:lpstr>Bubble sort </vt:lpstr>
      <vt:lpstr>PowerPoint Presentation</vt:lpstr>
      <vt:lpstr>LPS executes actions concurrently</vt:lpstr>
      <vt:lpstr>Teleo-reactivity</vt:lpstr>
      <vt:lpstr>PowerPoint Presentation</vt:lpstr>
      <vt:lpstr>Bank Transfer Example </vt:lpstr>
      <vt:lpstr>PowerPoint Presentation</vt:lpstr>
      <vt:lpstr>PowerPoint Presentation</vt:lpstr>
      <vt:lpstr>PowerPoint Presentation</vt:lpstr>
      <vt:lpstr>Classic Quicksort Example – LPS can call Prolog </vt:lpstr>
      <vt:lpstr>PowerPoint Presentation</vt:lpstr>
      <vt:lpstr>Before we continue with more examples,  let us summarise the LPS language.</vt:lpstr>
      <vt:lpstr>Natural language grammars can be represented by logic programs</vt:lpstr>
      <vt:lpstr>PowerPoint Presentation</vt:lpstr>
      <vt:lpstr>PowerPoint Presentation</vt:lpstr>
      <vt:lpstr>PowerPoint Presentation</vt:lpstr>
      <vt:lpstr>PowerPoint Presentation</vt:lpstr>
      <vt:lpstr>LPS/CLOUT  Overview of the Workshop </vt:lpstr>
      <vt:lpstr>LPS -  a  Logic-based  Computer Language for    Programming Databases Knowledge Representation and Problem Solving in AI </vt:lpstr>
      <vt:lpstr>Logic-based Systems (“declarative”)</vt:lpstr>
      <vt:lpstr>PowerPoint Presentation</vt:lpstr>
      <vt:lpstr>State transition systems can be  described by reactive rules (“imperative”)</vt:lpstr>
      <vt:lpstr>State Transition Systems are common to all areas of Computing </vt:lpstr>
      <vt:lpstr>State Transition Systems are common to all areas of Computing </vt:lpstr>
      <vt:lpstr>State Transition Systems are common to all areas of Computing </vt:lpstr>
      <vt:lpstr>Two kinds of systems</vt:lpstr>
      <vt:lpstr>PowerPoint Presentation</vt:lpstr>
      <vt:lpstr>From Abstract State Machine Tutorial presented by Egon Börger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 </vt:lpstr>
      <vt:lpstr>LPS/CLOUT  Overview of the Workshop </vt:lpstr>
      <vt:lpstr>Fire Example – avoid the repeated escapes in the model</vt:lpstr>
      <vt:lpstr>Fire example slightly extended to avoid multiple escapes</vt:lpstr>
      <vt:lpstr>Trash example extended with container capacity </vt:lpstr>
      <vt:lpstr>PowerPoint Presentation</vt:lpstr>
      <vt:lpstr>LPS/CLOUT  Overview of the Workshop </vt:lpstr>
      <vt:lpstr>LPS combines</vt:lpstr>
      <vt:lpstr>PowerPoint Presentation</vt:lpstr>
      <vt:lpstr>PowerPoint Presentation</vt:lpstr>
      <vt:lpstr>PowerPoint Presentation</vt:lpstr>
      <vt:lpstr>PowerPoint Presentation</vt:lpstr>
      <vt:lpstr>Logic programs have the shape of a pyramid or triangle.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logic of sentence 1 is hidden by the imperative manner of expression</vt:lpstr>
      <vt:lpstr>The logic of sentence 2 (and 3) is (almost) obvious</vt:lpstr>
      <vt:lpstr>The logic of sentence 2 (and 3) is (almost) obvious</vt:lpstr>
      <vt:lpstr>The logic of sentence 2 (and 3) is (almost) obvious</vt:lpstr>
      <vt:lpstr>The logic of sentence 4 is hidden</vt:lpstr>
      <vt:lpstr>As Sherlock Holmes explained to Dr. Watson</vt:lpstr>
      <vt:lpstr>As Sherlock Holmes explained to Dr. Watson</vt:lpstr>
      <vt:lpstr>As Sherlock Holmes explained to Dr. Watson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Prisoner’s Dilemma</vt:lpstr>
      <vt:lpstr>PowerPoint Presentation</vt:lpstr>
      <vt:lpstr>PowerPoint Presentation</vt:lpstr>
      <vt:lpstr>Conclusions</vt:lpstr>
      <vt:lpstr>LPS/CLOUT  Overview of the Workshop </vt:lpstr>
      <vt:lpstr>PowerPoint Presentation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and Human Thinking</dc:title>
  <dc:creator>Bob</dc:creator>
  <cp:lastModifiedBy>Bob</cp:lastModifiedBy>
  <cp:revision>2672</cp:revision>
  <dcterms:created xsi:type="dcterms:W3CDTF">2012-02-29T18:06:41Z</dcterms:created>
  <dcterms:modified xsi:type="dcterms:W3CDTF">2017-01-22T11:57:30Z</dcterms:modified>
</cp:coreProperties>
</file>