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7" r:id="rId6"/>
    <p:sldId id="258" r:id="rId7"/>
    <p:sldId id="264" r:id="rId8"/>
    <p:sldId id="268" r:id="rId9"/>
    <p:sldId id="261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53"/>
    <p:restoredTop sz="86378"/>
  </p:normalViewPr>
  <p:slideViewPr>
    <p:cSldViewPr snapToGrid="0" snapToObjects="1">
      <p:cViewPr>
        <p:scale>
          <a:sx n="75" d="100"/>
          <a:sy n="75" d="100"/>
        </p:scale>
        <p:origin x="464" y="53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9.xml"/><Relationship Id="rId8" Type="http://schemas.openxmlformats.org/officeDocument/2006/relationships/slide" Target="slides/slide10.xml"/><Relationship Id="rId9" Type="http://schemas.openxmlformats.org/officeDocument/2006/relationships/slide" Target="slides/slide11.xml"/><Relationship Id="rId10" Type="http://schemas.openxmlformats.org/officeDocument/2006/relationships/slide" Target="slides/slide12.xml"/><Relationship Id="rId1" Type="http://schemas.openxmlformats.org/officeDocument/2006/relationships/slide" Target="slides/slide2.xml"/><Relationship Id="rId2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3B379-AE23-C948-BB03-20561F58666F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3C007-E71B-A04A-A08B-13D0FFA7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3C007-E71B-A04A-A08B-13D0FFA76D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3C007-E71B-A04A-A08B-13D0FFA76D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3C007-E71B-A04A-A08B-13D0FFA76D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6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Demo.</a:t>
            </a:r>
            <a:r>
              <a:rPr lang="en-US" baseline="0" dirty="0" smtClean="0"/>
              <a:t> Paste from editor. </a:t>
            </a:r>
            <a:r>
              <a:rPr lang="en-US" dirty="0" smtClean="0"/>
              <a:t>E.g. change live(_) action</a:t>
            </a:r>
            <a:r>
              <a:rPr lang="en-US" baseline="0" dirty="0" smtClean="0"/>
              <a:t> declaration to </a:t>
            </a:r>
            <a:r>
              <a:rPr lang="en-US" baseline="0" dirty="0" err="1" smtClean="0"/>
              <a:t>livee</a:t>
            </a:r>
            <a:r>
              <a:rPr lang="en-US" baseline="0" dirty="0" smtClean="0"/>
              <a:t>(_). Try goals shown.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3C007-E71B-A04A-A08B-13D0FFA76D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then go to site. Show </a:t>
            </a:r>
            <a:r>
              <a:rPr lang="en-US" dirty="0" err="1" smtClean="0"/>
              <a:t>Javascript</a:t>
            </a:r>
            <a:r>
              <a:rPr lang="en-US" dirty="0" smtClean="0"/>
              <a:t> console. Show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3C007-E71B-A04A-A08B-13D0FFA76D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3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3C007-E71B-A04A-A08B-13D0FFA76D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on terminal: example, test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3C007-E71B-A04A-A08B-13D0FFA76D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on time, show timeline renderer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3C007-E71B-A04A-A08B-13D0FFA76D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9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LPSEngine</a:t>
            </a:r>
            <a:r>
              <a:rPr lang="en-US" dirty="0" smtClean="0"/>
              <a:t> example on Eclipse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3C007-E71B-A04A-A08B-13D0FFA76D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5D50-84EF-E84D-8323-4D3CC00DC704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ABBE-61E5-824A-A1F1-7F5C71E756C1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D18D-35D6-B84F-B296-8D7F6334B925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CF9-C7F3-0E40-867E-E4437C502F9E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2F60-83EA-A74C-8534-DEF076F078E2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2137-A546-9644-9DA3-0EFFCC4381F4}" type="datetime1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6BF9-6040-B046-90E5-74ACC3CC8481}" type="datetime1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6A3A-F3F5-C448-8C4A-C4EA3420B4FF}" type="datetime1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5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67CF-EC24-9643-9BA0-F0CDFD123C7C}" type="datetime1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7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2A60-368A-A442-A29B-247E7E62B965}" type="datetime1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D9C-B7FA-674F-BDBC-A0167B32C12E}" type="datetime1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37761-2831-D84F-8A5A-DF738C21F07E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58962-D7A1-2C44-B5A3-C4167BDD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lpsmasters/lps_corner/src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hwayslms.com/swipltuts/message/index.html" TargetMode="External"/><Relationship Id="rId4" Type="http://schemas.openxmlformats.org/officeDocument/2006/relationships/hyperlink" Target="http://visjs.org/" TargetMode="External"/><Relationship Id="rId5" Type="http://schemas.openxmlformats.org/officeDocument/2006/relationships/hyperlink" Target="http://pape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alejo/interprolog/blob/master/src/com/declarativa/interprolog/LPSEngine.java" TargetMode="External"/><Relationship Id="rId4" Type="http://schemas.openxmlformats.org/officeDocument/2006/relationships/hyperlink" Target="http://www.swi-prolog.org/pldoc/doc_for?object=section('packages/jpl.html')" TargetMode="External"/><Relationship Id="rId5" Type="http://schemas.openxmlformats.org/officeDocument/2006/relationships/hyperlink" Target="https://github.com/matthieuraymond/logicgame" TargetMode="External"/><Relationship Id="rId6" Type="http://schemas.openxmlformats.org/officeDocument/2006/relationships/hyperlink" Target="http://www.swi-prolog.org/pldoc/doc_for?object=section('packages/pengines.html')" TargetMode="External"/><Relationship Id="rId7" Type="http://schemas.openxmlformats.org/officeDocument/2006/relationships/hyperlink" Target="https://github.com/yuce/pysw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ps.doc.ic.ac.uk/" TargetMode="External"/><Relationship Id="rId4" Type="http://schemas.openxmlformats.org/officeDocument/2006/relationships/hyperlink" Target="http://lpsdemo.interprolog.com/" TargetMode="External"/><Relationship Id="rId5" Type="http://schemas.openxmlformats.org/officeDocument/2006/relationships/hyperlink" Target="https://bitbucket.org/lpsmasters/lps_corner" TargetMode="External"/><Relationship Id="rId6" Type="http://schemas.openxmlformats.org/officeDocument/2006/relationships/hyperlink" Target="http://www.swi-prolog.org/download/devel" TargetMode="Externa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hwayslms.com/swipltuts/html/" TargetMode="External"/><Relationship Id="rId4" Type="http://schemas.openxmlformats.org/officeDocument/2006/relationships/hyperlink" Target="https://swish.swi-prolog.org/example/rendering.swinb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lpsdemo.interprolog.com/example/life.pl" TargetMode="External"/><Relationship Id="rId5" Type="http://schemas.openxmlformats.org/officeDocument/2006/relationships/hyperlink" Target="http://lpsdemo.interprolog.com/example/bubbleSort.pl" TargetMode="External"/><Relationship Id="rId6" Type="http://schemas.openxmlformats.org/officeDocument/2006/relationships/hyperlink" Target="http://lpsdemo.interprolog.com/example/badlight.pl" TargetMode="External"/><Relationship Id="rId7" Type="http://schemas.openxmlformats.org/officeDocument/2006/relationships/hyperlink" Target="https://bitbucket.org/lpsmasters/lps_corner/src/HEAD/swish/2dWord.md?at=master&amp;fileviewer=file-view-default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ps.doc.ic.ac.uk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535" y="343394"/>
            <a:ext cx="9794929" cy="1756339"/>
          </a:xfrm>
        </p:spPr>
        <p:txBody>
          <a:bodyPr>
            <a:normAutofit/>
          </a:bodyPr>
          <a:lstStyle/>
          <a:p>
            <a:r>
              <a:rPr lang="en-GB" sz="4000" dirty="0"/>
              <a:t>LPS (Logic-based Production Systems</a:t>
            </a:r>
            <a:r>
              <a:rPr lang="en-GB" sz="4000" dirty="0" smtClean="0"/>
              <a:t>)</a:t>
            </a:r>
            <a:br>
              <a:rPr lang="en-GB" sz="4000" dirty="0" smtClean="0"/>
            </a:br>
            <a:r>
              <a:rPr lang="en-US" sz="4000" dirty="0" smtClean="0"/>
              <a:t>The </a:t>
            </a:r>
            <a:r>
              <a:rPr lang="en-US" sz="4000" dirty="0" smtClean="0"/>
              <a:t>current </a:t>
            </a:r>
            <a:r>
              <a:rPr lang="en-US" sz="4000" dirty="0" smtClean="0"/>
              <a:t>implementation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dirty="0" smtClean="0"/>
              <a:t> practical aspects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175938"/>
            <a:ext cx="9144000" cy="115508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RuleML</a:t>
            </a:r>
            <a:r>
              <a:rPr lang="en-US" sz="3200" dirty="0" smtClean="0"/>
              <a:t> LPS Tutorial</a:t>
            </a:r>
          </a:p>
          <a:p>
            <a:r>
              <a:rPr lang="en-US" dirty="0" smtClean="0"/>
              <a:t>London, July 12, 2017</a:t>
            </a:r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881263" y="3069926"/>
            <a:ext cx="4429472" cy="1268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 </a:t>
            </a:r>
          </a:p>
          <a:p>
            <a:r>
              <a:rPr lang="en-US" dirty="0" smtClean="0"/>
              <a:t>Robert Kowalski and </a:t>
            </a:r>
            <a:r>
              <a:rPr lang="en-US" dirty="0" err="1" smtClean="0"/>
              <a:t>Fariba</a:t>
            </a:r>
            <a:r>
              <a:rPr lang="en-US" dirty="0" smtClean="0"/>
              <a:t> Sadri</a:t>
            </a:r>
          </a:p>
          <a:p>
            <a:r>
              <a:rPr lang="en-US" dirty="0" smtClean="0"/>
              <a:t>Imperial College London</a:t>
            </a:r>
            <a:endParaRPr lang="en-US" sz="2118" dirty="0" smtClean="0"/>
          </a:p>
          <a:p>
            <a:endParaRPr lang="en-US" sz="2118" dirty="0"/>
          </a:p>
        </p:txBody>
      </p:sp>
      <p:sp>
        <p:nvSpPr>
          <p:cNvPr id="5" name="TextBox 4"/>
          <p:cNvSpPr txBox="1"/>
          <p:nvPr/>
        </p:nvSpPr>
        <p:spPr>
          <a:xfrm>
            <a:off x="4996499" y="4678158"/>
            <a:ext cx="21990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Miguel </a:t>
            </a:r>
            <a:r>
              <a:rPr lang="en-GB" sz="2400" dirty="0" err="1"/>
              <a:t>Calejo</a:t>
            </a:r>
            <a:endParaRPr lang="en-GB" sz="2400" dirty="0"/>
          </a:p>
          <a:p>
            <a:r>
              <a:rPr lang="en-GB" sz="2400" dirty="0"/>
              <a:t>Interprolog.com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tour from </a:t>
            </a:r>
            <a:r>
              <a:rPr lang="en-US" dirty="0" smtClean="0"/>
              <a:t>30k feet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-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bitbucket.org/lpsmasters/lps_corner/src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err="1" smtClean="0"/>
              <a:t>interpreter.P</a:t>
            </a:r>
            <a:r>
              <a:rPr lang="en-US" dirty="0"/>
              <a:t> </a:t>
            </a:r>
            <a:r>
              <a:rPr lang="en-US" dirty="0" smtClean="0"/>
              <a:t>- Core engine, internal syntax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o(</a:t>
            </a:r>
            <a:r>
              <a:rPr lang="en-US" dirty="0" err="1" smtClean="0"/>
              <a:t>File,Options</a:t>
            </a:r>
            <a:r>
              <a:rPr lang="en-US" dirty="0" smtClean="0"/>
              <a:t>), cycle(</a:t>
            </a:r>
            <a:r>
              <a:rPr lang="en-US" dirty="0" err="1" smtClean="0"/>
              <a:t>ReactiveRules,Goals</a:t>
            </a:r>
            <a:r>
              <a:rPr lang="en-US" dirty="0" smtClean="0"/>
              <a:t>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syntax.P</a:t>
            </a:r>
            <a:r>
              <a:rPr lang="en-US" dirty="0" smtClean="0"/>
              <a:t> - Surface syntax processing: </a:t>
            </a:r>
          </a:p>
          <a:p>
            <a:pPr lvl="1"/>
            <a:r>
              <a:rPr lang="en-US" dirty="0" smtClean="0"/>
              <a:t>Generates LPS internal syntax (Prolog) from LPS file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yntax2p/5, </a:t>
            </a:r>
            <a:r>
              <a:rPr lang="en-US" dirty="0" err="1" smtClean="0"/>
              <a:t>golps</a:t>
            </a:r>
            <a:r>
              <a:rPr lang="en-US" dirty="0" smtClean="0"/>
              <a:t>(</a:t>
            </a:r>
            <a:r>
              <a:rPr lang="en-US" dirty="0" err="1" smtClean="0"/>
              <a:t>File,Options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Some options:</a:t>
            </a:r>
          </a:p>
          <a:p>
            <a:pPr lvl="1"/>
            <a:r>
              <a:rPr lang="en-US" dirty="0" err="1" smtClean="0"/>
              <a:t>make_test</a:t>
            </a:r>
            <a:r>
              <a:rPr lang="en-US" dirty="0" smtClean="0"/>
              <a:t>: records trace of present execution in .</a:t>
            </a:r>
            <a:r>
              <a:rPr lang="en-US" dirty="0" err="1" smtClean="0"/>
              <a:t>lpst</a:t>
            </a:r>
            <a:r>
              <a:rPr lang="en-US" dirty="0" smtClean="0"/>
              <a:t> (“correct test result”) file</a:t>
            </a:r>
          </a:p>
          <a:p>
            <a:pPr lvl="1"/>
            <a:r>
              <a:rPr lang="en-US" dirty="0" smtClean="0"/>
              <a:t>dc: delimited continuations variant</a:t>
            </a:r>
          </a:p>
          <a:p>
            <a:pPr lvl="1"/>
            <a:r>
              <a:rPr lang="en-US" dirty="0" err="1" smtClean="0"/>
              <a:t>cycle_hook</a:t>
            </a:r>
            <a:r>
              <a:rPr lang="en-US" dirty="0" smtClean="0"/>
              <a:t>(</a:t>
            </a:r>
            <a:r>
              <a:rPr lang="en-US" dirty="0" err="1" smtClean="0"/>
              <a:t>Predicate,Fluents,Actions</a:t>
            </a:r>
            <a:r>
              <a:rPr lang="en-US" dirty="0" smtClean="0"/>
              <a:t>): e.g. callbacks to another language</a:t>
            </a:r>
          </a:p>
          <a:p>
            <a:pPr lvl="1"/>
            <a:r>
              <a:rPr lang="en-US" dirty="0" smtClean="0"/>
              <a:t>timeout(Seconds)</a:t>
            </a:r>
          </a:p>
          <a:p>
            <a:r>
              <a:rPr lang="en-US" dirty="0" smtClean="0"/>
              <a:t>Test suite: </a:t>
            </a:r>
          </a:p>
          <a:p>
            <a:pPr lvl="1"/>
            <a:r>
              <a:rPr lang="en-US" dirty="0" err="1" smtClean="0"/>
              <a:t>interpreter:test_examples</a:t>
            </a:r>
            <a:r>
              <a:rPr lang="en-US" dirty="0" smtClean="0"/>
              <a:t>. </a:t>
            </a:r>
            <a:r>
              <a:rPr lang="en-US" i="1" dirty="0" smtClean="0"/>
              <a:t>(verifies results for all examples/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954" y="1457044"/>
            <a:ext cx="4337154" cy="25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 code tour from </a:t>
            </a:r>
            <a:r>
              <a:rPr lang="en-US" dirty="0" smtClean="0"/>
              <a:t>30k feet</a:t>
            </a:r>
            <a:r>
              <a:rPr lang="mr-IN" dirty="0" smtClean="0"/>
              <a:t>–</a:t>
            </a:r>
            <a:r>
              <a:rPr lang="en-US" dirty="0" smtClean="0"/>
              <a:t> SWISH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34924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Running LPS programs in the cloud</a:t>
            </a:r>
          </a:p>
          <a:p>
            <a:pPr lvl="1"/>
            <a:r>
              <a:rPr lang="en-US" sz="2000" dirty="0" smtClean="0"/>
              <a:t>LPS engine preloaded</a:t>
            </a:r>
          </a:p>
          <a:p>
            <a:pPr lvl="1"/>
            <a:r>
              <a:rPr lang="en-US" sz="2000" dirty="0"/>
              <a:t>Temporary ‘user’ </a:t>
            </a:r>
            <a:r>
              <a:rPr lang="en-US" sz="2000" dirty="0" smtClean="0"/>
              <a:t>module; </a:t>
            </a:r>
            <a:r>
              <a:rPr lang="en-US" sz="2000" dirty="0" err="1"/>
              <a:t>term_expansion</a:t>
            </a:r>
            <a:r>
              <a:rPr lang="en-US" sz="2000" dirty="0"/>
              <a:t>/2</a:t>
            </a:r>
            <a:endParaRPr lang="en-US" sz="2000" dirty="0" smtClean="0"/>
          </a:p>
          <a:p>
            <a:pPr lvl="0"/>
            <a:r>
              <a:rPr lang="en-US" sz="2400" dirty="0" smtClean="0"/>
              <a:t>Editor: </a:t>
            </a:r>
          </a:p>
          <a:p>
            <a:pPr lvl="1"/>
            <a:r>
              <a:rPr lang="en-US" sz="2000" dirty="0" smtClean="0"/>
              <a:t>syntax</a:t>
            </a:r>
            <a:r>
              <a:rPr lang="en-US" sz="2000" baseline="0" dirty="0" smtClean="0"/>
              <a:t> coloring: </a:t>
            </a:r>
            <a:r>
              <a:rPr lang="en-US" sz="2000" i="1" baseline="0" dirty="0" smtClean="0"/>
              <a:t>extra</a:t>
            </a:r>
            <a:r>
              <a:rPr lang="en-US" sz="2000" i="1" dirty="0" smtClean="0"/>
              <a:t> info to feed SWI’s </a:t>
            </a:r>
            <a:r>
              <a:rPr lang="en-US" sz="2000" i="1" dirty="0" err="1" smtClean="0"/>
              <a:t>prolog_colouring.pl</a:t>
            </a:r>
            <a:endParaRPr lang="en-US" sz="2000" i="1" baseline="0" dirty="0" smtClean="0"/>
          </a:p>
          <a:p>
            <a:pPr lvl="1"/>
            <a:r>
              <a:rPr lang="en-US" sz="2000" baseline="0" dirty="0" smtClean="0"/>
              <a:t>error reporting: </a:t>
            </a:r>
            <a:r>
              <a:rPr lang="en-US" sz="2000" i="1" baseline="0" dirty="0" smtClean="0"/>
              <a:t>plug into SWI’s </a:t>
            </a:r>
            <a:r>
              <a:rPr lang="en-US" sz="2000" i="1" baseline="0" dirty="0" err="1" smtClean="0">
                <a:hlinkClick r:id="rId3"/>
              </a:rPr>
              <a:t>print_message</a:t>
            </a:r>
            <a:r>
              <a:rPr lang="en-US" sz="2000" i="1" baseline="0" dirty="0" smtClean="0">
                <a:hlinkClick r:id="rId3"/>
              </a:rPr>
              <a:t>/2 machinery</a:t>
            </a:r>
            <a:endParaRPr lang="en-US" sz="2000" i="1" dirty="0" smtClean="0"/>
          </a:p>
          <a:p>
            <a:pPr lvl="1"/>
            <a:r>
              <a:rPr lang="en-US" sz="2000" dirty="0" err="1" smtClean="0"/>
              <a:t>lps_corner</a:t>
            </a:r>
            <a:r>
              <a:rPr lang="en-US" sz="2000" dirty="0" smtClean="0"/>
              <a:t>/swish/</a:t>
            </a:r>
            <a:r>
              <a:rPr lang="en-US" sz="2000" dirty="0" err="1" smtClean="0"/>
              <a:t>user_module_file.pl</a:t>
            </a:r>
            <a:endParaRPr lang="en-US" sz="2000" dirty="0" smtClean="0"/>
          </a:p>
          <a:p>
            <a:pPr lvl="0"/>
            <a:r>
              <a:rPr lang="en-US" sz="2400" dirty="0" smtClean="0"/>
              <a:t>Renderers for LPS executions</a:t>
            </a:r>
          </a:p>
          <a:p>
            <a:pPr lvl="1"/>
            <a:r>
              <a:rPr lang="en-US" sz="2000" dirty="0" smtClean="0"/>
              <a:t>Timelines</a:t>
            </a:r>
          </a:p>
          <a:p>
            <a:pPr lvl="2"/>
            <a:r>
              <a:rPr lang="en-US" sz="1800" dirty="0" smtClean="0">
                <a:hlinkClick r:id="rId4"/>
              </a:rPr>
              <a:t>http</a:t>
            </a:r>
            <a:r>
              <a:rPr lang="en-US" sz="1800" dirty="0" smtClean="0">
                <a:sym typeface="Wingdings"/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visjs.org</a:t>
            </a:r>
            <a:endParaRPr lang="en-US" sz="1800" dirty="0" smtClean="0"/>
          </a:p>
          <a:p>
            <a:pPr lvl="2"/>
            <a:r>
              <a:rPr lang="en-US" sz="1800" dirty="0" err="1" smtClean="0"/>
              <a:t>lps_corner</a:t>
            </a:r>
            <a:r>
              <a:rPr lang="en-US" sz="1800" dirty="0" smtClean="0"/>
              <a:t>/swish/</a:t>
            </a:r>
            <a:r>
              <a:rPr lang="en-US" sz="1800" dirty="0" err="1" smtClean="0"/>
              <a:t>lps_timeline_renderer.pl</a:t>
            </a:r>
            <a:endParaRPr lang="en-US" sz="1800" dirty="0" smtClean="0"/>
          </a:p>
          <a:p>
            <a:pPr lvl="1"/>
            <a:r>
              <a:rPr lang="en-US" sz="2000" dirty="0" smtClean="0"/>
              <a:t>2D world</a:t>
            </a:r>
          </a:p>
          <a:p>
            <a:pPr lvl="2"/>
            <a:r>
              <a:rPr lang="en-US" sz="1800" dirty="0" smtClean="0">
                <a:hlinkClick r:id="rId5"/>
              </a:rPr>
              <a:t>http</a:t>
            </a:r>
            <a:r>
              <a:rPr lang="en-US" sz="1800" dirty="0">
                <a:hlinkClick r:id="rId5"/>
              </a:rPr>
              <a:t>://</a:t>
            </a:r>
            <a:r>
              <a:rPr lang="en-US" sz="1800" dirty="0" smtClean="0">
                <a:hlinkClick r:id="rId5"/>
              </a:rPr>
              <a:t>paperjs.org</a:t>
            </a:r>
            <a:endParaRPr lang="en-US" sz="1800" dirty="0" smtClean="0"/>
          </a:p>
          <a:p>
            <a:pPr lvl="2"/>
            <a:r>
              <a:rPr lang="en-US" sz="1800" dirty="0" err="1" smtClean="0"/>
              <a:t>lps_corner</a:t>
            </a:r>
            <a:r>
              <a:rPr lang="en-US" sz="1800" dirty="0" smtClean="0"/>
              <a:t>/swish/lps_2d_renderer.pl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355"/>
          </a:xfrm>
        </p:spPr>
        <p:txBody>
          <a:bodyPr/>
          <a:lstStyle/>
          <a:p>
            <a:r>
              <a:rPr lang="en-US" dirty="0" smtClean="0"/>
              <a:t>Developing software with LPS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868"/>
            <a:ext cx="10515600" cy="48730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P</a:t>
            </a:r>
            <a:r>
              <a:rPr lang="en-US" i="1" dirty="0" smtClean="0"/>
              <a:t>reliminary LPS APIs, but lots of APIs to build upon</a:t>
            </a:r>
          </a:p>
          <a:p>
            <a:r>
              <a:rPr lang="en-US" dirty="0" smtClean="0"/>
              <a:t>Platforms</a:t>
            </a:r>
          </a:p>
          <a:p>
            <a:pPr lvl="1"/>
            <a:r>
              <a:rPr lang="en-US" dirty="0" smtClean="0"/>
              <a:t>Prolog app</a:t>
            </a:r>
          </a:p>
          <a:p>
            <a:pPr lvl="2"/>
            <a:r>
              <a:rPr lang="en-US" dirty="0" smtClean="0"/>
              <a:t>import </a:t>
            </a:r>
            <a:r>
              <a:rPr lang="en-US" dirty="0" err="1" smtClean="0"/>
              <a:t>psyntax</a:t>
            </a:r>
            <a:r>
              <a:rPr lang="en-US" dirty="0" smtClean="0"/>
              <a:t>, use </a:t>
            </a:r>
            <a:r>
              <a:rPr lang="en-US" dirty="0" err="1" smtClean="0"/>
              <a:t>golps</a:t>
            </a:r>
            <a:r>
              <a:rPr lang="en-US" dirty="0" smtClean="0"/>
              <a:t>(..) predicate</a:t>
            </a:r>
          </a:p>
          <a:p>
            <a:pPr lvl="2"/>
            <a:r>
              <a:rPr lang="en-US" dirty="0" smtClean="0"/>
              <a:t>Check state/1, happens/3</a:t>
            </a:r>
          </a:p>
          <a:p>
            <a:pPr lvl="1"/>
            <a:r>
              <a:rPr lang="en-US" dirty="0" smtClean="0"/>
              <a:t>Java app</a:t>
            </a:r>
          </a:p>
          <a:p>
            <a:pPr lvl="2"/>
            <a:r>
              <a:rPr lang="en-US" dirty="0" smtClean="0">
                <a:hlinkClick r:id="rId3"/>
              </a:rPr>
              <a:t>LPSEngine </a:t>
            </a:r>
            <a:r>
              <a:rPr lang="en-US" dirty="0" smtClean="0"/>
              <a:t>example (XSB): a simple synchronous LPS cycle handler</a:t>
            </a:r>
          </a:p>
          <a:p>
            <a:pPr lvl="3"/>
            <a:r>
              <a:rPr lang="en-US" dirty="0" smtClean="0"/>
              <a:t>Shouldn’t be hard to implement </a:t>
            </a:r>
            <a:r>
              <a:rPr lang="en-US" dirty="0" smtClean="0">
                <a:hlinkClick r:id="rId4"/>
              </a:rPr>
              <a:t>for SWI</a:t>
            </a:r>
            <a:endParaRPr lang="en-US" dirty="0" smtClean="0"/>
          </a:p>
          <a:p>
            <a:pPr lvl="2"/>
            <a:r>
              <a:rPr lang="en-US" dirty="0" smtClean="0">
                <a:hlinkClick r:id="rId5"/>
              </a:rPr>
              <a:t>Bot the Simplebot </a:t>
            </a:r>
            <a:r>
              <a:rPr lang="en-US" dirty="0" smtClean="0"/>
              <a:t>: more extensive Java API, more limited (Java) LPS engine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app (TBD)</a:t>
            </a:r>
          </a:p>
          <a:p>
            <a:pPr lvl="2"/>
            <a:r>
              <a:rPr lang="en-US" dirty="0" smtClean="0"/>
              <a:t>Embed in a </a:t>
            </a:r>
            <a:r>
              <a:rPr lang="en-US" dirty="0" smtClean="0">
                <a:hlinkClick r:id="rId6"/>
              </a:rPr>
              <a:t>pengines </a:t>
            </a:r>
            <a:r>
              <a:rPr lang="en-US" dirty="0" smtClean="0"/>
              <a:t>server (SWISH RPC infrastructure)</a:t>
            </a:r>
          </a:p>
          <a:p>
            <a:pPr lvl="1"/>
            <a:r>
              <a:rPr lang="en-US" dirty="0" smtClean="0"/>
              <a:t>Python via </a:t>
            </a:r>
            <a:r>
              <a:rPr lang="en-US" dirty="0" smtClean="0">
                <a:hlinkClick r:id="rId7"/>
              </a:rPr>
              <a:t>PYSSWIP</a:t>
            </a:r>
            <a:endParaRPr lang="en-US" dirty="0" smtClean="0"/>
          </a:p>
          <a:p>
            <a:r>
              <a:rPr lang="en-US" dirty="0" smtClean="0"/>
              <a:t>LPS agents</a:t>
            </a:r>
          </a:p>
          <a:p>
            <a:pPr lvl="1"/>
            <a:r>
              <a:rPr lang="en-US" dirty="0" smtClean="0"/>
              <a:t>LPS cycle loop may be used for interfacing real world events</a:t>
            </a:r>
          </a:p>
          <a:p>
            <a:pPr lvl="1"/>
            <a:r>
              <a:rPr lang="en-US" dirty="0" smtClean="0"/>
              <a:t>Games, </a:t>
            </a:r>
            <a:r>
              <a:rPr lang="en-US" dirty="0" err="1" smtClean="0"/>
              <a:t>IoT</a:t>
            </a:r>
            <a:r>
              <a:rPr lang="en-US" dirty="0" smtClean="0"/>
              <a:t>, smart (logical) contracts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8" y="365125"/>
            <a:ext cx="10515600" cy="1325563"/>
          </a:xfrm>
        </p:spPr>
        <p:txBody>
          <a:bodyPr/>
          <a:lstStyle/>
          <a:p>
            <a:r>
              <a:rPr lang="en-US" dirty="0" smtClean="0"/>
              <a:t>Logical Production Systems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Main </a:t>
            </a:r>
            <a:r>
              <a:rPr lang="en-US" dirty="0"/>
              <a:t>URL: </a:t>
            </a:r>
            <a:r>
              <a:rPr lang="en-US" b="1" dirty="0">
                <a:hlinkClick r:id="rId3"/>
              </a:rPr>
              <a:t>http://</a:t>
            </a:r>
            <a:r>
              <a:rPr lang="en-US" b="1" dirty="0" smtClean="0">
                <a:hlinkClick r:id="rId3"/>
              </a:rPr>
              <a:t>lps.doc.ic.ac.uk</a:t>
            </a:r>
            <a:endParaRPr lang="en-US" b="1" dirty="0" smtClean="0"/>
          </a:p>
          <a:p>
            <a:r>
              <a:rPr lang="en-US" dirty="0" smtClean="0"/>
              <a:t>Online playground: 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lpsdemo.interprolog.com</a:t>
            </a:r>
            <a:endParaRPr lang="en-US" dirty="0" smtClean="0"/>
          </a:p>
          <a:p>
            <a:pPr lvl="1"/>
            <a:r>
              <a:rPr lang="en-US" i="1" dirty="0"/>
              <a:t>O</a:t>
            </a:r>
            <a:r>
              <a:rPr lang="en-US" i="1" dirty="0" smtClean="0"/>
              <a:t>nly this week: </a:t>
            </a:r>
            <a:r>
              <a:rPr lang="en-US" i="1" dirty="0">
                <a:hlinkClick r:id="rId4"/>
              </a:rPr>
              <a:t>http://</a:t>
            </a:r>
            <a:r>
              <a:rPr lang="en-US" i="1" dirty="0" smtClean="0">
                <a:hlinkClick r:id="rId4"/>
              </a:rPr>
              <a:t>lpsdemo2.interprolog.com</a:t>
            </a:r>
            <a:endParaRPr lang="en-US" i="1" dirty="0" smtClean="0"/>
          </a:p>
          <a:p>
            <a:r>
              <a:rPr lang="en-US" dirty="0" smtClean="0"/>
              <a:t>Source code: 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bitbucket.org/lpsmasters/lps_corner</a:t>
            </a:r>
            <a:endParaRPr lang="en-US" dirty="0"/>
          </a:p>
          <a:p>
            <a:r>
              <a:rPr lang="en-US" dirty="0" smtClean="0"/>
              <a:t>For local installation: </a:t>
            </a:r>
            <a:r>
              <a:rPr lang="en-US" dirty="0" smtClean="0">
                <a:hlinkClick r:id="rId6"/>
              </a:rPr>
              <a:t>SWI Prolog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0" y="1297907"/>
            <a:ext cx="5195131" cy="31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Pragmatic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LPS is a SWI Prolog superset, adding:</a:t>
            </a:r>
          </a:p>
          <a:p>
            <a:pPr lvl="1"/>
            <a:r>
              <a:rPr lang="en-US" dirty="0" smtClean="0"/>
              <a:t>Fluent and event rules and declarations</a:t>
            </a:r>
          </a:p>
          <a:p>
            <a:pPr lvl="1"/>
            <a:r>
              <a:rPr lang="en-US" dirty="0" smtClean="0"/>
              <a:t>Post conditions, integrity constraints</a:t>
            </a:r>
          </a:p>
          <a:p>
            <a:pPr lvl="1"/>
            <a:r>
              <a:rPr lang="en-US" dirty="0" smtClean="0"/>
              <a:t>Reactive rules, external observations:</a:t>
            </a:r>
          </a:p>
          <a:p>
            <a:r>
              <a:rPr lang="en-US" dirty="0" smtClean="0"/>
              <a:t>LPS surface syntax is translated into Prolog code and facts, that are interpreted by the LPS runtime</a:t>
            </a:r>
          </a:p>
          <a:p>
            <a:r>
              <a:rPr lang="en-US" dirty="0" smtClean="0"/>
              <a:t>Executing a program is: </a:t>
            </a:r>
          </a:p>
          <a:p>
            <a:pPr lvl="1"/>
            <a:r>
              <a:rPr lang="en-US" dirty="0" smtClean="0"/>
              <a:t>Simulating it over a period of time, feeding it with observations (events)</a:t>
            </a:r>
          </a:p>
          <a:p>
            <a:pPr lvl="1"/>
            <a:r>
              <a:rPr lang="en-US" dirty="0" smtClean="0"/>
              <a:t>No user input yet (</a:t>
            </a:r>
            <a:r>
              <a:rPr lang="en-US" i="1" dirty="0" smtClean="0"/>
              <a:t>well</a:t>
            </a:r>
            <a:r>
              <a:rPr lang="mr-IN" i="1" dirty="0" smtClean="0"/>
              <a:t>…</a:t>
            </a:r>
            <a:r>
              <a:rPr lang="pt-PT" i="1" dirty="0" smtClean="0"/>
              <a:t> manual textual input</a:t>
            </a:r>
            <a:r>
              <a:rPr lang="pt-PT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69923" y="1167798"/>
            <a:ext cx="24638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olds(available(fork1),3)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353" y="247437"/>
            <a:ext cx="31913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happens(pickup(kant,fork1),</a:t>
            </a:r>
            <a:r>
              <a:rPr lang="en-US" dirty="0" smtClean="0"/>
              <a:t>3,4)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26127" y="2002565"/>
            <a:ext cx="2740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adjacent(fork5, </a:t>
            </a:r>
            <a:r>
              <a:rPr lang="en-US" dirty="0" err="1"/>
              <a:t>kant</a:t>
            </a:r>
            <a:r>
              <a:rPr lang="en-US" dirty="0"/>
              <a:t>, fork1)</a:t>
            </a:r>
          </a:p>
        </p:txBody>
      </p:sp>
      <p:sp>
        <p:nvSpPr>
          <p:cNvPr id="9" name="Explosion 2 8"/>
          <p:cNvSpPr/>
          <p:nvPr/>
        </p:nvSpPr>
        <p:spPr>
          <a:xfrm>
            <a:off x="6299201" y="2918168"/>
            <a:ext cx="2013999" cy="588064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Action!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5733" y="4094864"/>
            <a:ext cx="299325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pickup(kant,fork1) from 3 to 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07003" y="4094864"/>
            <a:ext cx="21187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available(fork1) at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88" y="109719"/>
            <a:ext cx="5921415" cy="873366"/>
          </a:xfrm>
        </p:spPr>
        <p:txBody>
          <a:bodyPr/>
          <a:lstStyle/>
          <a:p>
            <a:r>
              <a:rPr lang="en-US" dirty="0" smtClean="0"/>
              <a:t>LPS surface syntax recap.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40" y="1620456"/>
            <a:ext cx="6731644" cy="455650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Literals (</a:t>
            </a:r>
            <a:r>
              <a:rPr lang="en-US" sz="2400" i="1" dirty="0"/>
              <a:t>sorted symbols</a:t>
            </a:r>
            <a:r>
              <a:rPr lang="en-US" sz="2400" dirty="0"/>
              <a:t>)</a:t>
            </a:r>
          </a:p>
          <a:p>
            <a:pPr lvl="1"/>
            <a:r>
              <a:rPr lang="en-US" sz="2000" b="1" dirty="0"/>
              <a:t>fluent at t1</a:t>
            </a:r>
            <a:r>
              <a:rPr lang="en-US" sz="2000" dirty="0"/>
              <a:t>, </a:t>
            </a:r>
            <a:r>
              <a:rPr lang="en-US" sz="2000" b="1" dirty="0"/>
              <a:t>event from t1 to t2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timeless) </a:t>
            </a:r>
            <a:r>
              <a:rPr lang="en-US" sz="2000" b="1" dirty="0"/>
              <a:t>p</a:t>
            </a:r>
            <a:r>
              <a:rPr lang="en-US" sz="2000" dirty="0"/>
              <a:t> (Prolog-like)</a:t>
            </a:r>
          </a:p>
          <a:p>
            <a:pPr lvl="1"/>
            <a:r>
              <a:rPr lang="en-US" sz="2000" i="1" dirty="0"/>
              <a:t>Internally: holds(fluent,t1), happens(event,t1,t2), 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p</a:t>
            </a:r>
            <a:endParaRPr lang="en-US" sz="2000" i="1" dirty="0"/>
          </a:p>
          <a:p>
            <a:r>
              <a:rPr lang="en-US" sz="2400" dirty="0"/>
              <a:t>Composite events and </a:t>
            </a:r>
            <a:r>
              <a:rPr lang="en-US" sz="2400" dirty="0" err="1"/>
              <a:t>intensional</a:t>
            </a:r>
            <a:r>
              <a:rPr lang="en-US" sz="2400" dirty="0"/>
              <a:t> </a:t>
            </a:r>
            <a:r>
              <a:rPr lang="en-US" sz="2400" dirty="0" err="1"/>
              <a:t>fluents</a:t>
            </a:r>
            <a:endParaRPr lang="en-US" sz="2400" dirty="0"/>
          </a:p>
          <a:p>
            <a:pPr lvl="1"/>
            <a:r>
              <a:rPr lang="en-US" sz="2000" b="1" dirty="0"/>
              <a:t>macro from T1 to </a:t>
            </a:r>
            <a:r>
              <a:rPr lang="en-US" sz="2000" b="1" dirty="0" err="1"/>
              <a:t>Tn</a:t>
            </a:r>
            <a:r>
              <a:rPr lang="en-US" sz="2000" b="1" dirty="0"/>
              <a:t>  </a:t>
            </a:r>
            <a:r>
              <a:rPr lang="en-US" sz="2000" b="1" dirty="0" smtClean="0"/>
              <a:t>if </a:t>
            </a:r>
            <a:r>
              <a:rPr lang="en-US" sz="2000" b="1" dirty="0"/>
              <a:t>e1 from T1 to T2, e2 from</a:t>
            </a:r>
            <a:r>
              <a:rPr lang="mr-IN" sz="2000" b="1" dirty="0"/>
              <a:t>…</a:t>
            </a:r>
            <a:endParaRPr lang="pt-PT" sz="2000" b="1" dirty="0"/>
          </a:p>
          <a:p>
            <a:pPr lvl="1"/>
            <a:r>
              <a:rPr lang="pt-PT" sz="2000" b="1" dirty="0" err="1"/>
              <a:t>complexFluent</a:t>
            </a:r>
            <a:r>
              <a:rPr lang="pt-PT" sz="2000" b="1" dirty="0"/>
              <a:t> </a:t>
            </a:r>
            <a:r>
              <a:rPr lang="pt-PT" sz="2000" b="1" dirty="0" err="1"/>
              <a:t>at</a:t>
            </a:r>
            <a:r>
              <a:rPr lang="pt-PT" sz="2000" b="1" dirty="0"/>
              <a:t> T </a:t>
            </a:r>
            <a:r>
              <a:rPr lang="pt-PT" sz="2000" b="1" dirty="0" smtClean="0"/>
              <a:t> </a:t>
            </a:r>
            <a:r>
              <a:rPr lang="pt-PT" sz="2000" b="1" dirty="0" err="1"/>
              <a:t>if</a:t>
            </a:r>
            <a:r>
              <a:rPr lang="pt-PT" sz="2000" b="1" dirty="0"/>
              <a:t> </a:t>
            </a:r>
            <a:r>
              <a:rPr lang="pt-PT" sz="2000" b="1" dirty="0" smtClean="0"/>
              <a:t> </a:t>
            </a:r>
            <a:r>
              <a:rPr lang="pt-PT" sz="2000" b="1" dirty="0"/>
              <a:t>fluent1 </a:t>
            </a:r>
            <a:r>
              <a:rPr lang="pt-PT" sz="2000" b="1" dirty="0" err="1"/>
              <a:t>at</a:t>
            </a:r>
            <a:r>
              <a:rPr lang="pt-PT" sz="2000" b="1" dirty="0"/>
              <a:t> T, p, ...</a:t>
            </a:r>
          </a:p>
          <a:p>
            <a:r>
              <a:rPr lang="pt-PT" sz="2400" dirty="0" err="1"/>
              <a:t>Post-conditions</a:t>
            </a:r>
            <a:r>
              <a:rPr lang="pt-PT" sz="2400" dirty="0"/>
              <a:t>: </a:t>
            </a:r>
            <a:r>
              <a:rPr lang="pt-PT" sz="2400" dirty="0" err="1"/>
              <a:t>how</a:t>
            </a:r>
            <a:r>
              <a:rPr lang="pt-PT" sz="2400" dirty="0"/>
              <a:t> </a:t>
            </a:r>
            <a:r>
              <a:rPr lang="pt-PT" sz="2400" dirty="0" err="1"/>
              <a:t>actions</a:t>
            </a:r>
            <a:r>
              <a:rPr lang="pt-PT" sz="2400" dirty="0"/>
              <a:t> </a:t>
            </a:r>
            <a:r>
              <a:rPr lang="pt-PT" sz="2400" dirty="0" err="1"/>
              <a:t>affect</a:t>
            </a:r>
            <a:r>
              <a:rPr lang="pt-PT" sz="2400" dirty="0"/>
              <a:t> </a:t>
            </a:r>
            <a:r>
              <a:rPr lang="pt-PT" sz="2400" dirty="0" err="1"/>
              <a:t>fluents</a:t>
            </a:r>
            <a:endParaRPr lang="pt-PT" sz="2400" dirty="0"/>
          </a:p>
          <a:p>
            <a:pPr lvl="1"/>
            <a:r>
              <a:rPr lang="pt-PT" sz="2000" b="1" dirty="0"/>
              <a:t>e   </a:t>
            </a:r>
            <a:r>
              <a:rPr lang="pt-PT" sz="2000" b="1" dirty="0" err="1"/>
              <a:t>initiates</a:t>
            </a:r>
            <a:r>
              <a:rPr lang="pt-PT" sz="2000" b="1" dirty="0"/>
              <a:t>/</a:t>
            </a:r>
            <a:r>
              <a:rPr lang="pt-PT" sz="2000" b="1" dirty="0" err="1"/>
              <a:t>terminates</a:t>
            </a:r>
            <a:r>
              <a:rPr lang="pt-PT" sz="2000" b="1" dirty="0"/>
              <a:t>  f   </a:t>
            </a:r>
            <a:r>
              <a:rPr lang="pt-PT" sz="2000" b="1" dirty="0" err="1"/>
              <a:t>if</a:t>
            </a:r>
            <a:r>
              <a:rPr lang="pt-PT" sz="2000" b="1" dirty="0"/>
              <a:t>   </a:t>
            </a:r>
            <a:r>
              <a:rPr lang="pt-PT" sz="2000" b="1" dirty="0" err="1"/>
              <a:t>condition</a:t>
            </a:r>
            <a:endParaRPr lang="pt-PT" sz="2000" b="1" dirty="0"/>
          </a:p>
          <a:p>
            <a:r>
              <a:rPr lang="pt-PT" sz="2400" dirty="0" err="1"/>
              <a:t>Pre-conditions</a:t>
            </a:r>
            <a:r>
              <a:rPr lang="pt-PT" sz="2400" dirty="0"/>
              <a:t>: </a:t>
            </a:r>
            <a:r>
              <a:rPr lang="pt-PT" sz="2400" dirty="0" err="1"/>
              <a:t>prevent</a:t>
            </a:r>
            <a:r>
              <a:rPr lang="pt-PT" sz="2400" dirty="0"/>
              <a:t> “</a:t>
            </a:r>
            <a:r>
              <a:rPr lang="pt-PT" sz="2400" dirty="0" err="1"/>
              <a:t>bad</a:t>
            </a:r>
            <a:r>
              <a:rPr lang="pt-PT" sz="2400" dirty="0"/>
              <a:t>” </a:t>
            </a:r>
            <a:r>
              <a:rPr lang="pt-PT" sz="2400" dirty="0" err="1"/>
              <a:t>actions</a:t>
            </a:r>
            <a:endParaRPr lang="pt-PT" sz="2400" dirty="0"/>
          </a:p>
          <a:p>
            <a:pPr lvl="1"/>
            <a:r>
              <a:rPr lang="pt-PT" sz="2000" b="1" dirty="0"/>
              <a:t>false   </a:t>
            </a:r>
            <a:r>
              <a:rPr lang="pt-PT" sz="2000" b="1" dirty="0" err="1" smtClean="0"/>
              <a:t>someFluents</a:t>
            </a:r>
            <a:r>
              <a:rPr lang="pt-PT" sz="2000" b="1" dirty="0" smtClean="0"/>
              <a:t>, </a:t>
            </a:r>
            <a:r>
              <a:rPr lang="pt-PT" sz="2000" b="1" dirty="0" err="1" smtClean="0"/>
              <a:t>incompatibleActions</a:t>
            </a:r>
            <a:r>
              <a:rPr lang="pt-PT" sz="2000" dirty="0" smtClean="0"/>
              <a:t>.</a:t>
            </a:r>
            <a:endParaRPr lang="pt-PT" sz="2000" dirty="0"/>
          </a:p>
          <a:p>
            <a:r>
              <a:rPr lang="pt-PT" sz="2400" dirty="0" err="1"/>
              <a:t>Last</a:t>
            </a:r>
            <a:r>
              <a:rPr lang="pt-PT" sz="2400" dirty="0"/>
              <a:t> </a:t>
            </a:r>
            <a:r>
              <a:rPr lang="pt-PT" sz="2400" dirty="0" err="1"/>
              <a:t>but</a:t>
            </a:r>
            <a:r>
              <a:rPr lang="pt-PT" sz="2400" dirty="0"/>
              <a:t> </a:t>
            </a:r>
            <a:r>
              <a:rPr lang="pt-PT" sz="2400" dirty="0" err="1"/>
              <a:t>not</a:t>
            </a:r>
            <a:r>
              <a:rPr lang="pt-PT" sz="2400" dirty="0"/>
              <a:t> </a:t>
            </a:r>
            <a:r>
              <a:rPr lang="pt-PT" sz="2400" dirty="0" err="1"/>
              <a:t>least</a:t>
            </a:r>
            <a:r>
              <a:rPr lang="pt-PT" sz="2400" dirty="0"/>
              <a:t>: </a:t>
            </a:r>
            <a:r>
              <a:rPr lang="pt-PT" sz="2400" dirty="0" err="1"/>
              <a:t>reactive</a:t>
            </a:r>
            <a:r>
              <a:rPr lang="pt-PT" sz="2400" dirty="0"/>
              <a:t> rules</a:t>
            </a:r>
          </a:p>
          <a:p>
            <a:pPr lvl="1"/>
            <a:r>
              <a:rPr lang="pt-PT" sz="2000" b="1" dirty="0" err="1"/>
              <a:t>If</a:t>
            </a:r>
            <a:r>
              <a:rPr lang="pt-PT" sz="2000" dirty="0"/>
              <a:t> </a:t>
            </a:r>
            <a:r>
              <a:rPr lang="pt-PT" sz="2000" b="1" dirty="0" err="1"/>
              <a:t>antecedent</a:t>
            </a:r>
            <a:r>
              <a:rPr lang="pt-PT" sz="2000" dirty="0"/>
              <a:t> </a:t>
            </a:r>
            <a:r>
              <a:rPr lang="pt-PT" sz="2000" b="1" dirty="0" err="1"/>
              <a:t>then</a:t>
            </a:r>
            <a:r>
              <a:rPr lang="pt-PT" sz="2000" dirty="0"/>
              <a:t> </a:t>
            </a:r>
            <a:r>
              <a:rPr lang="pt-PT" sz="2000" b="1" dirty="0" err="1"/>
              <a:t>consequent</a:t>
            </a:r>
            <a:r>
              <a:rPr lang="pt-PT" sz="2000" dirty="0" smtClean="0"/>
              <a:t>.</a:t>
            </a:r>
          </a:p>
          <a:p>
            <a:r>
              <a:rPr lang="pt-PT" sz="2400" dirty="0" err="1" smtClean="0"/>
              <a:t>The</a:t>
            </a:r>
            <a:r>
              <a:rPr lang="pt-PT" sz="2400" dirty="0" smtClean="0"/>
              <a:t> </a:t>
            </a:r>
            <a:r>
              <a:rPr lang="pt-PT" sz="2400" dirty="0" err="1" smtClean="0"/>
              <a:t>rest</a:t>
            </a:r>
            <a:r>
              <a:rPr lang="pt-PT" sz="2400" dirty="0" smtClean="0"/>
              <a:t>: </a:t>
            </a:r>
            <a:r>
              <a:rPr lang="pt-PT" sz="2400" dirty="0" err="1" smtClean="0"/>
              <a:t>Prolog</a:t>
            </a:r>
            <a:r>
              <a:rPr lang="pt-PT" sz="2400" dirty="0" smtClean="0"/>
              <a:t> </a:t>
            </a:r>
            <a:r>
              <a:rPr lang="pt-PT" sz="2400" dirty="0" err="1" smtClean="0"/>
              <a:t>code</a:t>
            </a:r>
            <a:endParaRPr lang="pt-PT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34" y="546402"/>
            <a:ext cx="6097805" cy="5780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61479" y="6363496"/>
            <a:ext cx="3902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000" i="1"/>
              <a:t>LPS syntax = Prolog + LPS constructs</a:t>
            </a:r>
            <a:endParaRPr lang="en-US" sz="20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27" y="140276"/>
            <a:ext cx="7809873" cy="969000"/>
          </a:xfrm>
        </p:spPr>
        <p:txBody>
          <a:bodyPr/>
          <a:lstStyle/>
          <a:p>
            <a:r>
              <a:rPr lang="en-US" dirty="0" smtClean="0"/>
              <a:t>First, a word about SWISH</a:t>
            </a:r>
            <a:r>
              <a:rPr lang="pt-PT" dirty="0"/>
              <a:t> 💕</a:t>
            </a:r>
            <a:r>
              <a:rPr lang="en-US" i="1" dirty="0"/>
              <a:t>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527" y="1334126"/>
            <a:ext cx="8560630" cy="48428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 smtClean="0"/>
              <a:t>A major innovation in logic programming!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/>
              <a:t>source </a:t>
            </a:r>
            <a:r>
              <a:rPr lang="en-US" dirty="0" smtClean="0"/>
              <a:t>collaborative Prolog IDE on a web site</a:t>
            </a:r>
          </a:p>
          <a:p>
            <a:r>
              <a:rPr lang="en-US" dirty="0"/>
              <a:t>N</a:t>
            </a:r>
            <a:r>
              <a:rPr lang="en-US" dirty="0" smtClean="0"/>
              <a:t>otebooks for Prolog (</a:t>
            </a:r>
            <a:r>
              <a:rPr lang="en-US" i="1" dirty="0" smtClean="0"/>
              <a:t>as </a:t>
            </a:r>
            <a:r>
              <a:rPr lang="en-US" i="1" dirty="0" err="1" smtClean="0"/>
              <a:t>Jupyter</a:t>
            </a:r>
            <a:r>
              <a:rPr lang="en-US" i="1" dirty="0" smtClean="0"/>
              <a:t> does for Python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Self-contained, efficient; SWI-Prolog is the server</a:t>
            </a:r>
          </a:p>
          <a:p>
            <a:r>
              <a:rPr lang="en-US" dirty="0" smtClean="0"/>
              <a:t>Besides cute and friendly:</a:t>
            </a:r>
          </a:p>
          <a:p>
            <a:pPr lvl="1"/>
            <a:r>
              <a:rPr lang="en-US" dirty="0" smtClean="0"/>
              <a:t>Just the visible tip of the powerful SWI Prolog IDE machinery</a:t>
            </a:r>
          </a:p>
          <a:p>
            <a:pPr lvl="2"/>
            <a:r>
              <a:rPr lang="en-US" dirty="0" smtClean="0"/>
              <a:t>Extensible!</a:t>
            </a:r>
          </a:p>
          <a:p>
            <a:pPr lvl="1"/>
            <a:r>
              <a:rPr lang="en-US" dirty="0" smtClean="0"/>
              <a:t>Solid </a:t>
            </a:r>
            <a:r>
              <a:rPr lang="en-US" dirty="0" smtClean="0">
                <a:hlinkClick r:id="rId3"/>
              </a:rPr>
              <a:t>HTTP app server </a:t>
            </a:r>
            <a:r>
              <a:rPr lang="en-US" dirty="0" smtClean="0"/>
              <a:t>built-in</a:t>
            </a:r>
          </a:p>
          <a:p>
            <a:pPr lvl="1"/>
            <a:r>
              <a:rPr lang="en-US" dirty="0" smtClean="0">
                <a:hlinkClick r:id="rId4"/>
              </a:rPr>
              <a:t>Term rendering </a:t>
            </a:r>
            <a:r>
              <a:rPr lang="en-US" dirty="0" smtClean="0"/>
              <a:t>framework, DCGs +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Best of breed </a:t>
            </a:r>
            <a:r>
              <a:rPr lang="en-US" dirty="0" err="1" smtClean="0"/>
              <a:t>Javascript</a:t>
            </a:r>
            <a:r>
              <a:rPr lang="en-US" dirty="0" smtClean="0"/>
              <a:t> libraries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i="1" dirty="0" smtClean="0"/>
              <a:t>...</a:t>
            </a:r>
            <a:r>
              <a:rPr lang="en-US" i="1" dirty="0" smtClean="0"/>
              <a:t>a dream come true for developers of logic programming dialects</a:t>
            </a:r>
            <a:r>
              <a:rPr lang="mr-IN" i="1" dirty="0" smtClean="0"/>
              <a:t>…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21" y="1045398"/>
            <a:ext cx="4977230" cy="47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791"/>
          </a:xfrm>
        </p:spPr>
        <p:txBody>
          <a:bodyPr/>
          <a:lstStyle/>
          <a:p>
            <a:r>
              <a:rPr lang="en-US" dirty="0" err="1" smtClean="0"/>
              <a:t>lpsdemo.interprolog.com</a:t>
            </a:r>
            <a:r>
              <a:rPr lang="en-US" dirty="0" smtClean="0"/>
              <a:t>(*)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80" y="1423687"/>
            <a:ext cx="10515600" cy="46183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Examples menu: First Steps with LPS, LPS Examples</a:t>
            </a:r>
          </a:p>
          <a:p>
            <a:r>
              <a:rPr lang="en-US" dirty="0" smtClean="0"/>
              <a:t>Open or write program on the left pane</a:t>
            </a:r>
          </a:p>
          <a:p>
            <a:pPr lvl="1"/>
            <a:r>
              <a:rPr lang="en-US" dirty="0" smtClean="0"/>
              <a:t>If you Save</a:t>
            </a:r>
            <a:r>
              <a:rPr lang="is-IS" dirty="0" smtClean="0"/>
              <a:t>…, you can later reopen with “Open Recent...” </a:t>
            </a:r>
          </a:p>
          <a:p>
            <a:pPr lvl="1"/>
            <a:r>
              <a:rPr lang="is-IS" dirty="0" smtClean="0"/>
              <a:t>Either Download or copy to your plain text editor, to be safe</a:t>
            </a:r>
          </a:p>
          <a:p>
            <a:r>
              <a:rPr lang="is-IS" dirty="0" smtClean="0"/>
              <a:t>Errors reported in red – they must be fixed.</a:t>
            </a:r>
            <a:endParaRPr lang="en-US" dirty="0" smtClean="0"/>
          </a:p>
          <a:p>
            <a:r>
              <a:rPr lang="is-IS" dirty="0" smtClean="0"/>
              <a:t>Type goal on query panel on the bottom right</a:t>
            </a:r>
          </a:p>
          <a:p>
            <a:pPr lvl="1"/>
            <a:r>
              <a:rPr lang="en-US" dirty="0"/>
              <a:t>g</a:t>
            </a:r>
            <a:r>
              <a:rPr lang="is-IS" dirty="0"/>
              <a:t>o.  % logs events and states over time</a:t>
            </a:r>
          </a:p>
          <a:p>
            <a:pPr lvl="1"/>
            <a:r>
              <a:rPr lang="en-US" dirty="0" smtClean="0"/>
              <a:t>g</a:t>
            </a:r>
            <a:r>
              <a:rPr lang="is-IS" dirty="0" smtClean="0"/>
              <a:t>o(Timeline).   % nicer: shows fluent/event timeline</a:t>
            </a:r>
          </a:p>
          <a:p>
            <a:pPr lvl="1"/>
            <a:r>
              <a:rPr lang="en-US" dirty="0" smtClean="0"/>
              <a:t>d</a:t>
            </a:r>
            <a:r>
              <a:rPr lang="is-IS" dirty="0" smtClean="0"/>
              <a:t>ump.   % see transformed program (Prolog)</a:t>
            </a:r>
          </a:p>
          <a:p>
            <a:r>
              <a:rPr lang="is-IS" dirty="0" smtClean="0"/>
              <a:t>Inspect the timeline... or see the log with fluent states and events</a:t>
            </a:r>
          </a:p>
          <a:p>
            <a:pPr marL="0" indent="0"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(*): </a:t>
            </a:r>
            <a:r>
              <a:rPr lang="en-US" i="1" dirty="0"/>
              <a:t>you may also install your own local </a:t>
            </a:r>
            <a:r>
              <a:rPr lang="en-US" i="1" dirty="0" smtClean="0"/>
              <a:t>site instance </a:t>
            </a:r>
            <a:r>
              <a:rPr lang="en-US" i="1" dirty="0"/>
              <a:t>in </a:t>
            </a:r>
            <a:r>
              <a:rPr lang="en-US" i="1" dirty="0" smtClean="0"/>
              <a:t>minutes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060" y="1423687"/>
            <a:ext cx="4600516" cy="32226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233" y="81845"/>
            <a:ext cx="2386767" cy="2475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70" y="365125"/>
            <a:ext cx="10920330" cy="954389"/>
          </a:xfrm>
        </p:spPr>
        <p:txBody>
          <a:bodyPr/>
          <a:lstStyle/>
          <a:p>
            <a:r>
              <a:rPr lang="en-US" dirty="0" smtClean="0"/>
              <a:t>Making Life more interesting: 2D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70" y="1562582"/>
            <a:ext cx="9726530" cy="4614381"/>
          </a:xfrm>
        </p:spPr>
        <p:txBody>
          <a:bodyPr>
            <a:normAutofit/>
          </a:bodyPr>
          <a:lstStyle/>
          <a:p>
            <a:r>
              <a:rPr lang="en-US" dirty="0" smtClean="0"/>
              <a:t>Timelines and textual logs are not the best for Game of Life</a:t>
            </a:r>
            <a:r>
              <a:rPr lang="mr-IN" dirty="0" smtClean="0"/>
              <a:t>…</a:t>
            </a:r>
            <a:endParaRPr lang="pt-PT" dirty="0" smtClean="0"/>
          </a:p>
          <a:p>
            <a:r>
              <a:rPr lang="en-GB" dirty="0" smtClean="0"/>
              <a:t>Some </a:t>
            </a:r>
            <a:r>
              <a:rPr lang="en-GB" dirty="0" err="1" smtClean="0"/>
              <a:t>fluents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smtClean="0"/>
              <a:t>events are best shown in </a:t>
            </a:r>
            <a:r>
              <a:rPr lang="en-GB" b="1" dirty="0" smtClean="0"/>
              <a:t>2D space..</a:t>
            </a:r>
            <a:endParaRPr lang="en-GB" i="1" dirty="0" smtClean="0"/>
          </a:p>
          <a:p>
            <a:pPr lvl="1"/>
            <a:r>
              <a:rPr lang="mr-IN" i="1" dirty="0" smtClean="0"/>
              <a:t>…</a:t>
            </a:r>
            <a:r>
              <a:rPr lang="pt-PT" i="1" dirty="0" smtClean="0"/>
              <a:t>a</a:t>
            </a:r>
            <a:r>
              <a:rPr lang="en-GB" i="1" dirty="0" smtClean="0"/>
              <a:t>t</a:t>
            </a:r>
            <a:r>
              <a:rPr lang="en-GB" dirty="0" smtClean="0"/>
              <a:t> </a:t>
            </a:r>
            <a:r>
              <a:rPr lang="en-GB" i="1" dirty="0"/>
              <a:t>each </a:t>
            </a:r>
            <a:r>
              <a:rPr lang="en-GB" i="1" dirty="0" smtClean="0"/>
              <a:t>cycle: LPS cycle states drawn over (real) time</a:t>
            </a:r>
            <a:endParaRPr lang="en-GB" i="1" dirty="0"/>
          </a:p>
          <a:p>
            <a:r>
              <a:rPr lang="en-GB" i="1" dirty="0" smtClean="0"/>
              <a:t>“annotation” d(</a:t>
            </a:r>
            <a:r>
              <a:rPr lang="en-GB" i="1" dirty="0" err="1" smtClean="0"/>
              <a:t>LPS_term</a:t>
            </a:r>
            <a:r>
              <a:rPr lang="en-GB" i="1" dirty="0"/>
              <a:t>, </a:t>
            </a:r>
            <a:r>
              <a:rPr lang="en-GB" i="1" dirty="0" smtClean="0"/>
              <a:t>Properties</a:t>
            </a:r>
            <a:r>
              <a:rPr lang="en-GB" i="1" dirty="0"/>
              <a:t>) :</a:t>
            </a:r>
          </a:p>
          <a:p>
            <a:pPr lvl="1"/>
            <a:r>
              <a:rPr lang="en-GB" i="1" dirty="0"/>
              <a:t>Generates </a:t>
            </a:r>
            <a:r>
              <a:rPr lang="en-GB" i="1" dirty="0" smtClean="0"/>
              <a:t>(sprites for frames of) a 2D </a:t>
            </a:r>
            <a:r>
              <a:rPr lang="en-GB" i="1" dirty="0"/>
              <a:t>animation</a:t>
            </a:r>
          </a:p>
          <a:p>
            <a:pPr lvl="1"/>
            <a:r>
              <a:rPr lang="en-GB" i="1" dirty="0"/>
              <a:t>Declarative </a:t>
            </a:r>
            <a:r>
              <a:rPr lang="en-GB" i="1" dirty="0" smtClean="0"/>
              <a:t>properties define </a:t>
            </a:r>
            <a:r>
              <a:rPr lang="en-GB" i="1" dirty="0"/>
              <a:t>display aspect of </a:t>
            </a:r>
            <a:r>
              <a:rPr lang="en-GB" i="1" dirty="0" err="1"/>
              <a:t>fluents</a:t>
            </a:r>
            <a:r>
              <a:rPr lang="en-GB" i="1" dirty="0"/>
              <a:t>, events</a:t>
            </a:r>
            <a:r>
              <a:rPr lang="mr-IN" i="1" dirty="0"/>
              <a:t>…</a:t>
            </a:r>
            <a:r>
              <a:rPr lang="en-GB" i="1" dirty="0"/>
              <a:t> </a:t>
            </a:r>
            <a:r>
              <a:rPr lang="en-GB" i="1" dirty="0" smtClean="0"/>
              <a:t>as well as ‘timeless’, </a:t>
            </a:r>
            <a:r>
              <a:rPr lang="en-GB" i="1" dirty="0"/>
              <a:t>non </a:t>
            </a:r>
            <a:r>
              <a:rPr lang="en-GB" i="1" dirty="0" smtClean="0"/>
              <a:t>changing, background geometries</a:t>
            </a:r>
            <a:endParaRPr lang="en-GB" i="1" dirty="0"/>
          </a:p>
          <a:p>
            <a:r>
              <a:rPr lang="en-GB" i="1" dirty="0" smtClean="0">
                <a:hlinkClick r:id="rId4"/>
              </a:rPr>
              <a:t>Game of Life</a:t>
            </a:r>
            <a:r>
              <a:rPr lang="pt-PT" i="1" dirty="0"/>
              <a:t> </a:t>
            </a:r>
            <a:r>
              <a:rPr lang="pt-PT" i="1" dirty="0" err="1" smtClean="0"/>
              <a:t>facelifted</a:t>
            </a:r>
            <a:endParaRPr lang="pt-PT" i="1" dirty="0" smtClean="0"/>
          </a:p>
          <a:p>
            <a:r>
              <a:rPr lang="en-GB" i="1" dirty="0" smtClean="0"/>
              <a:t>Let’s </a:t>
            </a:r>
            <a:r>
              <a:rPr lang="en-GB" i="1" dirty="0"/>
              <a:t>revisit </a:t>
            </a:r>
            <a:r>
              <a:rPr lang="en-GB" i="1" dirty="0">
                <a:hlinkClick r:id="rId5"/>
              </a:rPr>
              <a:t>bubble sort</a:t>
            </a:r>
            <a:r>
              <a:rPr lang="en-GB" i="1" dirty="0"/>
              <a:t>, </a:t>
            </a:r>
            <a:r>
              <a:rPr lang="en-GB" i="1" dirty="0">
                <a:hlinkClick r:id="rId6"/>
              </a:rPr>
              <a:t>dad saving energy</a:t>
            </a:r>
            <a:r>
              <a:rPr lang="en-GB" i="1" dirty="0"/>
              <a:t>...</a:t>
            </a:r>
          </a:p>
          <a:p>
            <a:r>
              <a:rPr lang="pt-PT" i="1" dirty="0" smtClean="0"/>
              <a:t>2d </a:t>
            </a:r>
            <a:r>
              <a:rPr lang="en-GB" i="1" dirty="0">
                <a:hlinkClick r:id="rId7"/>
              </a:rPr>
              <a:t>documentation</a:t>
            </a:r>
            <a:r>
              <a:rPr lang="en-GB" i="1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510" y="3661755"/>
            <a:ext cx="2286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0" y="3329033"/>
            <a:ext cx="508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r>
              <a:rPr lang="en-US" baseline="0" dirty="0" smtClean="0"/>
              <a:t> of life, live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57"/>
          <a:stretch/>
        </p:blipFill>
        <p:spPr>
          <a:xfrm>
            <a:off x="7634816" y="1690688"/>
            <a:ext cx="1951567" cy="342317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/ LPS Examples menu</a:t>
            </a:r>
          </a:p>
          <a:p>
            <a:r>
              <a:rPr lang="en-US" baseline="0" dirty="0" smtClean="0"/>
              <a:t>Uncomment d/2 declarations</a:t>
            </a:r>
          </a:p>
          <a:p>
            <a:endParaRPr lang="en-US" dirty="0"/>
          </a:p>
          <a:p>
            <a:r>
              <a:rPr lang="en-US" dirty="0" smtClean="0"/>
              <a:t>1 second per LPS cycle</a:t>
            </a:r>
          </a:p>
          <a:p>
            <a:pPr lvl="1"/>
            <a:r>
              <a:rPr lang="en-US" dirty="0" smtClean="0"/>
              <a:t>60, 30, 15 frames for longer simulations</a:t>
            </a:r>
          </a:p>
          <a:p>
            <a:r>
              <a:rPr lang="en-US" baseline="0" dirty="0" smtClean="0"/>
              <a:t>Events</a:t>
            </a:r>
            <a:r>
              <a:rPr lang="en-US" dirty="0" smtClean="0"/>
              <a:t> can be shown too</a:t>
            </a:r>
          </a:p>
          <a:p>
            <a:pPr lvl="1"/>
            <a:r>
              <a:rPr lang="en-US" dirty="0" smtClean="0"/>
              <a:t>Fade in/out around the cycle transition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i="1" dirty="0" smtClean="0"/>
              <a:t>Timeline still available (click top left corner of animation)</a:t>
            </a:r>
            <a:endParaRPr lang="en-US" i="1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871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800"/>
            <a:ext cx="10515600" cy="815493"/>
          </a:xfrm>
        </p:spPr>
        <p:txBody>
          <a:bodyPr/>
          <a:lstStyle/>
          <a:p>
            <a:r>
              <a:rPr lang="en-US" dirty="0" smtClean="0"/>
              <a:t>About the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0618"/>
            <a:ext cx="10515600" cy="4996345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Engine history</a:t>
            </a:r>
          </a:p>
          <a:p>
            <a:pPr lvl="1"/>
            <a:r>
              <a:rPr lang="en-US" sz="2800" dirty="0" smtClean="0"/>
              <a:t>Current main engine:</a:t>
            </a:r>
          </a:p>
          <a:p>
            <a:pPr lvl="2"/>
            <a:r>
              <a:rPr lang="en-US" dirty="0" smtClean="0"/>
              <a:t>Sadri with student; later RK, MC</a:t>
            </a:r>
          </a:p>
          <a:p>
            <a:pPr lvl="2"/>
            <a:r>
              <a:rPr lang="en-US" dirty="0" smtClean="0"/>
              <a:t>Started with XSB, moved to SWI in 2016</a:t>
            </a:r>
          </a:p>
          <a:p>
            <a:pPr lvl="2"/>
            <a:r>
              <a:rPr lang="en-US" dirty="0" smtClean="0"/>
              <a:t>SWI specifics: delimited continuations variant; SWISH support</a:t>
            </a:r>
          </a:p>
          <a:p>
            <a:pPr lvl="1"/>
            <a:r>
              <a:rPr lang="en-US" sz="2800" dirty="0" smtClean="0"/>
              <a:t>Other engines (Java): </a:t>
            </a:r>
          </a:p>
          <a:p>
            <a:pPr lvl="2"/>
            <a:r>
              <a:rPr lang="en-US" sz="2400" dirty="0" smtClean="0"/>
              <a:t>cf. “bob the </a:t>
            </a:r>
            <a:r>
              <a:rPr lang="en-US" sz="2400" dirty="0" err="1" smtClean="0"/>
              <a:t>simplebot</a:t>
            </a:r>
            <a:r>
              <a:rPr lang="en-US" sz="2400" dirty="0" smtClean="0"/>
              <a:t>” sources from </a:t>
            </a:r>
            <a:r>
              <a:rPr lang="en-US" sz="2400" dirty="0" smtClean="0">
                <a:hlinkClick r:id="rId3"/>
              </a:rPr>
              <a:t>LPS main page</a:t>
            </a:r>
            <a:endParaRPr lang="en-US" sz="2400" dirty="0" smtClean="0"/>
          </a:p>
          <a:p>
            <a:r>
              <a:rPr lang="en-US" sz="3200" dirty="0" smtClean="0"/>
              <a:t>Installation alternatives</a:t>
            </a:r>
          </a:p>
          <a:p>
            <a:pPr lvl="1"/>
            <a:r>
              <a:rPr lang="en-US" sz="2800" dirty="0" smtClean="0"/>
              <a:t>SWI</a:t>
            </a:r>
          </a:p>
          <a:p>
            <a:pPr lvl="2"/>
            <a:r>
              <a:rPr lang="en-US" dirty="0" smtClean="0"/>
              <a:t>Barebones version</a:t>
            </a:r>
          </a:p>
          <a:p>
            <a:pPr lvl="2"/>
            <a:r>
              <a:rPr lang="en-US" dirty="0" smtClean="0"/>
              <a:t>SWISH: local, cloud</a:t>
            </a:r>
          </a:p>
          <a:p>
            <a:pPr lvl="1"/>
            <a:r>
              <a:rPr lang="en-US" dirty="0" smtClean="0"/>
              <a:t>XSB</a:t>
            </a:r>
          </a:p>
          <a:p>
            <a:pPr lvl="2"/>
            <a:r>
              <a:rPr lang="en-US" dirty="0" smtClean="0"/>
              <a:t>Barebones</a:t>
            </a:r>
          </a:p>
          <a:p>
            <a:pPr lvl="2"/>
            <a:r>
              <a:rPr lang="en-US" dirty="0" err="1" smtClean="0"/>
              <a:t>InterProlog</a:t>
            </a:r>
            <a:r>
              <a:rPr lang="en-US" dirty="0" smtClean="0"/>
              <a:t>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8962-D7A1-2C44-B5A3-C4167BDD518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068" y="3957403"/>
            <a:ext cx="4756932" cy="295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923</Words>
  <Application>Microsoft Macintosh PowerPoint</Application>
  <PresentationFormat>Widescreen</PresentationFormat>
  <Paragraphs>181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Wingdings</vt:lpstr>
      <vt:lpstr>Office Theme</vt:lpstr>
      <vt:lpstr>LPS (Logic-based Production Systems) The current implementation:  practical aspects</vt:lpstr>
      <vt:lpstr>Logical Production Systems Resources</vt:lpstr>
      <vt:lpstr>Pragmatic perspective</vt:lpstr>
      <vt:lpstr>LPS surface syntax recap.</vt:lpstr>
      <vt:lpstr>First, a word about SWISH 💕 …</vt:lpstr>
      <vt:lpstr>lpsdemo.interprolog.com(*) usage</vt:lpstr>
      <vt:lpstr>Making Life more interesting: 2D world</vt:lpstr>
      <vt:lpstr>Game of life, live</vt:lpstr>
      <vt:lpstr>About the implementation</vt:lpstr>
      <vt:lpstr>Source code tour from 30k feet- engine</vt:lpstr>
      <vt:lpstr>Source code tour from 30k feet– SWISH support</vt:lpstr>
      <vt:lpstr>Developing software with LPS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LPS</dc:title>
  <dc:creator>Microsoft Office User</dc:creator>
  <cp:lastModifiedBy>Miguel Calejo</cp:lastModifiedBy>
  <cp:revision>84</cp:revision>
  <dcterms:created xsi:type="dcterms:W3CDTF">2017-01-18T17:21:11Z</dcterms:created>
  <dcterms:modified xsi:type="dcterms:W3CDTF">2017-07-19T18:43:46Z</dcterms:modified>
</cp:coreProperties>
</file>