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937" r:id="rId2"/>
    <p:sldId id="1611" r:id="rId3"/>
    <p:sldId id="1137" r:id="rId4"/>
    <p:sldId id="1407" r:id="rId5"/>
    <p:sldId id="1443" r:id="rId6"/>
    <p:sldId id="1545" r:id="rId7"/>
    <p:sldId id="1546" r:id="rId8"/>
    <p:sldId id="1447" r:id="rId9"/>
    <p:sldId id="1451" r:id="rId10"/>
    <p:sldId id="1352" r:id="rId11"/>
    <p:sldId id="1100" r:id="rId12"/>
    <p:sldId id="1199" r:id="rId13"/>
    <p:sldId id="1573" r:id="rId14"/>
    <p:sldId id="1574" r:id="rId15"/>
    <p:sldId id="1593" r:id="rId16"/>
    <p:sldId id="1409" r:id="rId17"/>
    <p:sldId id="1410" r:id="rId18"/>
    <p:sldId id="1411" r:id="rId19"/>
    <p:sldId id="1412" r:id="rId20"/>
    <p:sldId id="1418" r:id="rId21"/>
    <p:sldId id="1415" r:id="rId22"/>
    <p:sldId id="1414" r:id="rId23"/>
    <p:sldId id="1631" r:id="rId24"/>
    <p:sldId id="1581" r:id="rId25"/>
    <p:sldId id="1582" r:id="rId26"/>
    <p:sldId id="1583" r:id="rId27"/>
    <p:sldId id="1584" r:id="rId28"/>
    <p:sldId id="1632" r:id="rId29"/>
    <p:sldId id="1612" r:id="rId30"/>
    <p:sldId id="1609" r:id="rId31"/>
    <p:sldId id="1143" r:id="rId32"/>
    <p:sldId id="1148" r:id="rId33"/>
    <p:sldId id="1423" r:id="rId34"/>
    <p:sldId id="1457" r:id="rId35"/>
    <p:sldId id="1419" r:id="rId36"/>
    <p:sldId id="1420" r:id="rId37"/>
    <p:sldId id="1155" r:id="rId38"/>
    <p:sldId id="1587" r:id="rId39"/>
    <p:sldId id="1588" r:id="rId40"/>
    <p:sldId id="1421" r:id="rId41"/>
    <p:sldId id="1422" r:id="rId42"/>
    <p:sldId id="1562" r:id="rId43"/>
    <p:sldId id="1429" r:id="rId44"/>
    <p:sldId id="1430" r:id="rId45"/>
    <p:sldId id="1559" r:id="rId46"/>
    <p:sldId id="1561" r:id="rId47"/>
    <p:sldId id="1590" r:id="rId48"/>
    <p:sldId id="1343" r:id="rId49"/>
    <p:sldId id="1610" r:id="rId50"/>
    <p:sldId id="1594" r:id="rId51"/>
    <p:sldId id="1595" r:id="rId52"/>
    <p:sldId id="1630" r:id="rId53"/>
    <p:sldId id="1596" r:id="rId54"/>
    <p:sldId id="1598" r:id="rId55"/>
    <p:sldId id="1597" r:id="rId56"/>
    <p:sldId id="1599" r:id="rId57"/>
    <p:sldId id="1601" r:id="rId58"/>
    <p:sldId id="1617" r:id="rId59"/>
    <p:sldId id="1615" r:id="rId60"/>
    <p:sldId id="1624" r:id="rId61"/>
    <p:sldId id="1622" r:id="rId62"/>
    <p:sldId id="1626" r:id="rId63"/>
    <p:sldId id="1621" r:id="rId64"/>
    <p:sldId id="1627" r:id="rId65"/>
    <p:sldId id="1628" r:id="rId66"/>
    <p:sldId id="1629" r:id="rId67"/>
    <p:sldId id="1604" r:id="rId68"/>
    <p:sldId id="1605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b" initials="B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29E31"/>
    <a:srgbClr val="109905"/>
    <a:srgbClr val="008000"/>
    <a:srgbClr val="FFFF99"/>
    <a:srgbClr val="0033CC"/>
    <a:srgbClr val="003DB8"/>
    <a:srgbClr val="1A97D6"/>
    <a:srgbClr val="CCE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75" autoAdjust="0"/>
    <p:restoredTop sz="94631" autoAdjust="0"/>
  </p:normalViewPr>
  <p:slideViewPr>
    <p:cSldViewPr snapToObjects="1">
      <p:cViewPr varScale="1">
        <p:scale>
          <a:sx n="58" d="100"/>
          <a:sy n="58" d="100"/>
        </p:scale>
        <p:origin x="45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5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A5BD5-965D-334A-9624-5CB51346F383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390C3-DD67-E04E-9ED4-2CDB936872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68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88B70-FD89-B64F-AFD0-B7577367C37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5C93D-FC0E-A446-96DB-9326D98B97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47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5C93D-FC0E-A446-96DB-9326D98B977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01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466F10-912B-4D08-9F82-7B5B6452B2BA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900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5C93D-FC0E-A446-96DB-9326D98B9776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02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7DCA-FB38-41E5-A104-6B25DF1C8AAE}" type="datetime1">
              <a:rPr lang="en-US" smtClean="0"/>
              <a:pPr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A8D7-3D0E-4EC7-8FDC-CD9567DC29EB}" type="datetime1">
              <a:rPr lang="en-US" smtClean="0"/>
              <a:pPr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494A-7A2E-4C78-8C0D-C8468922FE9B}" type="datetime1">
              <a:rPr lang="en-US" smtClean="0"/>
              <a:pPr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D847-1646-4179-ADC8-2F6C17C12AB2}" type="datetime1">
              <a:rPr lang="en-US" smtClean="0"/>
              <a:pPr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80E7-4CC2-42FE-A985-2FB3BCEC6B5E}" type="datetime1">
              <a:rPr lang="en-US" smtClean="0"/>
              <a:pPr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3F92-63F1-4529-BA0A-D98618460383}" type="datetime1">
              <a:rPr lang="en-US" smtClean="0"/>
              <a:pPr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4AE3-FDED-426B-A392-5B688C1B3EAC}" type="datetime1">
              <a:rPr lang="en-US" smtClean="0"/>
              <a:pPr/>
              <a:t>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D347-2E09-41D5-93A8-8123243A9A01}" type="datetime1">
              <a:rPr lang="en-US" smtClean="0"/>
              <a:pPr/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2FB-5CD5-4C8F-B19B-C5A656B32D67}" type="datetime1">
              <a:rPr lang="en-US" smtClean="0"/>
              <a:pPr/>
              <a:t>7/11/2017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1D1E-669E-45BA-91AA-9317DA607D00}" type="datetime1">
              <a:rPr lang="en-US" smtClean="0"/>
              <a:pPr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B678-A99B-4DFC-B280-519B1F755EA5}" type="datetime1">
              <a:rPr lang="en-US" smtClean="0"/>
              <a:pPr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8E4B9-5879-4AF3-84AD-1CE1567A7872}" type="datetime1">
              <a:rPr lang="en-US" smtClean="0"/>
              <a:pPr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73432-EF7F-B84F-BCFB-EEF96C8A23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Natural_language" TargetMode="External"/><Relationship Id="rId2" Type="http://schemas.openxmlformats.org/officeDocument/2006/relationships/hyperlink" Target="http://en.wikipedia.org/wiki/Object_Management_Group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ssively_parallel_computing" TargetMode="External"/><Relationship Id="rId2" Type="http://schemas.openxmlformats.org/officeDocument/2006/relationships/hyperlink" Target="https://en.wikipedia.org/wiki/Ministry_of_International_Trade_and_Industry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Logic_programming" TargetMode="External"/><Relationship Id="rId5" Type="http://schemas.openxmlformats.org/officeDocument/2006/relationships/hyperlink" Target="https://en.wikipedia.org/wiki/Artificial_Intelligence" TargetMode="External"/><Relationship Id="rId4" Type="http://schemas.openxmlformats.org/officeDocument/2006/relationships/hyperlink" Target="https://en.wikipedia.org/wiki/Artificial_intelligence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9132" y="658192"/>
            <a:ext cx="8229600" cy="1645114"/>
          </a:xfrm>
        </p:spPr>
        <p:txBody>
          <a:bodyPr>
            <a:normAutofit/>
          </a:bodyPr>
          <a:lstStyle/>
          <a:p>
            <a:r>
              <a:rPr lang="en-GB" dirty="0"/>
              <a:t>LPS (Logic-based Production Systems)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23728" y="2471814"/>
            <a:ext cx="4429472" cy="1268242"/>
          </a:xfrm>
        </p:spPr>
        <p:txBody>
          <a:bodyPr>
            <a:normAutofit/>
          </a:bodyPr>
          <a:lstStyle/>
          <a:p>
            <a:r>
              <a:rPr lang="en-GB" dirty="0"/>
              <a:t> </a:t>
            </a:r>
          </a:p>
          <a:p>
            <a:r>
              <a:rPr lang="en-US" dirty="0"/>
              <a:t>Robert Kowalski and </a:t>
            </a:r>
            <a:r>
              <a:rPr lang="en-US" dirty="0" err="1"/>
              <a:t>Fariba</a:t>
            </a:r>
            <a:r>
              <a:rPr lang="en-US" dirty="0"/>
              <a:t> Sadri</a:t>
            </a:r>
          </a:p>
          <a:p>
            <a:r>
              <a:rPr lang="en-US" dirty="0"/>
              <a:t>Imperial College London</a:t>
            </a:r>
            <a:endParaRPr lang="en-US" sz="2118" dirty="0"/>
          </a:p>
          <a:p>
            <a:endParaRPr lang="en-US" sz="2118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3187765"/>
            <a:ext cx="25359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1720" y="4077072"/>
            <a:ext cx="219900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Miguel </a:t>
            </a:r>
            <a:r>
              <a:rPr lang="en-GB" sz="2400" dirty="0" err="1"/>
              <a:t>Calejo</a:t>
            </a:r>
            <a:endParaRPr lang="en-GB" sz="2400" dirty="0"/>
          </a:p>
          <a:p>
            <a:r>
              <a:rPr lang="en-GB" sz="2400" dirty="0"/>
              <a:t>Interprolog.com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1849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8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65188"/>
            <a:ext cx="8956461" cy="585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528" y="5041653"/>
            <a:ext cx="6912768" cy="16798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780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5616" y="733206"/>
            <a:ext cx="4600328" cy="1143000"/>
          </a:xfrm>
        </p:spPr>
        <p:txBody>
          <a:bodyPr>
            <a:normAutofit/>
          </a:bodyPr>
          <a:lstStyle/>
          <a:p>
            <a:r>
              <a:rPr lang="en-GB" dirty="0"/>
              <a:t>Production systems</a:t>
            </a:r>
            <a:br>
              <a:rPr lang="en-GB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7451" y="1155617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/>
              <a:t> </a:t>
            </a:r>
          </a:p>
          <a:p>
            <a:endParaRPr lang="en-US" sz="2118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15616" y="1990227"/>
            <a:ext cx="7020272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States described by </a:t>
            </a:r>
            <a:r>
              <a:rPr lang="en-US" alt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working memory of facts.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 transitions represented by </a:t>
            </a:r>
            <a:r>
              <a:rPr lang="en-US" alt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condition-action rules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115616" y="3049267"/>
            <a:ext cx="7174528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Popular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implementing </a:t>
            </a:r>
            <a:r>
              <a:rPr lang="en-US" alt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expert systems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a computational model of </a:t>
            </a:r>
            <a:r>
              <a:rPr lang="en-US" alt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human thinking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(e.g. SOAR,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ACTR,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Steven </a:t>
            </a:r>
            <a:r>
              <a:rPr lang="en-US" alt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Pinker’s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the Mind Works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511623" y="1700065"/>
            <a:ext cx="567234" cy="249832"/>
          </a:xfrm>
          <a:prstGeom prst="straightConnector1">
            <a:avLst/>
          </a:prstGeom>
          <a:ln w="12700"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20991" y="1386283"/>
            <a:ext cx="2530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</a:rPr>
              <a:t>beliefs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107018" y="1334498"/>
            <a:ext cx="1040132" cy="615399"/>
          </a:xfrm>
          <a:prstGeom prst="round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89367" y="2840323"/>
            <a:ext cx="483400" cy="318285"/>
          </a:xfrm>
          <a:prstGeom prst="straightConnector1">
            <a:avLst/>
          </a:prstGeom>
          <a:ln w="12700"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78516" y="2945349"/>
            <a:ext cx="1546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</a:rPr>
              <a:t>goals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6590015" y="2933767"/>
            <a:ext cx="870917" cy="562228"/>
          </a:xfrm>
          <a:prstGeom prst="round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92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 animBg="1"/>
      <p:bldP spid="13" grpId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29120" y="530557"/>
            <a:ext cx="8812373" cy="968812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/>
              <a:t>Production systems do not have a logical semantics.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9120" y="908720"/>
            <a:ext cx="8812373" cy="226027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i="1" dirty="0"/>
              <a:t>fire</a:t>
            </a:r>
            <a:r>
              <a:rPr lang="en-US" sz="2400" i="1" dirty="0"/>
              <a:t> </a:t>
            </a:r>
            <a:r>
              <a:rPr lang="en-GB" sz="2400" i="1" dirty="0">
                <a:solidFill>
                  <a:srgbClr val="FF0000"/>
                </a:solidFill>
                <a:sym typeface="Symbol" panose="05050102010706020507" pitchFamily="18" charset="2"/>
              </a:rPr>
              <a:t> </a:t>
            </a:r>
            <a:r>
              <a:rPr lang="en-GB" sz="2400" i="1" dirty="0">
                <a:sym typeface="Symbol"/>
              </a:rPr>
              <a:t>deal-with-fire</a:t>
            </a:r>
          </a:p>
          <a:p>
            <a:r>
              <a:rPr lang="en-GB" sz="2400" i="1" dirty="0">
                <a:solidFill>
                  <a:srgbClr val="0000FF"/>
                </a:solidFill>
                <a:sym typeface="Symbol"/>
              </a:rPr>
              <a:t>deal-with-fire</a:t>
            </a:r>
            <a:r>
              <a:rPr lang="en-GB" sz="2400" i="1" dirty="0">
                <a:solidFill>
                  <a:srgbClr val="FF0000"/>
                </a:solidFill>
                <a:sym typeface="Symbol" panose="05050102010706020507" pitchFamily="18" charset="2"/>
              </a:rPr>
              <a:t>  </a:t>
            </a:r>
            <a:r>
              <a:rPr lang="en-GB" sz="2400" i="1" dirty="0">
                <a:solidFill>
                  <a:srgbClr val="0000FF"/>
                </a:solidFill>
              </a:rPr>
              <a:t>eliminate</a:t>
            </a:r>
            <a:r>
              <a:rPr lang="en-GB" sz="2400" dirty="0">
                <a:solidFill>
                  <a:srgbClr val="0000FF"/>
                </a:solidFill>
                <a:sym typeface="Symbol"/>
              </a:rPr>
              <a:t>  </a:t>
            </a:r>
            <a:r>
              <a:rPr lang="en-GB" sz="2400" dirty="0">
                <a:solidFill>
                  <a:srgbClr val="FF0000"/>
                </a:solidFill>
                <a:sym typeface="Symbol"/>
              </a:rPr>
              <a:t>	</a:t>
            </a:r>
            <a:r>
              <a:rPr lang="en-GB" sz="2400" i="1" dirty="0">
                <a:solidFill>
                  <a:prstClr val="black"/>
                </a:solidFill>
                <a:sym typeface="Symbol"/>
              </a:rPr>
              <a:t> </a:t>
            </a:r>
          </a:p>
          <a:p>
            <a:r>
              <a:rPr lang="en-GB" sz="2400" i="1" dirty="0">
                <a:solidFill>
                  <a:srgbClr val="0000FF"/>
                </a:solidFill>
                <a:sym typeface="Symbol"/>
              </a:rPr>
              <a:t>deal</a:t>
            </a:r>
            <a:r>
              <a:rPr lang="en-GB" sz="2400" i="1" dirty="0">
                <a:solidFill>
                  <a:prstClr val="black"/>
                </a:solidFill>
                <a:sym typeface="Symbol"/>
              </a:rPr>
              <a:t>-</a:t>
            </a:r>
            <a:r>
              <a:rPr lang="en-GB" sz="2400" i="1" dirty="0">
                <a:solidFill>
                  <a:srgbClr val="0000FF"/>
                </a:solidFill>
                <a:sym typeface="Symbol"/>
              </a:rPr>
              <a:t>with-fire</a:t>
            </a:r>
            <a:r>
              <a:rPr lang="en-GB" sz="2400" i="1" dirty="0">
                <a:solidFill>
                  <a:srgbClr val="FF0000"/>
                </a:solidFill>
                <a:sym typeface="Symbol" panose="05050102010706020507" pitchFamily="18" charset="2"/>
              </a:rPr>
              <a:t> </a:t>
            </a:r>
            <a:r>
              <a:rPr lang="en-GB" sz="2400" i="1" dirty="0">
                <a:solidFill>
                  <a:srgbClr val="0000FF"/>
                </a:solidFill>
              </a:rPr>
              <a:t>escape</a:t>
            </a:r>
            <a:endParaRPr lang="en-US" sz="2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79618" y="2681538"/>
            <a:ext cx="9279542" cy="173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050" dirty="0">
              <a:solidFill>
                <a:srgbClr val="FF0000"/>
              </a:solidFill>
            </a:endParaRPr>
          </a:p>
          <a:p>
            <a:r>
              <a:rPr lang="en-GB" sz="2400" dirty="0">
                <a:solidFill>
                  <a:srgbClr val="0000FF"/>
                </a:solidFill>
              </a:rPr>
              <a:t>Adding</a:t>
            </a:r>
            <a:r>
              <a:rPr lang="en-GB" sz="2400" i="1" dirty="0">
                <a:solidFill>
                  <a:srgbClr val="0000FF"/>
                </a:solidFill>
              </a:rPr>
              <a:t> fire </a:t>
            </a:r>
            <a:r>
              <a:rPr lang="en-GB" sz="2400" dirty="0">
                <a:solidFill>
                  <a:srgbClr val="0000FF"/>
                </a:solidFill>
              </a:rPr>
              <a:t>to working memory.</a:t>
            </a:r>
          </a:p>
          <a:p>
            <a:r>
              <a:rPr lang="en-GB" sz="2400" dirty="0">
                <a:solidFill>
                  <a:srgbClr val="0000FF"/>
                </a:solidFill>
              </a:rPr>
              <a:t>Triggers two candidate actions </a:t>
            </a:r>
            <a:r>
              <a:rPr lang="en-GB" sz="2400" i="1" dirty="0">
                <a:solidFill>
                  <a:srgbClr val="0000FF"/>
                </a:solidFill>
              </a:rPr>
              <a:t>eliminate</a:t>
            </a:r>
            <a:r>
              <a:rPr lang="en-GB" sz="2400" dirty="0">
                <a:solidFill>
                  <a:srgbClr val="0000FF"/>
                </a:solidFill>
              </a:rPr>
              <a:t> </a:t>
            </a:r>
            <a:r>
              <a:rPr lang="en-GB" sz="2400" dirty="0">
                <a:solidFill>
                  <a:srgbClr val="FF0000"/>
                </a:solidFill>
              </a:rPr>
              <a:t>and</a:t>
            </a:r>
            <a:r>
              <a:rPr lang="en-GB" sz="2400" dirty="0">
                <a:solidFill>
                  <a:srgbClr val="0000FF"/>
                </a:solidFill>
              </a:rPr>
              <a:t> </a:t>
            </a:r>
            <a:r>
              <a:rPr lang="en-GB" sz="2400" i="1" dirty="0">
                <a:solidFill>
                  <a:srgbClr val="0000FF"/>
                </a:solidFill>
              </a:rPr>
              <a:t>escape</a:t>
            </a:r>
            <a:r>
              <a:rPr lang="en-GB" sz="2400" dirty="0">
                <a:solidFill>
                  <a:srgbClr val="0000FF"/>
                </a:solidFill>
              </a:rPr>
              <a:t>.</a:t>
            </a:r>
          </a:p>
          <a:p>
            <a:r>
              <a:rPr lang="en-GB" sz="2400" dirty="0">
                <a:solidFill>
                  <a:srgbClr val="FF0000"/>
                </a:solidFill>
              </a:rPr>
              <a:t>Conflict resolution </a:t>
            </a:r>
            <a:r>
              <a:rPr lang="en-GB" sz="2400" dirty="0">
                <a:solidFill>
                  <a:srgbClr val="0000FF"/>
                </a:solidFill>
              </a:rPr>
              <a:t>decides between them.</a:t>
            </a:r>
            <a:endParaRPr lang="en-GB" sz="1000" dirty="0">
              <a:solidFill>
                <a:srgbClr val="FF0000"/>
              </a:solidFill>
            </a:endParaRPr>
          </a:p>
          <a:p>
            <a:endParaRPr lang="en-GB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14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01239" y="1799933"/>
            <a:ext cx="2087884" cy="306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1068-D62E-422C-AB7D-5FE9A09DEB8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0" y="2420888"/>
            <a:ext cx="8218487" cy="331236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  <a:p>
            <a:pPr marL="44450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Rules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if-then structures...</a:t>
            </a:r>
          </a:p>
          <a:p>
            <a:pPr marL="44450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sz="2400" dirty="0"/>
              <a:t>  very similar to the </a:t>
            </a:r>
            <a:r>
              <a:rPr lang="en-GB" sz="2400" dirty="0">
                <a:solidFill>
                  <a:srgbClr val="FF0000"/>
                </a:solidFill>
              </a:rPr>
              <a:t>conditionals.</a:t>
            </a:r>
            <a:r>
              <a:rPr lang="en-GB" sz="2400" dirty="0"/>
              <a:t>..</a:t>
            </a:r>
          </a:p>
          <a:p>
            <a:pPr marL="44450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but they have</a:t>
            </a:r>
            <a:r>
              <a:rPr kumimoji="0" lang="en-GB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4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very different</a:t>
            </a:r>
          </a:p>
          <a:p>
            <a:pPr marL="44450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sz="2400" baseline="0" dirty="0"/>
              <a:t>  representational</a:t>
            </a:r>
            <a:r>
              <a:rPr lang="en-GB" sz="2400" dirty="0"/>
              <a:t> and computational  properties.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499147"/>
            <a:ext cx="691276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</a:rPr>
              <a:t>Production systems. </a:t>
            </a:r>
          </a:p>
          <a:p>
            <a:r>
              <a:rPr lang="en-GB" sz="2400" dirty="0">
                <a:solidFill>
                  <a:srgbClr val="0000FF"/>
                </a:solidFill>
              </a:rPr>
              <a:t>Goals and Beliefs - It can be hard to tell them apart.</a:t>
            </a:r>
          </a:p>
          <a:p>
            <a:endParaRPr lang="en-GB" sz="2600" dirty="0">
              <a:solidFill>
                <a:srgbClr val="0000FF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826497" y="2649178"/>
            <a:ext cx="1523052" cy="599043"/>
          </a:xfrm>
          <a:prstGeom prst="straightConnector1">
            <a:avLst/>
          </a:prstGeom>
          <a:ln w="12700"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55491" y="2042960"/>
            <a:ext cx="92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</a:rPr>
              <a:t>logic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4798207" y="1905583"/>
            <a:ext cx="1102684" cy="735197"/>
          </a:xfrm>
          <a:prstGeom prst="round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881083" y="2276335"/>
            <a:ext cx="1296144" cy="504056"/>
          </a:xfrm>
          <a:prstGeom prst="straightConnector1">
            <a:avLst/>
          </a:prstGeom>
          <a:ln w="12700"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50073" y="1751529"/>
            <a:ext cx="2530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</a:rPr>
              <a:t>production</a:t>
            </a:r>
          </a:p>
          <a:p>
            <a:r>
              <a:rPr lang="en-GB" sz="2400" dirty="0">
                <a:solidFill>
                  <a:srgbClr val="0000FF"/>
                </a:solidFill>
              </a:rPr>
              <a:t>rules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2232563" y="1772279"/>
            <a:ext cx="1623262" cy="868502"/>
          </a:xfrm>
          <a:prstGeom prst="round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94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2" grpId="0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938" y="1209148"/>
            <a:ext cx="7848600" cy="302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536" y="2738239"/>
            <a:ext cx="8351837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32520" y="3600865"/>
            <a:ext cx="871296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FF0000"/>
                </a:solidFill>
              </a:rPr>
              <a:t>Logic Program:</a:t>
            </a:r>
            <a:r>
              <a:rPr lang="en-GB" sz="2200" dirty="0">
                <a:solidFill>
                  <a:srgbClr val="000000"/>
                </a:solidFill>
              </a:rPr>
              <a:t> </a:t>
            </a:r>
          </a:p>
          <a:p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i="1" dirty="0">
                <a:solidFill>
                  <a:srgbClr val="000000"/>
                </a:solidFill>
              </a:rPr>
              <a:t>		</a:t>
            </a:r>
            <a:r>
              <a:rPr lang="en-GB" sz="2200" i="1" dirty="0">
                <a:solidFill>
                  <a:srgbClr val="0000FF"/>
                </a:solidFill>
              </a:rPr>
              <a:t>You go home from T1 to T2</a:t>
            </a:r>
          </a:p>
          <a:p>
            <a:r>
              <a:rPr lang="en-GB" sz="2200" i="1" dirty="0">
                <a:solidFill>
                  <a:srgbClr val="0000FF"/>
                </a:solidFill>
              </a:rPr>
              <a:t>		 </a:t>
            </a:r>
            <a:r>
              <a:rPr lang="fr-FR" sz="2200" i="1" dirty="0">
                <a:solidFill>
                  <a:srgbClr val="CC0000"/>
                </a:solidFill>
                <a:sym typeface="Symbol"/>
              </a:rPr>
              <a:t>if</a:t>
            </a:r>
            <a:r>
              <a:rPr lang="en-GB" sz="2200" i="1" dirty="0">
                <a:solidFill>
                  <a:srgbClr val="0000FF"/>
                </a:solidFill>
              </a:rPr>
              <a:t> 	you have the bus fare at T1, </a:t>
            </a:r>
          </a:p>
          <a:p>
            <a:r>
              <a:rPr lang="en-GB" sz="2200" i="1" dirty="0">
                <a:solidFill>
                  <a:srgbClr val="0000FF"/>
                </a:solidFill>
              </a:rPr>
              <a:t>			you catch a bus from T1 to T2,</a:t>
            </a:r>
          </a:p>
          <a:p>
            <a:r>
              <a:rPr lang="en-GB" sz="2200" i="1" dirty="0">
                <a:solidFill>
                  <a:srgbClr val="0000FF"/>
                </a:solidFill>
              </a:rPr>
              <a:t>			</a:t>
            </a:r>
            <a:r>
              <a:rPr lang="en-GB" sz="2200" i="1" dirty="0">
                <a:solidFill>
                  <a:srgbClr val="FF0000"/>
                </a:solidFill>
              </a:rPr>
              <a:t>the bus arrives at T2.</a:t>
            </a:r>
          </a:p>
          <a:p>
            <a:endParaRPr lang="en-GB" sz="1400" dirty="0">
              <a:solidFill>
                <a:srgbClr val="000000"/>
              </a:solidFill>
            </a:endParaRPr>
          </a:p>
          <a:p>
            <a:endParaRPr lang="en-GB" sz="2400" dirty="0">
              <a:solidFill>
                <a:srgbClr val="000000"/>
              </a:solidFill>
              <a:latin typeface="Mangal"/>
            </a:endParaRPr>
          </a:p>
          <a:p>
            <a:endParaRPr lang="en-GB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246146" y="1774481"/>
            <a:ext cx="9230767" cy="94676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32520" y="188178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Goals and beliefs</a:t>
            </a:r>
          </a:p>
          <a:p>
            <a:r>
              <a:rPr lang="en-US" sz="2400" dirty="0">
                <a:solidFill>
                  <a:srgbClr val="0000FF"/>
                </a:solidFill>
              </a:rPr>
              <a:t>It can be hard to tell them apart</a:t>
            </a:r>
            <a:endParaRPr lang="en-GB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5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43608" y="836712"/>
            <a:ext cx="69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</a:rPr>
              <a:t>Goals and Beliefs:</a:t>
            </a:r>
          </a:p>
          <a:p>
            <a:r>
              <a:rPr lang="en-GB" sz="2400" dirty="0">
                <a:solidFill>
                  <a:srgbClr val="0000FF"/>
                </a:solidFill>
              </a:rPr>
              <a:t>It can be hard to tell them apart.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1996500"/>
            <a:ext cx="691276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47788"/>
            <a:r>
              <a:rPr lang="en-GB" sz="2400" dirty="0"/>
              <a:t>All humans are mortal.</a:t>
            </a:r>
          </a:p>
          <a:p>
            <a:pPr marL="1347788"/>
            <a:r>
              <a:rPr lang="en-GB" sz="2400" dirty="0"/>
              <a:t>All humans are kind.</a:t>
            </a:r>
          </a:p>
          <a:p>
            <a:endParaRPr lang="en-GB" sz="2400" dirty="0"/>
          </a:p>
          <a:p>
            <a:r>
              <a:rPr lang="en-GB" sz="2400" dirty="0">
                <a:solidFill>
                  <a:srgbClr val="FF0000"/>
                </a:solidFill>
              </a:rPr>
              <a:t>Goals:</a:t>
            </a:r>
            <a:r>
              <a:rPr lang="en-GB" sz="2400" i="1" dirty="0">
                <a:solidFill>
                  <a:srgbClr val="FF0000"/>
                </a:solidFill>
              </a:rPr>
              <a:t>		if</a:t>
            </a:r>
            <a:r>
              <a:rPr lang="en-GB" sz="2400" i="1" dirty="0">
                <a:solidFill>
                  <a:srgbClr val="0033CC"/>
                </a:solidFill>
              </a:rPr>
              <a:t> </a:t>
            </a:r>
            <a:r>
              <a:rPr lang="en-GB" sz="2400" i="1" dirty="0">
                <a:solidFill>
                  <a:srgbClr val="0000FF"/>
                </a:solidFill>
              </a:rPr>
              <a:t>human(X)</a:t>
            </a:r>
            <a:r>
              <a:rPr lang="en-US" sz="2400" i="1" dirty="0"/>
              <a:t> </a:t>
            </a:r>
            <a:r>
              <a:rPr lang="en-GB" sz="2400" i="1" dirty="0">
                <a:solidFill>
                  <a:srgbClr val="FF0000"/>
                </a:solidFill>
                <a:sym typeface="Symbol"/>
              </a:rPr>
              <a:t>then </a:t>
            </a:r>
            <a:r>
              <a:rPr lang="en-GB" sz="2400" i="1" dirty="0">
                <a:solidFill>
                  <a:srgbClr val="0000FF"/>
                </a:solidFill>
                <a:sym typeface="Symbol"/>
              </a:rPr>
              <a:t>mortal(X).</a:t>
            </a:r>
          </a:p>
          <a:p>
            <a:r>
              <a:rPr lang="en-GB" sz="2400" i="1" dirty="0">
                <a:sym typeface="Symbol"/>
              </a:rPr>
              <a:t>			</a:t>
            </a:r>
            <a:r>
              <a:rPr lang="en-GB" sz="2400" i="1" dirty="0">
                <a:solidFill>
                  <a:srgbClr val="FF0000"/>
                </a:solidFill>
              </a:rPr>
              <a:t>if</a:t>
            </a:r>
            <a:r>
              <a:rPr lang="en-GB" sz="2400" i="1" dirty="0">
                <a:solidFill>
                  <a:srgbClr val="0033CC"/>
                </a:solidFill>
              </a:rPr>
              <a:t> </a:t>
            </a:r>
            <a:r>
              <a:rPr lang="en-GB" sz="2400" i="1" dirty="0">
                <a:solidFill>
                  <a:srgbClr val="0000FF"/>
                </a:solidFill>
              </a:rPr>
              <a:t>human(X)</a:t>
            </a:r>
            <a:r>
              <a:rPr lang="en-US" sz="2400" i="1" dirty="0"/>
              <a:t> </a:t>
            </a:r>
            <a:r>
              <a:rPr lang="en-GB" sz="2400" i="1" dirty="0">
                <a:solidFill>
                  <a:srgbClr val="FF0000"/>
                </a:solidFill>
                <a:sym typeface="Symbol"/>
              </a:rPr>
              <a:t>then </a:t>
            </a:r>
            <a:r>
              <a:rPr lang="en-GB" sz="2400" i="1" dirty="0">
                <a:solidFill>
                  <a:srgbClr val="0000FF"/>
                </a:solidFill>
                <a:sym typeface="Symbol"/>
              </a:rPr>
              <a:t>kind(X).</a:t>
            </a:r>
            <a:br>
              <a:rPr lang="en-US" sz="2000" i="1" dirty="0"/>
            </a:br>
            <a:endParaRPr lang="en-US" sz="2000" i="1" dirty="0"/>
          </a:p>
          <a:p>
            <a:r>
              <a:rPr lang="en-US" sz="2400" dirty="0"/>
              <a:t>or</a:t>
            </a:r>
          </a:p>
          <a:p>
            <a:endParaRPr lang="en-GB" dirty="0"/>
          </a:p>
          <a:p>
            <a:r>
              <a:rPr lang="en-GB" sz="2400" dirty="0">
                <a:solidFill>
                  <a:srgbClr val="FF0000"/>
                </a:solidFill>
              </a:rPr>
              <a:t>Beliefs:    	</a:t>
            </a:r>
            <a:r>
              <a:rPr lang="en-GB" sz="2400" i="1" dirty="0">
                <a:solidFill>
                  <a:srgbClr val="0000FF"/>
                </a:solidFill>
                <a:sym typeface="Symbol"/>
              </a:rPr>
              <a:t>mortal(X) 	</a:t>
            </a:r>
            <a:r>
              <a:rPr lang="en-GB" sz="2400" i="1" dirty="0">
                <a:solidFill>
                  <a:srgbClr val="FF0000"/>
                </a:solidFill>
                <a:sym typeface="Symbol" panose="05050102010706020507" pitchFamily="18" charset="2"/>
              </a:rPr>
              <a:t>if </a:t>
            </a:r>
            <a:r>
              <a:rPr lang="en-GB" sz="2400" i="1" dirty="0">
                <a:solidFill>
                  <a:srgbClr val="0000FF"/>
                </a:solidFill>
              </a:rPr>
              <a:t>human(X).</a:t>
            </a:r>
            <a:r>
              <a:rPr lang="en-US" sz="2400" i="1" dirty="0">
                <a:solidFill>
                  <a:srgbClr val="0000FF"/>
                </a:solidFill>
              </a:rPr>
              <a:t> </a:t>
            </a:r>
            <a:r>
              <a:rPr lang="en-GB" sz="2400" dirty="0">
                <a:solidFill>
                  <a:srgbClr val="0000FF"/>
                </a:solidFill>
                <a:sym typeface="Symbol"/>
              </a:rPr>
              <a:t>  </a:t>
            </a:r>
            <a:r>
              <a:rPr lang="en-GB" sz="2400" dirty="0">
                <a:solidFill>
                  <a:srgbClr val="FF0000"/>
                </a:solidFill>
                <a:sym typeface="Symbol"/>
              </a:rPr>
              <a:t>	</a:t>
            </a:r>
            <a:r>
              <a:rPr lang="en-GB" sz="2400" i="1" dirty="0">
                <a:solidFill>
                  <a:prstClr val="black"/>
                </a:solidFill>
                <a:sym typeface="Symbol"/>
              </a:rPr>
              <a:t> </a:t>
            </a:r>
          </a:p>
          <a:p>
            <a:r>
              <a:rPr lang="en-GB" sz="2400" i="1" dirty="0">
                <a:solidFill>
                  <a:prstClr val="black"/>
                </a:solidFill>
                <a:sym typeface="Symbol"/>
              </a:rPr>
              <a:t>			</a:t>
            </a:r>
            <a:r>
              <a:rPr lang="en-GB" sz="2400" i="1" dirty="0">
                <a:solidFill>
                  <a:srgbClr val="0000FF"/>
                </a:solidFill>
                <a:sym typeface="Symbol"/>
              </a:rPr>
              <a:t>kind(X)</a:t>
            </a:r>
            <a:r>
              <a:rPr lang="en-GB" sz="2400" i="1" dirty="0">
                <a:solidFill>
                  <a:srgbClr val="FF0000"/>
                </a:solidFill>
                <a:sym typeface="Symbol"/>
              </a:rPr>
              <a:t> 	if</a:t>
            </a:r>
            <a:r>
              <a:rPr lang="en-GB" sz="2400" i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GB" sz="2400" i="1" dirty="0">
                <a:solidFill>
                  <a:srgbClr val="0000FF"/>
                </a:solidFill>
              </a:rPr>
              <a:t>human(X).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908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/>
          <p:cNvSpPr/>
          <p:nvPr/>
        </p:nvSpPr>
        <p:spPr>
          <a:xfrm>
            <a:off x="7661679" y="4974059"/>
            <a:ext cx="1356879" cy="1213938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6189401" y="4951568"/>
            <a:ext cx="1443042" cy="1276895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4582" y="4886600"/>
            <a:ext cx="1523146" cy="1341863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50135" y="360973"/>
            <a:ext cx="8559394" cy="695513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600" dirty="0"/>
              <a:t>LPS  combines reactive rules, logic programs and causal laws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72612" y="1145841"/>
            <a:ext cx="7280153" cy="62305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Reactive rule:</a:t>
            </a:r>
            <a:r>
              <a:rPr lang="en-GB" sz="2400" i="1" dirty="0">
                <a:solidFill>
                  <a:srgbClr val="FF0000"/>
                </a:solidFill>
              </a:rPr>
              <a:t>		if</a:t>
            </a:r>
            <a:r>
              <a:rPr lang="en-GB" sz="2400" i="1" dirty="0">
                <a:solidFill>
                  <a:srgbClr val="0033CC"/>
                </a:solidFill>
              </a:rPr>
              <a:t> </a:t>
            </a:r>
            <a:r>
              <a:rPr lang="en-GB" sz="2400" i="1" dirty="0"/>
              <a:t>fire</a:t>
            </a:r>
            <a:r>
              <a:rPr lang="en-US" sz="2400" i="1" dirty="0"/>
              <a:t> </a:t>
            </a:r>
            <a:r>
              <a:rPr lang="en-GB" sz="2400" i="1" dirty="0">
                <a:solidFill>
                  <a:srgbClr val="FF0000"/>
                </a:solidFill>
                <a:sym typeface="Symbol"/>
              </a:rPr>
              <a:t>then </a:t>
            </a:r>
            <a:r>
              <a:rPr lang="en-GB" sz="2400" i="1" dirty="0">
                <a:sym typeface="Symbol"/>
              </a:rPr>
              <a:t>deal-with-fire.</a:t>
            </a:r>
            <a:br>
              <a:rPr lang="en-US" sz="2400" i="1" dirty="0"/>
            </a:br>
            <a:endParaRPr lang="en-US" sz="2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72613" y="1566443"/>
            <a:ext cx="6692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Logic program:    	</a:t>
            </a:r>
            <a:r>
              <a:rPr lang="en-GB" sz="2400" i="1" dirty="0">
                <a:solidFill>
                  <a:srgbClr val="0000FF"/>
                </a:solidFill>
                <a:sym typeface="Symbol"/>
              </a:rPr>
              <a:t>deal-with-fire </a:t>
            </a:r>
            <a:r>
              <a:rPr lang="en-GB" sz="2400" i="1" dirty="0">
                <a:solidFill>
                  <a:srgbClr val="FF0000"/>
                </a:solidFill>
                <a:sym typeface="Symbol" panose="05050102010706020507" pitchFamily="18" charset="2"/>
              </a:rPr>
              <a:t>if </a:t>
            </a:r>
            <a:r>
              <a:rPr lang="en-GB" sz="2400" i="1" dirty="0">
                <a:solidFill>
                  <a:srgbClr val="0000FF"/>
                </a:solidFill>
              </a:rPr>
              <a:t>eliminate.</a:t>
            </a:r>
            <a:r>
              <a:rPr lang="en-US" sz="2400" i="1" dirty="0">
                <a:solidFill>
                  <a:srgbClr val="0000FF"/>
                </a:solidFill>
              </a:rPr>
              <a:t> </a:t>
            </a:r>
            <a:r>
              <a:rPr lang="en-GB" sz="2400" dirty="0">
                <a:solidFill>
                  <a:srgbClr val="0000FF"/>
                </a:solidFill>
                <a:sym typeface="Symbol"/>
              </a:rPr>
              <a:t>  </a:t>
            </a:r>
            <a:r>
              <a:rPr lang="en-GB" sz="2400" dirty="0">
                <a:solidFill>
                  <a:srgbClr val="FF0000"/>
                </a:solidFill>
                <a:sym typeface="Symbol"/>
              </a:rPr>
              <a:t>	</a:t>
            </a:r>
            <a:r>
              <a:rPr lang="en-GB" sz="2400" i="1" dirty="0">
                <a:solidFill>
                  <a:prstClr val="black"/>
                </a:solidFill>
                <a:sym typeface="Symbol"/>
              </a:rPr>
              <a:t> </a:t>
            </a:r>
          </a:p>
          <a:p>
            <a:pPr lvl="4"/>
            <a:r>
              <a:rPr lang="en-GB" sz="2400" i="1" dirty="0">
                <a:solidFill>
                  <a:prstClr val="black"/>
                </a:solidFill>
                <a:sym typeface="Symbol"/>
              </a:rPr>
              <a:t>	</a:t>
            </a:r>
            <a:r>
              <a:rPr lang="en-GB" sz="2400" i="1" dirty="0">
                <a:solidFill>
                  <a:srgbClr val="0000FF"/>
                </a:solidFill>
                <a:sym typeface="Symbol"/>
              </a:rPr>
              <a:t>deal</a:t>
            </a:r>
            <a:r>
              <a:rPr lang="en-GB" sz="2400" i="1" dirty="0">
                <a:solidFill>
                  <a:prstClr val="black"/>
                </a:solidFill>
                <a:sym typeface="Symbol"/>
              </a:rPr>
              <a:t>-</a:t>
            </a:r>
            <a:r>
              <a:rPr lang="en-GB" sz="2400" i="1" dirty="0">
                <a:solidFill>
                  <a:srgbClr val="0000FF"/>
                </a:solidFill>
                <a:sym typeface="Symbol"/>
              </a:rPr>
              <a:t>with-fire</a:t>
            </a:r>
            <a:r>
              <a:rPr lang="en-GB" sz="2400" i="1" dirty="0">
                <a:solidFill>
                  <a:srgbClr val="FF0000"/>
                </a:solidFill>
                <a:sym typeface="Symbol"/>
              </a:rPr>
              <a:t> if</a:t>
            </a:r>
            <a:r>
              <a:rPr lang="en-GB" sz="2400" i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GB" sz="2400" i="1" dirty="0">
                <a:solidFill>
                  <a:srgbClr val="0000FF"/>
                </a:solidFill>
              </a:rPr>
              <a:t>escape.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4425" y="2846709"/>
            <a:ext cx="78405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Adding</a:t>
            </a:r>
            <a:r>
              <a:rPr lang="en-GB" sz="2400" i="1" dirty="0"/>
              <a:t> fire </a:t>
            </a:r>
            <a:r>
              <a:rPr lang="en-GB" sz="2400" dirty="0"/>
              <a:t>to the current state. </a:t>
            </a:r>
          </a:p>
          <a:p>
            <a:r>
              <a:rPr lang="en-GB" sz="2400" dirty="0"/>
              <a:t>Generates two alternative actions </a:t>
            </a:r>
            <a:r>
              <a:rPr lang="en-GB" sz="2400" i="1" dirty="0"/>
              <a:t>eliminate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F0000"/>
                </a:solidFill>
              </a:rPr>
              <a:t>or</a:t>
            </a:r>
            <a:r>
              <a:rPr lang="en-GB" sz="2400" dirty="0">
                <a:solidFill>
                  <a:srgbClr val="0000FF"/>
                </a:solidFill>
              </a:rPr>
              <a:t> </a:t>
            </a:r>
            <a:r>
              <a:rPr lang="en-GB" sz="2400" i="1" dirty="0"/>
              <a:t>escape</a:t>
            </a:r>
            <a:r>
              <a:rPr lang="en-GB" sz="2400" dirty="0"/>
              <a:t>.</a:t>
            </a:r>
          </a:p>
          <a:p>
            <a:r>
              <a:rPr lang="en-GB" sz="2400" dirty="0"/>
              <a:t>Generates alternative </a:t>
            </a:r>
            <a:r>
              <a:rPr lang="en-GB" sz="2400" dirty="0">
                <a:solidFill>
                  <a:srgbClr val="FF0000"/>
                </a:solidFill>
              </a:rPr>
              <a:t>world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F0000"/>
                </a:solidFill>
              </a:rPr>
              <a:t>models</a:t>
            </a:r>
          </a:p>
          <a:p>
            <a:r>
              <a:rPr lang="en-GB" sz="2400" dirty="0"/>
              <a:t>to make the reactive rule</a:t>
            </a:r>
            <a:r>
              <a:rPr lang="en-GB" sz="2400" dirty="0">
                <a:solidFill>
                  <a:srgbClr val="0000FF"/>
                </a:solidFill>
              </a:rPr>
              <a:t> </a:t>
            </a:r>
            <a:r>
              <a:rPr lang="en-GB" sz="2400" dirty="0">
                <a:solidFill>
                  <a:srgbClr val="FF0000"/>
                </a:solidFill>
              </a:rPr>
              <a:t>true</a:t>
            </a:r>
            <a:r>
              <a:rPr lang="en-GB" sz="2400" dirty="0">
                <a:solidFill>
                  <a:srgbClr val="0000FF"/>
                </a:solidFill>
              </a:rPr>
              <a:t>:</a:t>
            </a:r>
            <a:endParaRPr lang="en-GB" sz="1050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35768" y="5283923"/>
            <a:ext cx="537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400" dirty="0">
                <a:solidFill>
                  <a:srgbClr val="FF0000"/>
                </a:solidFill>
              </a:rPr>
              <a:t>or</a:t>
            </a:r>
          </a:p>
          <a:p>
            <a:pPr lvl="0"/>
            <a:r>
              <a:rPr lang="en-GB" sz="2400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29" name="Freeform 28"/>
          <p:cNvSpPr/>
          <p:nvPr/>
        </p:nvSpPr>
        <p:spPr>
          <a:xfrm>
            <a:off x="2166642" y="4974058"/>
            <a:ext cx="519474" cy="45719"/>
          </a:xfrm>
          <a:custGeom>
            <a:avLst/>
            <a:gdLst>
              <a:gd name="connsiteX0" fmla="*/ 0 w 1358900"/>
              <a:gd name="connsiteY0" fmla="*/ 281517 h 281517"/>
              <a:gd name="connsiteX1" fmla="*/ 609600 w 1358900"/>
              <a:gd name="connsiteY1" fmla="*/ 14817 h 281517"/>
              <a:gd name="connsiteX2" fmla="*/ 1358900 w 1358900"/>
              <a:gd name="connsiteY2" fmla="*/ 192617 h 281517"/>
              <a:gd name="connsiteX3" fmla="*/ 1358900 w 1358900"/>
              <a:gd name="connsiteY3" fmla="*/ 192617 h 28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8900" h="281517">
                <a:moveTo>
                  <a:pt x="0" y="281517"/>
                </a:moveTo>
                <a:cubicBezTo>
                  <a:pt x="191558" y="155575"/>
                  <a:pt x="383117" y="29634"/>
                  <a:pt x="609600" y="14817"/>
                </a:cubicBezTo>
                <a:cubicBezTo>
                  <a:pt x="836083" y="0"/>
                  <a:pt x="1358900" y="192617"/>
                  <a:pt x="1358900" y="192617"/>
                </a:cubicBezTo>
                <a:lnTo>
                  <a:pt x="1358900" y="192617"/>
                </a:lnTo>
              </a:path>
            </a:pathLst>
          </a:custGeom>
          <a:ln w="2857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34035" y="5235867"/>
            <a:ext cx="1357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cs typeface="Times New Roman"/>
                <a:sym typeface="Symbol"/>
              </a:rPr>
              <a:t>fire</a:t>
            </a:r>
            <a:endParaRPr lang="en-GB" sz="2400" dirty="0">
              <a:solidFill>
                <a:srgbClr val="0000FF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389632" y="4871338"/>
            <a:ext cx="1393621" cy="1333048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44083" y="4404361"/>
            <a:ext cx="137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cs typeface="Times New Roman"/>
                <a:sym typeface="Symbol"/>
              </a:rPr>
              <a:t>eliminate</a:t>
            </a:r>
            <a:endParaRPr lang="en-GB" sz="2400" dirty="0">
              <a:solidFill>
                <a:srgbClr val="0000FF"/>
              </a:solidFill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990095" y="4974059"/>
            <a:ext cx="519474" cy="45719"/>
          </a:xfrm>
          <a:custGeom>
            <a:avLst/>
            <a:gdLst>
              <a:gd name="connsiteX0" fmla="*/ 0 w 1358900"/>
              <a:gd name="connsiteY0" fmla="*/ 281517 h 281517"/>
              <a:gd name="connsiteX1" fmla="*/ 609600 w 1358900"/>
              <a:gd name="connsiteY1" fmla="*/ 14817 h 281517"/>
              <a:gd name="connsiteX2" fmla="*/ 1358900 w 1358900"/>
              <a:gd name="connsiteY2" fmla="*/ 192617 h 281517"/>
              <a:gd name="connsiteX3" fmla="*/ 1358900 w 1358900"/>
              <a:gd name="connsiteY3" fmla="*/ 192617 h 28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8900" h="281517">
                <a:moveTo>
                  <a:pt x="0" y="281517"/>
                </a:moveTo>
                <a:cubicBezTo>
                  <a:pt x="191558" y="155575"/>
                  <a:pt x="383117" y="29634"/>
                  <a:pt x="609600" y="14817"/>
                </a:cubicBezTo>
                <a:cubicBezTo>
                  <a:pt x="836083" y="0"/>
                  <a:pt x="1358900" y="192617"/>
                  <a:pt x="1358900" y="192617"/>
                </a:cubicBezTo>
                <a:lnTo>
                  <a:pt x="1358900" y="192617"/>
                </a:lnTo>
              </a:path>
            </a:pathLst>
          </a:custGeom>
          <a:ln w="2857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53200" y="5283923"/>
            <a:ext cx="137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cs typeface="Times New Roman"/>
                <a:sym typeface="Symbol"/>
              </a:rPr>
              <a:t>fire</a:t>
            </a:r>
            <a:endParaRPr lang="en-GB" sz="2400" dirty="0">
              <a:solidFill>
                <a:srgbClr val="0000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64864" y="4427508"/>
            <a:ext cx="137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cs typeface="Times New Roman"/>
                <a:sym typeface="Symbol"/>
              </a:rPr>
              <a:t>escape</a:t>
            </a:r>
            <a:endParaRPr lang="en-GB" sz="2400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30399" y="4463270"/>
            <a:ext cx="137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cs typeface="Times New Roman"/>
                <a:sym typeface="Symbol"/>
              </a:rPr>
              <a:t>escape</a:t>
            </a:r>
            <a:endParaRPr lang="en-GB" sz="2400" dirty="0">
              <a:solidFill>
                <a:srgbClr val="0000FF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7381438" y="4992160"/>
            <a:ext cx="519474" cy="78873"/>
          </a:xfrm>
          <a:custGeom>
            <a:avLst/>
            <a:gdLst>
              <a:gd name="connsiteX0" fmla="*/ 0 w 1358900"/>
              <a:gd name="connsiteY0" fmla="*/ 281517 h 281517"/>
              <a:gd name="connsiteX1" fmla="*/ 609600 w 1358900"/>
              <a:gd name="connsiteY1" fmla="*/ 14817 h 281517"/>
              <a:gd name="connsiteX2" fmla="*/ 1358900 w 1358900"/>
              <a:gd name="connsiteY2" fmla="*/ 192617 h 281517"/>
              <a:gd name="connsiteX3" fmla="*/ 1358900 w 1358900"/>
              <a:gd name="connsiteY3" fmla="*/ 192617 h 28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8900" h="281517">
                <a:moveTo>
                  <a:pt x="0" y="281517"/>
                </a:moveTo>
                <a:cubicBezTo>
                  <a:pt x="191558" y="155575"/>
                  <a:pt x="383117" y="29634"/>
                  <a:pt x="609600" y="14817"/>
                </a:cubicBezTo>
                <a:cubicBezTo>
                  <a:pt x="836083" y="0"/>
                  <a:pt x="1358900" y="192617"/>
                  <a:pt x="1358900" y="192617"/>
                </a:cubicBezTo>
                <a:lnTo>
                  <a:pt x="1358900" y="192617"/>
                </a:lnTo>
              </a:path>
            </a:pathLst>
          </a:custGeom>
          <a:ln w="2857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74563" y="5266113"/>
            <a:ext cx="137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cs typeface="Times New Roman"/>
                <a:sym typeface="Symbol"/>
              </a:rPr>
              <a:t>fire</a:t>
            </a:r>
            <a:endParaRPr lang="en-GB" sz="2400" dirty="0">
              <a:solidFill>
                <a:srgbClr val="0000FF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9018558" y="5019778"/>
            <a:ext cx="1254763" cy="1147735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/>
                <a:cs typeface="Times New Roman"/>
              </a:rPr>
              <a:t>Q</a:t>
            </a:r>
          </a:p>
        </p:txBody>
      </p:sp>
      <p:sp>
        <p:nvSpPr>
          <p:cNvPr id="25" name="Freeform 24"/>
          <p:cNvSpPr/>
          <p:nvPr/>
        </p:nvSpPr>
        <p:spPr>
          <a:xfrm>
            <a:off x="8592386" y="4971836"/>
            <a:ext cx="519474" cy="78873"/>
          </a:xfrm>
          <a:custGeom>
            <a:avLst/>
            <a:gdLst>
              <a:gd name="connsiteX0" fmla="*/ 0 w 1358900"/>
              <a:gd name="connsiteY0" fmla="*/ 281517 h 281517"/>
              <a:gd name="connsiteX1" fmla="*/ 609600 w 1358900"/>
              <a:gd name="connsiteY1" fmla="*/ 14817 h 281517"/>
              <a:gd name="connsiteX2" fmla="*/ 1358900 w 1358900"/>
              <a:gd name="connsiteY2" fmla="*/ 192617 h 281517"/>
              <a:gd name="connsiteX3" fmla="*/ 1358900 w 1358900"/>
              <a:gd name="connsiteY3" fmla="*/ 192617 h 28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8900" h="281517">
                <a:moveTo>
                  <a:pt x="0" y="281517"/>
                </a:moveTo>
                <a:cubicBezTo>
                  <a:pt x="191558" y="155575"/>
                  <a:pt x="383117" y="29634"/>
                  <a:pt x="609600" y="14817"/>
                </a:cubicBezTo>
                <a:cubicBezTo>
                  <a:pt x="836083" y="0"/>
                  <a:pt x="1358900" y="192617"/>
                  <a:pt x="1358900" y="192617"/>
                </a:cubicBezTo>
                <a:lnTo>
                  <a:pt x="1358900" y="192617"/>
                </a:lnTo>
              </a:path>
            </a:pathLst>
          </a:custGeom>
          <a:ln w="2857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872613" y="2281702"/>
            <a:ext cx="7280153" cy="62305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Causal law:    		</a:t>
            </a:r>
            <a:r>
              <a:rPr lang="en-GB" sz="2400" i="1" dirty="0"/>
              <a:t>eliminate</a:t>
            </a:r>
            <a:r>
              <a:rPr lang="en-US" sz="2400" i="1" dirty="0"/>
              <a:t> </a:t>
            </a:r>
            <a:r>
              <a:rPr lang="en-GB" sz="2400" i="1" dirty="0">
                <a:sym typeface="Symbol"/>
              </a:rPr>
              <a:t> </a:t>
            </a:r>
            <a:r>
              <a:rPr lang="en-GB" sz="2400" i="1" dirty="0">
                <a:solidFill>
                  <a:srgbClr val="FF0000"/>
                </a:solidFill>
                <a:sym typeface="Symbol" panose="05050102010706020507" pitchFamily="18" charset="2"/>
              </a:rPr>
              <a:t>terminates </a:t>
            </a:r>
            <a:r>
              <a:rPr lang="en-GB" sz="2400" i="1" dirty="0">
                <a:sym typeface="Symbol"/>
              </a:rPr>
              <a:t>fire.</a:t>
            </a:r>
            <a:endParaRPr lang="en-US" sz="2400" i="1" dirty="0"/>
          </a:p>
        </p:txBody>
      </p:sp>
      <p:sp>
        <p:nvSpPr>
          <p:cNvPr id="28" name="Oval 27"/>
          <p:cNvSpPr/>
          <p:nvPr/>
        </p:nvSpPr>
        <p:spPr>
          <a:xfrm>
            <a:off x="4666255" y="4862522"/>
            <a:ext cx="1523146" cy="1341863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43700" y="5266113"/>
            <a:ext cx="1357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cs typeface="Times New Roman"/>
                <a:sym typeface="Symbol"/>
              </a:rPr>
              <a:t>fire</a:t>
            </a:r>
            <a:endParaRPr lang="en-GB" sz="2400" dirty="0">
              <a:solidFill>
                <a:srgbClr val="0000FF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6623149" y="1319133"/>
            <a:ext cx="485938" cy="22675"/>
          </a:xfrm>
          <a:prstGeom prst="straightConnector1">
            <a:avLst/>
          </a:prstGeom>
          <a:ln w="12700"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179830" y="958483"/>
            <a:ext cx="2530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</a:rPr>
              <a:t>goal</a:t>
            </a:r>
          </a:p>
        </p:txBody>
      </p:sp>
      <p:sp>
        <p:nvSpPr>
          <p:cNvPr id="40" name="Rectangle: Rounded Corners 39"/>
          <p:cNvSpPr/>
          <p:nvPr/>
        </p:nvSpPr>
        <p:spPr>
          <a:xfrm>
            <a:off x="7099934" y="953263"/>
            <a:ext cx="800978" cy="523825"/>
          </a:xfrm>
          <a:prstGeom prst="round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6502077" y="2133121"/>
            <a:ext cx="641917" cy="484711"/>
          </a:xfrm>
          <a:prstGeom prst="straightConnector1">
            <a:avLst/>
          </a:prstGeom>
          <a:ln w="12700"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179830" y="1948591"/>
            <a:ext cx="2530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</a:rPr>
              <a:t>beliefs</a:t>
            </a:r>
          </a:p>
        </p:txBody>
      </p:sp>
      <p:sp>
        <p:nvSpPr>
          <p:cNvPr id="45" name="Rectangle: Rounded Corners 44"/>
          <p:cNvSpPr/>
          <p:nvPr/>
        </p:nvSpPr>
        <p:spPr>
          <a:xfrm>
            <a:off x="7140057" y="1866301"/>
            <a:ext cx="1040132" cy="615399"/>
          </a:xfrm>
          <a:prstGeom prst="round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6454890" y="2097063"/>
            <a:ext cx="707571" cy="26375"/>
          </a:xfrm>
          <a:prstGeom prst="straightConnector1">
            <a:avLst/>
          </a:prstGeom>
          <a:ln w="12700"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70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1" grpId="0" animBg="1"/>
      <p:bldP spid="27" grpId="0" animBg="1"/>
      <p:bldP spid="4" grpId="0"/>
      <p:bldP spid="5" grpId="0"/>
      <p:bldP spid="7" grpId="0"/>
      <p:bldP spid="8" grpId="0"/>
      <p:bldP spid="29" grpId="0" animBg="1"/>
      <p:bldP spid="31" grpId="0"/>
      <p:bldP spid="32" grpId="0" animBg="1"/>
      <p:bldP spid="33" grpId="0"/>
      <p:bldP spid="34" grpId="0" animBg="1"/>
      <p:bldP spid="38" grpId="0"/>
      <p:bldP spid="39" grpId="0"/>
      <p:bldP spid="19" grpId="0"/>
      <p:bldP spid="20" grpId="0" animBg="1"/>
      <p:bldP spid="23" grpId="0"/>
      <p:bldP spid="24" grpId="0" animBg="1"/>
      <p:bldP spid="25" grpId="0" animBg="1"/>
      <p:bldP spid="26" grpId="0"/>
      <p:bldP spid="28" grpId="0" animBg="1"/>
      <p:bldP spid="36" grpId="0"/>
      <p:bldP spid="37" grpId="0"/>
      <p:bldP spid="40" grpId="0" animBg="1"/>
      <p:bldP spid="44" grpId="0"/>
      <p:bldP spid="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902" y="61696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GB" sz="2900" dirty="0">
                <a:solidFill>
                  <a:srgbClr val="FF0000"/>
                </a:solidFill>
              </a:rPr>
              <a:t>World models </a:t>
            </a:r>
            <a:r>
              <a:rPr lang="en-GB" sz="2900" dirty="0"/>
              <a:t>are sequences of states, actions and external events, described by atomic sentences (</a:t>
            </a:r>
            <a:r>
              <a:rPr lang="en-GB" sz="2900" dirty="0" err="1"/>
              <a:t>Herbrand</a:t>
            </a:r>
            <a:r>
              <a:rPr lang="en-GB" sz="2900" dirty="0"/>
              <a:t> models)</a:t>
            </a:r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26902" y="6127172"/>
            <a:ext cx="2133600" cy="365125"/>
          </a:xfrm>
        </p:spPr>
        <p:txBody>
          <a:bodyPr/>
          <a:lstStyle/>
          <a:p>
            <a:fld id="{CCD73432-EF7F-B84F-BCFB-EEF96C8A23D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5536" y="1741591"/>
            <a:ext cx="74168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without time stamps</a:t>
            </a:r>
          </a:p>
          <a:p>
            <a:r>
              <a:rPr lang="en-GB" sz="2400" dirty="0">
                <a:solidFill>
                  <a:srgbClr val="FF0000"/>
                </a:solidFill>
              </a:rPr>
              <a:t>for efficiency</a:t>
            </a:r>
          </a:p>
          <a:p>
            <a:endParaRPr lang="en-GB" sz="2400" dirty="0">
              <a:solidFill>
                <a:srgbClr val="FF0000"/>
              </a:solidFill>
            </a:endParaRPr>
          </a:p>
          <a:p>
            <a:r>
              <a:rPr lang="en-GB" sz="2400" dirty="0"/>
              <a:t>States are sets of facts (or </a:t>
            </a:r>
            <a:r>
              <a:rPr lang="en-GB" sz="2400" dirty="0" err="1"/>
              <a:t>fluents</a:t>
            </a:r>
            <a:r>
              <a:rPr lang="en-GB" sz="2400" dirty="0"/>
              <a:t>):</a:t>
            </a:r>
          </a:p>
          <a:p>
            <a:endParaRPr lang="en-GB" sz="2400" i="1" dirty="0">
              <a:solidFill>
                <a:srgbClr val="0033CC"/>
              </a:solidFill>
            </a:endParaRPr>
          </a:p>
          <a:p>
            <a:r>
              <a:rPr lang="en-GB" sz="2400" i="1" dirty="0">
                <a:solidFill>
                  <a:srgbClr val="0000FF"/>
                </a:solidFill>
              </a:rPr>
              <a:t>fire</a:t>
            </a:r>
          </a:p>
          <a:p>
            <a:r>
              <a:rPr lang="en-GB" sz="2400" dirty="0">
                <a:solidFill>
                  <a:srgbClr val="0033CC"/>
                </a:solidFill>
              </a:rPr>
              <a:t> </a:t>
            </a:r>
          </a:p>
          <a:p>
            <a:endParaRPr lang="en-GB" sz="2400" dirty="0"/>
          </a:p>
          <a:p>
            <a:r>
              <a:rPr lang="en-GB" sz="2400" dirty="0"/>
              <a:t>Events (including actions) cause state transitions:</a:t>
            </a:r>
          </a:p>
          <a:p>
            <a:endParaRPr lang="en-GB" sz="2400" dirty="0">
              <a:solidFill>
                <a:srgbClr val="0033CC"/>
              </a:solidFill>
            </a:endParaRPr>
          </a:p>
          <a:p>
            <a:r>
              <a:rPr lang="en-GB" sz="2400" i="1" dirty="0">
                <a:solidFill>
                  <a:srgbClr val="0000FF"/>
                </a:solidFill>
              </a:rPr>
              <a:t>eliminate</a:t>
            </a:r>
          </a:p>
          <a:p>
            <a:endParaRPr lang="en-GB" sz="2400" i="1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355976" y="1759960"/>
            <a:ext cx="45365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with time stamps</a:t>
            </a:r>
          </a:p>
          <a:p>
            <a:r>
              <a:rPr lang="en-GB" sz="2400" dirty="0">
                <a:solidFill>
                  <a:srgbClr val="FF0000"/>
                </a:solidFill>
              </a:rPr>
              <a:t>for logical semantics</a:t>
            </a:r>
          </a:p>
          <a:p>
            <a:endParaRPr lang="en-GB" sz="2400" dirty="0">
              <a:solidFill>
                <a:srgbClr val="0033CC"/>
              </a:solidFill>
            </a:endParaRPr>
          </a:p>
          <a:p>
            <a:endParaRPr lang="en-GB" sz="2400" i="1" dirty="0">
              <a:solidFill>
                <a:srgbClr val="0033CC"/>
              </a:solidFill>
            </a:endParaRPr>
          </a:p>
          <a:p>
            <a:endParaRPr lang="en-GB" sz="2400" i="1" dirty="0">
              <a:solidFill>
                <a:srgbClr val="0033CC"/>
              </a:solidFill>
            </a:endParaRPr>
          </a:p>
          <a:p>
            <a:r>
              <a:rPr lang="en-GB" sz="2400" i="1" dirty="0">
                <a:solidFill>
                  <a:srgbClr val="0033CC"/>
                </a:solidFill>
              </a:rPr>
              <a:t>fire(</a:t>
            </a:r>
            <a:r>
              <a:rPr lang="en-GB" sz="2400" i="1" dirty="0">
                <a:solidFill>
                  <a:srgbClr val="FF0000"/>
                </a:solidFill>
              </a:rPr>
              <a:t>10:15</a:t>
            </a:r>
            <a:r>
              <a:rPr lang="en-GB" sz="2400" i="1" dirty="0">
                <a:solidFill>
                  <a:srgbClr val="0033CC"/>
                </a:solidFill>
              </a:rPr>
              <a:t>)</a:t>
            </a:r>
          </a:p>
          <a:p>
            <a:endParaRPr lang="en-GB" sz="2400" dirty="0">
              <a:solidFill>
                <a:srgbClr val="0033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12036" y="4318771"/>
            <a:ext cx="5732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rgbClr val="0033CC"/>
              </a:solidFill>
            </a:endParaRPr>
          </a:p>
          <a:p>
            <a:endParaRPr lang="en-GB" sz="2400" i="1" dirty="0">
              <a:solidFill>
                <a:srgbClr val="0033CC"/>
              </a:solidFill>
            </a:endParaRPr>
          </a:p>
          <a:p>
            <a:endParaRPr lang="en-GB" sz="2400" i="1" dirty="0">
              <a:solidFill>
                <a:srgbClr val="0033CC"/>
              </a:solidFill>
            </a:endParaRPr>
          </a:p>
          <a:p>
            <a:r>
              <a:rPr lang="en-GB" sz="2400" i="1" dirty="0">
                <a:solidFill>
                  <a:srgbClr val="0000FF"/>
                </a:solidFill>
              </a:rPr>
              <a:t>eliminate</a:t>
            </a:r>
            <a:r>
              <a:rPr lang="en-GB" sz="2400" i="1" dirty="0">
                <a:solidFill>
                  <a:srgbClr val="0033CC"/>
                </a:solidFill>
              </a:rPr>
              <a:t>(</a:t>
            </a:r>
            <a:r>
              <a:rPr lang="en-GB" sz="2400" i="1" dirty="0">
                <a:solidFill>
                  <a:srgbClr val="FF0000"/>
                </a:solidFill>
              </a:rPr>
              <a:t>10:15, 10:16</a:t>
            </a:r>
            <a:r>
              <a:rPr lang="en-GB" sz="2400" i="1" dirty="0">
                <a:solidFill>
                  <a:srgbClr val="0033CC"/>
                </a:solidFill>
              </a:rPr>
              <a:t>)</a:t>
            </a:r>
            <a:endParaRPr lang="en-GB" sz="2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20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166" y="294686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The syntax of LPS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132" y="1927509"/>
            <a:ext cx="8229600" cy="1344043"/>
          </a:xfrm>
        </p:spPr>
        <p:txBody>
          <a:bodyPr>
            <a:normAutofit/>
          </a:bodyPr>
          <a:lstStyle/>
          <a:p>
            <a:endParaRPr lang="en-US" sz="2400" i="1" baseline="-25000" dirty="0">
              <a:solidFill>
                <a:srgbClr val="0000FF"/>
              </a:solidFill>
            </a:endParaRPr>
          </a:p>
          <a:p>
            <a:r>
              <a:rPr lang="en-GB" sz="2400" b="1" dirty="0">
                <a:solidFill>
                  <a:srgbClr val="FF0000"/>
                </a:solidFill>
                <a:sym typeface="Symbol"/>
              </a:rPr>
              <a:t>	   </a:t>
            </a:r>
            <a:r>
              <a:rPr lang="en-GB" sz="2400" i="1" dirty="0">
                <a:solidFill>
                  <a:srgbClr val="FF0000"/>
                </a:solidFill>
                <a:sym typeface="Symbol"/>
              </a:rPr>
              <a:t>for all </a:t>
            </a:r>
            <a:r>
              <a:rPr lang="en-GB" sz="2400" i="1" dirty="0">
                <a:solidFill>
                  <a:srgbClr val="FF0000"/>
                </a:solidFill>
              </a:rPr>
              <a:t>X</a:t>
            </a:r>
            <a:r>
              <a:rPr lang="en-GB" sz="2400" i="1" dirty="0">
                <a:solidFill>
                  <a:srgbClr val="0000FF"/>
                </a:solidFill>
              </a:rPr>
              <a:t> </a:t>
            </a:r>
            <a:r>
              <a:rPr lang="en-GB" sz="2400" dirty="0">
                <a:solidFill>
                  <a:srgbClr val="0070C0"/>
                </a:solidFill>
              </a:rPr>
              <a:t>[	</a:t>
            </a:r>
            <a:r>
              <a:rPr lang="en-US" sz="2400" i="1" dirty="0">
                <a:solidFill>
                  <a:srgbClr val="0000FF"/>
                </a:solidFill>
              </a:rPr>
              <a:t>antecedent </a:t>
            </a:r>
            <a:r>
              <a:rPr lang="en-US" sz="2400" i="1" dirty="0">
                <a:solidFill>
                  <a:srgbClr val="FF0000"/>
                </a:solidFill>
                <a:sym typeface="Symbol"/>
              </a:rPr>
              <a:t></a:t>
            </a:r>
            <a:r>
              <a:rPr lang="en-US" sz="2400" i="1" dirty="0">
                <a:solidFill>
                  <a:srgbClr val="0000FF"/>
                </a:solidFill>
                <a:sym typeface="Symbol"/>
              </a:rPr>
              <a:t>  </a:t>
            </a:r>
            <a:r>
              <a:rPr lang="en-GB" sz="2400" i="1" dirty="0">
                <a:solidFill>
                  <a:srgbClr val="FF0000"/>
                </a:solidFill>
                <a:sym typeface="Symbol"/>
              </a:rPr>
              <a:t>there exists </a:t>
            </a:r>
            <a:r>
              <a:rPr lang="en-GB" sz="2400" i="1" dirty="0">
                <a:solidFill>
                  <a:srgbClr val="FF0000"/>
                </a:solidFill>
              </a:rPr>
              <a:t>Y</a:t>
            </a:r>
            <a:r>
              <a:rPr lang="en-GB" sz="2400" dirty="0">
                <a:solidFill>
                  <a:srgbClr val="FF0000"/>
                </a:solidFill>
                <a:sym typeface="Symbol"/>
              </a:rPr>
              <a:t>  </a:t>
            </a:r>
            <a:r>
              <a:rPr lang="en-GB" sz="2400" dirty="0">
                <a:solidFill>
                  <a:srgbClr val="0070C0"/>
                </a:solidFill>
                <a:sym typeface="Symbol"/>
              </a:rPr>
              <a:t>	</a:t>
            </a:r>
            <a:r>
              <a:rPr lang="en-US" sz="2400" i="1" dirty="0">
                <a:solidFill>
                  <a:srgbClr val="0000FF"/>
                </a:solidFill>
              </a:rPr>
              <a:t>consequent</a:t>
            </a:r>
            <a:r>
              <a:rPr lang="en-GB" sz="2400" dirty="0">
                <a:solidFill>
                  <a:srgbClr val="0070C0"/>
                </a:solidFill>
              </a:rPr>
              <a:t>]</a:t>
            </a:r>
          </a:p>
          <a:p>
            <a:r>
              <a:rPr lang="en-GB" sz="2400" dirty="0"/>
              <a:t>or		      	</a:t>
            </a:r>
            <a:r>
              <a:rPr lang="en-GB" sz="2400" i="1" dirty="0">
                <a:solidFill>
                  <a:srgbClr val="FF0000"/>
                </a:solidFill>
              </a:rPr>
              <a:t>if </a:t>
            </a:r>
            <a:r>
              <a:rPr lang="en-GB" sz="2400" dirty="0">
                <a:solidFill>
                  <a:srgbClr val="FF0000"/>
                </a:solidFill>
              </a:rPr>
              <a:t>	</a:t>
            </a:r>
            <a:r>
              <a:rPr lang="en-US" sz="2400" i="1" dirty="0">
                <a:solidFill>
                  <a:srgbClr val="0000FF"/>
                </a:solidFill>
              </a:rPr>
              <a:t>antecedent  	 </a:t>
            </a:r>
            <a:r>
              <a:rPr lang="en-US" sz="2400" i="1" dirty="0">
                <a:solidFill>
                  <a:srgbClr val="FF0000"/>
                </a:solidFill>
                <a:sym typeface="Symbol"/>
              </a:rPr>
              <a:t>then</a:t>
            </a:r>
            <a:r>
              <a:rPr lang="en-US" sz="2400" i="1" dirty="0">
                <a:solidFill>
                  <a:srgbClr val="0000FF"/>
                </a:solidFill>
                <a:sym typeface="Symbol"/>
              </a:rPr>
              <a:t>   			</a:t>
            </a:r>
            <a:r>
              <a:rPr lang="en-US" sz="2400" i="1" dirty="0">
                <a:solidFill>
                  <a:srgbClr val="0000FF"/>
                </a:solidFill>
              </a:rPr>
              <a:t>consequent.</a:t>
            </a:r>
            <a:endParaRPr lang="en-GB" sz="24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flipH="1">
            <a:off x="260166" y="1500789"/>
            <a:ext cx="8488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</a:rPr>
              <a:t>Reactive rules in First-order logic: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323528" y="3663328"/>
            <a:ext cx="8227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</a:rPr>
              <a:t>Clauses in logic programming form.</a:t>
            </a:r>
          </a:p>
          <a:p>
            <a:endParaRPr lang="en-GB" sz="24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4309659"/>
            <a:ext cx="7835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sym typeface="Symbol"/>
              </a:rPr>
              <a:t>	   	</a:t>
            </a:r>
            <a:r>
              <a:rPr lang="en-GB" sz="2400" i="1" dirty="0">
                <a:solidFill>
                  <a:srgbClr val="FF0000"/>
                </a:solidFill>
                <a:sym typeface="Symbol"/>
              </a:rPr>
              <a:t>for all </a:t>
            </a:r>
            <a:r>
              <a:rPr lang="en-GB" sz="2400" i="1" dirty="0">
                <a:solidFill>
                  <a:srgbClr val="FF0000"/>
                </a:solidFill>
              </a:rPr>
              <a:t>X </a:t>
            </a:r>
            <a:r>
              <a:rPr lang="en-GB" sz="2400" dirty="0">
                <a:solidFill>
                  <a:srgbClr val="0070C0"/>
                </a:solidFill>
              </a:rPr>
              <a:t>[</a:t>
            </a:r>
            <a:r>
              <a:rPr lang="en-GB" sz="2400" i="1" dirty="0">
                <a:solidFill>
                  <a:srgbClr val="FF0000"/>
                </a:solidFill>
                <a:sym typeface="Symbol"/>
              </a:rPr>
              <a:t>there exists </a:t>
            </a:r>
            <a:r>
              <a:rPr lang="en-GB" sz="2400" i="1" dirty="0">
                <a:solidFill>
                  <a:srgbClr val="FF0000"/>
                </a:solidFill>
              </a:rPr>
              <a:t>Y</a:t>
            </a:r>
            <a:r>
              <a:rPr lang="en-GB" sz="2400" i="1" dirty="0">
                <a:solidFill>
                  <a:srgbClr val="0000FF"/>
                </a:solidFill>
              </a:rPr>
              <a:t> </a:t>
            </a:r>
            <a:r>
              <a:rPr lang="en-US" sz="2400" i="1" dirty="0">
                <a:solidFill>
                  <a:srgbClr val="0000FF"/>
                </a:solidFill>
              </a:rPr>
              <a:t>conditions </a:t>
            </a:r>
            <a:r>
              <a:rPr lang="en-US" sz="2400" i="1" dirty="0">
                <a:solidFill>
                  <a:srgbClr val="FF0000"/>
                </a:solidFill>
                <a:sym typeface="Symbol"/>
              </a:rPr>
              <a:t></a:t>
            </a:r>
            <a:r>
              <a:rPr lang="en-US" sz="2400" i="1" dirty="0">
                <a:solidFill>
                  <a:srgbClr val="0000FF"/>
                </a:solidFill>
                <a:sym typeface="Symbol"/>
              </a:rPr>
              <a:t>   </a:t>
            </a:r>
            <a:r>
              <a:rPr lang="en-US" sz="2400" i="1" dirty="0">
                <a:solidFill>
                  <a:srgbClr val="0000FF"/>
                </a:solidFill>
              </a:rPr>
              <a:t>conclusion</a:t>
            </a:r>
            <a:r>
              <a:rPr lang="en-GB" sz="2400" dirty="0">
                <a:solidFill>
                  <a:srgbClr val="0070C0"/>
                </a:solidFill>
              </a:rPr>
              <a:t>]</a:t>
            </a:r>
          </a:p>
          <a:p>
            <a:r>
              <a:rPr lang="en-GB" sz="2400" dirty="0">
                <a:solidFill>
                  <a:prstClr val="black"/>
                </a:solidFill>
              </a:rPr>
              <a:t>or		</a:t>
            </a:r>
            <a:r>
              <a:rPr lang="en-GB" sz="2400" i="1" dirty="0">
                <a:solidFill>
                  <a:srgbClr val="FF0000"/>
                </a:solidFill>
                <a:sym typeface="Symbol"/>
              </a:rPr>
              <a:t>for all </a:t>
            </a:r>
            <a:r>
              <a:rPr lang="en-GB" sz="2400" i="1" dirty="0">
                <a:solidFill>
                  <a:srgbClr val="FF0000"/>
                </a:solidFill>
              </a:rPr>
              <a:t>X, for all Y </a:t>
            </a:r>
            <a:r>
              <a:rPr lang="en-GB" sz="2400" i="1" dirty="0">
                <a:solidFill>
                  <a:srgbClr val="0070C0"/>
                </a:solidFill>
              </a:rPr>
              <a:t> 		</a:t>
            </a:r>
            <a:r>
              <a:rPr lang="en-GB" sz="2400" dirty="0">
                <a:solidFill>
                  <a:srgbClr val="0070C0"/>
                </a:solidFill>
              </a:rPr>
              <a:t>[</a:t>
            </a:r>
            <a:r>
              <a:rPr lang="en-US" sz="2400" i="1" dirty="0">
                <a:solidFill>
                  <a:srgbClr val="0000FF"/>
                </a:solidFill>
              </a:rPr>
              <a:t>conditions </a:t>
            </a:r>
            <a:r>
              <a:rPr lang="en-US" sz="2400" i="1" dirty="0">
                <a:solidFill>
                  <a:srgbClr val="FF0000"/>
                </a:solidFill>
                <a:sym typeface="Symbol"/>
              </a:rPr>
              <a:t></a:t>
            </a:r>
            <a:r>
              <a:rPr lang="en-US" sz="2400" i="1" dirty="0">
                <a:solidFill>
                  <a:srgbClr val="0000FF"/>
                </a:solidFill>
                <a:sym typeface="Symbol"/>
              </a:rPr>
              <a:t>   </a:t>
            </a:r>
            <a:r>
              <a:rPr lang="en-US" sz="2400" i="1" dirty="0">
                <a:solidFill>
                  <a:srgbClr val="0000FF"/>
                </a:solidFill>
              </a:rPr>
              <a:t>conclusion</a:t>
            </a:r>
            <a:r>
              <a:rPr lang="en-GB" sz="2400" dirty="0">
                <a:solidFill>
                  <a:srgbClr val="0070C0"/>
                </a:solidFill>
              </a:rPr>
              <a:t>]</a:t>
            </a:r>
            <a:endParaRPr lang="en-US" sz="2400" dirty="0">
              <a:solidFill>
                <a:srgbClr val="0000FF"/>
              </a:solidFill>
            </a:endParaRPr>
          </a:p>
          <a:p>
            <a:pPr lvl="0"/>
            <a:r>
              <a:rPr lang="en-GB" sz="2400" dirty="0">
                <a:solidFill>
                  <a:prstClr val="black"/>
                </a:solidFill>
              </a:rPr>
              <a:t>or			</a:t>
            </a:r>
            <a:r>
              <a:rPr lang="en-US" sz="2400" i="1" dirty="0">
                <a:solidFill>
                  <a:srgbClr val="0000FF"/>
                </a:solidFill>
              </a:rPr>
              <a:t>  				  	  conclusion</a:t>
            </a:r>
            <a:r>
              <a:rPr lang="en-US" sz="2400" i="1" dirty="0">
                <a:solidFill>
                  <a:srgbClr val="FF0000"/>
                </a:solidFill>
                <a:sym typeface="Symbol"/>
              </a:rPr>
              <a:t>  if</a:t>
            </a:r>
            <a:r>
              <a:rPr lang="en-US" sz="2400" i="1" dirty="0">
                <a:solidFill>
                  <a:srgbClr val="0000FF"/>
                </a:solidFill>
              </a:rPr>
              <a:t>   conditions.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968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625909"/>
            <a:ext cx="8686800" cy="1143000"/>
          </a:xfrm>
        </p:spPr>
        <p:txBody>
          <a:bodyPr>
            <a:normAutofit/>
          </a:bodyPr>
          <a:lstStyle/>
          <a:p>
            <a:r>
              <a:rPr lang="en-GB" dirty="0"/>
              <a:t>The syntax of LPS</a:t>
            </a:r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26902" y="6127172"/>
            <a:ext cx="2133600" cy="365125"/>
          </a:xfrm>
        </p:spPr>
        <p:txBody>
          <a:bodyPr/>
          <a:lstStyle/>
          <a:p>
            <a:fld id="{CCD73432-EF7F-B84F-BCFB-EEF96C8A23D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3224" y="1741591"/>
            <a:ext cx="74168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without time stamps</a:t>
            </a:r>
          </a:p>
          <a:p>
            <a:r>
              <a:rPr lang="en-GB" sz="2400" dirty="0">
                <a:solidFill>
                  <a:srgbClr val="FF0000"/>
                </a:solidFill>
              </a:rPr>
              <a:t>for readability</a:t>
            </a:r>
          </a:p>
          <a:p>
            <a:endParaRPr lang="en-GB" sz="2400" dirty="0">
              <a:solidFill>
                <a:srgbClr val="FF0000"/>
              </a:solidFill>
            </a:endParaRPr>
          </a:p>
          <a:p>
            <a:r>
              <a:rPr lang="en-GB" sz="2400" dirty="0"/>
              <a:t>Reactive rules:</a:t>
            </a:r>
          </a:p>
          <a:p>
            <a:endParaRPr lang="en-GB" sz="2400" i="1" dirty="0">
              <a:solidFill>
                <a:srgbClr val="0033CC"/>
              </a:solidFill>
            </a:endParaRPr>
          </a:p>
          <a:p>
            <a:r>
              <a:rPr lang="en-GB" sz="2400" i="1" dirty="0">
                <a:solidFill>
                  <a:srgbClr val="FF0000"/>
                </a:solidFill>
                <a:sym typeface="Symbol"/>
              </a:rPr>
              <a:t>if</a:t>
            </a:r>
            <a:r>
              <a:rPr lang="en-GB" sz="2400" i="1" dirty="0"/>
              <a:t>		</a:t>
            </a:r>
            <a:r>
              <a:rPr lang="en-GB" sz="2400" i="1" dirty="0">
                <a:solidFill>
                  <a:srgbClr val="0000FF"/>
                </a:solidFill>
              </a:rPr>
              <a:t>fire</a:t>
            </a:r>
            <a:r>
              <a:rPr lang="en-US" sz="2400" i="1" dirty="0">
                <a:solidFill>
                  <a:srgbClr val="0000FF"/>
                </a:solidFill>
              </a:rPr>
              <a:t> </a:t>
            </a:r>
          </a:p>
          <a:p>
            <a:r>
              <a:rPr lang="en-GB" sz="2400" i="1" dirty="0">
                <a:solidFill>
                  <a:srgbClr val="FF0000"/>
                </a:solidFill>
                <a:sym typeface="Symbol"/>
              </a:rPr>
              <a:t>then	</a:t>
            </a:r>
            <a:r>
              <a:rPr lang="en-GB" sz="2400" i="1" dirty="0">
                <a:solidFill>
                  <a:srgbClr val="0000FF"/>
                </a:solidFill>
                <a:sym typeface="Symbol"/>
              </a:rPr>
              <a:t>deal-with-fire.</a:t>
            </a:r>
            <a:r>
              <a:rPr lang="en-GB" sz="2400" dirty="0">
                <a:solidFill>
                  <a:srgbClr val="0000FF"/>
                </a:solidFill>
              </a:rPr>
              <a:t> </a:t>
            </a:r>
          </a:p>
          <a:p>
            <a:endParaRPr lang="en-GB" sz="2400" dirty="0"/>
          </a:p>
          <a:p>
            <a:r>
              <a:rPr lang="en-GB" sz="2400" dirty="0"/>
              <a:t>Logic programs:</a:t>
            </a:r>
          </a:p>
          <a:p>
            <a:endParaRPr lang="en-GB" sz="2400" dirty="0">
              <a:solidFill>
                <a:srgbClr val="0033CC"/>
              </a:solidFill>
            </a:endParaRPr>
          </a:p>
          <a:p>
            <a:r>
              <a:rPr lang="en-GB" sz="2400" i="1" dirty="0">
                <a:solidFill>
                  <a:srgbClr val="0000FF"/>
                </a:solidFill>
                <a:sym typeface="Symbol"/>
              </a:rPr>
              <a:t>	deal-with-fire</a:t>
            </a:r>
          </a:p>
          <a:p>
            <a:r>
              <a:rPr lang="en-GB" sz="2400" i="1" dirty="0">
                <a:solidFill>
                  <a:srgbClr val="FF0000"/>
                </a:solidFill>
                <a:sym typeface="Symbol"/>
              </a:rPr>
              <a:t>if </a:t>
            </a:r>
            <a:r>
              <a:rPr lang="en-GB" sz="2400" i="1" dirty="0">
                <a:solidFill>
                  <a:srgbClr val="FF0000"/>
                </a:solidFill>
                <a:sym typeface="Symbol" panose="05050102010706020507" pitchFamily="18" charset="2"/>
              </a:rPr>
              <a:t>	</a:t>
            </a:r>
            <a:r>
              <a:rPr lang="en-GB" sz="2400" i="1" dirty="0">
                <a:solidFill>
                  <a:srgbClr val="0000FF"/>
                </a:solidFill>
              </a:rPr>
              <a:t>eliminate.</a:t>
            </a:r>
            <a:endParaRPr lang="en-GB" sz="2400" i="1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741874" y="1768909"/>
            <a:ext cx="54021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with time stamps</a:t>
            </a:r>
          </a:p>
          <a:p>
            <a:r>
              <a:rPr lang="en-GB" sz="2400" dirty="0">
                <a:solidFill>
                  <a:srgbClr val="FF0000"/>
                </a:solidFill>
              </a:rPr>
              <a:t>for logical semantics</a:t>
            </a:r>
          </a:p>
          <a:p>
            <a:endParaRPr lang="en-GB" sz="2400" dirty="0">
              <a:solidFill>
                <a:srgbClr val="0033CC"/>
              </a:solidFill>
            </a:endParaRPr>
          </a:p>
          <a:p>
            <a:endParaRPr lang="en-GB" sz="2400" i="1" dirty="0">
              <a:solidFill>
                <a:srgbClr val="0033CC"/>
              </a:solidFill>
            </a:endParaRPr>
          </a:p>
          <a:p>
            <a:endParaRPr lang="en-GB" sz="2400" i="1" dirty="0">
              <a:solidFill>
                <a:srgbClr val="0033CC"/>
              </a:solidFill>
            </a:endParaRPr>
          </a:p>
          <a:p>
            <a:r>
              <a:rPr lang="en-GB" sz="2400" i="1" dirty="0">
                <a:solidFill>
                  <a:srgbClr val="FF0000"/>
                </a:solidFill>
                <a:sym typeface="Symbol"/>
              </a:rPr>
              <a:t>if </a:t>
            </a:r>
            <a:r>
              <a:rPr lang="en-GB" sz="2400" i="1" dirty="0"/>
              <a:t>	  </a:t>
            </a:r>
            <a:r>
              <a:rPr lang="en-GB" sz="2400" i="1" dirty="0">
                <a:solidFill>
                  <a:srgbClr val="0000FF"/>
                </a:solidFill>
              </a:rPr>
              <a:t>fire </a:t>
            </a:r>
            <a:r>
              <a:rPr lang="en-GB" sz="2400" i="1" dirty="0">
                <a:solidFill>
                  <a:srgbClr val="FF0000"/>
                </a:solidFill>
              </a:rPr>
              <a:t>at T1 </a:t>
            </a:r>
          </a:p>
          <a:p>
            <a:r>
              <a:rPr lang="en-GB" sz="2400" i="1" dirty="0">
                <a:solidFill>
                  <a:srgbClr val="FF0000"/>
                </a:solidFill>
                <a:sym typeface="Symbol"/>
              </a:rPr>
              <a:t>then </a:t>
            </a:r>
            <a:r>
              <a:rPr lang="en-GB" sz="2400" i="1" dirty="0">
                <a:solidFill>
                  <a:srgbClr val="0000FF"/>
                </a:solidFill>
                <a:sym typeface="Symbol"/>
              </a:rPr>
              <a:t>deal-with-fire </a:t>
            </a:r>
            <a:r>
              <a:rPr lang="en-GB" sz="2400" i="1" dirty="0">
                <a:solidFill>
                  <a:srgbClr val="FF0000"/>
                </a:solidFill>
                <a:sym typeface="Symbol"/>
              </a:rPr>
              <a:t>fromT2 to T3, T1</a:t>
            </a:r>
            <a:r>
              <a:rPr lang="en-GB" sz="2400" i="1" dirty="0">
                <a:solidFill>
                  <a:srgbClr val="FF0000"/>
                </a:solidFill>
                <a:sym typeface="Symbol" panose="05050102010706020507" pitchFamily="18" charset="2"/>
              </a:rPr>
              <a:t> </a:t>
            </a:r>
            <a:r>
              <a:rPr lang="en-GB" sz="2400" i="1" dirty="0">
                <a:solidFill>
                  <a:srgbClr val="FF0000"/>
                </a:solidFill>
                <a:sym typeface="Symbol"/>
              </a:rPr>
              <a:t>T2.</a:t>
            </a:r>
            <a:r>
              <a:rPr lang="en-GB" sz="2400" i="1" dirty="0">
                <a:sym typeface="Symbol"/>
              </a:rPr>
              <a:t> </a:t>
            </a:r>
            <a:endParaRPr lang="en-GB" sz="2400" dirty="0">
              <a:solidFill>
                <a:srgbClr val="0033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20532" y="5410823"/>
            <a:ext cx="57325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>
                <a:solidFill>
                  <a:srgbClr val="0000FF"/>
                </a:solidFill>
                <a:sym typeface="Symbol"/>
              </a:rPr>
              <a:t>	deal-with-fire 	</a:t>
            </a:r>
            <a:r>
              <a:rPr lang="en-GB" sz="2400" i="1" dirty="0">
                <a:solidFill>
                  <a:srgbClr val="FF0000"/>
                </a:solidFill>
                <a:sym typeface="Symbol"/>
              </a:rPr>
              <a:t>from</a:t>
            </a:r>
            <a:r>
              <a:rPr lang="en-GB" sz="2400" i="1" dirty="0">
                <a:solidFill>
                  <a:srgbClr val="0000FF"/>
                </a:solidFill>
                <a:sym typeface="Symbol"/>
              </a:rPr>
              <a:t> </a:t>
            </a:r>
            <a:r>
              <a:rPr lang="en-GB" sz="2400" i="1" dirty="0">
                <a:solidFill>
                  <a:srgbClr val="FF0000"/>
                </a:solidFill>
                <a:sym typeface="Symbol"/>
              </a:rPr>
              <a:t>T1 to T2</a:t>
            </a:r>
            <a:endParaRPr lang="en-GB" sz="2400" i="1" dirty="0">
              <a:solidFill>
                <a:srgbClr val="0000FF"/>
              </a:solidFill>
              <a:sym typeface="Symbol"/>
            </a:endParaRPr>
          </a:p>
          <a:p>
            <a:r>
              <a:rPr lang="en-GB" sz="2400" i="1" dirty="0">
                <a:solidFill>
                  <a:srgbClr val="FF0000"/>
                </a:solidFill>
                <a:sym typeface="Symbol" panose="05050102010706020507" pitchFamily="18" charset="2"/>
              </a:rPr>
              <a:t>if 	</a:t>
            </a:r>
            <a:r>
              <a:rPr lang="en-GB" sz="2400" i="1" dirty="0">
                <a:solidFill>
                  <a:srgbClr val="0000FF"/>
                </a:solidFill>
              </a:rPr>
              <a:t>eliminate 		</a:t>
            </a:r>
            <a:r>
              <a:rPr lang="en-GB" sz="2400" i="1" dirty="0">
                <a:solidFill>
                  <a:srgbClr val="FF0000"/>
                </a:solidFill>
              </a:rPr>
              <a:t>fromT1 to T2</a:t>
            </a:r>
            <a:r>
              <a:rPr lang="en-GB" sz="2400" i="1" dirty="0">
                <a:solidFill>
                  <a:srgbClr val="0000FF"/>
                </a:solidFill>
              </a:rPr>
              <a:t>.</a:t>
            </a:r>
            <a:endParaRPr lang="en-GB" sz="2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6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11748" y="260648"/>
            <a:ext cx="7527550" cy="1143000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3187765"/>
            <a:ext cx="25359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980728"/>
            <a:ext cx="4745786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400" dirty="0"/>
          </a:p>
          <a:p>
            <a:pPr lvl="0"/>
            <a:r>
              <a:rPr lang="en-GB" sz="2800" dirty="0">
                <a:solidFill>
                  <a:srgbClr val="0000FF"/>
                </a:solidFill>
              </a:rPr>
              <a:t>Introduction</a:t>
            </a:r>
          </a:p>
          <a:p>
            <a:pPr lvl="0"/>
            <a:endParaRPr lang="en-GB" sz="1000" dirty="0">
              <a:solidFill>
                <a:srgbClr val="0000FF"/>
              </a:solidFill>
            </a:endParaRPr>
          </a:p>
          <a:p>
            <a:pPr marL="627063" lvl="0"/>
            <a:r>
              <a:rPr lang="en-GB" sz="2400" dirty="0"/>
              <a:t>What is LPS?</a:t>
            </a:r>
          </a:p>
          <a:p>
            <a:pPr marL="627063" lvl="0"/>
            <a:r>
              <a:rPr lang="en-GB" sz="2400" dirty="0">
                <a:solidFill>
                  <a:prstClr val="black"/>
                </a:solidFill>
              </a:rPr>
              <a:t>Logic programming</a:t>
            </a:r>
          </a:p>
          <a:p>
            <a:pPr marL="627063" lvl="0"/>
            <a:r>
              <a:rPr lang="en-GB" sz="2400" dirty="0">
                <a:solidFill>
                  <a:prstClr val="black"/>
                </a:solidFill>
              </a:rPr>
              <a:t>Production systems</a:t>
            </a:r>
          </a:p>
          <a:p>
            <a:pPr marL="627063" lvl="0"/>
            <a:r>
              <a:rPr lang="en-GB" sz="2400" dirty="0">
                <a:solidFill>
                  <a:prstClr val="black"/>
                </a:solidFill>
              </a:rPr>
              <a:t>LPS (Logic Production System)</a:t>
            </a:r>
          </a:p>
          <a:p>
            <a:endParaRPr lang="en-GB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LPS examples</a:t>
            </a:r>
          </a:p>
          <a:p>
            <a:endParaRPr lang="en-GB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LPS in relation to computer science</a:t>
            </a:r>
          </a:p>
          <a:p>
            <a:endParaRPr lang="en-GB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LPS implementation</a:t>
            </a:r>
          </a:p>
          <a:p>
            <a:endParaRPr lang="en-GB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2400" dirty="0">
                <a:solidFill>
                  <a:schemeClr val="bg1">
                    <a:lumMod val="65000"/>
                  </a:schemeClr>
                </a:solidFill>
              </a:rPr>
              <a:t>Foundations of LPS and related work</a:t>
            </a:r>
          </a:p>
          <a:p>
            <a:endParaRPr lang="en-GB" sz="2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GB" sz="2400" dirty="0"/>
          </a:p>
          <a:p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2196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60"/>
            <a:ext cx="5377155" cy="1440097"/>
          </a:xfrm>
        </p:spPr>
        <p:txBody>
          <a:bodyPr>
            <a:normAutofit/>
          </a:bodyPr>
          <a:lstStyle/>
          <a:p>
            <a:r>
              <a:rPr lang="en-GB" dirty="0"/>
              <a:t>State transitions are described by </a:t>
            </a:r>
            <a:br>
              <a:rPr lang="en-GB" dirty="0"/>
            </a:br>
            <a:r>
              <a:rPr lang="en-GB" dirty="0"/>
              <a:t>programmable </a:t>
            </a:r>
            <a:r>
              <a:rPr lang="en-GB" dirty="0">
                <a:solidFill>
                  <a:srgbClr val="FF0000"/>
                </a:solidFill>
              </a:rPr>
              <a:t>causal laws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26902" y="6127172"/>
            <a:ext cx="2133600" cy="365125"/>
          </a:xfrm>
        </p:spPr>
        <p:txBody>
          <a:bodyPr/>
          <a:lstStyle/>
          <a:p>
            <a:fld id="{CCD73432-EF7F-B84F-BCFB-EEF96C8A23D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1703672"/>
            <a:ext cx="884720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Postconditions</a:t>
            </a:r>
            <a:r>
              <a:rPr lang="en-GB" sz="2400" dirty="0"/>
              <a:t> (effects):</a:t>
            </a:r>
          </a:p>
          <a:p>
            <a:endParaRPr lang="en-GB" sz="1000" dirty="0">
              <a:solidFill>
                <a:srgbClr val="0000FF"/>
              </a:solidFill>
            </a:endParaRPr>
          </a:p>
          <a:p>
            <a:r>
              <a:rPr lang="en-GB" sz="2400" i="1" dirty="0">
                <a:solidFill>
                  <a:srgbClr val="0000FF"/>
                </a:solidFill>
              </a:rPr>
              <a:t>ignite(Object</a:t>
            </a:r>
            <a:r>
              <a:rPr lang="en-GB" sz="2400" i="1" dirty="0">
                <a:solidFill>
                  <a:srgbClr val="0033CC"/>
                </a:solidFill>
              </a:rPr>
              <a:t>)</a:t>
            </a:r>
            <a:r>
              <a:rPr lang="en-GB" sz="2400" i="1" dirty="0">
                <a:solidFill>
                  <a:srgbClr val="0000FF"/>
                </a:solidFill>
              </a:rPr>
              <a:t> 	</a:t>
            </a:r>
            <a:r>
              <a:rPr lang="en-GB" sz="2400" i="1" dirty="0">
                <a:solidFill>
                  <a:srgbClr val="FF0000"/>
                </a:solidFill>
              </a:rPr>
              <a:t>initiates 	</a:t>
            </a:r>
            <a:r>
              <a:rPr lang="en-GB" sz="2400" i="1" dirty="0">
                <a:solidFill>
                  <a:srgbClr val="0000FF"/>
                </a:solidFill>
              </a:rPr>
              <a:t>fire</a:t>
            </a:r>
            <a:r>
              <a:rPr lang="en-GB" sz="2400" i="1" dirty="0">
                <a:solidFill>
                  <a:srgbClr val="FF0000"/>
                </a:solidFill>
                <a:sym typeface="Symbol" panose="05050102010706020507" pitchFamily="18" charset="2"/>
              </a:rPr>
              <a:t>   if</a:t>
            </a:r>
            <a:r>
              <a:rPr lang="en-US" sz="2400" dirty="0">
                <a:solidFill>
                  <a:srgbClr val="FF0000"/>
                </a:solidFill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en-GB" sz="2400" i="1" dirty="0">
                <a:solidFill>
                  <a:srgbClr val="0000FF"/>
                </a:solidFill>
              </a:rPr>
              <a:t>flammable(Object).</a:t>
            </a:r>
          </a:p>
          <a:p>
            <a:endParaRPr lang="en-GB" sz="1000" i="1" dirty="0">
              <a:solidFill>
                <a:srgbClr val="0000FF"/>
              </a:solidFill>
            </a:endParaRPr>
          </a:p>
          <a:p>
            <a:r>
              <a:rPr lang="en-GB" sz="2400" i="1" dirty="0">
                <a:solidFill>
                  <a:srgbClr val="0000FF"/>
                </a:solidFill>
              </a:rPr>
              <a:t>eliminate 		</a:t>
            </a:r>
            <a:r>
              <a:rPr lang="en-GB" sz="2400" i="1" dirty="0">
                <a:solidFill>
                  <a:srgbClr val="FF0000"/>
                </a:solidFill>
              </a:rPr>
              <a:t>terminates</a:t>
            </a:r>
            <a:r>
              <a:rPr lang="en-GB" sz="2400" i="1" dirty="0">
                <a:solidFill>
                  <a:srgbClr val="0033CC"/>
                </a:solidFill>
              </a:rPr>
              <a:t> </a:t>
            </a:r>
            <a:r>
              <a:rPr lang="en-GB" sz="2400" i="1" dirty="0">
                <a:solidFill>
                  <a:srgbClr val="0000FF"/>
                </a:solidFill>
              </a:rPr>
              <a:t>fire.</a:t>
            </a:r>
            <a:r>
              <a:rPr lang="en-GB" sz="2400" i="1" dirty="0">
                <a:solidFill>
                  <a:srgbClr val="0033CC"/>
                </a:solidFill>
              </a:rPr>
              <a:t> </a:t>
            </a:r>
          </a:p>
          <a:p>
            <a:endParaRPr lang="en-GB" sz="1000" dirty="0">
              <a:solidFill>
                <a:srgbClr val="0000FF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02890" y="3512050"/>
            <a:ext cx="7469307" cy="122413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tx1"/>
                </a:solidFill>
              </a:rPr>
              <a:t>Preconditions (constraints):</a:t>
            </a:r>
          </a:p>
          <a:p>
            <a:endParaRPr lang="en-GB" sz="1050" dirty="0"/>
          </a:p>
          <a:p>
            <a:pPr>
              <a:spcBef>
                <a:spcPts val="0"/>
              </a:spcBef>
            </a:pPr>
            <a:r>
              <a:rPr lang="en-US" sz="2400" i="1" dirty="0">
                <a:solidFill>
                  <a:srgbClr val="FF0000"/>
                </a:solidFill>
              </a:rPr>
              <a:t>false	</a:t>
            </a:r>
            <a:r>
              <a:rPr lang="en-GB" sz="2400" i="1" dirty="0"/>
              <a:t>eliminate, fire</a:t>
            </a:r>
            <a:r>
              <a:rPr lang="en-GB" sz="2400" i="1" dirty="0">
                <a:solidFill>
                  <a:srgbClr val="0033CC"/>
                </a:solidFill>
              </a:rPr>
              <a:t>, </a:t>
            </a:r>
            <a:r>
              <a:rPr lang="en-GB" sz="2400" i="1" dirty="0">
                <a:solidFill>
                  <a:srgbClr val="FF0000"/>
                </a:solidFill>
              </a:rPr>
              <a:t>not</a:t>
            </a:r>
            <a:r>
              <a:rPr lang="en-GB" sz="2400" i="1" dirty="0"/>
              <a:t> water.</a:t>
            </a:r>
          </a:p>
          <a:p>
            <a:endParaRPr lang="en-GB" sz="1200" dirty="0"/>
          </a:p>
          <a:p>
            <a:endParaRPr lang="en-GB" sz="12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67544" y="4882572"/>
            <a:ext cx="7469307" cy="122413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tx1"/>
                </a:solidFill>
              </a:rPr>
              <a:t>Persistence (inertia):</a:t>
            </a:r>
          </a:p>
          <a:p>
            <a:endParaRPr lang="en-GB" sz="1050" dirty="0"/>
          </a:p>
          <a:p>
            <a:pPr>
              <a:spcBef>
                <a:spcPts val="0"/>
              </a:spcBef>
            </a:pPr>
            <a:r>
              <a:rPr lang="en-GB" sz="2400" dirty="0"/>
              <a:t>A fact/fluent persists from the time it is initiated to the time it is terminated</a:t>
            </a:r>
            <a:r>
              <a:rPr lang="en-GB" sz="2400" i="1" dirty="0"/>
              <a:t>.</a:t>
            </a:r>
          </a:p>
          <a:p>
            <a:endParaRPr lang="en-GB" sz="1200" dirty="0"/>
          </a:p>
          <a:p>
            <a:endParaRPr lang="en-GB" sz="12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355976" y="4437112"/>
            <a:ext cx="1584176" cy="79208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92080" y="3318884"/>
            <a:ext cx="3096344" cy="11079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An emergent property,</a:t>
            </a:r>
          </a:p>
          <a:p>
            <a:r>
              <a:rPr lang="en-GB" sz="2200" dirty="0"/>
              <a:t>not used to generate or query states.</a:t>
            </a:r>
          </a:p>
        </p:txBody>
      </p:sp>
    </p:spTree>
    <p:extLst>
      <p:ext uri="{BB962C8B-B14F-4D97-AF65-F5344CB8AC3E}">
        <p14:creationId xmlns:p14="http://schemas.microsoft.com/office/powerpoint/2010/main" val="334413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432" y="650456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The logical nature of LPS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1582282" y="1721378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</a:rPr>
              <a:t>Computation generates a model of the world </a:t>
            </a:r>
          </a:p>
          <a:p>
            <a:r>
              <a:rPr lang="en-GB" sz="2400" dirty="0">
                <a:solidFill>
                  <a:srgbClr val="0000FF"/>
                </a:solidFill>
              </a:rPr>
              <a:t>described by logic programs</a:t>
            </a:r>
          </a:p>
          <a:p>
            <a:r>
              <a:rPr lang="en-GB" sz="2400" dirty="0">
                <a:solidFill>
                  <a:srgbClr val="0000FF"/>
                </a:solidFill>
              </a:rPr>
              <a:t>to make reactive rules </a:t>
            </a:r>
            <a:r>
              <a:rPr lang="en-GB" sz="2400" dirty="0">
                <a:solidFill>
                  <a:srgbClr val="FF0000"/>
                </a:solidFill>
              </a:rPr>
              <a:t>true</a:t>
            </a:r>
            <a:r>
              <a:rPr lang="en-GB" sz="2400" dirty="0">
                <a:solidFill>
                  <a:srgbClr val="0000FF"/>
                </a:solidFill>
              </a:rPr>
              <a:t>.</a:t>
            </a:r>
            <a:endParaRPr lang="en-GB" sz="105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1630016" y="4048026"/>
            <a:ext cx="7694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</a:rPr>
              <a:t>Computation generates </a:t>
            </a:r>
            <a:r>
              <a:rPr lang="en-GB" sz="2400" dirty="0">
                <a:solidFill>
                  <a:srgbClr val="FF0000"/>
                </a:solidFill>
              </a:rPr>
              <a:t>commands</a:t>
            </a:r>
          </a:p>
          <a:p>
            <a:r>
              <a:rPr lang="en-GB" sz="2400" dirty="0">
                <a:solidFill>
                  <a:srgbClr val="0000FF"/>
                </a:solidFill>
              </a:rPr>
              <a:t>to perform actions </a:t>
            </a:r>
          </a:p>
          <a:p>
            <a:r>
              <a:rPr lang="en-GB" sz="2400" dirty="0">
                <a:solidFill>
                  <a:srgbClr val="0000FF"/>
                </a:solidFill>
              </a:rPr>
              <a:t>to change the world</a:t>
            </a:r>
          </a:p>
          <a:p>
            <a:r>
              <a:rPr lang="en-GB" sz="2400" dirty="0">
                <a:solidFill>
                  <a:srgbClr val="0000FF"/>
                </a:solidFill>
              </a:rPr>
              <a:t>to make consequents true</a:t>
            </a:r>
          </a:p>
          <a:p>
            <a:r>
              <a:rPr lang="en-GB" sz="2400" dirty="0">
                <a:solidFill>
                  <a:srgbClr val="0000FF"/>
                </a:solidFill>
              </a:rPr>
              <a:t>whenever the antecedents of reactive rules become true.</a:t>
            </a:r>
          </a:p>
          <a:p>
            <a:endParaRPr lang="en-GB" sz="2400" dirty="0">
              <a:solidFill>
                <a:srgbClr val="0000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3568" y="29957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The imperative nature of LPS</a:t>
            </a:r>
          </a:p>
        </p:txBody>
      </p:sp>
    </p:spTree>
    <p:extLst>
      <p:ext uri="{BB962C8B-B14F-4D97-AF65-F5344CB8AC3E}">
        <p14:creationId xmlns:p14="http://schemas.microsoft.com/office/powerpoint/2010/main" val="369822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487" y="158501"/>
            <a:ext cx="8229600" cy="1143000"/>
          </a:xfrm>
        </p:spPr>
        <p:txBody>
          <a:bodyPr>
            <a:normAutofit/>
          </a:bodyPr>
          <a:lstStyle/>
          <a:p>
            <a:r>
              <a:rPr lang="en-GB" sz="2800" dirty="0"/>
              <a:t>LPS: 	Computation generates actions </a:t>
            </a:r>
            <a:br>
              <a:rPr lang="en-GB" sz="2800" dirty="0"/>
            </a:br>
            <a:r>
              <a:rPr lang="en-GB" sz="2800" dirty="0"/>
              <a:t>		to make reactive rules true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5738706"/>
            <a:ext cx="1862335" cy="671416"/>
          </a:xfrm>
          <a:prstGeom prst="rect">
            <a:avLst/>
          </a:prstGeom>
          <a:solidFill>
            <a:srgbClr val="CCECFF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75556" y="587513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External events</a:t>
            </a:r>
          </a:p>
        </p:txBody>
      </p:sp>
      <p:sp>
        <p:nvSpPr>
          <p:cNvPr id="9" name="Oval 8"/>
          <p:cNvSpPr/>
          <p:nvPr/>
        </p:nvSpPr>
        <p:spPr>
          <a:xfrm>
            <a:off x="3567529" y="1618901"/>
            <a:ext cx="2436590" cy="1526448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364017" y="2064035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The current state is updated</a:t>
            </a:r>
          </a:p>
          <a:p>
            <a:pPr algn="ctr"/>
            <a:r>
              <a:rPr lang="en-GB" dirty="0">
                <a:solidFill>
                  <a:srgbClr val="FF0000"/>
                </a:solidFill>
              </a:rPr>
              <a:t>destructively</a:t>
            </a:r>
          </a:p>
        </p:txBody>
      </p:sp>
      <p:sp>
        <p:nvSpPr>
          <p:cNvPr id="11" name="Oval 10"/>
          <p:cNvSpPr/>
          <p:nvPr/>
        </p:nvSpPr>
        <p:spPr>
          <a:xfrm>
            <a:off x="5875466" y="3573015"/>
            <a:ext cx="2440949" cy="1327363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707721" y="5131721"/>
            <a:ext cx="2451185" cy="1424311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1403648" y="3480515"/>
            <a:ext cx="2315220" cy="1477500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724128" y="3786952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Reactive rules whose conditions are true </a:t>
            </a:r>
          </a:p>
          <a:p>
            <a:pPr algn="ctr"/>
            <a:r>
              <a:rPr lang="en-GB" dirty="0">
                <a:solidFill>
                  <a:srgbClr val="007E39"/>
                </a:solidFill>
              </a:rPr>
              <a:t>are triggered.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39657" y="5420325"/>
            <a:ext cx="3004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Logic programs </a:t>
            </a:r>
          </a:p>
          <a:p>
            <a:pPr algn="ctr"/>
            <a:r>
              <a:rPr lang="en-GB" dirty="0">
                <a:solidFill>
                  <a:srgbClr val="FF0000"/>
                </a:solidFill>
              </a:rPr>
              <a:t>reduce goals </a:t>
            </a:r>
            <a:r>
              <a:rPr lang="en-GB" dirty="0"/>
              <a:t>to </a:t>
            </a:r>
          </a:p>
          <a:p>
            <a:pPr algn="ctr"/>
            <a:r>
              <a:rPr lang="en-GB" dirty="0" err="1"/>
              <a:t>subgoals</a:t>
            </a:r>
            <a:r>
              <a:rPr lang="en-GB" dirty="0"/>
              <a:t> and actions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90353" y="3590282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Actions are </a:t>
            </a:r>
          </a:p>
          <a:p>
            <a:pPr algn="ctr"/>
            <a:r>
              <a:rPr lang="en-GB" dirty="0"/>
              <a:t>chosen and </a:t>
            </a:r>
          </a:p>
          <a:p>
            <a:pPr algn="ctr"/>
            <a:r>
              <a:rPr lang="en-GB" dirty="0"/>
              <a:t>combined with</a:t>
            </a:r>
          </a:p>
          <a:p>
            <a:pPr algn="ctr"/>
            <a:r>
              <a:rPr lang="en-GB" dirty="0"/>
              <a:t>external events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957137" y="2799402"/>
            <a:ext cx="750584" cy="6811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590330" y="4904719"/>
            <a:ext cx="580433" cy="8338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724128" y="2840162"/>
            <a:ext cx="1152128" cy="7328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943099" y="4973257"/>
            <a:ext cx="933157" cy="4407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2957137" y="4900378"/>
            <a:ext cx="1040419" cy="5446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75555" y="2048667"/>
            <a:ext cx="1044025" cy="671416"/>
          </a:xfrm>
          <a:prstGeom prst="rect">
            <a:avLst/>
          </a:prstGeom>
          <a:solidFill>
            <a:srgbClr val="CCECFF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663351" y="218833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Actions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1619581" y="2737432"/>
            <a:ext cx="641230" cy="7347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19"/>
          <p:cNvSpPr/>
          <p:nvPr/>
        </p:nvSpPr>
        <p:spPr>
          <a:xfrm>
            <a:off x="7178134" y="2362129"/>
            <a:ext cx="1206787" cy="792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Forward</a:t>
            </a:r>
          </a:p>
          <a:p>
            <a:r>
              <a:rPr lang="en-GB" dirty="0"/>
              <a:t>reasoning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7008599" y="3145349"/>
            <a:ext cx="803761" cy="419103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9"/>
          <p:cNvSpPr/>
          <p:nvPr/>
        </p:nvSpPr>
        <p:spPr>
          <a:xfrm>
            <a:off x="6904126" y="5564262"/>
            <a:ext cx="1215603" cy="792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Backward </a:t>
            </a:r>
          </a:p>
          <a:p>
            <a:r>
              <a:rPr lang="en-GB" dirty="0"/>
              <a:t>reasoning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6120283" y="5843876"/>
            <a:ext cx="755973" cy="152103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46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10" grpId="0"/>
      <p:bldP spid="11" grpId="0" animBg="1"/>
      <p:bldP spid="12" grpId="0" animBg="1"/>
      <p:bldP spid="13" grpId="0" animBg="1"/>
      <p:bldP spid="14" grpId="0"/>
      <p:bldP spid="15" grpId="0"/>
      <p:bldP spid="16" grpId="0"/>
      <p:bldP spid="20" grpId="0" animBg="1"/>
      <p:bldP spid="21" grpId="0"/>
      <p:bldP spid="25" grpId="0" animBg="1"/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179512" y="416447"/>
            <a:ext cx="8229600" cy="1143000"/>
          </a:xfrm>
        </p:spPr>
        <p:txBody>
          <a:bodyPr/>
          <a:lstStyle/>
          <a:p>
            <a:r>
              <a:rPr lang="en-GB" dirty="0"/>
              <a:t>The Operational Semantics of LPS is Incomplete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352" y="1268760"/>
            <a:ext cx="8579296" cy="45259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None/>
              <a:defRPr/>
            </a:pPr>
            <a:endParaRPr lang="en-GB" dirty="0"/>
          </a:p>
          <a:p>
            <a:pPr>
              <a:buFont typeface="Arial" pitchFamily="34" charset="0"/>
              <a:buNone/>
              <a:defRPr/>
            </a:pPr>
            <a:r>
              <a:rPr lang="en-GB" dirty="0"/>
              <a:t>It cannot </a:t>
            </a:r>
            <a:r>
              <a:rPr lang="en-GB" dirty="0">
                <a:solidFill>
                  <a:srgbClr val="0000FF"/>
                </a:solidFill>
              </a:rPr>
              <a:t>preventively</a:t>
            </a:r>
            <a:r>
              <a:rPr lang="en-GB" dirty="0"/>
              <a:t> make rules true </a:t>
            </a:r>
          </a:p>
          <a:p>
            <a:pPr>
              <a:buFont typeface="Arial" pitchFamily="34" charset="0"/>
              <a:buNone/>
              <a:defRPr/>
            </a:pPr>
            <a:r>
              <a:rPr lang="en-GB" dirty="0"/>
              <a:t>by making </a:t>
            </a:r>
            <a:r>
              <a:rPr lang="en-GB" i="1" dirty="0"/>
              <a:t>antecedents</a:t>
            </a:r>
            <a:r>
              <a:rPr lang="en-GB" dirty="0"/>
              <a:t> false:</a:t>
            </a:r>
          </a:p>
          <a:p>
            <a:pPr>
              <a:buFont typeface="Arial" pitchFamily="34" charset="0"/>
              <a:buNone/>
              <a:defRPr/>
            </a:pPr>
            <a:endParaRPr lang="en-GB" i="1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None/>
              <a:defRPr/>
            </a:pPr>
            <a:r>
              <a:rPr lang="en-GB" i="1" dirty="0">
                <a:solidFill>
                  <a:srgbClr val="FF0000"/>
                </a:solidFill>
              </a:rPr>
              <a:t>	if </a:t>
            </a:r>
            <a:r>
              <a:rPr lang="en-GB" i="1" dirty="0">
                <a:solidFill>
                  <a:srgbClr val="0000FF"/>
                </a:solidFill>
              </a:rPr>
              <a:t>attacks(X, me) from </a:t>
            </a:r>
            <a:r>
              <a:rPr lang="en-US" i="1" dirty="0">
                <a:solidFill>
                  <a:srgbClr val="0000FF"/>
                </a:solidFill>
              </a:rPr>
              <a:t>T1 to T2</a:t>
            </a:r>
            <a:r>
              <a:rPr lang="en-GB" i="1" dirty="0">
                <a:solidFill>
                  <a:srgbClr val="0000FF"/>
                </a:solidFill>
              </a:rPr>
              <a:t>, not prepared-for-attack(me) at T2</a:t>
            </a:r>
            <a:r>
              <a:rPr lang="en-US" i="1" dirty="0">
                <a:solidFill>
                  <a:srgbClr val="0000FF"/>
                </a:solidFill>
              </a:rPr>
              <a:t> 	</a:t>
            </a:r>
            <a:r>
              <a:rPr lang="en-GB" i="1" dirty="0">
                <a:solidFill>
                  <a:srgbClr val="FF0000"/>
                </a:solidFill>
              </a:rPr>
              <a:t>then </a:t>
            </a:r>
            <a:r>
              <a:rPr lang="en-GB" i="1" dirty="0">
                <a:solidFill>
                  <a:srgbClr val="0000FF"/>
                </a:solidFill>
              </a:rPr>
              <a:t>surrender(me) from </a:t>
            </a:r>
            <a:r>
              <a:rPr lang="en-US" i="1" dirty="0">
                <a:solidFill>
                  <a:srgbClr val="0000FF"/>
                </a:solidFill>
              </a:rPr>
              <a:t>T2</a:t>
            </a:r>
            <a:endParaRPr lang="en-GB" i="1" dirty="0">
              <a:solidFill>
                <a:schemeClr val="bg1">
                  <a:lumMod val="50000"/>
                </a:schemeClr>
              </a:solidFill>
              <a:sym typeface="Symbol"/>
            </a:endParaRPr>
          </a:p>
          <a:p>
            <a:pPr>
              <a:buFont typeface="Arial" pitchFamily="34" charset="0"/>
              <a:buNone/>
              <a:defRPr/>
            </a:pPr>
            <a:endParaRPr lang="en-GB" b="1" dirty="0"/>
          </a:p>
          <a:p>
            <a:pPr>
              <a:buFont typeface="Arial" pitchFamily="34" charset="0"/>
              <a:buNone/>
              <a:defRPr/>
            </a:pPr>
            <a:r>
              <a:rPr lang="en-GB" dirty="0"/>
              <a:t>It cannot </a:t>
            </a:r>
            <a:r>
              <a:rPr lang="en-GB" dirty="0">
                <a:solidFill>
                  <a:srgbClr val="0000FF"/>
                </a:solidFill>
              </a:rPr>
              <a:t>proactively </a:t>
            </a:r>
            <a:r>
              <a:rPr lang="en-GB" dirty="0"/>
              <a:t>make rules true </a:t>
            </a:r>
          </a:p>
          <a:p>
            <a:pPr>
              <a:buFont typeface="Arial" pitchFamily="34" charset="0"/>
              <a:buNone/>
              <a:defRPr/>
            </a:pPr>
            <a:r>
              <a:rPr lang="en-GB" dirty="0"/>
              <a:t>by making </a:t>
            </a:r>
            <a:r>
              <a:rPr lang="en-GB" i="1" dirty="0"/>
              <a:t>consequents</a:t>
            </a:r>
            <a:r>
              <a:rPr lang="en-GB" dirty="0"/>
              <a:t> true before </a:t>
            </a:r>
            <a:r>
              <a:rPr lang="en-GB" i="1" dirty="0"/>
              <a:t>antecedents</a:t>
            </a:r>
            <a:r>
              <a:rPr lang="en-GB" dirty="0"/>
              <a:t> become true:</a:t>
            </a:r>
          </a:p>
          <a:p>
            <a:pPr marL="895350">
              <a:buFont typeface="Arial" pitchFamily="34" charset="0"/>
              <a:buNone/>
              <a:defRPr/>
            </a:pPr>
            <a:r>
              <a:rPr lang="en-GB" dirty="0"/>
              <a:t> </a:t>
            </a:r>
          </a:p>
          <a:p>
            <a:pPr marL="446088">
              <a:buFont typeface="Arial" pitchFamily="34" charset="0"/>
              <a:buNone/>
              <a:defRPr/>
            </a:pPr>
            <a:r>
              <a:rPr lang="en-GB" i="1" dirty="0">
                <a:solidFill>
                  <a:srgbClr val="FF0000"/>
                </a:solidFill>
              </a:rPr>
              <a:t>if </a:t>
            </a:r>
            <a:r>
              <a:rPr lang="en-GB" i="1" dirty="0">
                <a:solidFill>
                  <a:srgbClr val="0000FF"/>
                </a:solidFill>
              </a:rPr>
              <a:t>enter-bus(me) </a:t>
            </a:r>
            <a:r>
              <a:rPr lang="en-US" i="1" dirty="0">
                <a:solidFill>
                  <a:srgbClr val="0000FF"/>
                </a:solidFill>
              </a:rPr>
              <a:t>from T1 to T2</a:t>
            </a:r>
            <a:r>
              <a:rPr lang="en-GB" i="1" dirty="0">
                <a:solidFill>
                  <a:srgbClr val="0000FF"/>
                </a:solidFill>
              </a:rPr>
              <a:t> </a:t>
            </a:r>
          </a:p>
          <a:p>
            <a:pPr marL="446088">
              <a:buFont typeface="Arial" pitchFamily="34" charset="0"/>
              <a:buNone/>
              <a:defRPr/>
            </a:pPr>
            <a:r>
              <a:rPr lang="en-GB" i="1" dirty="0">
                <a:solidFill>
                  <a:srgbClr val="FF0000"/>
                </a:solidFill>
              </a:rPr>
              <a:t>then</a:t>
            </a:r>
            <a:r>
              <a:rPr lang="en-GB" i="1" dirty="0">
                <a:solidFill>
                  <a:srgbClr val="0000FF"/>
                </a:solidFill>
              </a:rPr>
              <a:t> have-ticket(me) atT2.</a:t>
            </a:r>
            <a:endParaRPr lang="en-GB" i="1" dirty="0">
              <a:solidFill>
                <a:schemeClr val="bg1">
                  <a:lumMod val="50000"/>
                </a:schemeClr>
              </a:solidFill>
              <a:sym typeface="Symbol"/>
            </a:endParaRPr>
          </a:p>
          <a:p>
            <a:pPr>
              <a:buFont typeface="Arial" pitchFamily="34" charset="0"/>
              <a:buNone/>
              <a:defRPr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BD9A17-2955-4DA1-8848-68733AB4428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2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explicit representation of time and causal laws facilitates the treatment of 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899" y="2412831"/>
            <a:ext cx="3315541" cy="330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11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7888" y="472444"/>
            <a:ext cx="8208912" cy="608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% dining philosophers</a:t>
            </a:r>
          </a:p>
          <a:p>
            <a:endParaRPr lang="en-GB" sz="2000" dirty="0"/>
          </a:p>
          <a:p>
            <a:r>
              <a:rPr lang="en-GB" sz="2000" dirty="0" err="1"/>
              <a:t>fluents</a:t>
            </a:r>
            <a:r>
              <a:rPr lang="en-GB" sz="2000" dirty="0"/>
              <a:t> 	available(_).</a:t>
            </a:r>
          </a:p>
          <a:p>
            <a:r>
              <a:rPr lang="en-GB" sz="2000" dirty="0"/>
              <a:t>actions	pickup(_,_), putdown(_,_).</a:t>
            </a:r>
          </a:p>
          <a:p>
            <a:endParaRPr lang="en-GB" sz="1100" dirty="0"/>
          </a:p>
          <a:p>
            <a:r>
              <a:rPr lang="en-GB" sz="2000" dirty="0"/>
              <a:t>initially	available(fork1),	available(fork2), available(fork3),						available(fork4),	available(fork5).</a:t>
            </a:r>
          </a:p>
          <a:p>
            <a:endParaRPr lang="en-GB" sz="2000" dirty="0"/>
          </a:p>
          <a:p>
            <a:r>
              <a:rPr lang="en-GB" sz="2000" dirty="0"/>
              <a:t>philosopher(</a:t>
            </a:r>
            <a:r>
              <a:rPr lang="en-GB" sz="2000" dirty="0" err="1"/>
              <a:t>socrates</a:t>
            </a:r>
            <a:r>
              <a:rPr lang="en-GB" sz="2000" dirty="0"/>
              <a:t>).</a:t>
            </a:r>
          </a:p>
          <a:p>
            <a:r>
              <a:rPr lang="en-GB" sz="2000" dirty="0"/>
              <a:t>philosopher(</a:t>
            </a:r>
            <a:r>
              <a:rPr lang="en-GB" sz="2000" dirty="0" err="1"/>
              <a:t>plato</a:t>
            </a:r>
            <a:r>
              <a:rPr lang="en-GB" sz="2000" dirty="0"/>
              <a:t>).</a:t>
            </a:r>
          </a:p>
          <a:p>
            <a:r>
              <a:rPr lang="en-GB" sz="2000" dirty="0"/>
              <a:t>philosopher(</a:t>
            </a:r>
            <a:r>
              <a:rPr lang="en-GB" sz="2000" dirty="0" err="1"/>
              <a:t>aristotle</a:t>
            </a:r>
            <a:r>
              <a:rPr lang="en-GB" sz="2000" dirty="0"/>
              <a:t>).</a:t>
            </a:r>
          </a:p>
          <a:p>
            <a:r>
              <a:rPr lang="en-GB" sz="2000" dirty="0"/>
              <a:t>philosopher(</a:t>
            </a:r>
            <a:r>
              <a:rPr lang="en-GB" sz="2000" dirty="0" err="1"/>
              <a:t>hume</a:t>
            </a:r>
            <a:r>
              <a:rPr lang="en-GB" sz="2000" dirty="0"/>
              <a:t>).</a:t>
            </a:r>
          </a:p>
          <a:p>
            <a:r>
              <a:rPr lang="en-GB" sz="2000" dirty="0"/>
              <a:t>philosopher(</a:t>
            </a:r>
            <a:r>
              <a:rPr lang="en-GB" sz="2000" dirty="0" err="1"/>
              <a:t>kant</a:t>
            </a:r>
            <a:r>
              <a:rPr lang="en-GB" sz="2000" dirty="0"/>
              <a:t>).</a:t>
            </a:r>
          </a:p>
          <a:p>
            <a:endParaRPr lang="en-GB" sz="1200" dirty="0"/>
          </a:p>
          <a:p>
            <a:r>
              <a:rPr lang="en-GB" sz="2000" dirty="0"/>
              <a:t>adjacent(fork1, </a:t>
            </a:r>
            <a:r>
              <a:rPr lang="en-GB" sz="2000" dirty="0" err="1"/>
              <a:t>socrates</a:t>
            </a:r>
            <a:r>
              <a:rPr lang="en-GB" sz="2000" dirty="0"/>
              <a:t>, fork2).</a:t>
            </a:r>
          </a:p>
          <a:p>
            <a:r>
              <a:rPr lang="en-GB" sz="2000" dirty="0"/>
              <a:t>adjacent(fork2, </a:t>
            </a:r>
            <a:r>
              <a:rPr lang="en-GB" sz="2000" dirty="0" err="1"/>
              <a:t>plato</a:t>
            </a:r>
            <a:r>
              <a:rPr lang="en-GB" sz="2000" dirty="0"/>
              <a:t>, fork3).</a:t>
            </a:r>
          </a:p>
          <a:p>
            <a:r>
              <a:rPr lang="en-GB" sz="2000" dirty="0"/>
              <a:t>adjacent(fork3, </a:t>
            </a:r>
            <a:r>
              <a:rPr lang="en-GB" sz="2000" dirty="0" err="1"/>
              <a:t>aristotle</a:t>
            </a:r>
            <a:r>
              <a:rPr lang="en-GB" sz="2000" dirty="0"/>
              <a:t>, fork4).</a:t>
            </a:r>
          </a:p>
          <a:p>
            <a:r>
              <a:rPr lang="en-GB" sz="2000" dirty="0"/>
              <a:t>adjacent(fork4, </a:t>
            </a:r>
            <a:r>
              <a:rPr lang="en-GB" sz="2000" dirty="0" err="1"/>
              <a:t>hume</a:t>
            </a:r>
            <a:r>
              <a:rPr lang="en-GB" sz="2000" dirty="0"/>
              <a:t>, fork5).</a:t>
            </a:r>
          </a:p>
          <a:p>
            <a:r>
              <a:rPr lang="en-GB" sz="2000" dirty="0"/>
              <a:t>adjacent(fork5, </a:t>
            </a:r>
            <a:r>
              <a:rPr lang="en-GB" sz="2000" dirty="0" err="1"/>
              <a:t>kant</a:t>
            </a:r>
            <a:r>
              <a:rPr lang="en-GB" sz="2000" dirty="0"/>
              <a:t>, fork1).</a:t>
            </a:r>
          </a:p>
          <a:p>
            <a:endParaRPr lang="en-GB" sz="1050" dirty="0"/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294473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3568" y="620688"/>
            <a:ext cx="6768752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100" dirty="0"/>
          </a:p>
          <a:p>
            <a:endParaRPr lang="en-GB" sz="2000" dirty="0"/>
          </a:p>
          <a:p>
            <a:r>
              <a:rPr lang="en-GB" sz="2000" dirty="0"/>
              <a:t>if 		philosopher(P)</a:t>
            </a:r>
          </a:p>
          <a:p>
            <a:r>
              <a:rPr lang="en-GB" sz="2000" dirty="0">
                <a:sym typeface="Symbol" panose="05050102010706020507" pitchFamily="18" charset="2"/>
              </a:rPr>
              <a:t>then 	</a:t>
            </a:r>
            <a:r>
              <a:rPr lang="en-GB" sz="2000" dirty="0"/>
              <a:t>dine(P) from T1 to T2.</a:t>
            </a:r>
          </a:p>
          <a:p>
            <a:endParaRPr lang="en-GB" sz="1200" dirty="0"/>
          </a:p>
          <a:p>
            <a:r>
              <a:rPr lang="en-GB" sz="2000" dirty="0"/>
              <a:t>dine(P) from T1 to T3	if	</a:t>
            </a:r>
          </a:p>
          <a:p>
            <a:r>
              <a:rPr lang="en-GB" sz="2000" dirty="0"/>
              <a:t>		adjacent(F1, P, F2),	</a:t>
            </a:r>
          </a:p>
          <a:p>
            <a:r>
              <a:rPr lang="en-GB" sz="2000" dirty="0"/>
              <a:t>		pickup(P, F1) from T1 to T2,</a:t>
            </a:r>
          </a:p>
          <a:p>
            <a:r>
              <a:rPr lang="en-GB" sz="2000" dirty="0"/>
              <a:t>		pickup(P, F2) from T1 to T2,</a:t>
            </a:r>
          </a:p>
          <a:p>
            <a:r>
              <a:rPr lang="en-GB" sz="2000" dirty="0"/>
              <a:t>		putdown(P, F1) from T2 to T3,</a:t>
            </a:r>
          </a:p>
          <a:p>
            <a:r>
              <a:rPr lang="en-GB" sz="2000" dirty="0"/>
              <a:t>		putdown(P, F2) from T2 to T3 .</a:t>
            </a:r>
          </a:p>
          <a:p>
            <a:endParaRPr lang="en-GB" sz="1200" dirty="0"/>
          </a:p>
          <a:p>
            <a:r>
              <a:rPr lang="en-GB" sz="2000" dirty="0"/>
              <a:t>pickup(P, F) 		terminates 	available(F).</a:t>
            </a:r>
          </a:p>
          <a:p>
            <a:r>
              <a:rPr lang="en-GB" sz="2000" dirty="0"/>
              <a:t>putdown(P, F) 	initiates 		available(F).</a:t>
            </a:r>
          </a:p>
          <a:p>
            <a:endParaRPr lang="en-GB" sz="2000" dirty="0"/>
          </a:p>
          <a:p>
            <a:r>
              <a:rPr lang="en-GB" sz="2000" dirty="0"/>
              <a:t>false  	pickup(P, F),    not available(F).</a:t>
            </a:r>
          </a:p>
          <a:p>
            <a:r>
              <a:rPr lang="en-GB" sz="2000" dirty="0"/>
              <a:t>false  	pickup(P1, F),  pickup(P2, F), P1 \= P2.</a:t>
            </a:r>
          </a:p>
        </p:txBody>
      </p:sp>
    </p:spTree>
    <p:extLst>
      <p:ext uri="{BB962C8B-B14F-4D97-AF65-F5344CB8AC3E}">
        <p14:creationId xmlns:p14="http://schemas.microsoft.com/office/powerpoint/2010/main" val="3568778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82976" y="620688"/>
            <a:ext cx="6768752" cy="555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100" dirty="0"/>
          </a:p>
          <a:p>
            <a:r>
              <a:rPr lang="en-GB" sz="2000" dirty="0">
                <a:solidFill>
                  <a:srgbClr val="0000FF"/>
                </a:solidFill>
              </a:rPr>
              <a:t>What happens if we replace:</a:t>
            </a:r>
          </a:p>
          <a:p>
            <a:endParaRPr lang="en-GB" sz="1200" dirty="0"/>
          </a:p>
          <a:p>
            <a:r>
              <a:rPr lang="en-GB" sz="2000" dirty="0"/>
              <a:t>dine(P) from T1 to T3	if	</a:t>
            </a:r>
          </a:p>
          <a:p>
            <a:r>
              <a:rPr lang="en-GB" sz="2000" dirty="0"/>
              <a:t>	adjacent(F1, P, F2),	</a:t>
            </a:r>
          </a:p>
          <a:p>
            <a:r>
              <a:rPr lang="en-GB" sz="2000" dirty="0"/>
              <a:t>	pickup(P, F1) from </a:t>
            </a:r>
            <a:r>
              <a:rPr lang="en-GB" sz="2000" dirty="0">
                <a:solidFill>
                  <a:srgbClr val="FF0000"/>
                </a:solidFill>
              </a:rPr>
              <a:t>T1 to T2</a:t>
            </a:r>
            <a:r>
              <a:rPr lang="en-GB" sz="2000" dirty="0"/>
              <a:t>,</a:t>
            </a:r>
          </a:p>
          <a:p>
            <a:r>
              <a:rPr lang="en-GB" sz="2000" dirty="0"/>
              <a:t>	pickup(P, F2) from </a:t>
            </a:r>
            <a:r>
              <a:rPr lang="en-GB" sz="2000" dirty="0">
                <a:solidFill>
                  <a:srgbClr val="FF0000"/>
                </a:solidFill>
              </a:rPr>
              <a:t>T1 to T2</a:t>
            </a:r>
            <a:r>
              <a:rPr lang="en-GB" sz="2000" dirty="0"/>
              <a:t>,</a:t>
            </a:r>
          </a:p>
          <a:p>
            <a:r>
              <a:rPr lang="en-GB" sz="2000" dirty="0"/>
              <a:t>	putdown(P, F1) from </a:t>
            </a:r>
            <a:r>
              <a:rPr lang="en-GB" sz="2000" dirty="0">
                <a:solidFill>
                  <a:srgbClr val="FF0000"/>
                </a:solidFill>
              </a:rPr>
              <a:t>T2 to T3</a:t>
            </a:r>
            <a:r>
              <a:rPr lang="en-GB" sz="2000" dirty="0"/>
              <a:t>,</a:t>
            </a:r>
          </a:p>
          <a:p>
            <a:r>
              <a:rPr lang="en-GB" sz="2000" dirty="0"/>
              <a:t>	putdown(P, F2) from </a:t>
            </a:r>
            <a:r>
              <a:rPr lang="en-GB" sz="2000" dirty="0">
                <a:solidFill>
                  <a:srgbClr val="FF0000"/>
                </a:solidFill>
              </a:rPr>
              <a:t>T2 to T3</a:t>
            </a:r>
            <a:r>
              <a:rPr lang="en-GB" sz="2000" dirty="0"/>
              <a:t>.</a:t>
            </a:r>
          </a:p>
          <a:p>
            <a:endParaRPr lang="en-GB" sz="1200" dirty="0"/>
          </a:p>
          <a:p>
            <a:r>
              <a:rPr lang="en-GB" sz="2000" dirty="0">
                <a:solidFill>
                  <a:srgbClr val="0000FF"/>
                </a:solidFill>
              </a:rPr>
              <a:t>with:</a:t>
            </a:r>
          </a:p>
          <a:p>
            <a:endParaRPr lang="en-GB" sz="2000" dirty="0"/>
          </a:p>
          <a:p>
            <a:r>
              <a:rPr lang="en-GB" sz="2000" dirty="0"/>
              <a:t>dine(P) from T1 to T5	if	</a:t>
            </a:r>
          </a:p>
          <a:p>
            <a:r>
              <a:rPr lang="en-GB" sz="2000" dirty="0"/>
              <a:t>	adjacent(F1, P, F2),	</a:t>
            </a:r>
          </a:p>
          <a:p>
            <a:r>
              <a:rPr lang="en-GB" sz="2000" dirty="0"/>
              <a:t>	pickup(P, F1) from </a:t>
            </a:r>
            <a:r>
              <a:rPr lang="en-GB" sz="2000" dirty="0">
                <a:solidFill>
                  <a:srgbClr val="FF0000"/>
                </a:solidFill>
              </a:rPr>
              <a:t>T1 to T2</a:t>
            </a:r>
            <a:r>
              <a:rPr lang="en-GB" sz="2000" dirty="0"/>
              <a:t>,</a:t>
            </a:r>
          </a:p>
          <a:p>
            <a:r>
              <a:rPr lang="en-GB" sz="2000" dirty="0"/>
              <a:t>	pickup(P, F2) from </a:t>
            </a:r>
            <a:r>
              <a:rPr lang="en-GB" sz="2000" dirty="0">
                <a:solidFill>
                  <a:srgbClr val="FF0000"/>
                </a:solidFill>
              </a:rPr>
              <a:t>T2 to T3</a:t>
            </a:r>
            <a:r>
              <a:rPr lang="en-GB" sz="2000" dirty="0"/>
              <a:t>,</a:t>
            </a:r>
          </a:p>
          <a:p>
            <a:r>
              <a:rPr lang="en-GB" sz="2000" dirty="0"/>
              <a:t>	putdown(P, F1) from </a:t>
            </a:r>
            <a:r>
              <a:rPr lang="en-GB" sz="2000" dirty="0">
                <a:solidFill>
                  <a:srgbClr val="FF0000"/>
                </a:solidFill>
              </a:rPr>
              <a:t>T3 to T4</a:t>
            </a:r>
            <a:r>
              <a:rPr lang="en-GB" sz="2000" dirty="0"/>
              <a:t>,</a:t>
            </a:r>
          </a:p>
          <a:p>
            <a:r>
              <a:rPr lang="en-GB" sz="2000" dirty="0"/>
              <a:t>	putdown(P, F2) from </a:t>
            </a:r>
            <a:r>
              <a:rPr lang="en-GB" sz="2000" dirty="0">
                <a:solidFill>
                  <a:srgbClr val="FF0000"/>
                </a:solidFill>
              </a:rPr>
              <a:t>T4 to T5</a:t>
            </a:r>
            <a:r>
              <a:rPr lang="en-GB" sz="2000" dirty="0"/>
              <a:t>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76442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LPS includes composite event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endParaRPr lang="en-US" sz="2000" i="1" dirty="0">
              <a:solidFill>
                <a:srgbClr val="0000FF"/>
              </a:solidFill>
              <a:sym typeface="Symbol"/>
            </a:endParaRPr>
          </a:p>
          <a:p>
            <a:pPr>
              <a:defRPr/>
            </a:pPr>
            <a:r>
              <a:rPr lang="en-US" sz="2200" i="1" dirty="0">
                <a:solidFill>
                  <a:srgbClr val="FF0000"/>
                </a:solidFill>
              </a:rPr>
              <a:t>if </a:t>
            </a:r>
            <a:r>
              <a:rPr lang="en-US" sz="2200" i="1" dirty="0">
                <a:solidFill>
                  <a:srgbClr val="0000FF"/>
                </a:solidFill>
              </a:rPr>
              <a:t> possible fire detected  at  T </a:t>
            </a:r>
            <a:r>
              <a:rPr lang="en-US" sz="2200" i="1" dirty="0">
                <a:solidFill>
                  <a:srgbClr val="FF0000"/>
                </a:solidFill>
                <a:sym typeface="Symbol"/>
              </a:rPr>
              <a:t>then </a:t>
            </a:r>
            <a:r>
              <a:rPr lang="en-US" sz="2200" i="1" dirty="0">
                <a:solidFill>
                  <a:srgbClr val="0000FF"/>
                </a:solidFill>
              </a:rPr>
              <a:t>respond to possible fire from T </a:t>
            </a:r>
            <a:endParaRPr lang="en-GB" sz="800" dirty="0">
              <a:solidFill>
                <a:srgbClr val="0000FF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endParaRPr lang="en-GB" sz="2200" i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sz="2200" i="1" dirty="0">
                <a:solidFill>
                  <a:srgbClr val="0000FF"/>
                </a:solidFill>
              </a:rPr>
              <a:t> possible fire detected  at T </a:t>
            </a:r>
            <a:r>
              <a:rPr lang="en-US" sz="2200" i="1" dirty="0">
                <a:solidFill>
                  <a:srgbClr val="FF0000"/>
                </a:solidFill>
                <a:sym typeface="Symbol"/>
              </a:rPr>
              <a:t>if</a:t>
            </a:r>
            <a:endParaRPr lang="en-US" sz="2200" i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sz="2200" i="1" dirty="0">
                <a:solidFill>
                  <a:srgbClr val="0000FF"/>
                </a:solidFill>
              </a:rPr>
              <a:t>	heat-sensor detects high temperature in area A at T1,</a:t>
            </a:r>
            <a:endParaRPr lang="en-GB" sz="2200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sz="2200" i="1" dirty="0">
                <a:solidFill>
                  <a:srgbClr val="0000FF"/>
                </a:solidFill>
              </a:rPr>
              <a:t>	smoke detector detects smoke in area A at time T2,</a:t>
            </a:r>
            <a:endParaRPr lang="en-GB" sz="2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sz="2200" i="1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200" i="1" dirty="0">
                <a:solidFill>
                  <a:srgbClr val="0000FF"/>
                </a:solidFill>
              </a:rPr>
              <a:t>|T1 </a:t>
            </a:r>
            <a:r>
              <a:rPr lang="en-GB" sz="2200" i="1" dirty="0">
                <a:solidFill>
                  <a:srgbClr val="0000FF"/>
                </a:solidFill>
              </a:rPr>
              <a:t>– </a:t>
            </a:r>
            <a:r>
              <a:rPr lang="en-US" sz="2200" i="1" dirty="0">
                <a:solidFill>
                  <a:srgbClr val="0000FF"/>
                </a:solidFill>
              </a:rPr>
              <a:t>T2</a:t>
            </a:r>
            <a:r>
              <a:rPr lang="en-GB" sz="2200" i="1" dirty="0">
                <a:solidFill>
                  <a:srgbClr val="0000FF"/>
                </a:solidFill>
              </a:rPr>
              <a:t> | </a:t>
            </a:r>
            <a:r>
              <a:rPr lang="en-GB" sz="2200" i="1" dirty="0">
                <a:solidFill>
                  <a:srgbClr val="0000FF"/>
                </a:solidFill>
                <a:sym typeface="Symbol"/>
              </a:rPr>
              <a:t></a:t>
            </a:r>
            <a:r>
              <a:rPr lang="en-GB" sz="2200" i="1" dirty="0">
                <a:solidFill>
                  <a:srgbClr val="0000FF"/>
                </a:solidFill>
              </a:rPr>
              <a:t>  60 sec </a:t>
            </a:r>
            <a:r>
              <a:rPr lang="en-US" sz="2200" i="1" dirty="0">
                <a:solidFill>
                  <a:srgbClr val="0000FF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GB" sz="2200" i="1" dirty="0">
                <a:solidFill>
                  <a:srgbClr val="0000FF"/>
                </a:solidFill>
              </a:rPr>
              <a:t> max(</a:t>
            </a:r>
            <a:r>
              <a:rPr lang="en-US" sz="2200" i="1" dirty="0">
                <a:solidFill>
                  <a:srgbClr val="0000FF"/>
                </a:solidFill>
              </a:rPr>
              <a:t>T1</a:t>
            </a:r>
            <a:r>
              <a:rPr lang="en-GB" sz="2200" i="1" dirty="0">
                <a:solidFill>
                  <a:srgbClr val="0000FF"/>
                </a:solidFill>
              </a:rPr>
              <a:t>, </a:t>
            </a:r>
            <a:r>
              <a:rPr lang="en-US" sz="2200" i="1" dirty="0">
                <a:solidFill>
                  <a:srgbClr val="0000FF"/>
                </a:solidFill>
              </a:rPr>
              <a:t>T2</a:t>
            </a:r>
            <a:r>
              <a:rPr lang="en-GB" sz="2200" i="1" dirty="0">
                <a:solidFill>
                  <a:srgbClr val="0000FF"/>
                </a:solidFill>
              </a:rPr>
              <a:t>, T)</a:t>
            </a:r>
          </a:p>
          <a:p>
            <a:pPr>
              <a:defRPr/>
            </a:pPr>
            <a:endParaRPr lang="en-GB" sz="2200" i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sz="2200" i="1" dirty="0">
                <a:solidFill>
                  <a:schemeClr val="bg1">
                    <a:lumMod val="85000"/>
                  </a:schemeClr>
                </a:solidFill>
              </a:rPr>
              <a:t>respond to possible fire at T </a:t>
            </a:r>
            <a:r>
              <a:rPr lang="en-US" sz="2200" i="1" dirty="0">
                <a:solidFill>
                  <a:schemeClr val="bg1">
                    <a:lumMod val="85000"/>
                  </a:schemeClr>
                </a:solidFill>
                <a:sym typeface="Symbol"/>
              </a:rPr>
              <a:t>if  </a:t>
            </a:r>
          </a:p>
          <a:p>
            <a:pPr>
              <a:defRPr/>
            </a:pPr>
            <a:r>
              <a:rPr lang="en-US" sz="2200" i="1" dirty="0">
                <a:solidFill>
                  <a:schemeClr val="bg1">
                    <a:lumMod val="85000"/>
                  </a:schemeClr>
                </a:solidFill>
                <a:sym typeface="Symbol"/>
              </a:rPr>
              <a:t>	</a:t>
            </a:r>
            <a:r>
              <a:rPr lang="en-GB" sz="2200" i="1" dirty="0">
                <a:solidFill>
                  <a:schemeClr val="bg1">
                    <a:lumMod val="85000"/>
                  </a:schemeClr>
                </a:solidFill>
              </a:rPr>
              <a:t>activate sprinkler in area A at  </a:t>
            </a:r>
            <a:r>
              <a:rPr lang="en-US" sz="2200" i="1" dirty="0">
                <a:solidFill>
                  <a:schemeClr val="bg1">
                    <a:lumMod val="85000"/>
                  </a:schemeClr>
                </a:solidFill>
              </a:rPr>
              <a:t>T3,	T</a:t>
            </a:r>
            <a:r>
              <a:rPr lang="en-GB" sz="2200" i="1" dirty="0">
                <a:solidFill>
                  <a:schemeClr val="bg1">
                    <a:lumMod val="85000"/>
                  </a:schemeClr>
                </a:solidFill>
              </a:rPr>
              <a:t> &lt; </a:t>
            </a:r>
            <a:r>
              <a:rPr lang="en-US" sz="2200" i="1" dirty="0">
                <a:solidFill>
                  <a:schemeClr val="bg1">
                    <a:lumMod val="85000"/>
                  </a:schemeClr>
                </a:solidFill>
              </a:rPr>
              <a:t>T3</a:t>
            </a:r>
            <a:r>
              <a:rPr lang="en-US" sz="2200" i="1" baseline="-25000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GB" sz="2200" i="1" dirty="0">
                <a:solidFill>
                  <a:schemeClr val="bg1">
                    <a:lumMod val="85000"/>
                  </a:schemeClr>
                </a:solidFill>
                <a:sym typeface="Symbol"/>
              </a:rPr>
              <a:t></a:t>
            </a:r>
            <a:r>
              <a:rPr lang="en-GB" sz="2200" i="1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2200" i="1" dirty="0">
                <a:solidFill>
                  <a:schemeClr val="bg1">
                    <a:lumMod val="85000"/>
                  </a:schemeClr>
                </a:solidFill>
              </a:rPr>
              <a:t>T</a:t>
            </a:r>
            <a:r>
              <a:rPr lang="en-GB" sz="2200" i="1" dirty="0">
                <a:solidFill>
                  <a:schemeClr val="bg1">
                    <a:lumMod val="85000"/>
                  </a:schemeClr>
                </a:solidFill>
              </a:rPr>
              <a:t> + 10 sec,</a:t>
            </a:r>
            <a:endParaRPr lang="en-GB" sz="22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defRPr/>
            </a:pPr>
            <a:r>
              <a:rPr lang="en-GB" sz="2200" i="1" dirty="0">
                <a:solidFill>
                  <a:schemeClr val="bg1">
                    <a:lumMod val="85000"/>
                  </a:schemeClr>
                </a:solidFill>
              </a:rPr>
              <a:t> 	</a:t>
            </a:r>
            <a:r>
              <a:rPr lang="en-US" sz="2200" i="1" dirty="0">
                <a:solidFill>
                  <a:schemeClr val="bg1">
                    <a:lumMod val="85000"/>
                  </a:schemeClr>
                </a:solidFill>
              </a:rPr>
              <a:t>send security guard to area A at time T4,    T3 </a:t>
            </a:r>
            <a:r>
              <a:rPr lang="en-GB" sz="2200" i="1" dirty="0">
                <a:solidFill>
                  <a:schemeClr val="bg1">
                    <a:lumMod val="85000"/>
                  </a:schemeClr>
                </a:solidFill>
              </a:rPr>
              <a:t>&lt; </a:t>
            </a:r>
            <a:r>
              <a:rPr lang="en-US" sz="2200" i="1" dirty="0">
                <a:solidFill>
                  <a:schemeClr val="bg1">
                    <a:lumMod val="85000"/>
                  </a:schemeClr>
                </a:solidFill>
              </a:rPr>
              <a:t>T4</a:t>
            </a:r>
            <a:r>
              <a:rPr lang="en-US" sz="2200" i="1" baseline="-25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GB" sz="2200" i="1" dirty="0">
                <a:solidFill>
                  <a:schemeClr val="bg1">
                    <a:lumMod val="85000"/>
                  </a:schemeClr>
                </a:solidFill>
                <a:sym typeface="Symbol"/>
              </a:rPr>
              <a:t> </a:t>
            </a:r>
            <a:r>
              <a:rPr lang="en-GB" sz="2200" i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200" i="1" dirty="0">
                <a:solidFill>
                  <a:schemeClr val="bg1">
                    <a:lumMod val="85000"/>
                  </a:schemeClr>
                </a:solidFill>
              </a:rPr>
              <a:t>T3</a:t>
            </a:r>
            <a:r>
              <a:rPr lang="en-GB" sz="2200" i="1" dirty="0">
                <a:solidFill>
                  <a:schemeClr val="bg1">
                    <a:lumMod val="85000"/>
                  </a:schemeClr>
                </a:solidFill>
              </a:rPr>
              <a:t> + 30 sec</a:t>
            </a:r>
          </a:p>
          <a:p>
            <a:pPr>
              <a:defRPr/>
            </a:pPr>
            <a:endParaRPr lang="en-GB" sz="2200" i="1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defRPr/>
            </a:pPr>
            <a:r>
              <a:rPr lang="en-US" sz="2200" i="1" dirty="0">
                <a:solidFill>
                  <a:schemeClr val="bg1">
                    <a:lumMod val="85000"/>
                  </a:schemeClr>
                </a:solidFill>
              </a:rPr>
              <a:t>respond to possible fire at time T </a:t>
            </a:r>
            <a:r>
              <a:rPr lang="en-US" sz="2200" i="1" dirty="0">
                <a:solidFill>
                  <a:schemeClr val="bg1">
                    <a:lumMod val="85000"/>
                  </a:schemeClr>
                </a:solidFill>
                <a:sym typeface="Symbol"/>
              </a:rPr>
              <a:t>if </a:t>
            </a:r>
          </a:p>
          <a:p>
            <a:pPr>
              <a:defRPr/>
            </a:pPr>
            <a:r>
              <a:rPr lang="en-US" sz="2200" i="1" dirty="0">
                <a:solidFill>
                  <a:schemeClr val="bg1">
                    <a:lumMod val="85000"/>
                  </a:schemeClr>
                </a:solidFill>
                <a:sym typeface="Symbol"/>
              </a:rPr>
              <a:t>	</a:t>
            </a:r>
            <a:r>
              <a:rPr lang="en-US" sz="2200" i="1" dirty="0">
                <a:solidFill>
                  <a:schemeClr val="bg1">
                    <a:lumMod val="85000"/>
                  </a:schemeClr>
                </a:solidFill>
              </a:rPr>
              <a:t>call fire department to area A at </a:t>
            </a:r>
            <a:r>
              <a:rPr lang="en-GB" sz="2200" i="1" dirty="0">
                <a:solidFill>
                  <a:schemeClr val="bg1">
                    <a:lumMod val="85000"/>
                  </a:schemeClr>
                </a:solidFill>
              </a:rPr>
              <a:t>time </a:t>
            </a:r>
            <a:r>
              <a:rPr lang="en-US" sz="2200" i="1" dirty="0">
                <a:solidFill>
                  <a:schemeClr val="bg1">
                    <a:lumMod val="85000"/>
                  </a:schemeClr>
                </a:solidFill>
              </a:rPr>
              <a:t>T5,</a:t>
            </a:r>
            <a:r>
              <a:rPr lang="en-US" sz="2200" i="1" dirty="0">
                <a:solidFill>
                  <a:schemeClr val="bg1">
                    <a:lumMod val="85000"/>
                  </a:schemeClr>
                </a:solidFill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en-US" sz="2200" i="1" dirty="0">
                <a:solidFill>
                  <a:schemeClr val="bg1">
                    <a:lumMod val="85000"/>
                  </a:schemeClr>
                </a:solidFill>
              </a:rPr>
              <a:t>T</a:t>
            </a:r>
            <a:r>
              <a:rPr lang="en-GB" sz="2200" i="1" dirty="0">
                <a:solidFill>
                  <a:schemeClr val="bg1">
                    <a:lumMod val="85000"/>
                  </a:schemeClr>
                </a:solidFill>
              </a:rPr>
              <a:t> &lt; </a:t>
            </a:r>
            <a:r>
              <a:rPr lang="en-US" sz="2200" i="1" dirty="0">
                <a:solidFill>
                  <a:schemeClr val="bg1">
                    <a:lumMod val="85000"/>
                  </a:schemeClr>
                </a:solidFill>
              </a:rPr>
              <a:t>T5 </a:t>
            </a:r>
            <a:r>
              <a:rPr lang="en-GB" sz="2200" i="1" dirty="0">
                <a:solidFill>
                  <a:schemeClr val="bg1">
                    <a:lumMod val="85000"/>
                  </a:schemeClr>
                </a:solidFill>
                <a:sym typeface="Symbol"/>
              </a:rPr>
              <a:t></a:t>
            </a:r>
            <a:r>
              <a:rPr lang="en-GB" sz="2200" i="1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2200" i="1" dirty="0">
                <a:solidFill>
                  <a:schemeClr val="bg1">
                    <a:lumMod val="85000"/>
                  </a:schemeClr>
                </a:solidFill>
              </a:rPr>
              <a:t>T</a:t>
            </a:r>
            <a:r>
              <a:rPr lang="en-GB" sz="2200" i="1" dirty="0">
                <a:solidFill>
                  <a:schemeClr val="bg1">
                    <a:lumMod val="85000"/>
                  </a:schemeClr>
                </a:solidFill>
              </a:rPr>
              <a:t> +  120 sec</a:t>
            </a:r>
          </a:p>
          <a:p>
            <a:pPr>
              <a:defRPr/>
            </a:pPr>
            <a:endParaRPr lang="en-GB" sz="2200" i="1" dirty="0">
              <a:solidFill>
                <a:schemeClr val="bg1">
                  <a:lumMod val="8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endParaRPr lang="en-GB" sz="22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981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2882" y="989207"/>
            <a:ext cx="7527550" cy="1143000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3187765"/>
            <a:ext cx="25359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2882" y="1843622"/>
            <a:ext cx="4746749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400" dirty="0"/>
          </a:p>
          <a:p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endParaRPr lang="en-GB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2400" dirty="0">
                <a:solidFill>
                  <a:srgbClr val="0000FF"/>
                </a:solidFill>
              </a:rPr>
              <a:t>LPS examples</a:t>
            </a:r>
          </a:p>
          <a:p>
            <a:endParaRPr lang="en-GB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LPS in relation to computer science</a:t>
            </a:r>
          </a:p>
          <a:p>
            <a:endParaRPr lang="en-GB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LPS implementation</a:t>
            </a:r>
          </a:p>
          <a:p>
            <a:endParaRPr lang="en-GB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Foundations of LPS and related work</a:t>
            </a:r>
          </a:p>
          <a:p>
            <a:endParaRPr lang="en-GB" sz="2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GB" sz="2400" dirty="0"/>
          </a:p>
          <a:p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3643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8488" y="18864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What is LPS?</a:t>
            </a:r>
            <a:br>
              <a:rPr lang="en-GB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3187765"/>
            <a:ext cx="25359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2334" y="980728"/>
            <a:ext cx="6996467" cy="627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</a:rPr>
              <a:t>An open-source, web-based prototype.</a:t>
            </a:r>
          </a:p>
          <a:p>
            <a:endParaRPr lang="en-GB" sz="2400" dirty="0"/>
          </a:p>
          <a:p>
            <a:r>
              <a:rPr lang="en-GB" sz="2400" dirty="0"/>
              <a:t>LPS is a logic and computer language for</a:t>
            </a:r>
          </a:p>
          <a:p>
            <a:pPr marL="342900" indent="-342900"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programming</a:t>
            </a:r>
          </a:p>
          <a:p>
            <a:pPr marL="342900" indent="-342900"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databases</a:t>
            </a:r>
          </a:p>
          <a:p>
            <a:pPr marL="342900" indent="-342900"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AI (intelligent agent) applications.</a:t>
            </a:r>
          </a:p>
          <a:p>
            <a:endParaRPr lang="en-GB" sz="2400" dirty="0"/>
          </a:p>
          <a:p>
            <a:r>
              <a:rPr lang="en-GB" sz="2400" dirty="0"/>
              <a:t>LPS includes </a:t>
            </a:r>
          </a:p>
          <a:p>
            <a:pPr marL="342900" indent="-342900"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logic programming (as in </a:t>
            </a:r>
            <a:r>
              <a:rPr lang="en-GB" sz="2400" dirty="0" err="1"/>
              <a:t>Prolog</a:t>
            </a:r>
            <a:r>
              <a:rPr lang="en-GB" sz="2400" dirty="0"/>
              <a:t>)</a:t>
            </a:r>
          </a:p>
          <a:p>
            <a:pPr marL="342900" indent="-342900"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production systems (as a model of human thinking).</a:t>
            </a:r>
          </a:p>
          <a:p>
            <a:endParaRPr lang="en-GB" sz="2400" dirty="0"/>
          </a:p>
          <a:p>
            <a:r>
              <a:rPr lang="en-GB" sz="2400" dirty="0"/>
              <a:t>LPS teaches</a:t>
            </a:r>
          </a:p>
          <a:p>
            <a:pPr marL="342900" indent="-342900"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computational thinking</a:t>
            </a:r>
          </a:p>
          <a:p>
            <a:pPr marL="342900" indent="-342900"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logical thinking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dirty="0"/>
          </a:p>
        </p:txBody>
      </p:sp>
      <p:cxnSp>
        <p:nvCxnSpPr>
          <p:cNvPr id="7" name="Straight Arrow Connector 6"/>
          <p:cNvCxnSpPr>
            <a:endCxn id="14" idx="1"/>
          </p:cNvCxnSpPr>
          <p:nvPr/>
        </p:nvCxnSpPr>
        <p:spPr>
          <a:xfrm flipV="1">
            <a:off x="4474569" y="3287187"/>
            <a:ext cx="1381222" cy="573861"/>
          </a:xfrm>
          <a:prstGeom prst="straightConnector1">
            <a:avLst/>
          </a:prstGeom>
          <a:ln w="12700"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020567" y="4876133"/>
            <a:ext cx="1919585" cy="648072"/>
          </a:xfrm>
          <a:prstGeom prst="straightConnector1">
            <a:avLst/>
          </a:prstGeom>
          <a:ln w="12700"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56176" y="3068960"/>
            <a:ext cx="2530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</a:rPr>
              <a:t>beliefs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56176" y="5293372"/>
            <a:ext cx="2530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</a:rPr>
              <a:t>goals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5855791" y="2852936"/>
            <a:ext cx="1452513" cy="868502"/>
          </a:xfrm>
          <a:prstGeom prst="round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/>
          <p:cNvSpPr/>
          <p:nvPr/>
        </p:nvSpPr>
        <p:spPr>
          <a:xfrm>
            <a:off x="5940152" y="5129936"/>
            <a:ext cx="1452513" cy="868502"/>
          </a:xfrm>
          <a:prstGeom prst="round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53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 animBg="1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417707"/>
            <a:ext cx="8229600" cy="1143000"/>
          </a:xfrm>
        </p:spPr>
        <p:txBody>
          <a:bodyPr>
            <a:normAutofit/>
          </a:bodyPr>
          <a:lstStyle/>
          <a:p>
            <a:r>
              <a:rPr lang="en-GB" sz="3200" dirty="0"/>
              <a:t>Overview of the Tutorial</a:t>
            </a:r>
            <a:br>
              <a:rPr lang="en-GB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3187765"/>
            <a:ext cx="25359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75" y="1124744"/>
            <a:ext cx="7174272" cy="6801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endParaRPr lang="en-GB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LPS examples</a:t>
            </a:r>
          </a:p>
          <a:p>
            <a:endParaRPr lang="en-GB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2400" dirty="0">
                <a:solidFill>
                  <a:srgbClr val="0000FF"/>
                </a:solidFill>
              </a:rPr>
              <a:t>LPS in relation to computer science</a:t>
            </a:r>
          </a:p>
          <a:p>
            <a:endParaRPr lang="en-GB" sz="1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Declarative representations have the frame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Imperative representations perform destructive</a:t>
            </a:r>
          </a:p>
          <a:p>
            <a:r>
              <a:rPr lang="en-GB" sz="2400" dirty="0"/>
              <a:t>	state transitions without a logical meaning</a:t>
            </a:r>
          </a:p>
          <a:p>
            <a:endParaRPr lang="en-GB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LPS implementation</a:t>
            </a:r>
          </a:p>
          <a:p>
            <a:endParaRPr lang="en-GB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Foundations of LPS and related work</a:t>
            </a:r>
          </a:p>
          <a:p>
            <a:endParaRPr lang="en-GB" sz="24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GB" sz="2400" dirty="0"/>
          </a:p>
          <a:p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86001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980728"/>
            <a:ext cx="8939336" cy="2769468"/>
          </a:xfrm>
        </p:spPr>
        <p:txBody>
          <a:bodyPr/>
          <a:lstStyle/>
          <a:p>
            <a:r>
              <a:rPr lang="en-GB" sz="2200" dirty="0">
                <a:solidFill>
                  <a:srgbClr val="0000FF"/>
                </a:solidFill>
              </a:rPr>
              <a:t>The Problem: </a:t>
            </a:r>
            <a:r>
              <a:rPr lang="en-GB" sz="2200" dirty="0"/>
              <a:t>Two kinds of system with no obvious relationship:</a:t>
            </a:r>
          </a:p>
          <a:p>
            <a:endParaRPr lang="en-GB" sz="700" dirty="0"/>
          </a:p>
          <a:p>
            <a:r>
              <a:rPr lang="en-GB" sz="2200" dirty="0"/>
              <a:t>		Logic-based systems 	(</a:t>
            </a:r>
            <a:r>
              <a:rPr lang="en-GB" sz="2200" dirty="0">
                <a:solidFill>
                  <a:srgbClr val="0000FF"/>
                </a:solidFill>
              </a:rPr>
              <a:t>declarative</a:t>
            </a:r>
            <a:r>
              <a:rPr lang="en-GB" sz="2200" dirty="0"/>
              <a:t>)</a:t>
            </a:r>
          </a:p>
          <a:p>
            <a:r>
              <a:rPr lang="en-GB" sz="2200" dirty="0"/>
              <a:t>		State transition systems (</a:t>
            </a:r>
            <a:r>
              <a:rPr lang="en-GB" sz="2200" dirty="0">
                <a:solidFill>
                  <a:srgbClr val="0000FF"/>
                </a:solidFill>
              </a:rPr>
              <a:t>imperative</a:t>
            </a:r>
            <a:r>
              <a:rPr lang="en-GB" sz="2200" dirty="0"/>
              <a:t>)</a:t>
            </a:r>
          </a:p>
          <a:p>
            <a:endParaRPr lang="en-GB" sz="2200" dirty="0"/>
          </a:p>
          <a:p>
            <a:r>
              <a:rPr lang="en-GB" sz="2200" dirty="0">
                <a:solidFill>
                  <a:srgbClr val="0000FF"/>
                </a:solidFill>
              </a:rPr>
              <a:t>The Solution:  </a:t>
            </a:r>
            <a:r>
              <a:rPr lang="en-GB" sz="2200" dirty="0"/>
              <a:t>Reactive rules and logic programs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3068960"/>
            <a:ext cx="7147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Computation generates a model of the world </a:t>
            </a:r>
          </a:p>
          <a:p>
            <a:r>
              <a:rPr lang="en-GB" sz="2200" dirty="0"/>
              <a:t>described by logic programs (</a:t>
            </a:r>
            <a:r>
              <a:rPr lang="en-GB" sz="2200" dirty="0">
                <a:solidFill>
                  <a:srgbClr val="0000FF"/>
                </a:solidFill>
              </a:rPr>
              <a:t>beliefs</a:t>
            </a:r>
            <a:r>
              <a:rPr lang="en-GB" sz="2200" dirty="0"/>
              <a:t>), </a:t>
            </a:r>
          </a:p>
          <a:p>
            <a:r>
              <a:rPr lang="en-GB" sz="2200" dirty="0"/>
              <a:t>to make reactive rules (</a:t>
            </a:r>
            <a:r>
              <a:rPr lang="en-GB" sz="2200" dirty="0">
                <a:solidFill>
                  <a:srgbClr val="0000FF"/>
                </a:solidFill>
              </a:rPr>
              <a:t>goals</a:t>
            </a:r>
            <a:r>
              <a:rPr lang="en-GB" sz="2200" dirty="0"/>
              <a:t>) true.</a:t>
            </a:r>
          </a:p>
        </p:txBody>
      </p:sp>
    </p:spTree>
    <p:extLst>
      <p:ext uri="{BB962C8B-B14F-4D97-AF65-F5344CB8AC3E}">
        <p14:creationId xmlns:p14="http://schemas.microsoft.com/office/powerpoint/2010/main" val="100441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364905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Declarative systems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556792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if A then B </a:t>
            </a:r>
            <a:r>
              <a:rPr lang="en-GB" dirty="0"/>
              <a:t>means if </a:t>
            </a:r>
            <a:r>
              <a:rPr lang="en-GB" i="1" dirty="0">
                <a:solidFill>
                  <a:srgbClr val="FF0000"/>
                </a:solidFill>
              </a:rPr>
              <a:t>A</a:t>
            </a:r>
            <a:r>
              <a:rPr lang="en-GB" dirty="0"/>
              <a:t> is true then </a:t>
            </a:r>
            <a:r>
              <a:rPr lang="en-GB" i="1" dirty="0">
                <a:solidFill>
                  <a:srgbClr val="FF0000"/>
                </a:solidFill>
              </a:rPr>
              <a:t>B</a:t>
            </a:r>
            <a:r>
              <a:rPr lang="en-GB" dirty="0"/>
              <a:t> is true.	</a:t>
            </a:r>
          </a:p>
          <a:p>
            <a:endParaRPr lang="en-GB" dirty="0"/>
          </a:p>
          <a:p>
            <a:r>
              <a:rPr lang="en-GB" dirty="0">
                <a:solidFill>
                  <a:srgbClr val="0000FF"/>
                </a:solidFill>
              </a:rPr>
              <a:t>Programming	</a:t>
            </a:r>
            <a:r>
              <a:rPr lang="en-GB" dirty="0"/>
              <a:t>	      			</a:t>
            </a:r>
          </a:p>
          <a:p>
            <a:r>
              <a:rPr lang="en-GB" dirty="0"/>
              <a:t>	Logic programing	</a:t>
            </a:r>
          </a:p>
          <a:p>
            <a:r>
              <a:rPr lang="en-GB" dirty="0"/>
              <a:t>	Functional programming	</a:t>
            </a:r>
          </a:p>
          <a:p>
            <a:endParaRPr lang="en-GB" dirty="0"/>
          </a:p>
          <a:p>
            <a:r>
              <a:rPr lang="en-GB" dirty="0">
                <a:solidFill>
                  <a:srgbClr val="0000FF"/>
                </a:solidFill>
              </a:rPr>
              <a:t>Databases</a:t>
            </a:r>
            <a:r>
              <a:rPr lang="en-GB" dirty="0"/>
              <a:t>	</a:t>
            </a:r>
          </a:p>
          <a:p>
            <a:r>
              <a:rPr lang="en-GB" dirty="0"/>
              <a:t>	Relational databases</a:t>
            </a:r>
          </a:p>
          <a:p>
            <a:r>
              <a:rPr lang="en-GB" dirty="0"/>
              <a:t>	</a:t>
            </a:r>
            <a:r>
              <a:rPr lang="en-GB" dirty="0" err="1"/>
              <a:t>Datalog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>
                <a:solidFill>
                  <a:srgbClr val="0000FF"/>
                </a:solidFill>
              </a:rPr>
              <a:t>Artificial Intelligence</a:t>
            </a:r>
          </a:p>
          <a:p>
            <a:r>
              <a:rPr lang="en-GB" dirty="0"/>
              <a:t>	Knowledge representation</a:t>
            </a:r>
          </a:p>
          <a:p>
            <a:r>
              <a:rPr lang="en-GB" dirty="0"/>
              <a:t>	Causal theories,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38392" y="5675042"/>
            <a:ext cx="2133600" cy="365125"/>
          </a:xfrm>
        </p:spPr>
        <p:txBody>
          <a:bodyPr/>
          <a:lstStyle/>
          <a:p>
            <a:fld id="{CCD73432-EF7F-B84F-BCFB-EEF96C8A23D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82958" y="21759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GB" sz="2800" noProof="0" dirty="0">
                <a:solidFill>
                  <a:srgbClr val="0000FF"/>
                </a:solidFill>
              </a:rPr>
              <a:t>The Frame Problem </a:t>
            </a:r>
          </a:p>
          <a:p>
            <a:pPr lvl="0">
              <a:spcBef>
                <a:spcPct val="0"/>
              </a:spcBef>
            </a:pPr>
            <a:r>
              <a:rPr lang="en-GB" sz="2800" noProof="0" dirty="0">
                <a:solidFill>
                  <a:srgbClr val="0000FF"/>
                </a:solidFill>
              </a:rPr>
              <a:t>(lack of destructive state transitions)</a:t>
            </a:r>
            <a:endParaRPr kumimoji="0" lang="en-GB" sz="2800" b="0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2392" y="274442"/>
            <a:ext cx="8686800" cy="5400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6538392" y="56750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D73432-EF7F-B84F-BCFB-EEF96C8A23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3736" y="3035723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 </a:t>
            </a:r>
            <a:r>
              <a:rPr lang="en-GB" sz="2400" i="1" dirty="0">
                <a:solidFill>
                  <a:srgbClr val="0000FF"/>
                </a:solidFill>
              </a:rPr>
              <a:t>time t</a:t>
            </a:r>
            <a:endParaRPr lang="en-US" sz="2000" i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55218" y="3012133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 </a:t>
            </a:r>
            <a:r>
              <a:rPr lang="en-GB" sz="2400" i="1" dirty="0">
                <a:solidFill>
                  <a:srgbClr val="0000FF"/>
                </a:solidFill>
              </a:rPr>
              <a:t>time t+1</a:t>
            </a:r>
            <a:r>
              <a:rPr lang="en-GB" sz="2400" dirty="0">
                <a:solidFill>
                  <a:srgbClr val="0000FF"/>
                </a:solidFill>
              </a:rPr>
              <a:t> </a:t>
            </a:r>
            <a:endParaRPr lang="en-US" sz="2400" i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9587" y="1739249"/>
            <a:ext cx="2176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>
                <a:solidFill>
                  <a:srgbClr val="0000FF"/>
                </a:solidFill>
                <a:cs typeface="Times New Roman"/>
                <a:sym typeface="Symbol"/>
              </a:rPr>
              <a:t>e initiates q </a:t>
            </a:r>
          </a:p>
          <a:p>
            <a:r>
              <a:rPr lang="en-US" sz="2400" i="1" dirty="0">
                <a:solidFill>
                  <a:srgbClr val="0000FF"/>
                </a:solidFill>
                <a:cs typeface="Times New Roman"/>
                <a:sym typeface="Symbol"/>
              </a:rPr>
              <a:t>e terminates p</a:t>
            </a:r>
            <a:endParaRPr lang="en-US" sz="2400" i="1" dirty="0">
              <a:solidFill>
                <a:srgbClr val="0000FF"/>
              </a:solidFill>
              <a:cs typeface="Times New Roman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785287" y="1778034"/>
            <a:ext cx="519474" cy="45719"/>
          </a:xfrm>
          <a:custGeom>
            <a:avLst/>
            <a:gdLst>
              <a:gd name="connsiteX0" fmla="*/ 0 w 1358900"/>
              <a:gd name="connsiteY0" fmla="*/ 281517 h 281517"/>
              <a:gd name="connsiteX1" fmla="*/ 609600 w 1358900"/>
              <a:gd name="connsiteY1" fmla="*/ 14817 h 281517"/>
              <a:gd name="connsiteX2" fmla="*/ 1358900 w 1358900"/>
              <a:gd name="connsiteY2" fmla="*/ 192617 h 281517"/>
              <a:gd name="connsiteX3" fmla="*/ 1358900 w 1358900"/>
              <a:gd name="connsiteY3" fmla="*/ 192617 h 28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8900" h="281517">
                <a:moveTo>
                  <a:pt x="0" y="281517"/>
                </a:moveTo>
                <a:cubicBezTo>
                  <a:pt x="191558" y="155575"/>
                  <a:pt x="383117" y="29634"/>
                  <a:pt x="609600" y="14817"/>
                </a:cubicBezTo>
                <a:cubicBezTo>
                  <a:pt x="836083" y="0"/>
                  <a:pt x="1358900" y="192617"/>
                  <a:pt x="1358900" y="192617"/>
                </a:cubicBezTo>
                <a:lnTo>
                  <a:pt x="1358900" y="192617"/>
                </a:lnTo>
              </a:path>
            </a:pathLst>
          </a:custGeom>
          <a:ln w="28575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521878" y="1693860"/>
            <a:ext cx="1523146" cy="1341863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/>
                <a:cs typeface="Times New Roman"/>
              </a:rPr>
              <a:t>Q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87208" y="2058390"/>
            <a:ext cx="1357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cs typeface="Times New Roman"/>
                <a:sym typeface="Symbol"/>
              </a:rPr>
              <a:t>p, u, v, w</a:t>
            </a:r>
            <a:endParaRPr lang="en-GB" sz="2400" dirty="0">
              <a:solidFill>
                <a:srgbClr val="0000FF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076692" y="1673219"/>
            <a:ext cx="1523146" cy="1341863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/>
                <a:cs typeface="Times New Roman"/>
              </a:rPr>
              <a:t>Q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89040" y="2058390"/>
            <a:ext cx="137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cs typeface="Times New Roman"/>
                <a:sym typeface="Symbol"/>
              </a:rPr>
              <a:t>q, u, v, w</a:t>
            </a:r>
            <a:endParaRPr lang="en-GB" sz="2400" dirty="0">
              <a:solidFill>
                <a:srgbClr val="0000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35362" y="3651895"/>
            <a:ext cx="890728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0000FF"/>
                </a:solidFill>
              </a:rPr>
              <a:t>It is necessary to reason that  </a:t>
            </a:r>
          </a:p>
          <a:p>
            <a:r>
              <a:rPr lang="en-GB" sz="2200" i="1" dirty="0">
                <a:solidFill>
                  <a:srgbClr val="FF0000"/>
                </a:solidFill>
              </a:rPr>
              <a:t>u </a:t>
            </a:r>
            <a:r>
              <a:rPr lang="en-GB" sz="2200" dirty="0">
                <a:solidFill>
                  <a:srgbClr val="FF0000"/>
                </a:solidFill>
              </a:rPr>
              <a:t>is true at time </a:t>
            </a:r>
            <a:r>
              <a:rPr lang="en-GB" sz="2200" i="1" dirty="0">
                <a:solidFill>
                  <a:srgbClr val="FF0000"/>
                </a:solidFill>
              </a:rPr>
              <a:t>t+1 </a:t>
            </a:r>
            <a:r>
              <a:rPr lang="en-GB" sz="2200" dirty="0">
                <a:solidFill>
                  <a:srgbClr val="FF0000"/>
                </a:solidFill>
              </a:rPr>
              <a:t>because </a:t>
            </a:r>
            <a:r>
              <a:rPr lang="en-GB" sz="2200" i="1" dirty="0">
                <a:solidFill>
                  <a:srgbClr val="FF0000"/>
                </a:solidFill>
              </a:rPr>
              <a:t>u </a:t>
            </a:r>
            <a:r>
              <a:rPr lang="en-GB" sz="2200" dirty="0">
                <a:solidFill>
                  <a:srgbClr val="FF0000"/>
                </a:solidFill>
              </a:rPr>
              <a:t>was true at time </a:t>
            </a:r>
            <a:r>
              <a:rPr lang="en-GB" sz="2200" i="1" dirty="0">
                <a:solidFill>
                  <a:srgbClr val="FF0000"/>
                </a:solidFill>
              </a:rPr>
              <a:t>t</a:t>
            </a:r>
          </a:p>
          <a:p>
            <a:r>
              <a:rPr lang="en-GB" sz="2200" dirty="0">
                <a:solidFill>
                  <a:srgbClr val="FF0000"/>
                </a:solidFill>
              </a:rPr>
              <a:t>and </a:t>
            </a:r>
            <a:r>
              <a:rPr lang="en-GB" sz="2200" i="1" dirty="0">
                <a:solidFill>
                  <a:srgbClr val="FF0000"/>
                </a:solidFill>
              </a:rPr>
              <a:t>u </a:t>
            </a:r>
            <a:r>
              <a:rPr lang="en-GB" sz="2200" dirty="0">
                <a:solidFill>
                  <a:srgbClr val="FF0000"/>
                </a:solidFill>
              </a:rPr>
              <a:t>was not terminated from </a:t>
            </a:r>
            <a:r>
              <a:rPr lang="en-GB" sz="2200" i="1" dirty="0">
                <a:solidFill>
                  <a:srgbClr val="FF0000"/>
                </a:solidFill>
              </a:rPr>
              <a:t>t</a:t>
            </a:r>
            <a:r>
              <a:rPr lang="en-GB" sz="2200" dirty="0">
                <a:solidFill>
                  <a:srgbClr val="FF0000"/>
                </a:solidFill>
              </a:rPr>
              <a:t> to </a:t>
            </a:r>
            <a:r>
              <a:rPr lang="en-GB" sz="2200" i="1" dirty="0">
                <a:solidFill>
                  <a:srgbClr val="FF0000"/>
                </a:solidFill>
              </a:rPr>
              <a:t>t+1.</a:t>
            </a:r>
            <a:r>
              <a:rPr lang="en-GB" sz="2200" dirty="0">
                <a:solidFill>
                  <a:srgbClr val="FF0000"/>
                </a:solidFill>
              </a:rPr>
              <a:t>  </a:t>
            </a:r>
            <a:endParaRPr lang="en-GB" sz="2200" i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16955" y="135048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 </a:t>
            </a:r>
            <a:r>
              <a:rPr lang="en-GB" sz="2400" i="1" dirty="0">
                <a:solidFill>
                  <a:srgbClr val="0000FF"/>
                </a:solidFill>
              </a:rPr>
              <a:t>e</a:t>
            </a:r>
            <a:endParaRPr lang="en-US" sz="2400" i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63736" y="4937988"/>
            <a:ext cx="89072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i="1" dirty="0">
                <a:solidFill>
                  <a:srgbClr val="FF0000"/>
                </a:solidFill>
              </a:rPr>
              <a:t>v </a:t>
            </a:r>
            <a:r>
              <a:rPr lang="en-GB" sz="2200" dirty="0">
                <a:solidFill>
                  <a:srgbClr val="FF0000"/>
                </a:solidFill>
              </a:rPr>
              <a:t>is true at time </a:t>
            </a:r>
            <a:r>
              <a:rPr lang="en-GB" sz="2200" i="1" dirty="0">
                <a:solidFill>
                  <a:srgbClr val="FF0000"/>
                </a:solidFill>
              </a:rPr>
              <a:t>t+1 </a:t>
            </a:r>
            <a:r>
              <a:rPr lang="en-GB" sz="2200" dirty="0">
                <a:solidFill>
                  <a:srgbClr val="FF0000"/>
                </a:solidFill>
              </a:rPr>
              <a:t>because </a:t>
            </a:r>
            <a:r>
              <a:rPr lang="en-GB" sz="2200" i="1" dirty="0">
                <a:solidFill>
                  <a:srgbClr val="FF0000"/>
                </a:solidFill>
              </a:rPr>
              <a:t>v </a:t>
            </a:r>
            <a:r>
              <a:rPr lang="en-GB" sz="2200" dirty="0">
                <a:solidFill>
                  <a:srgbClr val="FF0000"/>
                </a:solidFill>
              </a:rPr>
              <a:t>was true at time </a:t>
            </a:r>
            <a:r>
              <a:rPr lang="en-GB" sz="2200" i="1" dirty="0">
                <a:solidFill>
                  <a:srgbClr val="FF0000"/>
                </a:solidFill>
              </a:rPr>
              <a:t>t</a:t>
            </a:r>
          </a:p>
          <a:p>
            <a:r>
              <a:rPr lang="en-GB" sz="2200" dirty="0">
                <a:solidFill>
                  <a:srgbClr val="FF0000"/>
                </a:solidFill>
              </a:rPr>
              <a:t>and v</a:t>
            </a:r>
            <a:r>
              <a:rPr lang="en-GB" sz="2200" i="1" dirty="0">
                <a:solidFill>
                  <a:srgbClr val="FF0000"/>
                </a:solidFill>
              </a:rPr>
              <a:t> </a:t>
            </a:r>
            <a:r>
              <a:rPr lang="en-GB" sz="2200" dirty="0">
                <a:solidFill>
                  <a:srgbClr val="FF0000"/>
                </a:solidFill>
              </a:rPr>
              <a:t>was not terminated from </a:t>
            </a:r>
            <a:r>
              <a:rPr lang="en-GB" sz="2200" i="1" dirty="0">
                <a:solidFill>
                  <a:srgbClr val="FF0000"/>
                </a:solidFill>
              </a:rPr>
              <a:t>t</a:t>
            </a:r>
            <a:r>
              <a:rPr lang="en-GB" sz="2200" dirty="0">
                <a:solidFill>
                  <a:srgbClr val="FF0000"/>
                </a:solidFill>
              </a:rPr>
              <a:t> to </a:t>
            </a:r>
            <a:r>
              <a:rPr lang="en-GB" sz="2200" i="1" dirty="0">
                <a:solidFill>
                  <a:srgbClr val="FF0000"/>
                </a:solidFill>
              </a:rPr>
              <a:t>t+1.</a:t>
            </a:r>
            <a:r>
              <a:rPr lang="en-GB" sz="2200" dirty="0">
                <a:solidFill>
                  <a:srgbClr val="FF0000"/>
                </a:solidFill>
              </a:rPr>
              <a:t>  </a:t>
            </a:r>
            <a:endParaRPr lang="en-GB" sz="2200" i="1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63736" y="5891731"/>
            <a:ext cx="89072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i="1" dirty="0">
                <a:solidFill>
                  <a:srgbClr val="FF0000"/>
                </a:solidFill>
              </a:rPr>
              <a:t>w </a:t>
            </a:r>
            <a:r>
              <a:rPr lang="en-GB" sz="2200" dirty="0">
                <a:solidFill>
                  <a:srgbClr val="FF0000"/>
                </a:solidFill>
              </a:rPr>
              <a:t>is true at time </a:t>
            </a:r>
            <a:r>
              <a:rPr lang="en-GB" sz="2200" i="1" dirty="0">
                <a:solidFill>
                  <a:srgbClr val="FF0000"/>
                </a:solidFill>
              </a:rPr>
              <a:t>t+1 </a:t>
            </a:r>
            <a:r>
              <a:rPr lang="en-GB" sz="2200" dirty="0">
                <a:solidFill>
                  <a:srgbClr val="FF0000"/>
                </a:solidFill>
              </a:rPr>
              <a:t>because </a:t>
            </a:r>
            <a:r>
              <a:rPr lang="en-GB" sz="2200" i="1" dirty="0">
                <a:solidFill>
                  <a:srgbClr val="FF0000"/>
                </a:solidFill>
              </a:rPr>
              <a:t>w </a:t>
            </a:r>
            <a:r>
              <a:rPr lang="en-GB" sz="2200" dirty="0">
                <a:solidFill>
                  <a:srgbClr val="FF0000"/>
                </a:solidFill>
              </a:rPr>
              <a:t>was true at time </a:t>
            </a:r>
            <a:r>
              <a:rPr lang="en-GB" sz="2200" i="1" dirty="0">
                <a:solidFill>
                  <a:srgbClr val="FF0000"/>
                </a:solidFill>
              </a:rPr>
              <a:t>t</a:t>
            </a:r>
          </a:p>
          <a:p>
            <a:r>
              <a:rPr lang="en-GB" sz="2200" dirty="0">
                <a:solidFill>
                  <a:srgbClr val="FF0000"/>
                </a:solidFill>
              </a:rPr>
              <a:t>and </a:t>
            </a:r>
            <a:r>
              <a:rPr lang="en-GB" sz="2200" i="1" dirty="0">
                <a:solidFill>
                  <a:srgbClr val="FF0000"/>
                </a:solidFill>
              </a:rPr>
              <a:t>w </a:t>
            </a:r>
            <a:r>
              <a:rPr lang="en-GB" sz="2200" dirty="0">
                <a:solidFill>
                  <a:srgbClr val="FF0000"/>
                </a:solidFill>
              </a:rPr>
              <a:t>was not terminated from </a:t>
            </a:r>
            <a:r>
              <a:rPr lang="en-GB" sz="2200" i="1" dirty="0">
                <a:solidFill>
                  <a:srgbClr val="FF0000"/>
                </a:solidFill>
              </a:rPr>
              <a:t>t</a:t>
            </a:r>
            <a:r>
              <a:rPr lang="en-GB" sz="2200" dirty="0">
                <a:solidFill>
                  <a:srgbClr val="FF0000"/>
                </a:solidFill>
              </a:rPr>
              <a:t> to </a:t>
            </a:r>
            <a:r>
              <a:rPr lang="en-GB" sz="2200" i="1" dirty="0">
                <a:solidFill>
                  <a:srgbClr val="FF0000"/>
                </a:solidFill>
              </a:rPr>
              <a:t>t+1.</a:t>
            </a:r>
            <a:r>
              <a:rPr lang="en-GB" sz="2200" dirty="0">
                <a:solidFill>
                  <a:srgbClr val="FF0000"/>
                </a:solidFill>
              </a:rPr>
              <a:t>  </a:t>
            </a:r>
            <a:endParaRPr lang="en-GB" sz="2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11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6" grpId="0"/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848" y="306456"/>
            <a:ext cx="8229600" cy="1143000"/>
          </a:xfrm>
        </p:spPr>
        <p:txBody>
          <a:bodyPr>
            <a:normAutofit fontScale="90000"/>
          </a:bodyPr>
          <a:lstStyle/>
          <a:p>
            <a:pPr algn="just"/>
            <a:r>
              <a:rPr lang="en-GB" dirty="0"/>
              <a:t>The Problem: 	Imperative languages are natural and efficient, </a:t>
            </a:r>
            <a:br>
              <a:rPr lang="en-GB" dirty="0"/>
            </a:br>
            <a:r>
              <a:rPr lang="en-GB" dirty="0"/>
              <a:t>but do not have a logical meaning 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224" y="1872824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if A then B </a:t>
            </a:r>
            <a:r>
              <a:rPr lang="en-GB" dirty="0"/>
              <a:t>means change of state. e.g. 	</a:t>
            </a:r>
          </a:p>
          <a:p>
            <a:r>
              <a:rPr lang="en-GB" dirty="0">
                <a:solidFill>
                  <a:srgbClr val="FF0000"/>
                </a:solidFill>
              </a:rPr>
              <a:t>If A holds then do B</a:t>
            </a:r>
            <a:r>
              <a:rPr lang="en-GB" dirty="0">
                <a:solidFill>
                  <a:srgbClr val="0033CC"/>
                </a:solidFill>
              </a:rPr>
              <a:t> </a:t>
            </a:r>
            <a:r>
              <a:rPr lang="en-GB" dirty="0"/>
              <a:t>(imperative).</a:t>
            </a:r>
            <a:endParaRPr lang="en-GB" dirty="0">
              <a:solidFill>
                <a:srgbClr val="0033CC"/>
              </a:solidFill>
            </a:endParaRPr>
          </a:p>
          <a:p>
            <a:endParaRPr lang="en-GB" dirty="0"/>
          </a:p>
          <a:p>
            <a:r>
              <a:rPr lang="en-GB" dirty="0">
                <a:solidFill>
                  <a:srgbClr val="0000FF"/>
                </a:solidFill>
              </a:rPr>
              <a:t>Programming	</a:t>
            </a:r>
            <a:r>
              <a:rPr lang="en-GB" dirty="0"/>
              <a:t>	      			</a:t>
            </a:r>
          </a:p>
          <a:p>
            <a:r>
              <a:rPr lang="en-GB" dirty="0"/>
              <a:t>	state charts		      		</a:t>
            </a:r>
          </a:p>
          <a:p>
            <a:r>
              <a:rPr lang="en-GB" dirty="0"/>
              <a:t>	abstract state machines		</a:t>
            </a:r>
          </a:p>
          <a:p>
            <a:endParaRPr lang="en-GB" dirty="0"/>
          </a:p>
          <a:p>
            <a:r>
              <a:rPr lang="en-GB" dirty="0">
                <a:solidFill>
                  <a:srgbClr val="0000FF"/>
                </a:solidFill>
              </a:rPr>
              <a:t>Databases</a:t>
            </a:r>
            <a:r>
              <a:rPr lang="en-GB" dirty="0"/>
              <a:t>	</a:t>
            </a:r>
          </a:p>
          <a:p>
            <a:r>
              <a:rPr lang="en-GB" dirty="0"/>
              <a:t>	active databases</a:t>
            </a:r>
          </a:p>
          <a:p>
            <a:endParaRPr lang="en-GB" dirty="0"/>
          </a:p>
          <a:p>
            <a:r>
              <a:rPr lang="en-GB" dirty="0">
                <a:solidFill>
                  <a:srgbClr val="0000FF"/>
                </a:solidFill>
              </a:rPr>
              <a:t>Artificial Intelligence</a:t>
            </a:r>
          </a:p>
          <a:p>
            <a:r>
              <a:rPr lang="en-GB" dirty="0"/>
              <a:t>	production systems</a:t>
            </a:r>
          </a:p>
          <a:p>
            <a:r>
              <a:rPr lang="en-GB" dirty="0"/>
              <a:t>	agent languages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69224" y="6628974"/>
            <a:ext cx="2133600" cy="365125"/>
          </a:xfrm>
        </p:spPr>
        <p:txBody>
          <a:bodyPr/>
          <a:lstStyle/>
          <a:p>
            <a:fld id="{CCD73432-EF7F-B84F-BCFB-EEF96C8A23D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50620" y="2490445"/>
            <a:ext cx="2483296" cy="1015663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i="1" dirty="0">
                <a:solidFill>
                  <a:srgbClr val="FF0000"/>
                </a:solidFill>
              </a:rPr>
              <a:t>if A then </a:t>
            </a:r>
            <a:r>
              <a:rPr lang="en-GB" sz="2000" dirty="0">
                <a:solidFill>
                  <a:srgbClr val="FF0000"/>
                </a:solidFill>
              </a:rPr>
              <a:t>B</a:t>
            </a:r>
          </a:p>
          <a:p>
            <a:r>
              <a:rPr lang="en-GB" sz="2000" dirty="0"/>
              <a:t>does not have a logical interpretation.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20164" y="3935750"/>
            <a:ext cx="3200308" cy="400110"/>
          </a:xfrm>
          <a:prstGeom prst="rect">
            <a:avLst/>
          </a:prstGeom>
          <a:noFill/>
          <a:ln w="28575"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States change destructively.</a:t>
            </a:r>
          </a:p>
        </p:txBody>
      </p:sp>
    </p:spTree>
    <p:extLst>
      <p:ext uri="{BB962C8B-B14F-4D97-AF65-F5344CB8AC3E}">
        <p14:creationId xmlns:p14="http://schemas.microsoft.com/office/powerpoint/2010/main" val="91046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kinds of programming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1520" y="1772915"/>
            <a:ext cx="8228572" cy="4320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714" y="5085184"/>
            <a:ext cx="2232025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520" y="3212976"/>
            <a:ext cx="3548539" cy="727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flipH="1">
            <a:off x="3635896" y="2780928"/>
            <a:ext cx="1728192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483768" y="5594771"/>
            <a:ext cx="1728192" cy="76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64088" y="2492896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e.g. logic programs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11960" y="6171684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e.g. production systems</a:t>
            </a:r>
          </a:p>
        </p:txBody>
      </p:sp>
    </p:spTree>
    <p:extLst>
      <p:ext uri="{BB962C8B-B14F-4D97-AF65-F5344CB8AC3E}">
        <p14:creationId xmlns:p14="http://schemas.microsoft.com/office/powerpoint/2010/main" val="41249978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1520" y="404664"/>
            <a:ext cx="7656041" cy="305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520" y="3657699"/>
            <a:ext cx="8229600" cy="178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215900" y="4149080"/>
            <a:ext cx="9359900" cy="89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771800" y="5213981"/>
            <a:ext cx="1728192" cy="76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99992" y="5744727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reactive rule</a:t>
            </a:r>
          </a:p>
        </p:txBody>
      </p:sp>
    </p:spTree>
    <p:extLst>
      <p:ext uri="{BB962C8B-B14F-4D97-AF65-F5344CB8AC3E}">
        <p14:creationId xmlns:p14="http://schemas.microsoft.com/office/powerpoint/2010/main" val="38993496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Abstract State Machine Tutorial presented by </a:t>
            </a:r>
            <a:r>
              <a:rPr lang="en-GB" dirty="0" err="1"/>
              <a:t>Egon</a:t>
            </a:r>
            <a:r>
              <a:rPr lang="en-GB" dirty="0"/>
              <a:t> </a:t>
            </a:r>
            <a:r>
              <a:rPr lang="en-GB" dirty="0" err="1"/>
              <a:t>Börger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66161"/>
            <a:ext cx="8229600" cy="3651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513" y="2044298"/>
            <a:ext cx="6048672" cy="89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1680" y="4481649"/>
            <a:ext cx="6700837" cy="603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 flipH="1">
            <a:off x="5796136" y="1628800"/>
            <a:ext cx="936104" cy="4154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32240" y="1213301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not logical </a:t>
            </a:r>
          </a:p>
          <a:p>
            <a:r>
              <a:rPr lang="en-GB" sz="2400" dirty="0">
                <a:solidFill>
                  <a:srgbClr val="FF0000"/>
                </a:solidFill>
              </a:rPr>
              <a:t>if-then</a:t>
            </a:r>
          </a:p>
        </p:txBody>
      </p:sp>
    </p:spTree>
    <p:extLst>
      <p:ext uri="{BB962C8B-B14F-4D97-AF65-F5344CB8AC3E}">
        <p14:creationId xmlns:p14="http://schemas.microsoft.com/office/powerpoint/2010/main" val="38381121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325" y="548680"/>
            <a:ext cx="8626475" cy="155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525" y="2099667"/>
            <a:ext cx="8423275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7544" y="4581128"/>
            <a:ext cx="5627687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325" y="3192065"/>
            <a:ext cx="8423275" cy="2109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01994" y="5644113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https://en.wikipedia.org/wiki/Conway%27s_Game_of_Life</a:t>
            </a:r>
          </a:p>
        </p:txBody>
      </p:sp>
    </p:spTree>
    <p:extLst>
      <p:ext uri="{BB962C8B-B14F-4D97-AF65-F5344CB8AC3E}">
        <p14:creationId xmlns:p14="http://schemas.microsoft.com/office/powerpoint/2010/main" val="24531349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5122" name="Picture 2" descr="Image result for conway game li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20687"/>
            <a:ext cx="7704855" cy="608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4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9890" y="273289"/>
            <a:ext cx="8196910" cy="1143000"/>
          </a:xfrm>
        </p:spPr>
        <p:txBody>
          <a:bodyPr>
            <a:normAutofit/>
          </a:bodyPr>
          <a:lstStyle/>
          <a:p>
            <a:r>
              <a:rPr lang="en-GB" sz="2800" dirty="0"/>
              <a:t>LPS bridges the gap between </a:t>
            </a:r>
            <a:br>
              <a:rPr lang="en-GB" sz="2800" dirty="0"/>
            </a:br>
            <a:r>
              <a:rPr lang="en-GB" sz="2800" dirty="0"/>
              <a:t>Computational and Logical Thinking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3187765"/>
            <a:ext cx="25359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49526" y="1186235"/>
            <a:ext cx="3667864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400" dirty="0"/>
          </a:p>
          <a:p>
            <a:r>
              <a:rPr lang="en-GB" sz="2400" dirty="0"/>
              <a:t>Algorithms using </a:t>
            </a:r>
          </a:p>
          <a:p>
            <a:r>
              <a:rPr lang="en-GB" sz="2400" dirty="0"/>
              <a:t>state transitions</a:t>
            </a:r>
          </a:p>
          <a:p>
            <a:endParaRPr lang="en-GB" sz="2400" dirty="0"/>
          </a:p>
          <a:p>
            <a:r>
              <a:rPr lang="en-GB" sz="2400" dirty="0"/>
              <a:t>Abstraction</a:t>
            </a:r>
          </a:p>
          <a:p>
            <a:endParaRPr lang="en-GB" sz="2400" dirty="0"/>
          </a:p>
          <a:p>
            <a:r>
              <a:rPr lang="en-GB" sz="2400" dirty="0"/>
              <a:t>Goals and beliefs</a:t>
            </a:r>
          </a:p>
          <a:p>
            <a:endParaRPr lang="en-GB" sz="2400" dirty="0"/>
          </a:p>
          <a:p>
            <a:r>
              <a:rPr lang="en-GB" sz="2400" dirty="0"/>
              <a:t>Problem decomposition </a:t>
            </a:r>
          </a:p>
          <a:p>
            <a:r>
              <a:rPr lang="en-GB" sz="2400" dirty="0"/>
              <a:t>by backward reasoning</a:t>
            </a:r>
          </a:p>
          <a:p>
            <a:endParaRPr lang="en-GB" sz="2400" dirty="0"/>
          </a:p>
          <a:p>
            <a:pPr lvl="0"/>
            <a:r>
              <a:rPr lang="en-GB" sz="2400" dirty="0">
                <a:solidFill>
                  <a:prstClr val="black"/>
                </a:solidFill>
              </a:rPr>
              <a:t>Forward reasoning to</a:t>
            </a:r>
          </a:p>
          <a:p>
            <a:pPr lvl="0"/>
            <a:r>
              <a:rPr lang="en-GB" sz="2400" dirty="0">
                <a:solidFill>
                  <a:prstClr val="black"/>
                </a:solidFill>
              </a:rPr>
              <a:t>derive logical consequences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97198" y="1500962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</a:rPr>
              <a:t>Computational </a:t>
            </a:r>
          </a:p>
          <a:p>
            <a:r>
              <a:rPr lang="en-GB" sz="2400" dirty="0">
                <a:solidFill>
                  <a:srgbClr val="0000FF"/>
                </a:solidFill>
              </a:rPr>
              <a:t>thinking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606" y="3674239"/>
            <a:ext cx="1944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</a:rPr>
              <a:t>Logical  </a:t>
            </a:r>
          </a:p>
          <a:p>
            <a:r>
              <a:rPr lang="en-GB" sz="2400" dirty="0">
                <a:solidFill>
                  <a:srgbClr val="0000FF"/>
                </a:solidFill>
              </a:rPr>
              <a:t>thinking</a:t>
            </a:r>
          </a:p>
        </p:txBody>
      </p:sp>
      <p:sp>
        <p:nvSpPr>
          <p:cNvPr id="8" name="Right Brace 7"/>
          <p:cNvSpPr/>
          <p:nvPr/>
        </p:nvSpPr>
        <p:spPr>
          <a:xfrm rot="10800000">
            <a:off x="2124120" y="2643152"/>
            <a:ext cx="111776" cy="3234120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276523" y="2060848"/>
            <a:ext cx="927325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153265" y="2230195"/>
            <a:ext cx="1207459" cy="191888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276523" y="2159160"/>
            <a:ext cx="1124828" cy="71158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>
            <a:off x="6777228" y="1650818"/>
            <a:ext cx="292213" cy="3938422"/>
          </a:xfrm>
          <a:prstGeom prst="rightBrace">
            <a:avLst>
              <a:gd name="adj1" fmla="val 0"/>
              <a:gd name="adj2" fmla="val 50000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7304750" y="3389196"/>
            <a:ext cx="630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</a:rPr>
              <a:t>LPS</a:t>
            </a:r>
          </a:p>
        </p:txBody>
      </p:sp>
    </p:spTree>
    <p:extLst>
      <p:ext uri="{BB962C8B-B14F-4D97-AF65-F5344CB8AC3E}">
        <p14:creationId xmlns:p14="http://schemas.microsoft.com/office/powerpoint/2010/main" val="40973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14" grpId="0" animBg="1"/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800" y="1743121"/>
            <a:ext cx="3672316" cy="4795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827584" y="476672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</a:rPr>
              <a:t>Two kinds of database systems: Active Databases and </a:t>
            </a:r>
          </a:p>
          <a:p>
            <a:r>
              <a:rPr lang="en-GB" sz="2400" dirty="0">
                <a:solidFill>
                  <a:srgbClr val="0000FF"/>
                </a:solidFill>
              </a:rPr>
              <a:t>Deductive Databases (e.g. </a:t>
            </a:r>
            <a:r>
              <a:rPr lang="en-GB" sz="2400" dirty="0" err="1">
                <a:solidFill>
                  <a:srgbClr val="0000FF"/>
                </a:solidFill>
              </a:rPr>
              <a:t>Datalog</a:t>
            </a:r>
            <a:r>
              <a:rPr lang="en-GB" sz="2400" dirty="0">
                <a:solidFill>
                  <a:srgbClr val="0000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78071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7825" y="0"/>
            <a:ext cx="559435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52" y="2684463"/>
            <a:ext cx="8388350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7825" y="5661248"/>
            <a:ext cx="649446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894363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The distinction between goals and beliefs </a:t>
            </a:r>
            <a:br>
              <a:rPr lang="en-GB" sz="2400" dirty="0"/>
            </a:br>
            <a:r>
              <a:rPr lang="en-GB" sz="2400" dirty="0"/>
              <a:t>is fundamental in database systems</a:t>
            </a:r>
            <a:br>
              <a:rPr lang="en-GB" sz="2400" dirty="0"/>
            </a:b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955" y="1268760"/>
            <a:ext cx="7753469" cy="1008112"/>
          </a:xfrm>
        </p:spPr>
        <p:txBody>
          <a:bodyPr>
            <a:normAutofit/>
          </a:bodyPr>
          <a:lstStyle/>
          <a:p>
            <a:r>
              <a:rPr lang="en-GB" sz="2400" dirty="0"/>
              <a:t>From </a:t>
            </a:r>
            <a:r>
              <a:rPr lang="en-GB" sz="2400" dirty="0" err="1"/>
              <a:t>Datalog</a:t>
            </a:r>
            <a:r>
              <a:rPr lang="en-GB" sz="2400" dirty="0">
                <a:sym typeface="Symbol"/>
              </a:rPr>
              <a:t> </a:t>
            </a:r>
            <a:r>
              <a:rPr lang="en-GB" sz="2400" dirty="0"/>
              <a:t> (</a:t>
            </a:r>
            <a:r>
              <a:rPr lang="en-GB" sz="2400" dirty="0">
                <a:sym typeface="Symbol"/>
              </a:rPr>
              <a:t>including o</a:t>
            </a:r>
            <a:r>
              <a:rPr lang="en-GB" sz="2400" dirty="0"/>
              <a:t>ntologies and integrity constraints; Cali, </a:t>
            </a:r>
            <a:r>
              <a:rPr lang="en-GB" sz="2400" dirty="0" err="1"/>
              <a:t>Gottlob</a:t>
            </a:r>
            <a:r>
              <a:rPr lang="en-GB" sz="2400" dirty="0"/>
              <a:t>, </a:t>
            </a:r>
            <a:r>
              <a:rPr lang="en-GB" sz="2400" dirty="0" err="1"/>
              <a:t>Lukasziewicz</a:t>
            </a:r>
            <a:r>
              <a:rPr lang="en-GB" sz="2400" dirty="0"/>
              <a:t>; 2009, example 2.</a:t>
            </a:r>
            <a:endParaRPr lang="es-ES" sz="2400" i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2676128"/>
            <a:ext cx="5497980" cy="2954655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 err="1">
                <a:solidFill>
                  <a:srgbClr val="FF0000"/>
                </a:solidFill>
              </a:rPr>
              <a:t>Datalog</a:t>
            </a:r>
            <a:r>
              <a:rPr lang="en-GB" sz="2400" dirty="0">
                <a:solidFill>
                  <a:srgbClr val="FF0000"/>
                </a:solidFill>
              </a:rPr>
              <a:t> rules = beliefs</a:t>
            </a:r>
          </a:p>
          <a:p>
            <a:r>
              <a:rPr lang="en-GB" sz="2400" i="1" dirty="0">
                <a:solidFill>
                  <a:srgbClr val="0000FF"/>
                </a:solidFill>
              </a:rPr>
              <a:t>manager(X) → employee(X)</a:t>
            </a:r>
          </a:p>
          <a:p>
            <a:endParaRPr lang="en-GB" sz="2400" dirty="0">
              <a:solidFill>
                <a:srgbClr val="FF0000"/>
              </a:solidFill>
            </a:endParaRPr>
          </a:p>
          <a:p>
            <a:r>
              <a:rPr lang="en-GB" sz="2400" dirty="0">
                <a:solidFill>
                  <a:srgbClr val="FF0000"/>
                </a:solidFill>
              </a:rPr>
              <a:t>Integrity constraints = goals</a:t>
            </a:r>
          </a:p>
          <a:p>
            <a:r>
              <a:rPr lang="en-GB" sz="2400" i="1" dirty="0">
                <a:solidFill>
                  <a:srgbClr val="0000FF"/>
                </a:solidFill>
              </a:rPr>
              <a:t>manager(X) → ∃Y supervises(X, Y )</a:t>
            </a:r>
          </a:p>
          <a:p>
            <a:r>
              <a:rPr lang="en-GB" sz="2400" i="1" dirty="0">
                <a:solidFill>
                  <a:srgbClr val="0000FF"/>
                </a:solidFill>
              </a:rPr>
              <a:t>employee(X), employer(X) → false</a:t>
            </a:r>
          </a:p>
          <a:p>
            <a:r>
              <a:rPr lang="es-ES" sz="2400" i="1" dirty="0">
                <a:solidFill>
                  <a:srgbClr val="0000FF"/>
                </a:solidFill>
              </a:rPr>
              <a:t>supervises(X, Y ), supervises(X′, Y ) → X = X′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1068-D62E-422C-AB7D-5FE9A09DEB85}" type="slidenum">
              <a:rPr lang="en-US" smtClean="0"/>
              <a:pPr/>
              <a:t>42</a:t>
            </a:fld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3434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20" y="1340129"/>
            <a:ext cx="8572745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61445" y="162833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Reactive rules and logic programs:</a:t>
            </a:r>
          </a:p>
          <a:p>
            <a:r>
              <a:rPr lang="en-US" sz="2400" dirty="0">
                <a:solidFill>
                  <a:srgbClr val="0000FF"/>
                </a:solidFill>
              </a:rPr>
              <a:t>It can be hard to tell the difference</a:t>
            </a:r>
            <a:endParaRPr lang="en-GB" dirty="0">
              <a:solidFill>
                <a:srgbClr val="0000FF"/>
              </a:solidFill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0072" y="5396670"/>
            <a:ext cx="404032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423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11560" y="4382921"/>
            <a:ext cx="9433048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/>
              <a:t>is a reactive rule (or goal) in LPS:</a:t>
            </a:r>
            <a:endParaRPr lang="en-GB" sz="2200" dirty="0">
              <a:latin typeface="Mangal"/>
            </a:endParaRPr>
          </a:p>
          <a:p>
            <a:endParaRPr lang="en-GB" sz="2200" dirty="0">
              <a:solidFill>
                <a:srgbClr val="000000"/>
              </a:solidFill>
              <a:latin typeface="Mangal"/>
            </a:endParaRPr>
          </a:p>
          <a:p>
            <a:r>
              <a:rPr lang="en-GB" sz="2000" i="1" dirty="0">
                <a:solidFill>
                  <a:srgbClr val="FF0000"/>
                </a:solidFill>
              </a:rPr>
              <a:t>if 		</a:t>
            </a:r>
            <a:r>
              <a:rPr lang="fr-FR" sz="2000" i="1" dirty="0">
                <a:solidFill>
                  <a:srgbClr val="0000FF"/>
                </a:solidFill>
              </a:rPr>
              <a:t>location(</a:t>
            </a:r>
            <a:r>
              <a:rPr lang="fr-FR" sz="2000" i="1" dirty="0" err="1">
                <a:solidFill>
                  <a:srgbClr val="0000FF"/>
                </a:solidFill>
              </a:rPr>
              <a:t>waste</a:t>
            </a:r>
            <a:r>
              <a:rPr lang="fr-FR" sz="2000" i="1" dirty="0">
                <a:solidFill>
                  <a:srgbClr val="0000FF"/>
                </a:solidFill>
              </a:rPr>
              <a:t>, X) at T1, location(robot, X) at T1,  location(bin, Y) atT1</a:t>
            </a:r>
          </a:p>
          <a:p>
            <a:r>
              <a:rPr lang="en-GB" sz="2000" i="1" dirty="0">
                <a:solidFill>
                  <a:srgbClr val="FF0000"/>
                </a:solidFill>
              </a:rPr>
              <a:t>then</a:t>
            </a:r>
            <a:r>
              <a:rPr lang="en-GB" sz="2000" i="1" dirty="0">
                <a:solidFill>
                  <a:srgbClr val="FF0000"/>
                </a:solidFill>
                <a:latin typeface="Symbol"/>
              </a:rPr>
              <a:t> </a:t>
            </a:r>
            <a:r>
              <a:rPr lang="en-GB" sz="2000" i="1" dirty="0">
                <a:solidFill>
                  <a:srgbClr val="000000"/>
                </a:solidFill>
                <a:latin typeface="Mangal"/>
              </a:rPr>
              <a:t>	</a:t>
            </a:r>
            <a:r>
              <a:rPr lang="en-GB" sz="2000" i="1" dirty="0">
                <a:solidFill>
                  <a:srgbClr val="0000FF"/>
                </a:solidFill>
              </a:rPr>
              <a:t>pick(waste) fromT1 to T2,</a:t>
            </a:r>
            <a:endParaRPr lang="en-GB" sz="2000" i="1" dirty="0">
              <a:solidFill>
                <a:srgbClr val="0000FF"/>
              </a:solidFill>
              <a:latin typeface="Mangal"/>
            </a:endParaRPr>
          </a:p>
          <a:p>
            <a:r>
              <a:rPr lang="en-GB" sz="2000" dirty="0">
                <a:solidFill>
                  <a:srgbClr val="0000FF"/>
                </a:solidFill>
                <a:latin typeface="Mangal"/>
              </a:rPr>
              <a:t>		</a:t>
            </a:r>
            <a:r>
              <a:rPr lang="en-GB" sz="2000" i="1" dirty="0">
                <a:solidFill>
                  <a:srgbClr val="0000FF"/>
                </a:solidFill>
              </a:rPr>
              <a:t>move-to-location(robot, Y) fromT2 to T3,</a:t>
            </a:r>
            <a:endParaRPr lang="en-GB" sz="2000" i="1" dirty="0">
              <a:solidFill>
                <a:srgbClr val="0000FF"/>
              </a:solidFill>
              <a:latin typeface="Mangal"/>
            </a:endParaRPr>
          </a:p>
          <a:p>
            <a:r>
              <a:rPr lang="en-GB" sz="2000" dirty="0">
                <a:solidFill>
                  <a:srgbClr val="0000FF"/>
                </a:solidFill>
                <a:latin typeface="Mangal"/>
              </a:rPr>
              <a:t>		</a:t>
            </a:r>
            <a:r>
              <a:rPr lang="en-GB" sz="2000" i="1" dirty="0">
                <a:solidFill>
                  <a:srgbClr val="0000FF"/>
                </a:solidFill>
              </a:rPr>
              <a:t>drop(waste) from T3 to T4.</a:t>
            </a:r>
            <a:endParaRPr lang="en-GB" sz="2000" i="1" dirty="0">
              <a:solidFill>
                <a:srgbClr val="0000FF"/>
              </a:solidFill>
              <a:latin typeface="Mangal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326454"/>
            <a:ext cx="12019038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522252" y="298822"/>
            <a:ext cx="14286940" cy="1800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23528" y="908720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00FF"/>
                </a:solidFill>
              </a:rPr>
              <a:t>LPS and BDI agents compared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1699061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This “logic programming-like” plan in </a:t>
            </a:r>
            <a:r>
              <a:rPr lang="en-GB" sz="2000" dirty="0" err="1"/>
              <a:t>AgentSpeak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76333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The distinction between goals and beliefs </a:t>
            </a:r>
            <a:br>
              <a:rPr lang="en-GB" sz="2800" dirty="0"/>
            </a:br>
            <a:r>
              <a:rPr lang="en-GB" sz="2800" dirty="0"/>
              <a:t>is the foundation  of </a:t>
            </a:r>
            <a:r>
              <a:rPr lang="en-GB" sz="2800" dirty="0" err="1"/>
              <a:t>SBVR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SBVR</a:t>
            </a:r>
            <a:r>
              <a:rPr lang="en-US" sz="2400" dirty="0">
                <a:solidFill>
                  <a:srgbClr val="0000FF"/>
                </a:solidFill>
              </a:rPr>
              <a:t> – </a:t>
            </a:r>
            <a:r>
              <a:rPr lang="en-GB" sz="2400" dirty="0">
                <a:solidFill>
                  <a:srgbClr val="0000FF"/>
                </a:solidFill>
              </a:rPr>
              <a:t>From Wikipedia:</a:t>
            </a:r>
          </a:p>
          <a:p>
            <a:endParaRPr lang="en-GB" sz="2000" dirty="0"/>
          </a:p>
          <a:p>
            <a:r>
              <a:rPr lang="en-GB" sz="2200" dirty="0"/>
              <a:t>“The Semantics of Business Vocabulary and Business Rules (</a:t>
            </a:r>
            <a:r>
              <a:rPr lang="en-GB" sz="2200" dirty="0" err="1"/>
              <a:t>SBVR</a:t>
            </a:r>
            <a:r>
              <a:rPr lang="en-GB" sz="2200" dirty="0"/>
              <a:t>) is an adopted standard of the </a:t>
            </a:r>
            <a:r>
              <a:rPr lang="en-GB" sz="2200" dirty="0">
                <a:hlinkClick r:id="rId2" tooltip="Object Management Group"/>
              </a:rPr>
              <a:t>Object Management Group</a:t>
            </a:r>
            <a:r>
              <a:rPr lang="en-GB" sz="2200" dirty="0"/>
              <a:t> (</a:t>
            </a:r>
            <a:r>
              <a:rPr lang="en-GB" sz="2200" dirty="0" err="1"/>
              <a:t>OMG</a:t>
            </a:r>
            <a:r>
              <a:rPr lang="en-GB" sz="2200" dirty="0"/>
              <a:t>) intended to be the basis for formal and detailed </a:t>
            </a:r>
            <a:r>
              <a:rPr lang="en-GB" sz="2200" dirty="0">
                <a:hlinkClick r:id="rId3" tooltip="Natural language"/>
              </a:rPr>
              <a:t>natural language</a:t>
            </a:r>
            <a:r>
              <a:rPr lang="en-GB" sz="2200" dirty="0"/>
              <a:t> declarative description of a complex entity, such as a business. “</a:t>
            </a:r>
          </a:p>
          <a:p>
            <a:endParaRPr lang="en-GB" sz="2200" dirty="0"/>
          </a:p>
          <a:p>
            <a:r>
              <a:rPr lang="en-GB" sz="2400" dirty="0">
                <a:solidFill>
                  <a:srgbClr val="0000FF"/>
                </a:solidFill>
                <a:ea typeface="+mj-ea"/>
                <a:cs typeface="+mj-cs"/>
              </a:rPr>
              <a:t>From </a:t>
            </a:r>
            <a:r>
              <a:rPr lang="en-GB" sz="2400" dirty="0" err="1">
                <a:solidFill>
                  <a:srgbClr val="0000FF"/>
                </a:solidFill>
                <a:ea typeface="+mj-ea"/>
                <a:cs typeface="+mj-cs"/>
              </a:rPr>
              <a:t>Baisley</a:t>
            </a:r>
            <a:r>
              <a:rPr lang="en-GB" sz="2400" dirty="0">
                <a:solidFill>
                  <a:srgbClr val="0000FF"/>
                </a:solidFill>
                <a:ea typeface="+mj-ea"/>
                <a:cs typeface="+mj-cs"/>
              </a:rPr>
              <a:t>,  Hall and Chapin:</a:t>
            </a:r>
          </a:p>
          <a:p>
            <a:endParaRPr lang="en-GB" sz="2400" dirty="0">
              <a:solidFill>
                <a:srgbClr val="0000FF"/>
              </a:solidFill>
              <a:ea typeface="+mj-ea"/>
              <a:cs typeface="+mj-cs"/>
            </a:endParaRPr>
          </a:p>
          <a:p>
            <a:pPr lvl="0"/>
            <a:r>
              <a:rPr lang="en-GB" sz="2200" dirty="0">
                <a:solidFill>
                  <a:prstClr val="black"/>
                </a:solidFill>
              </a:rPr>
              <a:t>“Distinguishing between </a:t>
            </a:r>
          </a:p>
          <a:p>
            <a:pPr lvl="0"/>
            <a:r>
              <a:rPr lang="en-GB" sz="2200" dirty="0">
                <a:solidFill>
                  <a:srgbClr val="0000FF"/>
                </a:solidFill>
              </a:rPr>
              <a:t>guidance</a:t>
            </a:r>
            <a:r>
              <a:rPr lang="en-GB" sz="2200" dirty="0">
                <a:solidFill>
                  <a:prstClr val="black"/>
                </a:solidFill>
              </a:rPr>
              <a:t> (rules that people break) and </a:t>
            </a:r>
          </a:p>
          <a:p>
            <a:pPr lvl="0"/>
            <a:r>
              <a:rPr lang="en-GB" sz="2200" dirty="0">
                <a:solidFill>
                  <a:srgbClr val="0000FF"/>
                </a:solidFill>
              </a:rPr>
              <a:t>structural rules </a:t>
            </a:r>
            <a:r>
              <a:rPr lang="en-GB" sz="2200" dirty="0">
                <a:solidFill>
                  <a:prstClr val="black"/>
                </a:solidFill>
              </a:rPr>
              <a:t>(rules about meaning) </a:t>
            </a:r>
          </a:p>
          <a:p>
            <a:pPr lvl="0"/>
            <a:r>
              <a:rPr lang="en-GB" sz="2200" dirty="0">
                <a:solidFill>
                  <a:prstClr val="black"/>
                </a:solidFill>
              </a:rPr>
              <a:t>is very important in understanding business rules.”</a:t>
            </a:r>
            <a:endParaRPr lang="en-GB" sz="2200" dirty="0">
              <a:solidFill>
                <a:srgbClr val="0000FF"/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1068-D62E-422C-AB7D-5FE9A09DEB85}" type="slidenum">
              <a:rPr lang="en-US" smtClean="0"/>
              <a:pPr/>
              <a:t>45</a:t>
            </a:fld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7083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657" y="0"/>
            <a:ext cx="8229600" cy="1143000"/>
          </a:xfrm>
        </p:spPr>
        <p:txBody>
          <a:bodyPr>
            <a:normAutofit/>
          </a:bodyPr>
          <a:lstStyle/>
          <a:p>
            <a:r>
              <a:rPr lang="en-GB" sz="2800" dirty="0" err="1"/>
              <a:t>SBVR</a:t>
            </a:r>
            <a:r>
              <a:rPr lang="en-GB" sz="2800" dirty="0"/>
              <a:t>  - Example from </a:t>
            </a:r>
            <a:r>
              <a:rPr lang="en-GB" sz="2800" dirty="0" err="1"/>
              <a:t>Baisley</a:t>
            </a:r>
            <a:r>
              <a:rPr lang="en-GB" sz="2800" dirty="0"/>
              <a:t>,  Hall and Chapin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58" y="3956391"/>
            <a:ext cx="8229600" cy="624738"/>
          </a:xfrm>
        </p:spPr>
        <p:txBody>
          <a:bodyPr>
            <a:normAutofit/>
          </a:bodyPr>
          <a:lstStyle/>
          <a:p>
            <a:r>
              <a:rPr lang="en-GB" sz="2400" dirty="0"/>
              <a:t>These modalities are not nested as in normal modal logic.</a:t>
            </a:r>
          </a:p>
          <a:p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5428" y="1103086"/>
            <a:ext cx="7843814" cy="2462213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en-GB" sz="2400" dirty="0">
                <a:solidFill>
                  <a:srgbClr val="FF0000"/>
                </a:solidFill>
              </a:rPr>
              <a:t>It is obligatory </a:t>
            </a:r>
            <a:r>
              <a:rPr lang="en-GB" sz="2400" dirty="0">
                <a:solidFill>
                  <a:prstClr val="black"/>
                </a:solidFill>
              </a:rPr>
              <a:t>that each person on a bus has a ticket. </a:t>
            </a:r>
          </a:p>
          <a:p>
            <a:pPr lvl="0"/>
            <a:endParaRPr lang="en-GB" sz="700" dirty="0">
              <a:solidFill>
                <a:prstClr val="black"/>
              </a:solidFill>
            </a:endParaRPr>
          </a:p>
          <a:p>
            <a:pPr lvl="0"/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i="1" dirty="0">
                <a:solidFill>
                  <a:srgbClr val="0000FF"/>
                </a:solidFill>
              </a:rPr>
              <a:t>A person on a bus either has a ticket or is breaking the rule.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</a:p>
          <a:p>
            <a:pPr lvl="0"/>
            <a:endParaRPr lang="en-GB" sz="2400" dirty="0">
              <a:solidFill>
                <a:prstClr val="black"/>
              </a:solidFill>
            </a:endParaRPr>
          </a:p>
          <a:p>
            <a:pPr lvl="0"/>
            <a:r>
              <a:rPr lang="en-GB" sz="2400" dirty="0">
                <a:solidFill>
                  <a:srgbClr val="FF0000"/>
                </a:solidFill>
              </a:rPr>
              <a:t>It is logically necessary </a:t>
            </a:r>
            <a:r>
              <a:rPr lang="en-GB" sz="2400" dirty="0">
                <a:solidFill>
                  <a:prstClr val="black"/>
                </a:solidFill>
              </a:rPr>
              <a:t>that each person on a bus has a ticket.</a:t>
            </a:r>
            <a:endParaRPr lang="en-GB" sz="600" dirty="0">
              <a:solidFill>
                <a:prstClr val="black"/>
              </a:solidFill>
            </a:endParaRPr>
          </a:p>
          <a:p>
            <a:pPr lvl="0"/>
            <a:endParaRPr lang="en-GB" sz="600" dirty="0">
              <a:solidFill>
                <a:prstClr val="black"/>
              </a:solidFill>
            </a:endParaRPr>
          </a:p>
          <a:p>
            <a:pPr lvl="0"/>
            <a:r>
              <a:rPr lang="en-GB" sz="2400" i="1" dirty="0">
                <a:solidFill>
                  <a:srgbClr val="0000FF"/>
                </a:solidFill>
              </a:rPr>
              <a:t>Being on a bus implies that there is a ticket.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62858" y="4787195"/>
            <a:ext cx="7837714" cy="156966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GB" sz="2400" dirty="0">
                <a:solidFill>
                  <a:srgbClr val="0000FF"/>
                </a:solidFill>
              </a:rPr>
              <a:t>LPS as an alternative to modal logic:</a:t>
            </a:r>
          </a:p>
          <a:p>
            <a:pPr lvl="0"/>
            <a:endParaRPr lang="en-GB" sz="2400" dirty="0">
              <a:solidFill>
                <a:srgbClr val="0000FF"/>
              </a:solidFill>
            </a:endParaRPr>
          </a:p>
          <a:p>
            <a:pPr lvl="0"/>
            <a:r>
              <a:rPr lang="en-GB" sz="2400" dirty="0">
                <a:solidFill>
                  <a:srgbClr val="FF0000"/>
                </a:solidFill>
              </a:rPr>
              <a:t>Goal:  </a:t>
            </a:r>
            <a:r>
              <a:rPr lang="en-GB" sz="2400" dirty="0">
                <a:solidFill>
                  <a:srgbClr val="0000FF"/>
                </a:solidFill>
              </a:rPr>
              <a:t>		</a:t>
            </a:r>
            <a:r>
              <a:rPr lang="en-GB" sz="2400" dirty="0">
                <a:solidFill>
                  <a:srgbClr val="FF0000"/>
                </a:solidFill>
              </a:rPr>
              <a:t>if </a:t>
            </a:r>
            <a:r>
              <a:rPr lang="en-GB" sz="2400" i="1" dirty="0">
                <a:solidFill>
                  <a:srgbClr val="0000FF"/>
                </a:solidFill>
              </a:rPr>
              <a:t>a person is on a bus</a:t>
            </a:r>
            <a:r>
              <a:rPr lang="en-GB" sz="2400" i="1" dirty="0">
                <a:solidFill>
                  <a:srgbClr val="FF0000"/>
                </a:solidFill>
              </a:rPr>
              <a:t> </a:t>
            </a:r>
            <a:r>
              <a:rPr lang="en-GB" sz="2400" dirty="0">
                <a:solidFill>
                  <a:srgbClr val="FF0000"/>
                </a:solidFill>
                <a:sym typeface="Symbol"/>
              </a:rPr>
              <a:t>then</a:t>
            </a:r>
            <a:r>
              <a:rPr lang="en-GB" sz="2400" i="1" dirty="0">
                <a:solidFill>
                  <a:srgbClr val="FF0000"/>
                </a:solidFill>
              </a:rPr>
              <a:t> </a:t>
            </a:r>
            <a:r>
              <a:rPr lang="en-GB" sz="2400" i="1" dirty="0">
                <a:solidFill>
                  <a:srgbClr val="0000FF"/>
                </a:solidFill>
              </a:rPr>
              <a:t>the person has a ticket.</a:t>
            </a:r>
          </a:p>
          <a:p>
            <a:pPr lvl="0"/>
            <a:r>
              <a:rPr lang="en-GB" sz="2400" dirty="0">
                <a:solidFill>
                  <a:srgbClr val="FF0000"/>
                </a:solidFill>
              </a:rPr>
              <a:t>Belief: </a:t>
            </a:r>
            <a:r>
              <a:rPr lang="en-GB" sz="2400" dirty="0">
                <a:solidFill>
                  <a:srgbClr val="0000FF"/>
                </a:solidFill>
              </a:rPr>
              <a:t>		</a:t>
            </a:r>
            <a:r>
              <a:rPr lang="en-GB" sz="2400" i="1" dirty="0">
                <a:solidFill>
                  <a:srgbClr val="0000FF"/>
                </a:solidFill>
              </a:rPr>
              <a:t>a person has a ticket </a:t>
            </a:r>
            <a:r>
              <a:rPr lang="en-GB" sz="2400" dirty="0">
                <a:solidFill>
                  <a:srgbClr val="FF0000"/>
                </a:solidFill>
              </a:rPr>
              <a:t>if </a:t>
            </a:r>
            <a:r>
              <a:rPr lang="en-GB" sz="2400" i="1" dirty="0">
                <a:solidFill>
                  <a:srgbClr val="0000FF"/>
                </a:solidFill>
              </a:rPr>
              <a:t>the person is on a bus.</a:t>
            </a:r>
            <a:endParaRPr lang="en-GB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1068-D62E-422C-AB7D-5FE9A09DEB85}" type="slidenum">
              <a:rPr lang="en-US" smtClean="0"/>
              <a:pPr/>
              <a:t>46</a:t>
            </a:fld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57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54" y="476672"/>
            <a:ext cx="7690074" cy="5760640"/>
          </a:xfrm>
          <a:prstGeom prst="rect">
            <a:avLst/>
          </a:prstGeom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08620" y="839637"/>
            <a:ext cx="1288770" cy="504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86477" y="1343694"/>
            <a:ext cx="1288770" cy="504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568" y="5021276"/>
            <a:ext cx="770485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819916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2276872"/>
            <a:ext cx="8939336" cy="2769468"/>
          </a:xfrm>
        </p:spPr>
        <p:txBody>
          <a:bodyPr>
            <a:normAutofit lnSpcReduction="10000"/>
          </a:bodyPr>
          <a:lstStyle/>
          <a:p>
            <a:r>
              <a:rPr lang="en-GB" sz="2200" dirty="0"/>
              <a:t>LPS gives a simple logic to </a:t>
            </a:r>
          </a:p>
          <a:p>
            <a:endParaRPr lang="en-GB" sz="2200" dirty="0"/>
          </a:p>
          <a:p>
            <a:r>
              <a:rPr lang="en-GB" sz="2200" dirty="0"/>
              <a:t>		reactive rules</a:t>
            </a:r>
          </a:p>
          <a:p>
            <a:r>
              <a:rPr lang="en-GB" sz="2200" dirty="0"/>
              <a:t>		destructive updates</a:t>
            </a:r>
          </a:p>
          <a:p>
            <a:endParaRPr lang="en-GB" sz="2200" dirty="0"/>
          </a:p>
          <a:p>
            <a:r>
              <a:rPr lang="en-GB" sz="2200" dirty="0"/>
              <a:t>LPS is a simple alternative to </a:t>
            </a:r>
          </a:p>
          <a:p>
            <a:endParaRPr lang="en-GB" sz="2200" dirty="0"/>
          </a:p>
          <a:p>
            <a:r>
              <a:rPr lang="en-GB" sz="2200" dirty="0"/>
              <a:t>		modal logics of time, necessity and obligation.</a:t>
            </a:r>
          </a:p>
          <a:p>
            <a:r>
              <a:rPr lang="en-GB" sz="2200" dirty="0"/>
              <a:t>		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86540" y="846138"/>
            <a:ext cx="8229600" cy="11430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GB" sz="2600" dirty="0">
                <a:ea typeface="+mn-ea"/>
                <a:cs typeface="+mn-cs"/>
              </a:rPr>
              <a:t>Claims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072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2882" y="989207"/>
            <a:ext cx="7527550" cy="1143000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3187765"/>
            <a:ext cx="25359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2882" y="1843622"/>
            <a:ext cx="4745786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400" dirty="0"/>
          </a:p>
          <a:p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endParaRPr lang="en-GB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LPS examples</a:t>
            </a:r>
          </a:p>
          <a:p>
            <a:endParaRPr lang="en-GB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LPS in relation to computer science</a:t>
            </a:r>
          </a:p>
          <a:p>
            <a:endParaRPr lang="en-GB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2400" dirty="0">
                <a:solidFill>
                  <a:srgbClr val="0000FF"/>
                </a:solidFill>
              </a:rPr>
              <a:t>LPS implementation</a:t>
            </a:r>
          </a:p>
          <a:p>
            <a:endParaRPr lang="en-GB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2400" dirty="0">
                <a:solidFill>
                  <a:schemeClr val="bg1">
                    <a:lumMod val="65000"/>
                  </a:schemeClr>
                </a:solidFill>
              </a:rPr>
              <a:t>Foundations of LPS and related work</a:t>
            </a:r>
          </a:p>
          <a:p>
            <a:endParaRPr lang="en-GB" sz="2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GB" sz="2400" dirty="0"/>
          </a:p>
          <a:p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7154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93160" y="6474974"/>
            <a:ext cx="2133600" cy="365125"/>
          </a:xfrm>
        </p:spPr>
        <p:txBody>
          <a:bodyPr/>
          <a:lstStyle/>
          <a:p>
            <a:fld id="{CCD73432-EF7F-B84F-BCFB-EEF96C8A23DB}" type="slidenum">
              <a:rPr lang="en-US" sz="1600" smtClean="0"/>
              <a:pPr/>
              <a:t>5</a:t>
            </a:fld>
            <a:endParaRPr lang="en-US" sz="1600"/>
          </a:p>
        </p:txBody>
      </p:sp>
      <p:sp>
        <p:nvSpPr>
          <p:cNvPr id="3" name="TextBox 2"/>
          <p:cNvSpPr txBox="1"/>
          <p:nvPr/>
        </p:nvSpPr>
        <p:spPr>
          <a:xfrm>
            <a:off x="302584" y="5491768"/>
            <a:ext cx="3693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</a:rPr>
              <a:t>2010s</a:t>
            </a:r>
            <a:r>
              <a:rPr lang="en-GB" sz="2400" dirty="0"/>
              <a:t> 	Resurgence of </a:t>
            </a:r>
          </a:p>
          <a:p>
            <a:r>
              <a:rPr lang="en-GB" sz="2400" dirty="0"/>
              <a:t>		Logic Programming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6840" y="1221799"/>
            <a:ext cx="809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</a:rPr>
              <a:t>1969 – 72 	</a:t>
            </a:r>
            <a:r>
              <a:rPr lang="en-GB" sz="2400" dirty="0"/>
              <a:t>Procedural versus logical representations in AI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13" y="1979358"/>
            <a:ext cx="7744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</a:rPr>
              <a:t>1971 – 72 	</a:t>
            </a:r>
            <a:r>
              <a:rPr lang="en-GB" sz="2400" dirty="0" err="1"/>
              <a:t>Prolog</a:t>
            </a:r>
            <a:r>
              <a:rPr lang="en-GB" sz="2400" dirty="0"/>
              <a:t> - the first Logic Programming Language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2585" y="2831906"/>
            <a:ext cx="91659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</a:rPr>
              <a:t>1980s</a:t>
            </a:r>
            <a:r>
              <a:rPr lang="en-GB" sz="2400" dirty="0"/>
              <a:t> 		</a:t>
            </a:r>
            <a:r>
              <a:rPr lang="en-GB" sz="2400" dirty="0" err="1"/>
              <a:t>Datalog</a:t>
            </a:r>
            <a:endParaRPr lang="en-GB" sz="2400" dirty="0"/>
          </a:p>
          <a:p>
            <a:r>
              <a:rPr lang="en-GB" sz="2400" dirty="0"/>
              <a:t>			Logic as a Computer Language for Children</a:t>
            </a:r>
          </a:p>
          <a:p>
            <a:r>
              <a:rPr lang="en-GB" sz="2400" dirty="0"/>
              <a:t>			The British Nationality Act as a Logic Program</a:t>
            </a:r>
          </a:p>
          <a:p>
            <a:r>
              <a:rPr lang="en-GB" sz="2400" dirty="0"/>
              <a:t>			The Fifth Generation Project chooses Logic Programming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5616" y="4700322"/>
            <a:ext cx="8514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</a:rPr>
              <a:t>1990s – 2000s</a:t>
            </a:r>
            <a:r>
              <a:rPr lang="en-GB" sz="2400" dirty="0"/>
              <a:t>		AI and Logic Programming in decline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2758" y="341130"/>
            <a:ext cx="7920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00FF"/>
                </a:solidFill>
              </a:rPr>
              <a:t>Short History of Logic Programming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08104" y="5589240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LPS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005636" y="1683464"/>
            <a:ext cx="0" cy="295894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997574" y="2445464"/>
            <a:ext cx="0" cy="295894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843808" y="5195874"/>
            <a:ext cx="0" cy="295894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997574" y="4404428"/>
            <a:ext cx="0" cy="295894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96136" y="5161987"/>
            <a:ext cx="0" cy="295894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995208" y="5770388"/>
            <a:ext cx="567234" cy="176141"/>
          </a:xfrm>
          <a:prstGeom prst="straightConnector1">
            <a:avLst/>
          </a:prstGeom>
          <a:ln w="12700"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99463" y="5289925"/>
            <a:ext cx="2530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</a:rPr>
              <a:t>beliefs</a:t>
            </a:r>
          </a:p>
        </p:txBody>
      </p:sp>
      <p:sp>
        <p:nvSpPr>
          <p:cNvPr id="20" name="Rectangle: Rounded Corners 19"/>
          <p:cNvSpPr/>
          <p:nvPr/>
        </p:nvSpPr>
        <p:spPr>
          <a:xfrm>
            <a:off x="3585490" y="5238140"/>
            <a:ext cx="1040132" cy="615399"/>
          </a:xfrm>
          <a:prstGeom prst="round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096461" y="5599559"/>
            <a:ext cx="582080" cy="174792"/>
          </a:xfrm>
          <a:prstGeom prst="straightConnector1">
            <a:avLst/>
          </a:prstGeom>
          <a:ln w="12700"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18444" y="5226762"/>
            <a:ext cx="2530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</a:rPr>
              <a:t>goals and</a:t>
            </a:r>
          </a:p>
          <a:p>
            <a:r>
              <a:rPr lang="en-GB" sz="2400" dirty="0">
                <a:solidFill>
                  <a:srgbClr val="0000FF"/>
                </a:solidFill>
              </a:rPr>
              <a:t>beliefs</a:t>
            </a:r>
          </a:p>
        </p:txBody>
      </p:sp>
      <p:sp>
        <p:nvSpPr>
          <p:cNvPr id="23" name="Rectangle: Rounded Corners 22"/>
          <p:cNvSpPr/>
          <p:nvPr/>
        </p:nvSpPr>
        <p:spPr>
          <a:xfrm>
            <a:off x="6702415" y="5209726"/>
            <a:ext cx="1452513" cy="868502"/>
          </a:xfrm>
          <a:prstGeom prst="round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27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9" grpId="0"/>
      <p:bldP spid="19" grpId="0"/>
      <p:bldP spid="20" grpId="0" animBg="1"/>
      <p:bldP spid="22" grpId="0"/>
      <p:bldP spid="2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2882" y="989207"/>
            <a:ext cx="7527550" cy="1143000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3187765"/>
            <a:ext cx="25359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2882" y="1843622"/>
            <a:ext cx="4745786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400" dirty="0"/>
          </a:p>
          <a:p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endParaRPr lang="en-GB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2400">
                <a:solidFill>
                  <a:schemeClr val="bg1">
                    <a:lumMod val="50000"/>
                  </a:schemeClr>
                </a:solidFill>
              </a:rPr>
              <a:t>LPS 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examples</a:t>
            </a:r>
          </a:p>
          <a:p>
            <a:endParaRPr lang="en-GB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LPS in relation to computer science</a:t>
            </a:r>
          </a:p>
          <a:p>
            <a:endParaRPr lang="en-GB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LPS implementation</a:t>
            </a:r>
          </a:p>
          <a:p>
            <a:endParaRPr lang="en-GB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2400" dirty="0">
                <a:solidFill>
                  <a:srgbClr val="0000FF"/>
                </a:solidFill>
              </a:rPr>
              <a:t>Foundations of LPS and related work</a:t>
            </a:r>
          </a:p>
          <a:p>
            <a:endParaRPr lang="en-GB" sz="2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GB" sz="2400" dirty="0"/>
          </a:p>
          <a:p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46041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2882" y="989207"/>
            <a:ext cx="7527550" cy="1143000"/>
          </a:xfrm>
        </p:spPr>
        <p:txBody>
          <a:bodyPr>
            <a:normAutofit/>
          </a:bodyPr>
          <a:lstStyle/>
          <a:p>
            <a:r>
              <a:rPr lang="en-GB" dirty="0"/>
              <a:t>Foundations of LPS and related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3187765"/>
            <a:ext cx="25359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8399" y="1843622"/>
            <a:ext cx="4620367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400" dirty="0"/>
          </a:p>
          <a:p>
            <a:r>
              <a:rPr lang="en-GB" sz="2400" dirty="0"/>
              <a:t>Theorist</a:t>
            </a:r>
          </a:p>
          <a:p>
            <a:endParaRPr lang="en-GB" sz="2400" dirty="0"/>
          </a:p>
          <a:p>
            <a:r>
              <a:rPr lang="en-GB" sz="2400" dirty="0"/>
              <a:t>Abductive Logic Programming (ALP)</a:t>
            </a:r>
          </a:p>
          <a:p>
            <a:endParaRPr lang="en-GB" sz="2400" dirty="0"/>
          </a:p>
          <a:p>
            <a:r>
              <a:rPr lang="en-GB" sz="2400" dirty="0"/>
              <a:t>Related Frameworks</a:t>
            </a:r>
          </a:p>
          <a:p>
            <a:endParaRPr lang="en-GB" sz="2400" dirty="0"/>
          </a:p>
          <a:p>
            <a:r>
              <a:rPr lang="en-GB" sz="2400" dirty="0"/>
              <a:t>LPS can be extended</a:t>
            </a:r>
          </a:p>
          <a:p>
            <a:endParaRPr lang="en-GB" sz="2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GB" sz="2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GB" sz="2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GB" sz="2400" dirty="0"/>
          </a:p>
          <a:p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7451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688" y="70575"/>
            <a:ext cx="8525876" cy="1143000"/>
          </a:xfrm>
        </p:spPr>
        <p:txBody>
          <a:bodyPr>
            <a:normAutofit/>
          </a:bodyPr>
          <a:lstStyle/>
          <a:p>
            <a:r>
              <a:rPr lang="en-GB" dirty="0"/>
              <a:t>Theorist - Poole, D., Goebel, R. &amp; </a:t>
            </a:r>
            <a:r>
              <a:rPr lang="en-GB" dirty="0" err="1"/>
              <a:t>Aleliunas</a:t>
            </a:r>
            <a:r>
              <a:rPr lang="en-GB" dirty="0"/>
              <a:t>, R. (1987).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3187765"/>
            <a:ext cx="25359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9132" y="103545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06100" y="1156808"/>
            <a:ext cx="8890435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A </a:t>
            </a:r>
            <a:r>
              <a:rPr lang="en-GB" sz="2400" i="1" dirty="0"/>
              <a:t>theorist framework</a:t>
            </a:r>
            <a:r>
              <a:rPr lang="en-GB" sz="2400" dirty="0"/>
              <a:t> is a pair </a:t>
            </a:r>
            <a:r>
              <a:rPr lang="en-GB" sz="2400" dirty="0">
                <a:sym typeface="Symbol" panose="05050102010706020507" pitchFamily="18" charset="2"/>
              </a:rPr>
              <a:t></a:t>
            </a:r>
            <a:r>
              <a:rPr lang="en-GB" sz="2400" dirty="0"/>
              <a:t>P, A</a:t>
            </a:r>
            <a:r>
              <a:rPr lang="en-GB" sz="2400" dirty="0">
                <a:sym typeface="Symbol" panose="05050102010706020507" pitchFamily="18" charset="2"/>
              </a:rPr>
              <a:t></a:t>
            </a:r>
            <a:r>
              <a:rPr lang="en-GB" sz="2400" dirty="0"/>
              <a:t> where</a:t>
            </a:r>
          </a:p>
          <a:p>
            <a:endParaRPr lang="en-GB" sz="1100" dirty="0"/>
          </a:p>
          <a:p>
            <a:r>
              <a:rPr lang="en-GB" sz="2400" dirty="0"/>
              <a:t>	P 	</a:t>
            </a:r>
            <a:r>
              <a:rPr lang="en-GB" sz="2400" dirty="0">
                <a:solidFill>
                  <a:srgbClr val="FF0000"/>
                </a:solidFill>
              </a:rPr>
              <a:t>FOL</a:t>
            </a:r>
            <a:r>
              <a:rPr lang="en-GB" sz="2400" dirty="0"/>
              <a:t> theory.</a:t>
            </a:r>
          </a:p>
          <a:p>
            <a:r>
              <a:rPr lang="en-GB" sz="2400" dirty="0"/>
              <a:t>	A  	 sentences representing candidate assumptions.</a:t>
            </a:r>
          </a:p>
          <a:p>
            <a:r>
              <a:rPr lang="en-GB" sz="2400" dirty="0"/>
              <a:t>	</a:t>
            </a:r>
          </a:p>
          <a:p>
            <a:r>
              <a:rPr lang="en-GB" sz="2400" dirty="0"/>
              <a:t>Given a goal G, the </a:t>
            </a:r>
            <a:r>
              <a:rPr lang="en-GB" sz="2400" i="1" dirty="0"/>
              <a:t>task</a:t>
            </a:r>
            <a:r>
              <a:rPr lang="en-GB" sz="2400" dirty="0"/>
              <a:t> is to generate some </a:t>
            </a:r>
            <a:r>
              <a:rPr lang="en-GB" sz="2400" dirty="0">
                <a:sym typeface="Symbol" panose="05050102010706020507" pitchFamily="18" charset="2"/>
              </a:rPr>
              <a:t></a:t>
            </a:r>
            <a:r>
              <a:rPr lang="en-GB" sz="2400" dirty="0"/>
              <a:t>  </a:t>
            </a:r>
            <a:r>
              <a:rPr lang="en-GB" sz="2400" dirty="0">
                <a:sym typeface="Symbol" panose="05050102010706020507" pitchFamily="18" charset="2"/>
              </a:rPr>
              <a:t></a:t>
            </a:r>
            <a:r>
              <a:rPr lang="en-GB" sz="2400" dirty="0"/>
              <a:t>  A such that:</a:t>
            </a:r>
          </a:p>
          <a:p>
            <a:pPr>
              <a:tabLst>
                <a:tab pos="1435100" algn="l"/>
              </a:tabLst>
            </a:pPr>
            <a:endParaRPr lang="en-GB" sz="1100" dirty="0"/>
          </a:p>
          <a:p>
            <a:pPr>
              <a:tabLst>
                <a:tab pos="0" algn="l"/>
              </a:tabLst>
            </a:pPr>
            <a:r>
              <a:rPr lang="en-GB" sz="2400" dirty="0"/>
              <a:t>		P </a:t>
            </a:r>
            <a:r>
              <a:rPr lang="en-GB" sz="2400" dirty="0">
                <a:sym typeface="Symbol" panose="05050102010706020507" pitchFamily="18" charset="2"/>
              </a:rPr>
              <a:t></a:t>
            </a:r>
            <a:r>
              <a:rPr lang="en-GB" sz="2400" dirty="0"/>
              <a:t> </a:t>
            </a:r>
            <a:r>
              <a:rPr lang="en-GB" sz="2400" dirty="0">
                <a:sym typeface="Symbol" panose="05050102010706020507" pitchFamily="18" charset="2"/>
              </a:rPr>
              <a:t></a:t>
            </a:r>
            <a:r>
              <a:rPr lang="en-GB" sz="2400" dirty="0"/>
              <a:t> 	logically implies G and </a:t>
            </a:r>
          </a:p>
          <a:p>
            <a:pPr>
              <a:tabLst>
                <a:tab pos="0" algn="l"/>
              </a:tabLst>
            </a:pPr>
            <a:r>
              <a:rPr lang="en-GB" sz="2400" dirty="0"/>
              <a:t>		P </a:t>
            </a:r>
            <a:r>
              <a:rPr lang="en-GB" sz="2400" dirty="0">
                <a:sym typeface="Symbol" panose="05050102010706020507" pitchFamily="18" charset="2"/>
              </a:rPr>
              <a:t></a:t>
            </a:r>
            <a:r>
              <a:rPr lang="en-GB" sz="2400" dirty="0"/>
              <a:t> </a:t>
            </a:r>
            <a:r>
              <a:rPr lang="en-GB" sz="2400" dirty="0">
                <a:sym typeface="Symbol" panose="05050102010706020507" pitchFamily="18" charset="2"/>
              </a:rPr>
              <a:t></a:t>
            </a:r>
            <a:r>
              <a:rPr lang="en-GB" sz="2400" dirty="0"/>
              <a:t>  	is consistent.</a:t>
            </a:r>
          </a:p>
        </p:txBody>
      </p:sp>
      <p:sp>
        <p:nvSpPr>
          <p:cNvPr id="7" name="Rectangle 6"/>
          <p:cNvSpPr/>
          <p:nvPr/>
        </p:nvSpPr>
        <p:spPr>
          <a:xfrm>
            <a:off x="501850" y="4805019"/>
            <a:ext cx="74371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</a:rPr>
              <a:t>Poole, D. (1988). A logical framework for default reasoning. </a:t>
            </a:r>
            <a:r>
              <a:rPr lang="en-GB" sz="2400" i="1" dirty="0">
                <a:solidFill>
                  <a:srgbClr val="0000FF"/>
                </a:solidFill>
              </a:rPr>
              <a:t>Artificial intelligence.</a:t>
            </a:r>
          </a:p>
          <a:p>
            <a:endParaRPr lang="en-GB" sz="2400" i="1" dirty="0">
              <a:solidFill>
                <a:srgbClr val="0000FF"/>
              </a:solidFill>
            </a:endParaRPr>
          </a:p>
          <a:p>
            <a:r>
              <a:rPr lang="en-GB" sz="2400" dirty="0"/>
              <a:t>	Assumptions A can be default assumptions.</a:t>
            </a:r>
            <a:endParaRPr lang="en-GB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74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17390" y="149751"/>
            <a:ext cx="7527550" cy="1143000"/>
          </a:xfrm>
        </p:spPr>
        <p:txBody>
          <a:bodyPr>
            <a:normAutofit/>
          </a:bodyPr>
          <a:lstStyle/>
          <a:p>
            <a:r>
              <a:rPr lang="en-GB" dirty="0"/>
              <a:t>Abductive Logic Programming (ALP)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3187765"/>
            <a:ext cx="25359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0399" y="1124744"/>
            <a:ext cx="7234737" cy="6532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An </a:t>
            </a:r>
            <a:r>
              <a:rPr lang="en-GB" sz="2000" i="1" dirty="0"/>
              <a:t>abductive framework</a:t>
            </a:r>
            <a:r>
              <a:rPr lang="en-GB" sz="2000" dirty="0"/>
              <a:t> is a triple </a:t>
            </a:r>
            <a:r>
              <a:rPr lang="en-GB" sz="2000" dirty="0">
                <a:sym typeface="Symbol" panose="05050102010706020507" pitchFamily="18" charset="2"/>
              </a:rPr>
              <a:t></a:t>
            </a:r>
            <a:r>
              <a:rPr lang="en-GB" sz="2000" dirty="0"/>
              <a:t>P, I, A</a:t>
            </a:r>
            <a:r>
              <a:rPr lang="en-GB" sz="2000" dirty="0">
                <a:sym typeface="Symbol" panose="05050102010706020507" pitchFamily="18" charset="2"/>
              </a:rPr>
              <a:t></a:t>
            </a:r>
            <a:r>
              <a:rPr lang="en-GB" sz="2000" dirty="0"/>
              <a:t> where </a:t>
            </a:r>
          </a:p>
          <a:p>
            <a:r>
              <a:rPr lang="en-GB" sz="2000" dirty="0"/>
              <a:t>	P 	logic program.</a:t>
            </a:r>
          </a:p>
          <a:p>
            <a:r>
              <a:rPr lang="en-GB" sz="2000" dirty="0"/>
              <a:t>	I 	integrity constraints.</a:t>
            </a:r>
          </a:p>
          <a:p>
            <a:r>
              <a:rPr lang="en-GB" sz="2000" dirty="0"/>
              <a:t>	A 	atomic sentences. </a:t>
            </a:r>
          </a:p>
          <a:p>
            <a:endParaRPr lang="en-GB" sz="1200" dirty="0"/>
          </a:p>
          <a:p>
            <a:r>
              <a:rPr lang="en-GB" sz="2000" dirty="0"/>
              <a:t>Given a goal G, the </a:t>
            </a:r>
            <a:r>
              <a:rPr lang="en-GB" sz="2000" i="1" dirty="0"/>
              <a:t>task</a:t>
            </a:r>
            <a:r>
              <a:rPr lang="en-GB" sz="2000" dirty="0"/>
              <a:t> is to generate some </a:t>
            </a:r>
            <a:r>
              <a:rPr lang="en-GB" sz="2000" dirty="0">
                <a:sym typeface="Symbol" panose="05050102010706020507" pitchFamily="18" charset="2"/>
              </a:rPr>
              <a:t></a:t>
            </a:r>
            <a:r>
              <a:rPr lang="en-GB" sz="2000" dirty="0"/>
              <a:t>  </a:t>
            </a:r>
            <a:r>
              <a:rPr lang="en-GB" sz="2000" dirty="0">
                <a:sym typeface="Symbol" panose="05050102010706020507" pitchFamily="18" charset="2"/>
              </a:rPr>
              <a:t></a:t>
            </a:r>
            <a:r>
              <a:rPr lang="en-GB" sz="2000" dirty="0"/>
              <a:t>  A such that:</a:t>
            </a:r>
          </a:p>
          <a:p>
            <a:pPr>
              <a:tabLst>
                <a:tab pos="0" algn="l"/>
              </a:tabLst>
            </a:pPr>
            <a:r>
              <a:rPr lang="en-GB" sz="2000" dirty="0"/>
              <a:t>					P </a:t>
            </a:r>
            <a:r>
              <a:rPr lang="en-GB" sz="2000" dirty="0">
                <a:sym typeface="Symbol" panose="05050102010706020507" pitchFamily="18" charset="2"/>
              </a:rPr>
              <a:t></a:t>
            </a:r>
            <a:r>
              <a:rPr lang="en-GB" sz="2000" dirty="0"/>
              <a:t> </a:t>
            </a:r>
            <a:r>
              <a:rPr lang="en-GB" sz="2000" dirty="0">
                <a:sym typeface="Symbol" panose="05050102010706020507" pitchFamily="18" charset="2"/>
              </a:rPr>
              <a:t></a:t>
            </a:r>
            <a:r>
              <a:rPr lang="en-GB" sz="2000" dirty="0"/>
              <a:t> 	solves G  </a:t>
            </a:r>
          </a:p>
          <a:p>
            <a:pPr>
              <a:tabLst>
                <a:tab pos="0" algn="l"/>
              </a:tabLst>
            </a:pPr>
            <a:r>
              <a:rPr lang="en-GB" sz="2000" dirty="0"/>
              <a:t>					P </a:t>
            </a:r>
            <a:r>
              <a:rPr lang="en-GB" sz="2000" dirty="0">
                <a:sym typeface="Symbol" panose="05050102010706020507" pitchFamily="18" charset="2"/>
              </a:rPr>
              <a:t></a:t>
            </a:r>
            <a:r>
              <a:rPr lang="en-GB" sz="2000" dirty="0"/>
              <a:t> </a:t>
            </a:r>
            <a:r>
              <a:rPr lang="en-GB" sz="2000" dirty="0">
                <a:sym typeface="Symbol" panose="05050102010706020507" pitchFamily="18" charset="2"/>
              </a:rPr>
              <a:t></a:t>
            </a:r>
            <a:r>
              <a:rPr lang="en-GB" sz="2000" dirty="0"/>
              <a:t>  	satisfies I.</a:t>
            </a:r>
          </a:p>
          <a:p>
            <a:pPr>
              <a:tabLst>
                <a:tab pos="0" algn="l"/>
              </a:tabLst>
            </a:pPr>
            <a:endParaRPr lang="en-GB" sz="1400" dirty="0"/>
          </a:p>
          <a:p>
            <a:pPr>
              <a:tabLst>
                <a:tab pos="0" algn="l"/>
              </a:tabLst>
            </a:pPr>
            <a:r>
              <a:rPr lang="en-GB" sz="2000" dirty="0"/>
              <a:t>	There can be many such </a:t>
            </a:r>
            <a:r>
              <a:rPr lang="en-GB" sz="2000" dirty="0">
                <a:sym typeface="Symbol" panose="05050102010706020507" pitchFamily="18" charset="2"/>
              </a:rPr>
              <a:t>.</a:t>
            </a:r>
            <a:endParaRPr lang="en-GB" sz="2000" dirty="0"/>
          </a:p>
          <a:p>
            <a:pPr>
              <a:tabLst>
                <a:tab pos="0" algn="l"/>
              </a:tabLst>
            </a:pPr>
            <a:r>
              <a:rPr lang="en-GB" sz="2000" dirty="0"/>
              <a:t>it may be required to generate the best </a:t>
            </a:r>
            <a:r>
              <a:rPr lang="en-GB" sz="2000" dirty="0">
                <a:sym typeface="Symbol" panose="05050102010706020507" pitchFamily="18" charset="2"/>
              </a:rPr>
              <a:t></a:t>
            </a:r>
            <a:r>
              <a:rPr lang="en-GB" sz="2000" dirty="0"/>
              <a:t> possible.</a:t>
            </a:r>
            <a:r>
              <a:rPr lang="en-GB" sz="1600" dirty="0"/>
              <a:t>	</a:t>
            </a:r>
          </a:p>
          <a:p>
            <a:pPr>
              <a:tabLst>
                <a:tab pos="0" algn="l"/>
              </a:tabLst>
            </a:pPr>
            <a:r>
              <a:rPr lang="en-GB" sz="2000" dirty="0"/>
              <a:t>					</a:t>
            </a:r>
          </a:p>
          <a:p>
            <a:r>
              <a:rPr lang="en-GB" sz="2000" dirty="0"/>
              <a:t>In applications to abduction 	</a:t>
            </a:r>
            <a:r>
              <a:rPr lang="en-GB" sz="2000" dirty="0">
                <a:sym typeface="Symbol" panose="05050102010706020507" pitchFamily="18" charset="2"/>
              </a:rPr>
              <a:t></a:t>
            </a:r>
            <a:r>
              <a:rPr lang="en-GB" sz="2000" dirty="0"/>
              <a:t>  explains observations G.</a:t>
            </a:r>
          </a:p>
          <a:p>
            <a:endParaRPr lang="en-GB" sz="400" dirty="0"/>
          </a:p>
          <a:p>
            <a:r>
              <a:rPr lang="en-GB" sz="2000" dirty="0"/>
              <a:t>In planning  					</a:t>
            </a:r>
            <a:r>
              <a:rPr lang="en-GB" sz="2000" dirty="0">
                <a:sym typeface="Symbol" panose="05050102010706020507" pitchFamily="18" charset="2"/>
              </a:rPr>
              <a:t></a:t>
            </a:r>
            <a:r>
              <a:rPr lang="en-GB" sz="2000" dirty="0"/>
              <a:t>  is a plan to achieve G.</a:t>
            </a:r>
          </a:p>
          <a:p>
            <a:endParaRPr lang="en-GB" sz="400" dirty="0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en-GB" sz="2000" dirty="0">
                <a:solidFill>
                  <a:prstClr val="black"/>
                </a:solidFill>
              </a:rPr>
              <a:t>In default reasoning 			</a:t>
            </a:r>
            <a:r>
              <a:rPr lang="en-GB" sz="2000" dirty="0">
                <a:solidFill>
                  <a:prstClr val="black"/>
                </a:solidFill>
                <a:sym typeface="Symbol" panose="05050102010706020507" pitchFamily="18" charset="2"/>
              </a:rPr>
              <a:t></a:t>
            </a:r>
            <a:r>
              <a:rPr lang="en-GB" sz="2000" dirty="0">
                <a:solidFill>
                  <a:prstClr val="black"/>
                </a:solidFill>
              </a:rPr>
              <a:t>  is a set of defeasible assumptions.</a:t>
            </a:r>
          </a:p>
          <a:p>
            <a:endParaRPr lang="en-GB" sz="2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GB" sz="2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GB" sz="2400" dirty="0"/>
          </a:p>
          <a:p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928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17390" y="149751"/>
            <a:ext cx="7527550" cy="1143000"/>
          </a:xfrm>
        </p:spPr>
        <p:txBody>
          <a:bodyPr>
            <a:normAutofit/>
          </a:bodyPr>
          <a:lstStyle/>
          <a:p>
            <a:r>
              <a:rPr lang="en-GB" dirty="0"/>
              <a:t>ALP alternative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3187765"/>
            <a:ext cx="25359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0399" y="1124744"/>
            <a:ext cx="8592930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200" dirty="0"/>
          </a:p>
          <a:p>
            <a:pPr>
              <a:tabLst>
                <a:tab pos="1169988" algn="l"/>
                <a:tab pos="1978025" algn="l"/>
              </a:tabLst>
            </a:pPr>
            <a:r>
              <a:rPr lang="en-GB" sz="2400" dirty="0"/>
              <a:t>What does “P </a:t>
            </a:r>
            <a:r>
              <a:rPr lang="en-GB" sz="2400" dirty="0">
                <a:sym typeface="Symbol" panose="05050102010706020507" pitchFamily="18" charset="2"/>
              </a:rPr>
              <a:t></a:t>
            </a:r>
            <a:r>
              <a:rPr lang="en-GB" sz="2400" dirty="0"/>
              <a:t> </a:t>
            </a:r>
            <a:r>
              <a:rPr lang="en-GB" sz="2400" dirty="0">
                <a:sym typeface="Symbol" panose="05050102010706020507" pitchFamily="18" charset="2"/>
              </a:rPr>
              <a:t></a:t>
            </a:r>
            <a:r>
              <a:rPr lang="en-GB" sz="2400" dirty="0"/>
              <a:t> solves G”  mean?</a:t>
            </a:r>
          </a:p>
          <a:p>
            <a:pPr>
              <a:tabLst>
                <a:tab pos="1169988" algn="l"/>
                <a:tab pos="1978025" algn="l"/>
              </a:tabLst>
            </a:pPr>
            <a:endParaRPr lang="en-GB" sz="1600" dirty="0"/>
          </a:p>
          <a:p>
            <a:pPr defTabSz="584200">
              <a:tabLst>
                <a:tab pos="0" algn="l"/>
              </a:tabLst>
            </a:pPr>
            <a:r>
              <a:rPr lang="en-GB" sz="1400" dirty="0"/>
              <a:t>		</a:t>
            </a:r>
            <a:r>
              <a:rPr lang="en-GB" sz="2400" dirty="0"/>
              <a:t>G is a theorem logically implied by the completion of </a:t>
            </a:r>
            <a:r>
              <a:rPr lang="en-GB" sz="2400" dirty="0">
                <a:solidFill>
                  <a:prstClr val="black"/>
                </a:solidFill>
              </a:rPr>
              <a:t>P </a:t>
            </a:r>
            <a:r>
              <a:rPr lang="en-GB" sz="2400" dirty="0">
                <a:solidFill>
                  <a:prstClr val="black"/>
                </a:solidFill>
                <a:sym typeface="Symbol" panose="05050102010706020507" pitchFamily="18" charset="2"/>
              </a:rPr>
              <a:t>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>
                <a:solidFill>
                  <a:prstClr val="black"/>
                </a:solidFill>
                <a:sym typeface="Symbol" panose="05050102010706020507" pitchFamily="18" charset="2"/>
              </a:rPr>
              <a:t></a:t>
            </a:r>
            <a:r>
              <a:rPr lang="en-GB" sz="2400" dirty="0">
                <a:solidFill>
                  <a:prstClr val="black"/>
                </a:solidFill>
              </a:rPr>
              <a:t> ?</a:t>
            </a:r>
          </a:p>
          <a:p>
            <a:pPr defTabSz="584200">
              <a:tabLst>
                <a:tab pos="0" algn="l"/>
              </a:tabLst>
            </a:pPr>
            <a:r>
              <a:rPr lang="en-GB" sz="2400" dirty="0">
                <a:solidFill>
                  <a:prstClr val="black"/>
                </a:solidFill>
              </a:rPr>
              <a:t>		G is true in the intended/standard model of P </a:t>
            </a:r>
            <a:r>
              <a:rPr lang="en-GB" sz="2400" dirty="0">
                <a:solidFill>
                  <a:prstClr val="black"/>
                </a:solidFill>
                <a:sym typeface="Symbol" panose="05050102010706020507" pitchFamily="18" charset="2"/>
              </a:rPr>
              <a:t>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>
                <a:solidFill>
                  <a:prstClr val="black"/>
                </a:solidFill>
                <a:sym typeface="Symbol" panose="05050102010706020507" pitchFamily="18" charset="2"/>
              </a:rPr>
              <a:t>?</a:t>
            </a:r>
          </a:p>
          <a:p>
            <a:pPr marL="1169988" defTabSz="314325">
              <a:tabLst>
                <a:tab pos="0" algn="l"/>
              </a:tabLst>
            </a:pPr>
            <a:endParaRPr lang="en-GB" sz="2400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>
              <a:tabLst>
                <a:tab pos="1169988" algn="l"/>
                <a:tab pos="1978025" algn="l"/>
              </a:tabLst>
            </a:pPr>
            <a:r>
              <a:rPr lang="en-GB" sz="2400" dirty="0"/>
              <a:t>What does “P </a:t>
            </a:r>
            <a:r>
              <a:rPr lang="en-GB" sz="2400" dirty="0">
                <a:sym typeface="Symbol" panose="05050102010706020507" pitchFamily="18" charset="2"/>
              </a:rPr>
              <a:t></a:t>
            </a:r>
            <a:r>
              <a:rPr lang="en-GB" sz="2400" dirty="0"/>
              <a:t> </a:t>
            </a:r>
            <a:r>
              <a:rPr lang="en-GB" sz="2400" dirty="0">
                <a:sym typeface="Symbol" panose="05050102010706020507" pitchFamily="18" charset="2"/>
              </a:rPr>
              <a:t></a:t>
            </a:r>
            <a:r>
              <a:rPr lang="en-GB" sz="2400" dirty="0"/>
              <a:t> satisfies I”  mean?</a:t>
            </a:r>
          </a:p>
          <a:p>
            <a:pPr>
              <a:tabLst>
                <a:tab pos="1169988" algn="l"/>
                <a:tab pos="1978025" algn="l"/>
              </a:tabLst>
            </a:pPr>
            <a:endParaRPr lang="en-GB" sz="1600" dirty="0"/>
          </a:p>
          <a:p>
            <a:pPr marL="627063">
              <a:tabLst>
                <a:tab pos="1169988" algn="l"/>
                <a:tab pos="1978025" algn="l"/>
              </a:tabLst>
            </a:pPr>
            <a:r>
              <a:rPr lang="en-GB" sz="2400" dirty="0"/>
              <a:t>I is consistent with P </a:t>
            </a:r>
            <a:r>
              <a:rPr lang="en-GB" sz="2400" dirty="0">
                <a:sym typeface="Symbol" panose="05050102010706020507" pitchFamily="18" charset="2"/>
              </a:rPr>
              <a:t></a:t>
            </a:r>
            <a:r>
              <a:rPr lang="en-GB" sz="2400" dirty="0"/>
              <a:t> </a:t>
            </a:r>
            <a:r>
              <a:rPr lang="en-GB" sz="2400" dirty="0">
                <a:sym typeface="Symbol" panose="05050102010706020507" pitchFamily="18" charset="2"/>
              </a:rPr>
              <a:t>?</a:t>
            </a:r>
          </a:p>
          <a:p>
            <a:pPr marL="627063" defTabSz="314325"/>
            <a:r>
              <a:rPr lang="en-GB" sz="2400" dirty="0">
                <a:solidFill>
                  <a:prstClr val="black"/>
                </a:solidFill>
              </a:rPr>
              <a:t>I is consistent with the completion of P </a:t>
            </a:r>
            <a:r>
              <a:rPr lang="en-GB" sz="2400" dirty="0">
                <a:solidFill>
                  <a:prstClr val="black"/>
                </a:solidFill>
                <a:sym typeface="Symbol" panose="05050102010706020507" pitchFamily="18" charset="2"/>
              </a:rPr>
              <a:t>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>
                <a:solidFill>
                  <a:prstClr val="black"/>
                </a:solidFill>
                <a:sym typeface="Symbol" panose="05050102010706020507" pitchFamily="18" charset="2"/>
              </a:rPr>
              <a:t>?</a:t>
            </a:r>
            <a:endParaRPr lang="en-GB" sz="900" dirty="0"/>
          </a:p>
          <a:p>
            <a:pPr marL="627063" defTabSz="314325"/>
            <a:r>
              <a:rPr lang="en-GB" sz="2400" dirty="0"/>
              <a:t>I is true in the intended/standard model of P </a:t>
            </a:r>
            <a:r>
              <a:rPr lang="en-GB" sz="2400" dirty="0">
                <a:sym typeface="Symbol" panose="05050102010706020507" pitchFamily="18" charset="2"/>
              </a:rPr>
              <a:t></a:t>
            </a:r>
            <a:r>
              <a:rPr lang="en-GB" sz="2400" dirty="0"/>
              <a:t> </a:t>
            </a:r>
            <a:r>
              <a:rPr lang="en-GB" sz="2400" dirty="0">
                <a:sym typeface="Symbol" panose="05050102010706020507" pitchFamily="18" charset="2"/>
              </a:rPr>
              <a:t>?</a:t>
            </a:r>
          </a:p>
          <a:p>
            <a:pPr marL="1169988" defTabSz="314325"/>
            <a:endParaRPr lang="en-GB" sz="2000" dirty="0">
              <a:sym typeface="Symbol" panose="05050102010706020507" pitchFamily="18" charset="2"/>
            </a:endParaRPr>
          </a:p>
          <a:p>
            <a:r>
              <a:rPr lang="en-GB" sz="2400" dirty="0"/>
              <a:t>In LPS there is no difference between G and I:</a:t>
            </a:r>
          </a:p>
          <a:p>
            <a:endParaRPr lang="en-GB" sz="1600" dirty="0"/>
          </a:p>
          <a:p>
            <a:r>
              <a:rPr lang="en-GB" sz="2400" dirty="0"/>
              <a:t>	G </a:t>
            </a:r>
            <a:r>
              <a:rPr lang="en-GB" sz="2400" dirty="0">
                <a:sym typeface="Symbol" panose="05050102010706020507" pitchFamily="18" charset="2"/>
              </a:rPr>
              <a:t>and I </a:t>
            </a:r>
            <a:r>
              <a:rPr lang="en-GB" sz="2400" dirty="0">
                <a:sym typeface="Symbol" panose="05050102010706020507" pitchFamily="18" charset="2"/>
              </a:rPr>
              <a:t>are both </a:t>
            </a:r>
            <a:r>
              <a:rPr lang="en-GB" sz="2400" dirty="0"/>
              <a:t>true in the intended/standard model of P </a:t>
            </a:r>
            <a:r>
              <a:rPr lang="en-GB" sz="2400" dirty="0">
                <a:sym typeface="Symbol" panose="05050102010706020507" pitchFamily="18" charset="2"/>
              </a:rPr>
              <a:t></a:t>
            </a:r>
            <a:r>
              <a:rPr lang="en-GB" sz="2400" dirty="0"/>
              <a:t> </a:t>
            </a:r>
            <a:r>
              <a:rPr lang="en-GB" sz="2400" dirty="0">
                <a:sym typeface="Symbol" panose="05050102010706020507" pitchFamily="18" charset="2"/>
              </a:rPr>
              <a:t>.</a:t>
            </a:r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006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2445" y="149751"/>
            <a:ext cx="8269410" cy="902985"/>
          </a:xfrm>
        </p:spPr>
        <p:txBody>
          <a:bodyPr>
            <a:normAutofit fontScale="90000"/>
          </a:bodyPr>
          <a:lstStyle/>
          <a:p>
            <a:r>
              <a:rPr lang="en-GB" dirty="0"/>
              <a:t>LPS is an instance of a more general, simplified variant of ALP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3187765"/>
            <a:ext cx="25359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445" y="1124744"/>
            <a:ext cx="7918899" cy="8371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An </a:t>
            </a:r>
            <a:r>
              <a:rPr lang="en-GB" sz="2000" i="1" dirty="0"/>
              <a:t>abductive framework</a:t>
            </a:r>
            <a:r>
              <a:rPr lang="en-GB" sz="2000" dirty="0"/>
              <a:t> is a triple </a:t>
            </a:r>
            <a:r>
              <a:rPr lang="en-GB" sz="2000" dirty="0">
                <a:sym typeface="Symbol" panose="05050102010706020507" pitchFamily="18" charset="2"/>
              </a:rPr>
              <a:t></a:t>
            </a:r>
            <a:r>
              <a:rPr lang="en-GB" sz="2000" dirty="0"/>
              <a:t>P, G, A</a:t>
            </a:r>
            <a:r>
              <a:rPr lang="en-GB" sz="2000" dirty="0">
                <a:sym typeface="Symbol" panose="05050102010706020507" pitchFamily="18" charset="2"/>
              </a:rPr>
              <a:t></a:t>
            </a:r>
            <a:r>
              <a:rPr lang="en-GB" sz="2000" dirty="0"/>
              <a:t> where </a:t>
            </a:r>
          </a:p>
          <a:p>
            <a:r>
              <a:rPr lang="en-GB" sz="2000" dirty="0"/>
              <a:t>	P 	logic program.</a:t>
            </a:r>
          </a:p>
          <a:p>
            <a:r>
              <a:rPr lang="en-GB" sz="2000" dirty="0"/>
              <a:t>	G 	sentences in </a:t>
            </a:r>
            <a:r>
              <a:rPr lang="en-GB" sz="2000" dirty="0">
                <a:solidFill>
                  <a:srgbClr val="FF0000"/>
                </a:solidFill>
              </a:rPr>
              <a:t>FOL.</a:t>
            </a:r>
          </a:p>
          <a:p>
            <a:r>
              <a:rPr lang="en-GB" sz="2000" dirty="0"/>
              <a:t>	A 	atomic sentences. </a:t>
            </a:r>
          </a:p>
          <a:p>
            <a:endParaRPr lang="en-GB" sz="1200" dirty="0"/>
          </a:p>
          <a:p>
            <a:r>
              <a:rPr lang="en-GB" sz="2000" dirty="0"/>
              <a:t>The</a:t>
            </a:r>
            <a:r>
              <a:rPr lang="en-GB" sz="2000" i="1" dirty="0"/>
              <a:t> task</a:t>
            </a:r>
            <a:r>
              <a:rPr lang="en-GB" sz="2000" dirty="0"/>
              <a:t> is to generate some </a:t>
            </a:r>
            <a:r>
              <a:rPr lang="en-GB" sz="2000" dirty="0">
                <a:sym typeface="Symbol" panose="05050102010706020507" pitchFamily="18" charset="2"/>
              </a:rPr>
              <a:t></a:t>
            </a:r>
            <a:r>
              <a:rPr lang="en-GB" sz="2000" dirty="0"/>
              <a:t>  </a:t>
            </a:r>
            <a:r>
              <a:rPr lang="en-GB" sz="2000" dirty="0">
                <a:sym typeface="Symbol" panose="05050102010706020507" pitchFamily="18" charset="2"/>
              </a:rPr>
              <a:t></a:t>
            </a:r>
            <a:r>
              <a:rPr lang="en-GB" sz="2000" dirty="0"/>
              <a:t>  A such that:</a:t>
            </a:r>
          </a:p>
          <a:p>
            <a:pPr>
              <a:tabLst>
                <a:tab pos="0" algn="l"/>
              </a:tabLst>
            </a:pPr>
            <a:r>
              <a:rPr lang="en-GB" sz="2000" dirty="0"/>
              <a:t>			G is true in the intended/standard model M of P </a:t>
            </a:r>
            <a:r>
              <a:rPr lang="en-GB" sz="2000" dirty="0">
                <a:sym typeface="Symbol" panose="05050102010706020507" pitchFamily="18" charset="2"/>
              </a:rPr>
              <a:t></a:t>
            </a:r>
            <a:r>
              <a:rPr lang="en-GB" sz="2000" dirty="0"/>
              <a:t> </a:t>
            </a:r>
            <a:r>
              <a:rPr lang="en-GB" sz="2000" dirty="0">
                <a:sym typeface="Symbol" panose="05050102010706020507" pitchFamily="18" charset="2"/>
              </a:rPr>
              <a:t></a:t>
            </a:r>
            <a:r>
              <a:rPr lang="en-GB" sz="2000" dirty="0"/>
              <a:t>.</a:t>
            </a:r>
          </a:p>
          <a:p>
            <a:pPr>
              <a:tabLst>
                <a:tab pos="0" algn="l"/>
              </a:tabLst>
            </a:pPr>
            <a:endParaRPr lang="en-GB" sz="1400" dirty="0"/>
          </a:p>
          <a:p>
            <a:pPr>
              <a:tabLst>
                <a:tab pos="0" algn="l"/>
              </a:tabLst>
            </a:pPr>
            <a:r>
              <a:rPr lang="en-GB" sz="2000" dirty="0"/>
              <a:t>	If P is a set of Horn clauses, </a:t>
            </a:r>
          </a:p>
          <a:p>
            <a:pPr>
              <a:tabLst>
                <a:tab pos="0" algn="l"/>
              </a:tabLst>
            </a:pPr>
            <a:r>
              <a:rPr lang="en-GB" sz="2000" dirty="0"/>
              <a:t>then </a:t>
            </a:r>
            <a:r>
              <a:rPr lang="en-GB" sz="2000" dirty="0"/>
              <a:t>the intended/standard model M of </a:t>
            </a:r>
            <a:r>
              <a:rPr lang="en-GB" sz="2000" dirty="0"/>
              <a:t>P </a:t>
            </a:r>
            <a:r>
              <a:rPr lang="en-GB" sz="2000" dirty="0">
                <a:sym typeface="Symbol" panose="05050102010706020507" pitchFamily="18" charset="2"/>
              </a:rPr>
              <a:t></a:t>
            </a:r>
            <a:r>
              <a:rPr lang="en-GB" sz="2000" dirty="0"/>
              <a:t> </a:t>
            </a:r>
            <a:r>
              <a:rPr lang="en-GB" sz="2000" dirty="0">
                <a:sym typeface="Symbol" panose="05050102010706020507" pitchFamily="18" charset="2"/>
              </a:rPr>
              <a:t></a:t>
            </a:r>
          </a:p>
          <a:p>
            <a:pPr>
              <a:tabLst>
                <a:tab pos="0" algn="l"/>
              </a:tabLst>
            </a:pPr>
            <a:r>
              <a:rPr lang="en-GB" sz="2000" dirty="0">
                <a:sym typeface="Symbol" panose="05050102010706020507" pitchFamily="18" charset="2"/>
              </a:rPr>
              <a:t>is the unique minimal model </a:t>
            </a:r>
            <a:r>
              <a:rPr lang="en-GB" sz="2000" dirty="0"/>
              <a:t>of P </a:t>
            </a:r>
            <a:r>
              <a:rPr lang="en-GB" sz="2000" dirty="0">
                <a:sym typeface="Symbol" panose="05050102010706020507" pitchFamily="18" charset="2"/>
              </a:rPr>
              <a:t></a:t>
            </a:r>
            <a:r>
              <a:rPr lang="en-GB" sz="2000" dirty="0"/>
              <a:t> </a:t>
            </a:r>
            <a:r>
              <a:rPr lang="en-GB" sz="2000" dirty="0">
                <a:sym typeface="Symbol" panose="05050102010706020507" pitchFamily="18" charset="2"/>
              </a:rPr>
              <a:t>.</a:t>
            </a:r>
          </a:p>
          <a:p>
            <a:pPr>
              <a:tabLst>
                <a:tab pos="0" algn="l"/>
              </a:tabLst>
            </a:pPr>
            <a:endParaRPr lang="en-GB" sz="2000" dirty="0">
              <a:sym typeface="Symbol" panose="05050102010706020507" pitchFamily="18" charset="2"/>
            </a:endParaRPr>
          </a:p>
          <a:p>
            <a:pPr>
              <a:tabLst>
                <a:tab pos="0" algn="l"/>
              </a:tabLst>
            </a:pPr>
            <a:r>
              <a:rPr lang="en-GB" sz="2000" dirty="0">
                <a:sym typeface="Symbol" panose="05050102010706020507" pitchFamily="18" charset="2"/>
              </a:rPr>
              <a:t>Advantages of the simplified semantics:</a:t>
            </a:r>
          </a:p>
          <a:p>
            <a:pPr>
              <a:tabLst>
                <a:tab pos="0" algn="l"/>
              </a:tabLst>
            </a:pPr>
            <a:endParaRPr lang="en-GB" sz="1050" dirty="0">
              <a:sym typeface="Symbol" panose="05050102010706020507" pitchFamily="18" charset="2"/>
            </a:endParaRPr>
          </a:p>
          <a:p>
            <a:pPr>
              <a:tabLst>
                <a:tab pos="0" algn="l"/>
              </a:tabLst>
            </a:pPr>
            <a:r>
              <a:rPr lang="en-GB" sz="2000" dirty="0">
                <a:sym typeface="Symbol" panose="05050102010706020507" pitchFamily="18" charset="2"/>
              </a:rPr>
              <a:t>		G can be an arbitrary set of FOL sentences (+aggregation operators).</a:t>
            </a:r>
          </a:p>
          <a:p>
            <a:pPr>
              <a:tabLst>
                <a:tab pos="0" algn="l"/>
              </a:tabLst>
            </a:pPr>
            <a:r>
              <a:rPr lang="en-GB" sz="2000" dirty="0">
                <a:sym typeface="Symbol" panose="05050102010706020507" pitchFamily="18" charset="2"/>
              </a:rPr>
              <a:t>		 can be infinite.</a:t>
            </a:r>
          </a:p>
          <a:p>
            <a:pPr>
              <a:tabLst>
                <a:tab pos="0" algn="l"/>
              </a:tabLst>
            </a:pPr>
            <a:r>
              <a:rPr lang="en-GB" sz="2000" dirty="0">
                <a:sym typeface="Symbol" panose="05050102010706020507" pitchFamily="18" charset="2"/>
              </a:rPr>
              <a:t>	</a:t>
            </a:r>
          </a:p>
          <a:p>
            <a:pPr>
              <a:tabLst>
                <a:tab pos="0" algn="l"/>
              </a:tabLst>
            </a:pPr>
            <a:r>
              <a:rPr lang="en-GB" sz="2000" dirty="0">
                <a:sym typeface="Symbol" panose="05050102010706020507" pitchFamily="18" charset="2"/>
              </a:rPr>
              <a:t>		This is like the standard model of arithmetic (defined by Horn clauses)</a:t>
            </a:r>
          </a:p>
          <a:p>
            <a:pPr>
              <a:tabLst>
                <a:tab pos="0" algn="l"/>
              </a:tabLst>
            </a:pPr>
            <a:r>
              <a:rPr lang="en-GB" sz="2000" dirty="0">
                <a:sym typeface="Symbol" panose="05050102010706020507" pitchFamily="18" charset="2"/>
              </a:rPr>
              <a:t>		compared with first-order axioms for arithmetic.</a:t>
            </a:r>
          </a:p>
          <a:p>
            <a:pPr>
              <a:tabLst>
                <a:tab pos="0" algn="l"/>
              </a:tabLst>
            </a:pPr>
            <a:endParaRPr lang="en-GB" sz="2000" dirty="0">
              <a:sym typeface="Symbol" panose="05050102010706020507" pitchFamily="18" charset="2"/>
            </a:endParaRPr>
          </a:p>
          <a:p>
            <a:pPr>
              <a:tabLst>
                <a:tab pos="0" algn="l"/>
              </a:tabLst>
            </a:pPr>
            <a:endParaRPr lang="en-GB" sz="2000" dirty="0">
              <a:sym typeface="Symbol" panose="05050102010706020507" pitchFamily="18" charset="2"/>
            </a:endParaRPr>
          </a:p>
          <a:p>
            <a:pPr>
              <a:tabLst>
                <a:tab pos="0" algn="l"/>
              </a:tabLst>
            </a:pPr>
            <a:endParaRPr lang="en-GB" sz="2000" dirty="0"/>
          </a:p>
          <a:p>
            <a:endParaRPr lang="en-GB" sz="2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GB" sz="2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GB" sz="2400" dirty="0"/>
          </a:p>
          <a:p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278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5536" y="-66111"/>
            <a:ext cx="9505056" cy="1143000"/>
          </a:xfrm>
        </p:spPr>
        <p:txBody>
          <a:bodyPr>
            <a:normAutofit/>
          </a:bodyPr>
          <a:lstStyle/>
          <a:p>
            <a:r>
              <a:rPr lang="en-GB" dirty="0"/>
              <a:t>LPS is an instance of the simplified variant of ALP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3187765"/>
            <a:ext cx="25359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0117" y="836712"/>
            <a:ext cx="7220246" cy="7940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An </a:t>
            </a:r>
            <a:r>
              <a:rPr lang="en-GB" sz="2000" i="1" dirty="0"/>
              <a:t>LPS framework</a:t>
            </a:r>
            <a:r>
              <a:rPr lang="en-GB" sz="2000" dirty="0"/>
              <a:t> is a triple </a:t>
            </a:r>
            <a:r>
              <a:rPr lang="en-GB" sz="2000" dirty="0">
                <a:sym typeface="Symbol" panose="05050102010706020507" pitchFamily="18" charset="2"/>
              </a:rPr>
              <a:t></a:t>
            </a:r>
            <a:r>
              <a:rPr lang="en-GB" sz="2000" dirty="0"/>
              <a:t>P, G, A</a:t>
            </a:r>
            <a:r>
              <a:rPr lang="en-GB" sz="2000" dirty="0">
                <a:sym typeface="Symbol" panose="05050102010706020507" pitchFamily="18" charset="2"/>
              </a:rPr>
              <a:t> </a:t>
            </a:r>
            <a:r>
              <a:rPr lang="en-GB" sz="2000" dirty="0"/>
              <a:t>where </a:t>
            </a:r>
          </a:p>
          <a:p>
            <a:r>
              <a:rPr lang="en-GB" sz="2000" dirty="0"/>
              <a:t>	P 	logic program.</a:t>
            </a:r>
          </a:p>
          <a:p>
            <a:r>
              <a:rPr lang="en-GB" sz="2000" dirty="0"/>
              <a:t>	G 	reactive rules and constraints.</a:t>
            </a:r>
            <a:endParaRPr lang="en-GB" sz="2000" dirty="0">
              <a:solidFill>
                <a:srgbClr val="FF0000"/>
              </a:solidFill>
            </a:endParaRPr>
          </a:p>
          <a:p>
            <a:r>
              <a:rPr lang="en-GB" sz="2000" dirty="0"/>
              <a:t>	A 	atomic sentences. </a:t>
            </a:r>
          </a:p>
          <a:p>
            <a:endParaRPr lang="en-GB" sz="1200" dirty="0"/>
          </a:p>
          <a:p>
            <a:r>
              <a:rPr lang="en-GB" sz="2000" dirty="0"/>
              <a:t>The </a:t>
            </a:r>
            <a:r>
              <a:rPr lang="en-GB" sz="2000" i="1" dirty="0"/>
              <a:t>task</a:t>
            </a:r>
            <a:r>
              <a:rPr lang="en-GB" sz="2000" dirty="0"/>
              <a:t> is to generate some </a:t>
            </a:r>
            <a:r>
              <a:rPr lang="en-GB" sz="2000" dirty="0">
                <a:sym typeface="Symbol" panose="05050102010706020507" pitchFamily="18" charset="2"/>
              </a:rPr>
              <a:t></a:t>
            </a:r>
            <a:r>
              <a:rPr lang="en-GB" sz="2000" dirty="0"/>
              <a:t>  </a:t>
            </a:r>
            <a:r>
              <a:rPr lang="en-GB" sz="2000" dirty="0">
                <a:sym typeface="Symbol" panose="05050102010706020507" pitchFamily="18" charset="2"/>
              </a:rPr>
              <a:t></a:t>
            </a:r>
            <a:r>
              <a:rPr lang="en-GB" sz="2000" dirty="0"/>
              <a:t>  A, such that:</a:t>
            </a:r>
          </a:p>
          <a:p>
            <a:pPr>
              <a:tabLst>
                <a:tab pos="0" algn="l"/>
              </a:tabLst>
            </a:pPr>
            <a:r>
              <a:rPr lang="en-GB" sz="2000" dirty="0"/>
              <a:t>			G is true in the intended/standard model M of P </a:t>
            </a:r>
            <a:r>
              <a:rPr lang="en-GB" sz="2000" dirty="0">
                <a:sym typeface="Symbol" panose="05050102010706020507" pitchFamily="18" charset="2"/>
              </a:rPr>
              <a:t></a:t>
            </a:r>
            <a:r>
              <a:rPr lang="en-GB" sz="2000" dirty="0"/>
              <a:t> </a:t>
            </a:r>
            <a:r>
              <a:rPr lang="en-GB" sz="2000" dirty="0">
                <a:sym typeface="Symbol" panose="05050102010706020507" pitchFamily="18" charset="2"/>
              </a:rPr>
              <a:t>F</a:t>
            </a:r>
            <a:r>
              <a:rPr lang="en-GB" sz="2000" dirty="0"/>
              <a:t> </a:t>
            </a:r>
            <a:r>
              <a:rPr lang="en-GB" sz="2000" dirty="0">
                <a:sym typeface="Symbol" panose="05050102010706020507" pitchFamily="18" charset="2"/>
              </a:rPr>
              <a:t></a:t>
            </a:r>
            <a:r>
              <a:rPr lang="en-GB" sz="2000" dirty="0"/>
              <a:t> </a:t>
            </a:r>
            <a:r>
              <a:rPr lang="en-GB" sz="2000" dirty="0">
                <a:sym typeface="Symbol" panose="05050102010706020507" pitchFamily="18" charset="2"/>
              </a:rPr>
              <a:t></a:t>
            </a:r>
            <a:endParaRPr lang="en-GB" sz="2000" dirty="0"/>
          </a:p>
          <a:p>
            <a:pPr>
              <a:tabLst>
                <a:tab pos="0" algn="l"/>
              </a:tabLst>
            </a:pPr>
            <a:r>
              <a:rPr lang="en-GB" sz="1400" dirty="0"/>
              <a:t>			</a:t>
            </a:r>
            <a:r>
              <a:rPr lang="en-GB" sz="2000" dirty="0"/>
              <a:t>where F is a set of frame axioms.</a:t>
            </a:r>
          </a:p>
          <a:p>
            <a:pPr>
              <a:tabLst>
                <a:tab pos="0" algn="l"/>
              </a:tabLst>
            </a:pPr>
            <a:endParaRPr lang="en-GB" sz="1100" dirty="0"/>
          </a:p>
          <a:p>
            <a:pPr>
              <a:tabLst>
                <a:tab pos="0" algn="l"/>
              </a:tabLst>
            </a:pPr>
            <a:r>
              <a:rPr lang="en-GB" sz="2000" dirty="0">
                <a:sym typeface="Symbol" panose="05050102010706020507" pitchFamily="18" charset="2"/>
              </a:rPr>
              <a:t></a:t>
            </a:r>
            <a:r>
              <a:rPr lang="en-GB" sz="2000" dirty="0"/>
              <a:t> can be generated destructively without using F.</a:t>
            </a:r>
          </a:p>
          <a:p>
            <a:pPr>
              <a:tabLst>
                <a:tab pos="0" algn="l"/>
              </a:tabLst>
            </a:pPr>
            <a:r>
              <a:rPr lang="en-GB" sz="2000" dirty="0"/>
              <a:t>But F is true in M.</a:t>
            </a:r>
          </a:p>
          <a:p>
            <a:pPr>
              <a:tabLst>
                <a:tab pos="0" algn="l"/>
              </a:tabLst>
            </a:pPr>
            <a:endParaRPr lang="en-GB" sz="1100" dirty="0"/>
          </a:p>
          <a:p>
            <a:pPr>
              <a:tabLst>
                <a:tab pos="0" algn="l"/>
              </a:tabLst>
            </a:pPr>
            <a:r>
              <a:rPr lang="en-GB" sz="2000" dirty="0"/>
              <a:t>	There can be many such </a:t>
            </a:r>
            <a:r>
              <a:rPr lang="en-GB" sz="2000" dirty="0">
                <a:sym typeface="Symbol" panose="05050102010706020507" pitchFamily="18" charset="2"/>
              </a:rPr>
              <a:t>.</a:t>
            </a:r>
            <a:endParaRPr lang="en-GB" sz="2000" dirty="0"/>
          </a:p>
          <a:p>
            <a:pPr>
              <a:tabLst>
                <a:tab pos="0" algn="l"/>
              </a:tabLst>
            </a:pPr>
            <a:r>
              <a:rPr lang="en-GB" sz="2000" dirty="0"/>
              <a:t>It is often desirable to generate the best </a:t>
            </a:r>
            <a:r>
              <a:rPr lang="en-GB" sz="2000" dirty="0">
                <a:sym typeface="Symbol" panose="05050102010706020507" pitchFamily="18" charset="2"/>
              </a:rPr>
              <a:t></a:t>
            </a:r>
            <a:r>
              <a:rPr lang="en-GB" sz="2000" dirty="0"/>
              <a:t> possible.</a:t>
            </a:r>
            <a:r>
              <a:rPr lang="en-GB" sz="1600" dirty="0"/>
              <a:t>	</a:t>
            </a:r>
          </a:p>
          <a:p>
            <a:pPr>
              <a:tabLst>
                <a:tab pos="0" algn="l"/>
              </a:tabLst>
            </a:pPr>
            <a:endParaRPr lang="en-GB" sz="1100" dirty="0"/>
          </a:p>
          <a:p>
            <a:pPr>
              <a:tabLst>
                <a:tab pos="0" algn="l"/>
              </a:tabLst>
            </a:pPr>
            <a:r>
              <a:rPr lang="en-GB" sz="2000" dirty="0"/>
              <a:t>In the current implementation, </a:t>
            </a:r>
          </a:p>
          <a:p>
            <a:pPr>
              <a:tabLst>
                <a:tab pos="0" algn="l"/>
              </a:tabLst>
            </a:pPr>
            <a:r>
              <a:rPr lang="en-GB" sz="2000" dirty="0"/>
              <a:t>the only way to indicate that one </a:t>
            </a:r>
            <a:r>
              <a:rPr lang="en-GB" sz="2000" dirty="0">
                <a:sym typeface="Symbol" panose="05050102010706020507" pitchFamily="18" charset="2"/>
              </a:rPr>
              <a:t></a:t>
            </a:r>
            <a:r>
              <a:rPr lang="en-GB" sz="2000" dirty="0"/>
              <a:t> is better than another </a:t>
            </a:r>
            <a:r>
              <a:rPr lang="en-GB" sz="2000" dirty="0">
                <a:sym typeface="Symbol" panose="05050102010706020507" pitchFamily="18" charset="2"/>
              </a:rPr>
              <a:t></a:t>
            </a:r>
            <a:r>
              <a:rPr lang="en-GB" sz="2000" dirty="0"/>
              <a:t> </a:t>
            </a:r>
          </a:p>
          <a:p>
            <a:pPr>
              <a:tabLst>
                <a:tab pos="0" algn="l"/>
              </a:tabLst>
            </a:pPr>
            <a:r>
              <a:rPr lang="en-GB" sz="2000" dirty="0"/>
              <a:t>is indirectly by ordering clauses.</a:t>
            </a:r>
          </a:p>
          <a:p>
            <a:pPr>
              <a:tabLst>
                <a:tab pos="0" algn="l"/>
              </a:tabLst>
            </a:pPr>
            <a:endParaRPr lang="en-GB" sz="1100" dirty="0"/>
          </a:p>
          <a:p>
            <a:pPr>
              <a:tabLst>
                <a:tab pos="0" algn="l"/>
              </a:tabLst>
            </a:pPr>
            <a:r>
              <a:rPr lang="en-GB" sz="2000" dirty="0"/>
              <a:t>Or by introducing extra conditions into clauses and rules.</a:t>
            </a:r>
          </a:p>
          <a:p>
            <a:pPr>
              <a:tabLst>
                <a:tab pos="0" algn="l"/>
              </a:tabLst>
            </a:pPr>
            <a:endParaRPr lang="en-GB" sz="2000" dirty="0">
              <a:sym typeface="Symbol" panose="05050102010706020507" pitchFamily="18" charset="2"/>
            </a:endParaRPr>
          </a:p>
          <a:p>
            <a:pPr>
              <a:tabLst>
                <a:tab pos="0" algn="l"/>
              </a:tabLst>
            </a:pPr>
            <a:endParaRPr lang="en-GB" sz="2000" dirty="0"/>
          </a:p>
          <a:p>
            <a:endParaRPr lang="en-GB" sz="2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GB" sz="2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GB" sz="2400" dirty="0"/>
          </a:p>
          <a:p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058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8612" y="-107550"/>
            <a:ext cx="7527550" cy="1143000"/>
          </a:xfrm>
        </p:spPr>
        <p:txBody>
          <a:bodyPr>
            <a:normAutofit/>
          </a:bodyPr>
          <a:lstStyle/>
          <a:p>
            <a:r>
              <a:rPr lang="en-GB" dirty="0"/>
              <a:t>Related frameworks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3187765"/>
            <a:ext cx="25359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9132" y="1035450"/>
            <a:ext cx="8136904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</a:tabLst>
            </a:pPr>
            <a:endParaRPr lang="en-GB" sz="1400" dirty="0"/>
          </a:p>
          <a:p>
            <a:pPr>
              <a:tabLst>
                <a:tab pos="0" algn="l"/>
              </a:tabLst>
            </a:pPr>
            <a:r>
              <a:rPr lang="en-GB" sz="2000" dirty="0">
                <a:solidFill>
                  <a:srgbClr val="0000FF"/>
                </a:solidFill>
              </a:rPr>
              <a:t>FO(ID)  </a:t>
            </a:r>
            <a:r>
              <a:rPr lang="en-GB" sz="2000" dirty="0"/>
              <a:t>- </a:t>
            </a:r>
            <a:r>
              <a:rPr lang="en-GB" sz="2000" dirty="0" err="1"/>
              <a:t>Denecker</a:t>
            </a:r>
            <a:r>
              <a:rPr lang="en-GB" sz="2000" dirty="0"/>
              <a:t>, M. (2000). Extending classical logic with inductive definitions. Computational Logic—CL 2000 </a:t>
            </a:r>
            <a:endParaRPr lang="en-US" sz="2000" dirty="0"/>
          </a:p>
          <a:p>
            <a:pPr>
              <a:tabLst>
                <a:tab pos="0" algn="l"/>
              </a:tabLst>
            </a:pPr>
            <a:endParaRPr lang="en-US" sz="2000" dirty="0">
              <a:solidFill>
                <a:srgbClr val="0000FF"/>
              </a:solidFill>
            </a:endParaRPr>
          </a:p>
          <a:p>
            <a:pPr>
              <a:tabLst>
                <a:tab pos="0" algn="l"/>
              </a:tabLst>
            </a:pPr>
            <a:r>
              <a:rPr lang="en-US" sz="2000" dirty="0">
                <a:solidFill>
                  <a:srgbClr val="0000FF"/>
                </a:solidFill>
              </a:rPr>
              <a:t>SCIFF</a:t>
            </a:r>
            <a:r>
              <a:rPr lang="en-US" sz="2000" dirty="0"/>
              <a:t> - </a:t>
            </a:r>
            <a:r>
              <a:rPr lang="en-GB" sz="2000" dirty="0"/>
              <a:t>Alberti, M., </a:t>
            </a:r>
            <a:r>
              <a:rPr lang="en-GB" sz="2000" dirty="0" err="1"/>
              <a:t>Gavanelli</a:t>
            </a:r>
            <a:r>
              <a:rPr lang="en-GB" sz="2000" dirty="0"/>
              <a:t>, M., </a:t>
            </a:r>
            <a:r>
              <a:rPr lang="en-GB" sz="2000" dirty="0" err="1"/>
              <a:t>Lamma</a:t>
            </a:r>
            <a:r>
              <a:rPr lang="en-GB" sz="2000" dirty="0"/>
              <a:t>, E., Mello, P., </a:t>
            </a:r>
            <a:r>
              <a:rPr lang="en-GB" sz="2000" dirty="0" err="1"/>
              <a:t>Torroni</a:t>
            </a:r>
            <a:r>
              <a:rPr lang="en-GB" sz="2000" dirty="0"/>
              <a:t>, P. &amp; </a:t>
            </a:r>
            <a:r>
              <a:rPr lang="en-GB" sz="2000" dirty="0" err="1"/>
              <a:t>Sartor</a:t>
            </a:r>
            <a:r>
              <a:rPr lang="en-GB" sz="2000" dirty="0"/>
              <a:t>, G. (2006). Mapping deontic operators to abductive expectations. </a:t>
            </a:r>
          </a:p>
          <a:p>
            <a:pPr>
              <a:tabLst>
                <a:tab pos="0" algn="l"/>
              </a:tabLst>
            </a:pPr>
            <a:endParaRPr lang="en-US" sz="1400" dirty="0"/>
          </a:p>
          <a:p>
            <a:pPr>
              <a:tabLst>
                <a:tab pos="0" algn="l"/>
              </a:tabLst>
            </a:pPr>
            <a:r>
              <a:rPr lang="en-US" sz="2000" dirty="0" err="1">
                <a:solidFill>
                  <a:srgbClr val="0000FF"/>
                </a:solidFill>
              </a:rPr>
              <a:t>MetaTem</a:t>
            </a:r>
            <a:r>
              <a:rPr lang="en-US" sz="2000" dirty="0"/>
              <a:t> - </a:t>
            </a:r>
            <a:r>
              <a:rPr lang="en-GB" sz="2000" dirty="0" err="1"/>
              <a:t>Barringer</a:t>
            </a:r>
            <a:r>
              <a:rPr lang="en-GB" sz="2000" dirty="0"/>
              <a:t>, H., Fisher, M., </a:t>
            </a:r>
            <a:r>
              <a:rPr lang="en-GB" sz="2000" dirty="0" err="1"/>
              <a:t>Gabbay</a:t>
            </a:r>
            <a:r>
              <a:rPr lang="en-GB" sz="2000" dirty="0"/>
              <a:t>, D., Owens, R. and Reynolds, M. (1996). </a:t>
            </a:r>
            <a:r>
              <a:rPr lang="en-GB" sz="2000" i="1" dirty="0"/>
              <a:t>The imperative future: principles of executable temporal logic</a:t>
            </a:r>
            <a:r>
              <a:rPr lang="en-GB" sz="2000" dirty="0"/>
              <a:t>. John Wiley &amp; Sons.  </a:t>
            </a:r>
          </a:p>
          <a:p>
            <a:pPr>
              <a:tabLst>
                <a:tab pos="0" algn="l"/>
              </a:tabLst>
            </a:pPr>
            <a:endParaRPr lang="en-US" sz="1400" dirty="0"/>
          </a:p>
          <a:p>
            <a:pPr>
              <a:tabLst>
                <a:tab pos="0" algn="l"/>
              </a:tabLst>
            </a:pPr>
            <a:r>
              <a:rPr lang="en-US" sz="2000" dirty="0">
                <a:solidFill>
                  <a:srgbClr val="0000FF"/>
                </a:solidFill>
              </a:rPr>
              <a:t>Transaction Logic </a:t>
            </a:r>
            <a:r>
              <a:rPr lang="en-US" sz="2000" dirty="0"/>
              <a:t>- </a:t>
            </a:r>
            <a:r>
              <a:rPr lang="en-GB" sz="2000" dirty="0"/>
              <a:t>Bonner, A. and </a:t>
            </a:r>
            <a:r>
              <a:rPr lang="en-GB" sz="2000" dirty="0" err="1"/>
              <a:t>Kifer</a:t>
            </a:r>
            <a:r>
              <a:rPr lang="en-GB" sz="2000" dirty="0"/>
              <a:t>, M. 1993.Transaction logic programming. In Logic Programming: Proc. of the 10th International Conf. </a:t>
            </a:r>
          </a:p>
          <a:p>
            <a:pPr>
              <a:tabLst>
                <a:tab pos="0" algn="l"/>
              </a:tabLst>
            </a:pPr>
            <a:endParaRPr lang="en-GB" sz="1400" dirty="0"/>
          </a:p>
          <a:p>
            <a:pPr>
              <a:tabLst>
                <a:tab pos="0" algn="l"/>
              </a:tabLst>
            </a:pPr>
            <a:r>
              <a:rPr lang="en-GB" sz="2000" dirty="0">
                <a:solidFill>
                  <a:srgbClr val="0000FF"/>
                </a:solidFill>
              </a:rPr>
              <a:t>CHR</a:t>
            </a:r>
            <a:r>
              <a:rPr lang="en-GB" sz="2000" dirty="0"/>
              <a:t> - </a:t>
            </a:r>
            <a:r>
              <a:rPr lang="en-GB" sz="2000" dirty="0" err="1"/>
              <a:t>Frühwirth</a:t>
            </a:r>
            <a:r>
              <a:rPr lang="en-GB" sz="2000" dirty="0"/>
              <a:t>, T. 2009. Constraint Handling Rules. Cambridge University Press. </a:t>
            </a:r>
            <a:endParaRPr lang="en-US" sz="2000" dirty="0"/>
          </a:p>
          <a:p>
            <a:pPr>
              <a:tabLst>
                <a:tab pos="0" algn="l"/>
              </a:tabLst>
            </a:pPr>
            <a:endParaRPr lang="en-US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67064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67544" y="1196752"/>
            <a:ext cx="84352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</a:rPr>
              <a:t>FO(ID)  </a:t>
            </a:r>
            <a:r>
              <a:rPr lang="en-GB" sz="2400" dirty="0"/>
              <a:t>- </a:t>
            </a:r>
            <a:r>
              <a:rPr lang="en-GB" sz="2400" dirty="0" err="1"/>
              <a:t>Denecker</a:t>
            </a:r>
            <a:r>
              <a:rPr lang="en-GB" sz="2400" dirty="0"/>
              <a:t>, M. (2000). Extending classical logic with inductive definitions. </a:t>
            </a:r>
          </a:p>
          <a:p>
            <a:endParaRPr lang="en-GB" sz="2400" dirty="0">
              <a:latin typeface="CMR10"/>
            </a:endParaRPr>
          </a:p>
          <a:p>
            <a:endParaRPr lang="en-GB" sz="2400" dirty="0">
              <a:latin typeface="CMR10"/>
            </a:endParaRPr>
          </a:p>
          <a:p>
            <a:r>
              <a:rPr lang="en-GB" sz="2400" dirty="0"/>
              <a:t>	Combines </a:t>
            </a:r>
          </a:p>
          <a:p>
            <a:r>
              <a:rPr lang="en-GB" sz="2400" dirty="0"/>
              <a:t>	classical (non-</a:t>
            </a:r>
            <a:r>
              <a:rPr lang="en-GB" sz="2400" dirty="0" err="1"/>
              <a:t>Herbrand</a:t>
            </a:r>
            <a:r>
              <a:rPr lang="en-GB" sz="2400" dirty="0"/>
              <a:t>) logical consequence for </a:t>
            </a:r>
            <a:r>
              <a:rPr lang="en-GB" sz="2400" dirty="0">
                <a:solidFill>
                  <a:srgbClr val="0000FF"/>
                </a:solidFill>
              </a:rPr>
              <a:t>FOL </a:t>
            </a:r>
            <a:r>
              <a:rPr lang="en-GB" sz="2400" dirty="0"/>
              <a:t>with</a:t>
            </a:r>
          </a:p>
          <a:p>
            <a:r>
              <a:rPr lang="en-GB" sz="2400" dirty="0"/>
              <a:t>	well-founded semantics for </a:t>
            </a:r>
            <a:r>
              <a:rPr lang="en-GB" sz="2400" dirty="0">
                <a:solidFill>
                  <a:srgbClr val="0000FF"/>
                </a:solidFill>
              </a:rPr>
              <a:t>logic programs.</a:t>
            </a:r>
            <a:endParaRPr lang="en-GB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8420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4646" y="642075"/>
            <a:ext cx="8525876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SCIFF - </a:t>
            </a:r>
            <a:r>
              <a:rPr lang="en-GB" dirty="0"/>
              <a:t>Alberti, M., </a:t>
            </a:r>
            <a:r>
              <a:rPr lang="en-GB" dirty="0" err="1"/>
              <a:t>Gavanelli</a:t>
            </a:r>
            <a:r>
              <a:rPr lang="en-GB" dirty="0"/>
              <a:t>, M., </a:t>
            </a:r>
            <a:r>
              <a:rPr lang="en-GB" dirty="0" err="1"/>
              <a:t>Lamma</a:t>
            </a:r>
            <a:r>
              <a:rPr lang="en-GB" dirty="0"/>
              <a:t>, E., Mello, P., </a:t>
            </a:r>
            <a:r>
              <a:rPr lang="en-GB" dirty="0" err="1"/>
              <a:t>Torroni</a:t>
            </a:r>
            <a:r>
              <a:rPr lang="en-GB" dirty="0"/>
              <a:t>, P. &amp; </a:t>
            </a:r>
            <a:r>
              <a:rPr lang="en-GB" dirty="0" err="1"/>
              <a:t>Sartor</a:t>
            </a:r>
            <a:r>
              <a:rPr lang="en-GB" dirty="0"/>
              <a:t>, G. (2006). Mapping deontic operators to abductive expectations. </a:t>
            </a:r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3187765"/>
            <a:ext cx="25359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9132" y="103545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22334" y="1848093"/>
            <a:ext cx="839684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An </a:t>
            </a:r>
            <a:r>
              <a:rPr lang="en-GB" sz="2400" i="1" dirty="0"/>
              <a:t> ALP framework</a:t>
            </a:r>
            <a:r>
              <a:rPr lang="en-GB" sz="2400" dirty="0"/>
              <a:t> is </a:t>
            </a:r>
            <a:r>
              <a:rPr lang="en-GB" sz="2400" dirty="0">
                <a:sym typeface="Symbol" panose="05050102010706020507" pitchFamily="18" charset="2"/>
              </a:rPr>
              <a:t></a:t>
            </a:r>
            <a:r>
              <a:rPr lang="en-GB" sz="2400" dirty="0"/>
              <a:t>P, I, A</a:t>
            </a:r>
            <a:r>
              <a:rPr lang="en-GB" sz="2400" dirty="0">
                <a:sym typeface="Symbol" panose="05050102010706020507" pitchFamily="18" charset="2"/>
              </a:rPr>
              <a:t></a:t>
            </a:r>
            <a:r>
              <a:rPr lang="en-GB" sz="2400" dirty="0"/>
              <a:t> where </a:t>
            </a:r>
          </a:p>
          <a:p>
            <a:r>
              <a:rPr lang="en-GB" sz="2400" dirty="0"/>
              <a:t>given G, the </a:t>
            </a:r>
            <a:r>
              <a:rPr lang="en-GB" sz="2400" i="1" dirty="0"/>
              <a:t> task</a:t>
            </a:r>
            <a:r>
              <a:rPr lang="en-GB" sz="2400" dirty="0"/>
              <a:t> is to generate some </a:t>
            </a:r>
            <a:r>
              <a:rPr lang="en-GB" sz="2400" dirty="0">
                <a:sym typeface="Symbol" panose="05050102010706020507" pitchFamily="18" charset="2"/>
              </a:rPr>
              <a:t></a:t>
            </a:r>
            <a:r>
              <a:rPr lang="en-GB" sz="2400" dirty="0"/>
              <a:t>  </a:t>
            </a:r>
            <a:r>
              <a:rPr lang="en-GB" sz="2400" dirty="0">
                <a:sym typeface="Symbol" panose="05050102010706020507" pitchFamily="18" charset="2"/>
              </a:rPr>
              <a:t></a:t>
            </a:r>
            <a:r>
              <a:rPr lang="en-GB" sz="2400" dirty="0"/>
              <a:t>  A, such that:</a:t>
            </a:r>
          </a:p>
          <a:p>
            <a:endParaRPr lang="en-GB" sz="600" dirty="0"/>
          </a:p>
          <a:p>
            <a:pPr>
              <a:tabLst>
                <a:tab pos="0" algn="l"/>
              </a:tabLst>
            </a:pPr>
            <a:r>
              <a:rPr lang="en-GB" sz="2400" dirty="0"/>
              <a:t>		the completion of P </a:t>
            </a:r>
            <a:r>
              <a:rPr lang="en-GB" sz="2400" dirty="0">
                <a:sym typeface="Symbol" panose="05050102010706020507" pitchFamily="18" charset="2"/>
              </a:rPr>
              <a:t></a:t>
            </a:r>
            <a:r>
              <a:rPr lang="en-GB" sz="2400" dirty="0"/>
              <a:t> </a:t>
            </a:r>
            <a:r>
              <a:rPr lang="en-GB" sz="2400" dirty="0">
                <a:sym typeface="Symbol" panose="05050102010706020507" pitchFamily="18" charset="2"/>
              </a:rPr>
              <a:t></a:t>
            </a:r>
            <a:r>
              <a:rPr lang="en-GB" sz="2400" dirty="0"/>
              <a:t> 	logically implies G </a:t>
            </a:r>
            <a:r>
              <a:rPr lang="en-GB" sz="2400" dirty="0">
                <a:sym typeface="Symbol" panose="05050102010706020507" pitchFamily="18" charset="2"/>
              </a:rPr>
              <a:t> I.</a:t>
            </a:r>
            <a:r>
              <a:rPr lang="en-GB" sz="2400" dirty="0"/>
              <a:t> </a:t>
            </a:r>
          </a:p>
          <a:p>
            <a:pPr>
              <a:tabLst>
                <a:tab pos="0" algn="l"/>
              </a:tabLst>
            </a:pPr>
            <a:endParaRPr lang="en-GB" sz="2400" dirty="0"/>
          </a:p>
          <a:p>
            <a:pPr>
              <a:tabLst>
                <a:tab pos="0" algn="l"/>
              </a:tabLst>
            </a:pPr>
            <a:r>
              <a:rPr lang="en-GB" sz="2400" dirty="0"/>
              <a:t>SCIFF extends the IFF proof procedure of Fung and Kowalski 1997.</a:t>
            </a:r>
          </a:p>
          <a:p>
            <a:pPr>
              <a:tabLst>
                <a:tab pos="0" algn="l"/>
              </a:tabLst>
            </a:pPr>
            <a:endParaRPr lang="en-GB" sz="2400" dirty="0"/>
          </a:p>
          <a:p>
            <a:pPr>
              <a:tabLst>
                <a:tab pos="0" algn="l"/>
              </a:tabLst>
            </a:pPr>
            <a:r>
              <a:rPr lang="en-GB" sz="2400" dirty="0"/>
              <a:t>Assumptions can be </a:t>
            </a:r>
            <a:endParaRPr lang="en-GB" sz="400" dirty="0"/>
          </a:p>
          <a:p>
            <a:pPr>
              <a:tabLst>
                <a:tab pos="0" algn="l"/>
              </a:tabLst>
            </a:pPr>
            <a:endParaRPr lang="en-GB" sz="400" dirty="0"/>
          </a:p>
          <a:p>
            <a:pPr>
              <a:tabLst>
                <a:tab pos="0" algn="l"/>
              </a:tabLst>
            </a:pPr>
            <a:r>
              <a:rPr lang="en-GB" sz="2400" dirty="0"/>
              <a:t>		positive  expectations of actions that ought to happen 				negative expectations of actions that ought not to happen.</a:t>
            </a:r>
          </a:p>
        </p:txBody>
      </p:sp>
    </p:spTree>
    <p:extLst>
      <p:ext uri="{BB962C8B-B14F-4D97-AF65-F5344CB8AC3E}">
        <p14:creationId xmlns:p14="http://schemas.microsoft.com/office/powerpoint/2010/main" val="15662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3568" y="1166843"/>
            <a:ext cx="7848872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  <a:latin typeface="Linux Libertine"/>
              </a:rPr>
              <a:t>Fifth generation computer</a:t>
            </a:r>
          </a:p>
          <a:p>
            <a:r>
              <a:rPr lang="en-GB" sz="2000" dirty="0">
                <a:solidFill>
                  <a:srgbClr val="0000FF"/>
                </a:solidFill>
                <a:latin typeface="Arial" panose="020B0604020202020204" pitchFamily="34" charset="0"/>
              </a:rPr>
              <a:t>From Wikipedia, the free </a:t>
            </a:r>
            <a:r>
              <a:rPr lang="en-GB" sz="2000" dirty="0" err="1">
                <a:solidFill>
                  <a:srgbClr val="0000FF"/>
                </a:solidFill>
                <a:latin typeface="Arial" panose="020B0604020202020204" pitchFamily="34" charset="0"/>
              </a:rPr>
              <a:t>encyclopedia</a:t>
            </a:r>
            <a:endParaRPr lang="en-GB" sz="20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endParaRPr lang="en-GB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The </a:t>
            </a:r>
            <a:r>
              <a:rPr lang="en-GB" i="1" dirty="0">
                <a:solidFill>
                  <a:srgbClr val="222222"/>
                </a:solidFill>
                <a:latin typeface="Arial" panose="020B0604020202020204" pitchFamily="34" charset="0"/>
              </a:rPr>
              <a:t>Fifth Generation Computer Systems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 [Present and Beyond] (FGCS) was an initiative by Japan's </a:t>
            </a:r>
            <a:r>
              <a:rPr lang="en-GB" dirty="0">
                <a:solidFill>
                  <a:srgbClr val="0B0080"/>
                </a:solidFill>
                <a:latin typeface="Arial" panose="020B0604020202020204" pitchFamily="34" charset="0"/>
                <a:hlinkClick r:id="rId2" tooltip="Ministry of International Trade and Industry"/>
              </a:rPr>
              <a:t>Ministry of International Trade and Industry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, begun in 1982, to create a computer using </a:t>
            </a:r>
            <a:r>
              <a:rPr lang="en-GB" dirty="0">
                <a:solidFill>
                  <a:srgbClr val="0B0080"/>
                </a:solidFill>
                <a:latin typeface="Arial" panose="020B0604020202020204" pitchFamily="34" charset="0"/>
                <a:hlinkClick r:id="rId3" tooltip="Massively parallel computing"/>
              </a:rPr>
              <a:t>massively parallel computing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/processing. It was to be the result of a massive government/industry research project in Japan during the 1980s. It aimed to create an "epoch-making computer" with supercomputer-like performance and to provide a platform for future developments in </a:t>
            </a:r>
            <a:r>
              <a:rPr lang="en-GB" dirty="0">
                <a:solidFill>
                  <a:srgbClr val="0B0080"/>
                </a:solidFill>
                <a:latin typeface="Arial" panose="020B0604020202020204" pitchFamily="34" charset="0"/>
                <a:hlinkClick r:id="rId4" tooltip="Artificial intelligence"/>
              </a:rPr>
              <a:t>artificial intelligence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en-GB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8498" y="4509120"/>
            <a:ext cx="70567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The target defined by the FGCS project was to develop "Knowledge Information Processing systems" (roughly meaning, applied </a:t>
            </a:r>
            <a:r>
              <a:rPr lang="en-GB" dirty="0">
                <a:solidFill>
                  <a:srgbClr val="0B0080"/>
                </a:solidFill>
                <a:latin typeface="Arial" panose="020B0604020202020204" pitchFamily="34" charset="0"/>
                <a:hlinkClick r:id="rId5" tooltip="Artificial Intelligence"/>
              </a:rPr>
              <a:t>Artificial Intelligence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). The chosen tool to implement this goal was </a:t>
            </a:r>
            <a:r>
              <a:rPr lang="en-GB" dirty="0">
                <a:solidFill>
                  <a:srgbClr val="0B0080"/>
                </a:solidFill>
                <a:latin typeface="Arial" panose="020B0604020202020204" pitchFamily="34" charset="0"/>
                <a:hlinkClick r:id="rId6" tooltip="Logic programming"/>
              </a:rPr>
              <a:t>logic programming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843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3" y="708049"/>
            <a:ext cx="8713787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544" y="5635625"/>
            <a:ext cx="578961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3" y="2564904"/>
            <a:ext cx="892968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560390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3750" y="1741488"/>
            <a:ext cx="7554913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793750" y="575102"/>
            <a:ext cx="7233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00FF"/>
                </a:solidFill>
              </a:rPr>
              <a:t>Computation in </a:t>
            </a:r>
            <a:r>
              <a:rPr lang="en-GB" sz="2800" dirty="0" err="1">
                <a:solidFill>
                  <a:srgbClr val="0000FF"/>
                </a:solidFill>
              </a:rPr>
              <a:t>MetateM</a:t>
            </a:r>
            <a:r>
              <a:rPr lang="en-GB" sz="2800" dirty="0">
                <a:solidFill>
                  <a:srgbClr val="0000FF"/>
                </a:solidFill>
              </a:rPr>
              <a:t> is model generation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5589240"/>
            <a:ext cx="79563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rgbClr val="FF0000"/>
                </a:solidFill>
              </a:rPr>
              <a:t>MetaTem</a:t>
            </a:r>
            <a:r>
              <a:rPr lang="en-GB" sz="2400" dirty="0">
                <a:solidFill>
                  <a:srgbClr val="FF0000"/>
                </a:solidFill>
              </a:rPr>
              <a:t> 	uses frame axioms to generate possible worlds</a:t>
            </a:r>
          </a:p>
          <a:p>
            <a:r>
              <a:rPr lang="en-GB" sz="2400" dirty="0">
                <a:solidFill>
                  <a:srgbClr val="FF0000"/>
                </a:solidFill>
                <a:latin typeface="Mangal"/>
              </a:rPr>
              <a:t>			simulates logic programs by reactive rules.</a:t>
            </a:r>
            <a:endParaRPr lang="en-GB" dirty="0">
              <a:solidFill>
                <a:srgbClr val="000000"/>
              </a:solidFill>
              <a:latin typeface="Mangal"/>
            </a:endParaRPr>
          </a:p>
          <a:p>
            <a:endParaRPr lang="en-GB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925" y="2348880"/>
            <a:ext cx="856615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2637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60363" y="1340768"/>
            <a:ext cx="9504363" cy="28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10182" y="4541990"/>
            <a:ext cx="836327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Deductive databases as data structures.</a:t>
            </a:r>
          </a:p>
          <a:p>
            <a:r>
              <a:rPr lang="en-GB" sz="2000" dirty="0"/>
              <a:t>The operational semantics performs destructive updates to a current state.</a:t>
            </a:r>
          </a:p>
          <a:p>
            <a:r>
              <a:rPr lang="en-GB" sz="2000" dirty="0"/>
              <a:t>Reactive rules can be programmed/simulated.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11428" y="692696"/>
            <a:ext cx="836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00FF"/>
                </a:solidFill>
              </a:rPr>
              <a:t>Transaction logic programming </a:t>
            </a:r>
            <a:r>
              <a:rPr lang="en-US" sz="2800" dirty="0">
                <a:solidFill>
                  <a:srgbClr val="0000FF"/>
                </a:solidFill>
              </a:rPr>
              <a:t>– </a:t>
            </a:r>
            <a:r>
              <a:rPr lang="en-GB" sz="2800" dirty="0">
                <a:solidFill>
                  <a:srgbClr val="0000FF"/>
                </a:solidFill>
              </a:rPr>
              <a:t>Bonner and </a:t>
            </a:r>
            <a:r>
              <a:rPr lang="en-GB" sz="2800" dirty="0" err="1">
                <a:solidFill>
                  <a:srgbClr val="0000FF"/>
                </a:solidFill>
              </a:rPr>
              <a:t>Kifer</a:t>
            </a:r>
            <a:r>
              <a:rPr lang="en-GB" sz="2800" dirty="0">
                <a:solidFill>
                  <a:srgbClr val="0000FF"/>
                </a:solidFill>
              </a:rPr>
              <a:t> 1993. </a:t>
            </a:r>
            <a:endParaRPr lang="en-GB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92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3528" y="302925"/>
            <a:ext cx="74888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0" algn="l"/>
              </a:tabLst>
            </a:pPr>
            <a:endParaRPr lang="en-GB" sz="1200" dirty="0"/>
          </a:p>
          <a:p>
            <a:pPr>
              <a:tabLst>
                <a:tab pos="0" algn="l"/>
              </a:tabLst>
            </a:pPr>
            <a:r>
              <a:rPr lang="en-GB" sz="2400" dirty="0">
                <a:solidFill>
                  <a:srgbClr val="0000FF"/>
                </a:solidFill>
              </a:rPr>
              <a:t>CHR</a:t>
            </a:r>
            <a:r>
              <a:rPr lang="en-GB" sz="2400" dirty="0"/>
              <a:t> - </a:t>
            </a:r>
            <a:r>
              <a:rPr lang="en-GB" sz="2400" dirty="0" err="1"/>
              <a:t>Frühwirth</a:t>
            </a:r>
            <a:r>
              <a:rPr lang="en-GB" sz="2400" dirty="0"/>
              <a:t>, T., 2006,</a:t>
            </a:r>
          </a:p>
          <a:p>
            <a:pPr>
              <a:tabLst>
                <a:tab pos="0" algn="l"/>
              </a:tabLst>
            </a:pPr>
            <a:r>
              <a:rPr lang="en-GB" sz="2400" dirty="0"/>
              <a:t>Constraint handling rules: the story so far.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19" y="1423118"/>
            <a:ext cx="9144000" cy="489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870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88118" y="763864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00FF"/>
                </a:solidFill>
              </a:rPr>
              <a:t>CHR compared with LPS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8118" y="1700808"/>
            <a:ext cx="7300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Propagation rules can simulate production rules.</a:t>
            </a:r>
          </a:p>
          <a:p>
            <a:endParaRPr lang="en-GB" sz="2400" dirty="0"/>
          </a:p>
          <a:p>
            <a:r>
              <a:rPr lang="en-GB" sz="2400" dirty="0"/>
              <a:t>Linear logic semantics can simulate destructive  updates.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2248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85348" y="1336412"/>
            <a:ext cx="70990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3207CF"/>
                </a:solidFill>
              </a:rPr>
              <a:t>LPS </a:t>
            </a:r>
            <a:r>
              <a:rPr lang="en-GB" sz="2400" dirty="0"/>
              <a:t>is a </a:t>
            </a:r>
            <a:r>
              <a:rPr lang="en-GB" sz="2400" dirty="0"/>
              <a:t>declarative, human-oriented language </a:t>
            </a:r>
          </a:p>
          <a:p>
            <a:r>
              <a:rPr lang="en-GB" sz="2400" dirty="0"/>
              <a:t>with an imperative interpretation.</a:t>
            </a:r>
          </a:p>
          <a:p>
            <a:endParaRPr lang="en-GB" dirty="0">
              <a:solidFill>
                <a:srgbClr val="3207C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5346" y="2780928"/>
            <a:ext cx="74553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3207CF"/>
                </a:solidFill>
              </a:rPr>
              <a:t>Logic programs    </a:t>
            </a:r>
            <a:r>
              <a:rPr lang="en-GB" sz="2400" dirty="0"/>
              <a:t>= 	beliefs </a:t>
            </a:r>
          </a:p>
          <a:p>
            <a:r>
              <a:rPr lang="en-GB" sz="2400" dirty="0"/>
              <a:t>as in		 			</a:t>
            </a:r>
            <a:r>
              <a:rPr lang="en-GB" sz="2400" dirty="0" err="1"/>
              <a:t>LogicBlox</a:t>
            </a:r>
            <a:r>
              <a:rPr lang="en-GB" sz="2400" dirty="0"/>
              <a:t> and Google (</a:t>
            </a:r>
            <a:r>
              <a:rPr lang="en-GB" sz="2400" dirty="0" err="1"/>
              <a:t>Yedalog</a:t>
            </a:r>
            <a:r>
              <a:rPr lang="en-GB" sz="2400" dirty="0"/>
              <a:t>)</a:t>
            </a:r>
          </a:p>
          <a:p>
            <a:endParaRPr lang="en-GB" sz="2400" dirty="0"/>
          </a:p>
          <a:p>
            <a:r>
              <a:rPr lang="en-GB" sz="2400" dirty="0">
                <a:solidFill>
                  <a:srgbClr val="3207CF"/>
                </a:solidFill>
              </a:rPr>
              <a:t>Reactive rules      </a:t>
            </a:r>
            <a:r>
              <a:rPr lang="en-GB" sz="2400" dirty="0"/>
              <a:t>=		goals </a:t>
            </a:r>
          </a:p>
          <a:p>
            <a:r>
              <a:rPr lang="en-GB" sz="2400" dirty="0"/>
              <a:t>as in 					production systems</a:t>
            </a:r>
          </a:p>
          <a:p>
            <a:endParaRPr lang="en-GB" sz="2400" dirty="0"/>
          </a:p>
          <a:p>
            <a:r>
              <a:rPr lang="en-GB" sz="2400" dirty="0">
                <a:solidFill>
                  <a:srgbClr val="3207CF"/>
                </a:solidFill>
              </a:rPr>
              <a:t>Destructive change of state </a:t>
            </a:r>
          </a:p>
          <a:p>
            <a:r>
              <a:rPr lang="en-GB" sz="2400" dirty="0"/>
              <a:t>as in 					the real world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785348" y="476672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00FF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193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340768"/>
            <a:ext cx="7222313" cy="51435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1560" y="437188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00FF"/>
                </a:solidFill>
              </a:rPr>
              <a:t>Try it!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72730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03848" y="2492896"/>
            <a:ext cx="4285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rgbClr val="0000FF"/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5466683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03848" y="2492896"/>
            <a:ext cx="4285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rgbClr val="0000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50364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2059" y="447413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00FF"/>
                </a:solidFill>
              </a:rPr>
              <a:t>Resurgence of Logic Programming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611560" y="1268760"/>
            <a:ext cx="799288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latin typeface="NimbusSanL-Bold"/>
              </a:rPr>
              <a:t>Design and Implementation of the </a:t>
            </a:r>
            <a:r>
              <a:rPr lang="en-GB" sz="2400" b="1" dirty="0" err="1">
                <a:latin typeface="NimbusSanL-Bold"/>
              </a:rPr>
              <a:t>LogicBlox</a:t>
            </a:r>
            <a:r>
              <a:rPr lang="en-GB" sz="2400" b="1" dirty="0">
                <a:latin typeface="NimbusSanL-Bold"/>
              </a:rPr>
              <a:t> System</a:t>
            </a:r>
          </a:p>
          <a:p>
            <a:r>
              <a:rPr lang="en-GB" dirty="0" err="1">
                <a:latin typeface="NimbusSanL-Regu"/>
              </a:rPr>
              <a:t>Molham</a:t>
            </a:r>
            <a:r>
              <a:rPr lang="en-GB" dirty="0">
                <a:latin typeface="NimbusSanL-Regu"/>
              </a:rPr>
              <a:t> </a:t>
            </a:r>
            <a:r>
              <a:rPr lang="en-GB" dirty="0" err="1">
                <a:latin typeface="NimbusSanL-Regu"/>
              </a:rPr>
              <a:t>Aref</a:t>
            </a:r>
            <a:r>
              <a:rPr lang="en-GB" dirty="0">
                <a:latin typeface="NimbusSanL-Regu"/>
              </a:rPr>
              <a:t> Balder ten Cate Todd J. Green Benny </a:t>
            </a:r>
            <a:r>
              <a:rPr lang="en-GB" dirty="0" err="1">
                <a:latin typeface="NimbusSanL-Regu"/>
              </a:rPr>
              <a:t>Kimelfeld</a:t>
            </a:r>
            <a:r>
              <a:rPr lang="en-GB" dirty="0">
                <a:latin typeface="NimbusSanL-Regu"/>
              </a:rPr>
              <a:t> Dan </a:t>
            </a:r>
            <a:r>
              <a:rPr lang="en-GB" dirty="0" err="1">
                <a:latin typeface="NimbusSanL-Regu"/>
              </a:rPr>
              <a:t>Olteanu</a:t>
            </a:r>
            <a:endParaRPr lang="en-GB" dirty="0">
              <a:latin typeface="NimbusSanL-Regu"/>
            </a:endParaRPr>
          </a:p>
          <a:p>
            <a:r>
              <a:rPr lang="en-GB" dirty="0">
                <a:latin typeface="NimbusSanL-Regu"/>
              </a:rPr>
              <a:t>Emir </a:t>
            </a:r>
            <a:r>
              <a:rPr lang="en-GB" dirty="0" err="1">
                <a:latin typeface="NimbusSanL-Regu"/>
              </a:rPr>
              <a:t>Pasalic</a:t>
            </a:r>
            <a:r>
              <a:rPr lang="en-GB" dirty="0">
                <a:latin typeface="NimbusSanL-Regu"/>
              </a:rPr>
              <a:t> Todd L. </a:t>
            </a:r>
            <a:r>
              <a:rPr lang="en-GB" dirty="0" err="1">
                <a:latin typeface="NimbusSanL-Regu"/>
              </a:rPr>
              <a:t>Veldhuizen</a:t>
            </a:r>
            <a:r>
              <a:rPr lang="en-GB" dirty="0">
                <a:latin typeface="NimbusSanL-Regu"/>
              </a:rPr>
              <a:t> Geoffrey Washburn</a:t>
            </a:r>
          </a:p>
          <a:p>
            <a:r>
              <a:rPr lang="en-GB" dirty="0" err="1">
                <a:latin typeface="NimbusSanL-Regu"/>
              </a:rPr>
              <a:t>LogicBlox</a:t>
            </a:r>
            <a:r>
              <a:rPr lang="en-GB" dirty="0">
                <a:latin typeface="NimbusSanL-Regu"/>
              </a:rPr>
              <a:t>, Inc. </a:t>
            </a:r>
            <a:r>
              <a:rPr lang="en-GB" b="1" dirty="0">
                <a:solidFill>
                  <a:srgbClr val="0000FF"/>
                </a:solidFill>
                <a:latin typeface="NimbusSanL-Regu"/>
              </a:rPr>
              <a:t>2015</a:t>
            </a:r>
            <a:endParaRPr lang="en-GB" sz="2800" b="1" dirty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1560" y="2750612"/>
            <a:ext cx="739714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NimbusRomNo9L-Regu"/>
              </a:rPr>
              <a:t>A major goal of our system is to unify the programming model for applications that automate and enhance decision making by using a single, expressive, </a:t>
            </a:r>
            <a:r>
              <a:rPr lang="en-GB" dirty="0">
                <a:latin typeface="NimbusRomNo9L-ReguItal"/>
              </a:rPr>
              <a:t>declarative </a:t>
            </a:r>
            <a:r>
              <a:rPr lang="en-GB" dirty="0">
                <a:latin typeface="NimbusRomNo9L-Regu"/>
              </a:rPr>
              <a:t>language that can be used by domain experts to understand and evolve the application. </a:t>
            </a:r>
          </a:p>
          <a:p>
            <a:endParaRPr lang="en-GB" dirty="0">
              <a:latin typeface="NimbusRomNo9L-Regu"/>
            </a:endParaRPr>
          </a:p>
          <a:p>
            <a:r>
              <a:rPr lang="en-GB" dirty="0">
                <a:latin typeface="NimbusRomNo9L-Regu"/>
              </a:rPr>
              <a:t>To achieve this goal, we have developed </a:t>
            </a:r>
            <a:r>
              <a:rPr lang="en-GB" dirty="0" err="1">
                <a:latin typeface="NimbusRomNo9L-ReguItal"/>
              </a:rPr>
              <a:t>LogiQL</a:t>
            </a:r>
            <a:r>
              <a:rPr lang="en-GB" dirty="0">
                <a:latin typeface="NimbusRomNo9L-Regu"/>
              </a:rPr>
              <a:t>, an extended form of </a:t>
            </a:r>
            <a:r>
              <a:rPr lang="en-GB" dirty="0" err="1">
                <a:latin typeface="NimbusRomNo9L-Regu"/>
              </a:rPr>
              <a:t>Datalog</a:t>
            </a:r>
            <a:r>
              <a:rPr lang="en-GB" dirty="0">
                <a:latin typeface="NimbusRomNo9L-Regu"/>
              </a:rPr>
              <a:t> that is expressive enough to allow coding of entire applications (including queries and views; stored procedures; reactive rules and triggers; and statistical and mathematical </a:t>
            </a:r>
            <a:r>
              <a:rPr lang="en-GB" dirty="0" err="1">
                <a:latin typeface="NimbusRomNo9L-Regu"/>
              </a:rPr>
              <a:t>modeling</a:t>
            </a:r>
            <a:r>
              <a:rPr lang="en-GB" dirty="0">
                <a:latin typeface="NimbusRomNo9L-Regu"/>
              </a:rPr>
              <a:t>).</a:t>
            </a:r>
          </a:p>
        </p:txBody>
      </p:sp>
      <p:sp>
        <p:nvSpPr>
          <p:cNvPr id="7" name="Rectangle 6"/>
          <p:cNvSpPr/>
          <p:nvPr/>
        </p:nvSpPr>
        <p:spPr>
          <a:xfrm>
            <a:off x="594522" y="5464340"/>
            <a:ext cx="7704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NimbusRomNo9L-Regu"/>
              </a:rPr>
              <a:t>But already today, the </a:t>
            </a:r>
            <a:r>
              <a:rPr lang="en-GB" dirty="0" err="1">
                <a:latin typeface="NimbusRomNo9L-Regu"/>
              </a:rPr>
              <a:t>LogicBlox</a:t>
            </a:r>
            <a:r>
              <a:rPr lang="en-GB" dirty="0">
                <a:latin typeface="NimbusRomNo9L-Regu"/>
              </a:rPr>
              <a:t> platform has matured to the point that it is being used daily in dozens of mission-critical applications in some of the largest enterprises in the world, whose aggregate revenues exceed $300B.</a:t>
            </a:r>
            <a:endParaRPr lang="en-GB" dirty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725" y="3344465"/>
            <a:ext cx="5079355" cy="300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1960" y="4653136"/>
            <a:ext cx="2736304" cy="481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0830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3528" y="548680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00FF"/>
                </a:solidFill>
              </a:rPr>
              <a:t>Resurgence of Logic Programming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467544" y="1412776"/>
            <a:ext cx="8064896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err="1">
                <a:solidFill>
                  <a:srgbClr val="000000"/>
                </a:solidFill>
                <a:latin typeface="LMSans10-Bold"/>
              </a:rPr>
              <a:t>Yedalog</a:t>
            </a:r>
            <a:r>
              <a:rPr lang="en-GB" sz="3200" b="1" dirty="0">
                <a:solidFill>
                  <a:srgbClr val="000000"/>
                </a:solidFill>
                <a:latin typeface="LMSans10-Bold"/>
              </a:rPr>
              <a:t>: Exploring Knowledge at Scale</a:t>
            </a:r>
          </a:p>
          <a:p>
            <a:r>
              <a:rPr lang="de-DE" sz="2000" b="1" dirty="0">
                <a:solidFill>
                  <a:srgbClr val="000000"/>
                </a:solidFill>
                <a:latin typeface="LMRoman12-Bold"/>
              </a:rPr>
              <a:t>Brian Chin</a:t>
            </a:r>
            <a:r>
              <a:rPr lang="de-DE" sz="1100" b="1" dirty="0">
                <a:solidFill>
                  <a:srgbClr val="000000"/>
                </a:solidFill>
                <a:latin typeface="LMRoman8-Bold"/>
              </a:rPr>
              <a:t>1</a:t>
            </a:r>
            <a:r>
              <a:rPr lang="de-DE" sz="2000" b="1" dirty="0">
                <a:solidFill>
                  <a:srgbClr val="000000"/>
                </a:solidFill>
                <a:latin typeface="LMRoman12-Bold"/>
              </a:rPr>
              <a:t>, Daniel von Dincklage</a:t>
            </a:r>
            <a:r>
              <a:rPr lang="de-DE" sz="1100" b="1" dirty="0">
                <a:solidFill>
                  <a:srgbClr val="000000"/>
                </a:solidFill>
                <a:latin typeface="LMRoman8-Bold"/>
              </a:rPr>
              <a:t>1</a:t>
            </a:r>
            <a:r>
              <a:rPr lang="de-DE" sz="2000" b="1" dirty="0">
                <a:solidFill>
                  <a:srgbClr val="000000"/>
                </a:solidFill>
                <a:latin typeface="LMRoman12-Bold"/>
              </a:rPr>
              <a:t>, Vuk Ercegovac</a:t>
            </a:r>
            <a:r>
              <a:rPr lang="de-DE" sz="1100" b="1" dirty="0">
                <a:solidFill>
                  <a:srgbClr val="000000"/>
                </a:solidFill>
                <a:latin typeface="LMRoman8-Bold"/>
              </a:rPr>
              <a:t>1</a:t>
            </a:r>
            <a:r>
              <a:rPr lang="de-DE" sz="2000" b="1" dirty="0">
                <a:solidFill>
                  <a:srgbClr val="000000"/>
                </a:solidFill>
                <a:latin typeface="LMRoman12-Bold"/>
              </a:rPr>
              <a:t>,</a:t>
            </a:r>
          </a:p>
          <a:p>
            <a:r>
              <a:rPr lang="en-GB" sz="2000" b="1" dirty="0">
                <a:solidFill>
                  <a:srgbClr val="000000"/>
                </a:solidFill>
                <a:latin typeface="LMRoman12-Bold"/>
              </a:rPr>
              <a:t>Peter Hawkins</a:t>
            </a:r>
            <a:r>
              <a:rPr lang="en-GB" sz="1100" b="1" dirty="0">
                <a:solidFill>
                  <a:srgbClr val="000000"/>
                </a:solidFill>
                <a:latin typeface="LMRoman8-Bold"/>
              </a:rPr>
              <a:t>1</a:t>
            </a:r>
            <a:r>
              <a:rPr lang="en-GB" sz="2000" b="1" dirty="0">
                <a:solidFill>
                  <a:srgbClr val="000000"/>
                </a:solidFill>
                <a:latin typeface="LMRoman12-Bold"/>
              </a:rPr>
              <a:t>, Mark S. Miller</a:t>
            </a:r>
            <a:r>
              <a:rPr lang="en-GB" sz="1100" b="1" dirty="0">
                <a:solidFill>
                  <a:srgbClr val="000000"/>
                </a:solidFill>
                <a:latin typeface="LMRoman8-Bold"/>
              </a:rPr>
              <a:t>1</a:t>
            </a:r>
            <a:r>
              <a:rPr lang="en-GB" sz="2000" b="1" dirty="0">
                <a:solidFill>
                  <a:srgbClr val="000000"/>
                </a:solidFill>
                <a:latin typeface="LMRoman12-Bold"/>
              </a:rPr>
              <a:t>, Franz </a:t>
            </a:r>
            <a:r>
              <a:rPr lang="en-GB" sz="2000" b="1" dirty="0" err="1">
                <a:solidFill>
                  <a:srgbClr val="000000"/>
                </a:solidFill>
                <a:latin typeface="LMRoman12-Bold"/>
              </a:rPr>
              <a:t>Och</a:t>
            </a:r>
            <a:r>
              <a:rPr lang="en-GB" sz="2000" b="1" dirty="0">
                <a:solidFill>
                  <a:srgbClr val="000000"/>
                </a:solidFill>
                <a:latin typeface="LMRoman12-Bold"/>
              </a:rPr>
              <a:t>,</a:t>
            </a:r>
          </a:p>
          <a:p>
            <a:r>
              <a:rPr lang="en-GB" sz="2000" b="1" dirty="0">
                <a:solidFill>
                  <a:srgbClr val="000000"/>
                </a:solidFill>
                <a:latin typeface="LMRoman12-Bold"/>
              </a:rPr>
              <a:t>Christopher Olston</a:t>
            </a:r>
            <a:r>
              <a:rPr lang="en-GB" sz="1100" b="1" dirty="0">
                <a:solidFill>
                  <a:srgbClr val="000000"/>
                </a:solidFill>
                <a:latin typeface="LMRoman8-Bold"/>
              </a:rPr>
              <a:t>1</a:t>
            </a:r>
            <a:r>
              <a:rPr lang="en-GB" sz="2000" b="1" dirty="0">
                <a:solidFill>
                  <a:srgbClr val="000000"/>
                </a:solidFill>
                <a:latin typeface="LMRoman12-Bold"/>
              </a:rPr>
              <a:t>, and Fernando Pereira</a:t>
            </a:r>
            <a:r>
              <a:rPr lang="en-GB" sz="1100" b="1" dirty="0">
                <a:solidFill>
                  <a:srgbClr val="000000"/>
                </a:solidFill>
                <a:latin typeface="LMRoman8-Bold"/>
              </a:rPr>
              <a:t>1</a:t>
            </a:r>
          </a:p>
          <a:p>
            <a:r>
              <a:rPr lang="en-GB" sz="1600" b="1" dirty="0">
                <a:solidFill>
                  <a:srgbClr val="000000"/>
                </a:solidFill>
                <a:latin typeface="LMRoman10-Bold"/>
              </a:rPr>
              <a:t>1 Google, Inc.  </a:t>
            </a:r>
            <a:r>
              <a:rPr lang="en-GB" sz="1600" b="1" dirty="0">
                <a:solidFill>
                  <a:srgbClr val="0000FF"/>
                </a:solidFill>
                <a:latin typeface="LMRoman10-Bold"/>
              </a:rPr>
              <a:t>2015</a:t>
            </a:r>
          </a:p>
          <a:p>
            <a:endParaRPr lang="en-GB" b="1" dirty="0">
              <a:solidFill>
                <a:srgbClr val="0000FF"/>
              </a:solidFill>
              <a:latin typeface="LMSans10-Bold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LMSans10-Bold"/>
              </a:rPr>
              <a:t>Abstract </a:t>
            </a:r>
            <a:r>
              <a:rPr lang="en-GB" sz="2000" dirty="0">
                <a:solidFill>
                  <a:srgbClr val="000000"/>
                </a:solidFill>
                <a:latin typeface="LMRoman10-Regular"/>
              </a:rPr>
              <a:t>We introduce </a:t>
            </a:r>
            <a:r>
              <a:rPr lang="en-GB" sz="2000" dirty="0" err="1">
                <a:solidFill>
                  <a:srgbClr val="000000"/>
                </a:solidFill>
                <a:latin typeface="LMRoman10-Regular"/>
              </a:rPr>
              <a:t>Yedalog</a:t>
            </a:r>
            <a:r>
              <a:rPr lang="en-GB" sz="2000" dirty="0">
                <a:solidFill>
                  <a:srgbClr val="000000"/>
                </a:solidFill>
                <a:latin typeface="LMRoman10-Regular"/>
              </a:rPr>
              <a:t>, a declarative programming language that allows programmers to mix data-parallel pipelines and computation seamlessly in a single language. ….</a:t>
            </a:r>
            <a:r>
              <a:rPr lang="en-GB" sz="2000" dirty="0" err="1">
                <a:solidFill>
                  <a:srgbClr val="000000"/>
                </a:solidFill>
                <a:latin typeface="LMRoman10-Regular"/>
              </a:rPr>
              <a:t>Yedalog</a:t>
            </a:r>
            <a:r>
              <a:rPr lang="en-GB" sz="2000" dirty="0">
                <a:solidFill>
                  <a:srgbClr val="000000"/>
                </a:solidFill>
                <a:latin typeface="LMRoman10-Regular"/>
              </a:rPr>
              <a:t> extends </a:t>
            </a:r>
            <a:r>
              <a:rPr lang="en-GB" sz="2000" dirty="0" err="1">
                <a:solidFill>
                  <a:srgbClr val="000000"/>
                </a:solidFill>
                <a:latin typeface="LMRoman10-Regular"/>
              </a:rPr>
              <a:t>Datalog</a:t>
            </a:r>
            <a:r>
              <a:rPr lang="en-GB" sz="2000" dirty="0">
                <a:solidFill>
                  <a:srgbClr val="000000"/>
                </a:solidFill>
                <a:latin typeface="LMRoman10-Regular"/>
              </a:rPr>
              <a:t>, incorporating not only computational features from logic programming, but also features for working with data structured as nested records.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97190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9552" y="1428453"/>
            <a:ext cx="93610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LMMono9-Regular"/>
              </a:rPr>
              <a:t># The random jump probability.</a:t>
            </a:r>
          </a:p>
          <a:p>
            <a:r>
              <a:rPr lang="en-GB" dirty="0">
                <a:latin typeface="LMMono9-Regular"/>
              </a:rPr>
              <a:t>Alpha = 0.15;</a:t>
            </a:r>
          </a:p>
          <a:p>
            <a:endParaRPr lang="en-GB" dirty="0">
              <a:latin typeface="LMMono9-Regular"/>
            </a:endParaRPr>
          </a:p>
          <a:p>
            <a:r>
              <a:rPr lang="en-GB" dirty="0">
                <a:latin typeface="LMMono9-Regular"/>
              </a:rPr>
              <a:t># Number of </a:t>
            </a:r>
            <a:r>
              <a:rPr lang="en-GB" dirty="0" err="1">
                <a:latin typeface="LMMono9-Regular"/>
              </a:rPr>
              <a:t>outlinks</a:t>
            </a:r>
            <a:r>
              <a:rPr lang="en-GB" dirty="0">
                <a:latin typeface="LMMono9-Regular"/>
              </a:rPr>
              <a:t> for every node.</a:t>
            </a:r>
          </a:p>
          <a:p>
            <a:r>
              <a:rPr lang="en-GB" dirty="0" err="1">
                <a:latin typeface="LMMono9-Regular"/>
              </a:rPr>
              <a:t>Outlinks</a:t>
            </a:r>
            <a:r>
              <a:rPr lang="en-GB" dirty="0">
                <a:latin typeface="LMMono9-Regular"/>
              </a:rPr>
              <a:t>(j) += 1.0 :- Edge(j, _</a:t>
            </a:r>
            <a:r>
              <a:rPr lang="en-GB" dirty="0" err="1">
                <a:latin typeface="LMMono9-Regular"/>
              </a:rPr>
              <a:t>i</a:t>
            </a:r>
            <a:r>
              <a:rPr lang="en-GB" dirty="0">
                <a:latin typeface="LMMono9-Regular"/>
              </a:rPr>
              <a:t>);</a:t>
            </a:r>
          </a:p>
          <a:p>
            <a:endParaRPr lang="en-GB" dirty="0">
              <a:latin typeface="LMMono9-Regular"/>
            </a:endParaRPr>
          </a:p>
          <a:p>
            <a:r>
              <a:rPr lang="en-GB" dirty="0">
                <a:latin typeface="LMMono9-Regular"/>
              </a:rPr>
              <a:t># The (non-normalized) PageRank algorithm.</a:t>
            </a:r>
          </a:p>
          <a:p>
            <a:r>
              <a:rPr lang="en-GB" dirty="0">
                <a:latin typeface="LMMono9-Regular"/>
              </a:rPr>
              <a:t>PageRank(</a:t>
            </a:r>
            <a:r>
              <a:rPr lang="en-GB" dirty="0" err="1">
                <a:latin typeface="LMMono9-Regular"/>
              </a:rPr>
              <a:t>i</a:t>
            </a:r>
            <a:r>
              <a:rPr lang="en-GB" dirty="0">
                <a:latin typeface="LMMono9-Regular"/>
              </a:rPr>
              <a:t>) += Alpha :- Node(</a:t>
            </a:r>
            <a:r>
              <a:rPr lang="en-GB" dirty="0" err="1">
                <a:latin typeface="LMMono9-Regular"/>
              </a:rPr>
              <a:t>i</a:t>
            </a:r>
            <a:r>
              <a:rPr lang="en-GB" dirty="0">
                <a:latin typeface="LMMono9-Regular"/>
              </a:rPr>
              <a:t>);</a:t>
            </a:r>
          </a:p>
          <a:p>
            <a:r>
              <a:rPr lang="en-GB" dirty="0">
                <a:latin typeface="LMMono9-Regular"/>
              </a:rPr>
              <a:t>PageRank(</a:t>
            </a:r>
            <a:r>
              <a:rPr lang="en-GB" dirty="0" err="1">
                <a:latin typeface="LMMono9-Regular"/>
              </a:rPr>
              <a:t>i</a:t>
            </a:r>
            <a:r>
              <a:rPr lang="en-GB" dirty="0">
                <a:latin typeface="LMMono9-Regular"/>
              </a:rPr>
              <a:t>) += PageRank(j) * (1.0 - Alpha) / </a:t>
            </a:r>
            <a:r>
              <a:rPr lang="en-GB" dirty="0" err="1">
                <a:latin typeface="LMMono9-Regular"/>
              </a:rPr>
              <a:t>Outlinks</a:t>
            </a:r>
            <a:r>
              <a:rPr lang="en-GB" dirty="0">
                <a:latin typeface="LMMono9-Regular"/>
              </a:rPr>
              <a:t>(j) :- Edge(j, </a:t>
            </a:r>
            <a:r>
              <a:rPr lang="en-GB" dirty="0" err="1">
                <a:latin typeface="LMMono9-Regular"/>
              </a:rPr>
              <a:t>i</a:t>
            </a:r>
            <a:r>
              <a:rPr lang="en-GB" dirty="0">
                <a:latin typeface="LMMono9-Regular"/>
              </a:rPr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323528" y="44153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LMRoman9-Regular"/>
              </a:rPr>
              <a:t>PageRank in Yedalog. Assumes the existence of </a:t>
            </a:r>
            <a:r>
              <a:rPr lang="en-GB">
                <a:latin typeface="LMMono9-Regular"/>
              </a:rPr>
              <a:t>Node </a:t>
            </a:r>
            <a:r>
              <a:rPr lang="en-GB">
                <a:latin typeface="LMRoman9-Regular"/>
              </a:rPr>
              <a:t>and </a:t>
            </a:r>
            <a:r>
              <a:rPr lang="en-GB">
                <a:latin typeface="LMMono9-Regular"/>
              </a:rPr>
              <a:t>Edge </a:t>
            </a:r>
            <a:r>
              <a:rPr lang="en-GB">
                <a:latin typeface="LMRoman9-Regular"/>
              </a:rPr>
              <a:t>predicates that describe a directed graph.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8678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207094</TotalTime>
  <Words>2174</Words>
  <Application>Microsoft Office PowerPoint</Application>
  <PresentationFormat>On-screen Show (4:3)</PresentationFormat>
  <Paragraphs>790</Paragraphs>
  <Slides>68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89" baseType="lpstr">
      <vt:lpstr>ＭＳ ゴシック</vt:lpstr>
      <vt:lpstr>Arial</vt:lpstr>
      <vt:lpstr>Book Antiqua</vt:lpstr>
      <vt:lpstr>Calibri</vt:lpstr>
      <vt:lpstr>CMR10</vt:lpstr>
      <vt:lpstr>Linux Libertine</vt:lpstr>
      <vt:lpstr>LMMono9-Regular</vt:lpstr>
      <vt:lpstr>LMRoman10-Bold</vt:lpstr>
      <vt:lpstr>LMRoman10-Regular</vt:lpstr>
      <vt:lpstr>LMRoman12-Bold</vt:lpstr>
      <vt:lpstr>LMRoman8-Bold</vt:lpstr>
      <vt:lpstr>LMRoman9-Regular</vt:lpstr>
      <vt:lpstr>LMSans10-Bold</vt:lpstr>
      <vt:lpstr>Mangal</vt:lpstr>
      <vt:lpstr>NimbusRomNo9L-Regu</vt:lpstr>
      <vt:lpstr>NimbusRomNo9L-ReguItal</vt:lpstr>
      <vt:lpstr>NimbusSanL-Bold</vt:lpstr>
      <vt:lpstr>NimbusSanL-Regu</vt:lpstr>
      <vt:lpstr>Symbol</vt:lpstr>
      <vt:lpstr>Times New Roman</vt:lpstr>
      <vt:lpstr>Office Theme</vt:lpstr>
      <vt:lpstr>LPS (Logic-based Production Systems)</vt:lpstr>
      <vt:lpstr>Overview</vt:lpstr>
      <vt:lpstr>What is LPS? </vt:lpstr>
      <vt:lpstr>LPS bridges the gap between  Computational and Logical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Production systems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World models are sequences of states, actions and external events, described by atomic sentences (Herbrand models) </vt:lpstr>
      <vt:lpstr>The syntax of LPS</vt:lpstr>
      <vt:lpstr>The syntax of LPS </vt:lpstr>
      <vt:lpstr>State transitions are described by  programmable causal laws</vt:lpstr>
      <vt:lpstr>The logical nature of LPS</vt:lpstr>
      <vt:lpstr>LPS:  Computation generates actions    to make reactive rules true</vt:lpstr>
      <vt:lpstr>The Operational Semantics of LPS is Incomplete</vt:lpstr>
      <vt:lpstr>The explicit representation of time and causal laws facilitates the treatment of concurrency</vt:lpstr>
      <vt:lpstr>PowerPoint Presentation</vt:lpstr>
      <vt:lpstr>PowerPoint Presentation</vt:lpstr>
      <vt:lpstr>PowerPoint Presentation</vt:lpstr>
      <vt:lpstr>LPS includes composite event recognition</vt:lpstr>
      <vt:lpstr>Overview</vt:lpstr>
      <vt:lpstr>Overview of the Tutorial </vt:lpstr>
      <vt:lpstr>PowerPoint Presentation</vt:lpstr>
      <vt:lpstr>Declarative systems</vt:lpstr>
      <vt:lpstr>PowerPoint Presentation</vt:lpstr>
      <vt:lpstr>The Problem:  Imperative languages are natural and efficient,  but do not have a logical meaning </vt:lpstr>
      <vt:lpstr>Two kinds of programming systems</vt:lpstr>
      <vt:lpstr>PowerPoint Presentation</vt:lpstr>
      <vt:lpstr>From Abstract State Machine Tutorial presented by Egon Börger</vt:lpstr>
      <vt:lpstr>PowerPoint Presentation</vt:lpstr>
      <vt:lpstr>PowerPoint Presentation</vt:lpstr>
      <vt:lpstr>PowerPoint Presentation</vt:lpstr>
      <vt:lpstr>PowerPoint Presentation</vt:lpstr>
      <vt:lpstr>The distinction between goals and beliefs  is fundamental in database systems </vt:lpstr>
      <vt:lpstr>PowerPoint Presentation</vt:lpstr>
      <vt:lpstr>PowerPoint Presentation</vt:lpstr>
      <vt:lpstr>The distinction between goals and beliefs  is the foundation  of SBVR</vt:lpstr>
      <vt:lpstr>SBVR  - Example from Baisley,  Hall and Chapin</vt:lpstr>
      <vt:lpstr>PowerPoint Presentation</vt:lpstr>
      <vt:lpstr>Claims</vt:lpstr>
      <vt:lpstr>Overview</vt:lpstr>
      <vt:lpstr>Overview</vt:lpstr>
      <vt:lpstr>Foundations of LPS and related work</vt:lpstr>
      <vt:lpstr>Theorist - Poole, D., Goebel, R. &amp; Aleliunas, R. (1987). </vt:lpstr>
      <vt:lpstr>Abductive Logic Programming (ALP)</vt:lpstr>
      <vt:lpstr>ALP alternative semantics</vt:lpstr>
      <vt:lpstr>LPS is an instance of a more general, simplified variant of ALP</vt:lpstr>
      <vt:lpstr>LPS is an instance of the simplified variant of ALP</vt:lpstr>
      <vt:lpstr>Related frameworks</vt:lpstr>
      <vt:lpstr>PowerPoint Presentation</vt:lpstr>
      <vt:lpstr>SCIFF - Alberti, M., Gavanelli, M., Lamma, E., Mello, P., Torroni, P. &amp; Sartor, G. (2006). Mapping deontic operators to abductive expectations.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and Human Thinking</dc:title>
  <dc:creator>Bob</dc:creator>
  <cp:lastModifiedBy>Bob</cp:lastModifiedBy>
  <cp:revision>2863</cp:revision>
  <dcterms:created xsi:type="dcterms:W3CDTF">2012-02-29T18:06:41Z</dcterms:created>
  <dcterms:modified xsi:type="dcterms:W3CDTF">2017-07-12T20:19:52Z</dcterms:modified>
</cp:coreProperties>
</file>