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 id="2147483684" r:id="rId3"/>
    <p:sldMasterId id="2147483702" r:id="rId4"/>
    <p:sldMasterId id="2147483717" r:id="rId5"/>
  </p:sldMasterIdLst>
  <p:notesMasterIdLst>
    <p:notesMasterId r:id="rId3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9aVeuoKK15/Xp+l7sodDU3vOY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designed this template so that each member of the project team has a set of slides with its own theme. Members, here’s how you add a new slide to just your set: </a:t>
            </a:r>
            <a:endParaRPr/>
          </a:p>
          <a:p>
            <a:pPr marL="0" lvl="0" indent="0" algn="l" rtl="0">
              <a:lnSpc>
                <a:spcPct val="100000"/>
              </a:lnSpc>
              <a:spcBef>
                <a:spcPts val="0"/>
              </a:spcBef>
              <a:spcAft>
                <a:spcPts val="0"/>
              </a:spcAft>
              <a:buSzPts val="1400"/>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772" name="Google Shape;77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773" name="Google Shape;7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3638d58b30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8" name="Google Shape;848;g13638d58b30_2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9" name="Google Shape;849;g13638d58b30_2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7" name="Google Shape;8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8" name="Google Shape;8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5" name="Google Shape;8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6" name="Google Shape;8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2" name="Google Shape;87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3" name="Google Shape;87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34d39c12c3_2_3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3" name="Google Shape;893;g134d39c12c3_2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34d39c12c3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7" name="Google Shape;907;g134d39c12c3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4d39c12c3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4" name="Google Shape;914;g134d39c12c3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Google Shape;9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5" name="Google Shape;9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2" name="Google Shape;93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3" name="Google Shape;93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0" name="Google Shape;7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8" name="Google Shape;9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63" name="Google Shape;9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0" name="Google Shape;98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7" name="Google Shape;78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34c4a2e579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designed this template so that each member of the project team has a set of slides with its own theme. Members, here’s how you add a new slide to just your set: </a:t>
            </a:r>
            <a:endParaRPr/>
          </a:p>
          <a:p>
            <a:pPr marL="0" lvl="0" indent="0" algn="l" rtl="0">
              <a:lnSpc>
                <a:spcPct val="100000"/>
              </a:lnSpc>
              <a:spcBef>
                <a:spcPts val="0"/>
              </a:spcBef>
              <a:spcAft>
                <a:spcPts val="0"/>
              </a:spcAft>
              <a:buSzPts val="1400"/>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796" name="Google Shape;796;g134c4a2e579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797" name="Google Shape;797;g134c4a2e57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4" name="Google Shape;80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1" name="Google Shape;8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37a34a995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7" name="Google Shape;817;g137a34a995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g137a34a995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4" name="Google Shape;82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5" name="Google Shape;82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2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7"/>
        <p:cNvGrpSpPr/>
        <p:nvPr/>
      </p:nvGrpSpPr>
      <p:grpSpPr>
        <a:xfrm>
          <a:off x="0" y="0"/>
          <a:ext cx="0" cy="0"/>
          <a:chOff x="0" y="0"/>
          <a:chExt cx="0" cy="0"/>
        </a:xfrm>
      </p:grpSpPr>
      <p:pic>
        <p:nvPicPr>
          <p:cNvPr id="108" name="Google Shape;108;p5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5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5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9"/>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59"/>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114" name="Google Shape;114;p59"/>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5" name="Google Shape;115;p5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59"/>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8"/>
        <p:cNvGrpSpPr/>
        <p:nvPr/>
      </p:nvGrpSpPr>
      <p:grpSpPr>
        <a:xfrm>
          <a:off x="0" y="0"/>
          <a:ext cx="0" cy="0"/>
          <a:chOff x="0" y="0"/>
          <a:chExt cx="0" cy="0"/>
        </a:xfrm>
      </p:grpSpPr>
      <p:pic>
        <p:nvPicPr>
          <p:cNvPr id="119" name="Google Shape;119;p6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6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6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0"/>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60"/>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5" name="Google Shape;125;p6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0"/>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8"/>
        <p:cNvGrpSpPr/>
        <p:nvPr/>
      </p:nvGrpSpPr>
      <p:grpSpPr>
        <a:xfrm>
          <a:off x="0" y="0"/>
          <a:ext cx="0" cy="0"/>
          <a:chOff x="0" y="0"/>
          <a:chExt cx="0" cy="0"/>
        </a:xfrm>
      </p:grpSpPr>
      <p:pic>
        <p:nvPicPr>
          <p:cNvPr id="129" name="Google Shape;129;p6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6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6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1"/>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1"/>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5" name="Google Shape;135;p61"/>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6" name="Google Shape;136;p6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61"/>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140" name="Google Shape;140;p61"/>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1"/>
        <p:cNvGrpSpPr/>
        <p:nvPr/>
      </p:nvGrpSpPr>
      <p:grpSpPr>
        <a:xfrm>
          <a:off x="0" y="0"/>
          <a:ext cx="0" cy="0"/>
          <a:chOff x="0" y="0"/>
          <a:chExt cx="0" cy="0"/>
        </a:xfrm>
      </p:grpSpPr>
      <p:pic>
        <p:nvPicPr>
          <p:cNvPr id="142" name="Google Shape;142;p6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6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6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62"/>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8" name="Google Shape;148;p6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6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6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1"/>
        <p:cNvGrpSpPr/>
        <p:nvPr/>
      </p:nvGrpSpPr>
      <p:grpSpPr>
        <a:xfrm>
          <a:off x="0" y="0"/>
          <a:ext cx="0" cy="0"/>
          <a:chOff x="0" y="0"/>
          <a:chExt cx="0" cy="0"/>
        </a:xfrm>
      </p:grpSpPr>
      <p:pic>
        <p:nvPicPr>
          <p:cNvPr id="152" name="Google Shape;152;p6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6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6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3"/>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63"/>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63"/>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63"/>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63"/>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63"/>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63"/>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6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6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6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6"/>
        <p:cNvGrpSpPr/>
        <p:nvPr/>
      </p:nvGrpSpPr>
      <p:grpSpPr>
        <a:xfrm>
          <a:off x="0" y="0"/>
          <a:ext cx="0" cy="0"/>
          <a:chOff x="0" y="0"/>
          <a:chExt cx="0" cy="0"/>
        </a:xfrm>
      </p:grpSpPr>
      <p:pic>
        <p:nvPicPr>
          <p:cNvPr id="167" name="Google Shape;167;p6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6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6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4"/>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64"/>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64"/>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4" name="Google Shape;174;p64"/>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64"/>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64"/>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7" name="Google Shape;177;p64"/>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64"/>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9" name="Google Shape;179;p64"/>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80" name="Google Shape;180;p64"/>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1" name="Google Shape;181;p6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6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6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pic>
        <p:nvPicPr>
          <p:cNvPr id="185" name="Google Shape;185;p6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6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6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65"/>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6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6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6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66"/>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6"/>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6"/>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66"/>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66"/>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66"/>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66"/>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9"/>
        <p:cNvGrpSpPr/>
        <p:nvPr/>
      </p:nvGrpSpPr>
      <p:grpSpPr>
        <a:xfrm>
          <a:off x="0" y="0"/>
          <a:ext cx="0" cy="0"/>
          <a:chOff x="0" y="0"/>
          <a:chExt cx="0" cy="0"/>
        </a:xfrm>
      </p:grpSpPr>
      <p:pic>
        <p:nvPicPr>
          <p:cNvPr id="210" name="Google Shape;210;p26"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211" name="Google Shape;211;p26"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212" name="Google Shape;212;p26"/>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6" name="Google Shape;216;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26"/>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9"/>
        <p:cNvGrpSpPr/>
        <p:nvPr/>
      </p:nvGrpSpPr>
      <p:grpSpPr>
        <a:xfrm>
          <a:off x="0" y="0"/>
          <a:ext cx="0" cy="0"/>
          <a:chOff x="0" y="0"/>
          <a:chExt cx="0" cy="0"/>
        </a:xfrm>
      </p:grpSpPr>
      <p:pic>
        <p:nvPicPr>
          <p:cNvPr id="220" name="Google Shape;220;p2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21" name="Google Shape;221;p2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22" name="Google Shape;222;p2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7"/>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7"/>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6" name="Google Shape;226;p27"/>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7" name="Google Shape;227;p27"/>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8" name="Google Shape;228;p27"/>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9" name="Google Shape;229;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2"/>
        <p:cNvGrpSpPr/>
        <p:nvPr/>
      </p:nvGrpSpPr>
      <p:grpSpPr>
        <a:xfrm>
          <a:off x="0" y="0"/>
          <a:ext cx="0" cy="0"/>
          <a:chOff x="0" y="0"/>
          <a:chExt cx="0" cy="0"/>
        </a:xfrm>
      </p:grpSpPr>
      <p:pic>
        <p:nvPicPr>
          <p:cNvPr id="233" name="Google Shape;233;p2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34" name="Google Shape;234;p2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35" name="Google Shape;235;p2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2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9" name="Google Shape;239;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2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2"/>
        <p:cNvGrpSpPr/>
        <p:nvPr/>
      </p:nvGrpSpPr>
      <p:grpSpPr>
        <a:xfrm>
          <a:off x="0" y="0"/>
          <a:ext cx="0" cy="0"/>
          <a:chOff x="0" y="0"/>
          <a:chExt cx="0" cy="0"/>
        </a:xfrm>
      </p:grpSpPr>
      <p:pic>
        <p:nvPicPr>
          <p:cNvPr id="243" name="Google Shape;243;p39"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244" name="Google Shape;244;p39"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245" name="Google Shape;245;p39"/>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9"/>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9"/>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39"/>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49" name="Google Shape;249;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39"/>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2"/>
        <p:cNvGrpSpPr/>
        <p:nvPr/>
      </p:nvGrpSpPr>
      <p:grpSpPr>
        <a:xfrm>
          <a:off x="0" y="0"/>
          <a:ext cx="0" cy="0"/>
          <a:chOff x="0" y="0"/>
          <a:chExt cx="0" cy="0"/>
        </a:xfrm>
      </p:grpSpPr>
      <p:pic>
        <p:nvPicPr>
          <p:cNvPr id="253" name="Google Shape;253;p4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54" name="Google Shape;254;p4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5" name="Google Shape;255;p4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40"/>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9" name="Google Shape;259;p40"/>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0" name="Google Shape;260;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4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3"/>
        <p:cNvGrpSpPr/>
        <p:nvPr/>
      </p:nvGrpSpPr>
      <p:grpSpPr>
        <a:xfrm>
          <a:off x="0" y="0"/>
          <a:ext cx="0" cy="0"/>
          <a:chOff x="0" y="0"/>
          <a:chExt cx="0" cy="0"/>
        </a:xfrm>
      </p:grpSpPr>
      <p:pic>
        <p:nvPicPr>
          <p:cNvPr id="264" name="Google Shape;264;p4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65" name="Google Shape;265;p4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66" name="Google Shape;266;p4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4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2"/>
        <p:cNvGrpSpPr/>
        <p:nvPr/>
      </p:nvGrpSpPr>
      <p:grpSpPr>
        <a:xfrm>
          <a:off x="0" y="0"/>
          <a:ext cx="0" cy="0"/>
          <a:chOff x="0" y="0"/>
          <a:chExt cx="0" cy="0"/>
        </a:xfrm>
      </p:grpSpPr>
      <p:pic>
        <p:nvPicPr>
          <p:cNvPr id="273" name="Google Shape;273;p42"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274" name="Google Shape;274;p4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4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8"/>
        <p:cNvGrpSpPr/>
        <p:nvPr/>
      </p:nvGrpSpPr>
      <p:grpSpPr>
        <a:xfrm>
          <a:off x="0" y="0"/>
          <a:ext cx="0" cy="0"/>
          <a:chOff x="0" y="0"/>
          <a:chExt cx="0" cy="0"/>
        </a:xfrm>
      </p:grpSpPr>
      <p:pic>
        <p:nvPicPr>
          <p:cNvPr id="279" name="Google Shape;279;p4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0" name="Google Shape;280;p4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81" name="Google Shape;281;p4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3"/>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43"/>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5" name="Google Shape;285;p43"/>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86" name="Google Shape;286;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4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9"/>
        <p:cNvGrpSpPr/>
        <p:nvPr/>
      </p:nvGrpSpPr>
      <p:grpSpPr>
        <a:xfrm>
          <a:off x="0" y="0"/>
          <a:ext cx="0" cy="0"/>
          <a:chOff x="0" y="0"/>
          <a:chExt cx="0" cy="0"/>
        </a:xfrm>
      </p:grpSpPr>
      <p:pic>
        <p:nvPicPr>
          <p:cNvPr id="290" name="Google Shape;290;p4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91" name="Google Shape;291;p4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2" name="Google Shape;292;p4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296" name="Google Shape;296;p4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97" name="Google Shape;297;p4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4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300"/>
        <p:cNvGrpSpPr/>
        <p:nvPr/>
      </p:nvGrpSpPr>
      <p:grpSpPr>
        <a:xfrm>
          <a:off x="0" y="0"/>
          <a:ext cx="0" cy="0"/>
          <a:chOff x="0" y="0"/>
          <a:chExt cx="0" cy="0"/>
        </a:xfrm>
      </p:grpSpPr>
      <p:pic>
        <p:nvPicPr>
          <p:cNvPr id="301" name="Google Shape;301;p4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02" name="Google Shape;302;p4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03" name="Google Shape;303;p4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4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307" name="Google Shape;307;p4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08" name="Google Shape;308;p4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4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4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311"/>
        <p:cNvGrpSpPr/>
        <p:nvPr/>
      </p:nvGrpSpPr>
      <p:grpSpPr>
        <a:xfrm>
          <a:off x="0" y="0"/>
          <a:ext cx="0" cy="0"/>
          <a:chOff x="0" y="0"/>
          <a:chExt cx="0" cy="0"/>
        </a:xfrm>
      </p:grpSpPr>
      <p:pic>
        <p:nvPicPr>
          <p:cNvPr id="312" name="Google Shape;312;p4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13" name="Google Shape;313;p4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14" name="Google Shape;314;p4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7" name="Google Shape;317;p4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18" name="Google Shape;318;p4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9" name="Google Shape;319;p4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4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321"/>
        <p:cNvGrpSpPr/>
        <p:nvPr/>
      </p:nvGrpSpPr>
      <p:grpSpPr>
        <a:xfrm>
          <a:off x="0" y="0"/>
          <a:ext cx="0" cy="0"/>
          <a:chOff x="0" y="0"/>
          <a:chExt cx="0" cy="0"/>
        </a:xfrm>
      </p:grpSpPr>
      <p:pic>
        <p:nvPicPr>
          <p:cNvPr id="322" name="Google Shape;322;p4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23" name="Google Shape;323;p4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24" name="Google Shape;324;p4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4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8" name="Google Shape;328;p4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9" name="Google Shape;329;p4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4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4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332" name="Google Shape;332;p4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333" name="Google Shape;333;p4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2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8" name="Google Shape;38;p2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9" name="Google Shape;39;p2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24"/>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24"/>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24"/>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34"/>
        <p:cNvGrpSpPr/>
        <p:nvPr/>
      </p:nvGrpSpPr>
      <p:grpSpPr>
        <a:xfrm>
          <a:off x="0" y="0"/>
          <a:ext cx="0" cy="0"/>
          <a:chOff x="0" y="0"/>
          <a:chExt cx="0" cy="0"/>
        </a:xfrm>
      </p:grpSpPr>
      <p:pic>
        <p:nvPicPr>
          <p:cNvPr id="335" name="Google Shape;335;p4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36" name="Google Shape;336;p4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37" name="Google Shape;337;p4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4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41" name="Google Shape;341;p4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4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p4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4"/>
        <p:cNvGrpSpPr/>
        <p:nvPr/>
      </p:nvGrpSpPr>
      <p:grpSpPr>
        <a:xfrm>
          <a:off x="0" y="0"/>
          <a:ext cx="0" cy="0"/>
          <a:chOff x="0" y="0"/>
          <a:chExt cx="0" cy="0"/>
        </a:xfrm>
      </p:grpSpPr>
      <p:pic>
        <p:nvPicPr>
          <p:cNvPr id="345" name="Google Shape;345;p4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46" name="Google Shape;346;p4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47" name="Google Shape;347;p4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0" name="Google Shape;350;p4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1" name="Google Shape;351;p4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2" name="Google Shape;352;p4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3" name="Google Shape;353;p4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4" name="Google Shape;354;p4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5" name="Google Shape;355;p4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6" name="Google Shape;356;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4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9"/>
        <p:cNvGrpSpPr/>
        <p:nvPr/>
      </p:nvGrpSpPr>
      <p:grpSpPr>
        <a:xfrm>
          <a:off x="0" y="0"/>
          <a:ext cx="0" cy="0"/>
          <a:chOff x="0" y="0"/>
          <a:chExt cx="0" cy="0"/>
        </a:xfrm>
      </p:grpSpPr>
      <p:pic>
        <p:nvPicPr>
          <p:cNvPr id="360" name="Google Shape;360;p5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61" name="Google Shape;361;p5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62" name="Google Shape;362;p5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5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p5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6" name="Google Shape;366;p5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67" name="Google Shape;367;p5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68" name="Google Shape;368;p5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9" name="Google Shape;369;p5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70" name="Google Shape;370;p5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1" name="Google Shape;371;p5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72" name="Google Shape;372;p5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73" name="Google Shape;373;p5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4" name="Google Shape;374;p5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5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5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7"/>
        <p:cNvGrpSpPr/>
        <p:nvPr/>
      </p:nvGrpSpPr>
      <p:grpSpPr>
        <a:xfrm>
          <a:off x="0" y="0"/>
          <a:ext cx="0" cy="0"/>
          <a:chOff x="0" y="0"/>
          <a:chExt cx="0" cy="0"/>
        </a:xfrm>
      </p:grpSpPr>
      <p:pic>
        <p:nvPicPr>
          <p:cNvPr id="378" name="Google Shape;378;p5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79" name="Google Shape;379;p5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80" name="Google Shape;380;p5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5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3" name="Google Shape;383;p5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4" name="Google Shape;384;p5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5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6" name="Google Shape;386;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7"/>
        <p:cNvGrpSpPr/>
        <p:nvPr/>
      </p:nvGrpSpPr>
      <p:grpSpPr>
        <a:xfrm>
          <a:off x="0" y="0"/>
          <a:ext cx="0" cy="0"/>
          <a:chOff x="0" y="0"/>
          <a:chExt cx="0" cy="0"/>
        </a:xfrm>
      </p:grpSpPr>
      <p:sp>
        <p:nvSpPr>
          <p:cNvPr id="388" name="Google Shape;388;p5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5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1" name="Google Shape;391;p5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2" name="Google Shape;392;p5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5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4" name="Google Shape;394;p5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2"/>
        <p:cNvGrpSpPr/>
        <p:nvPr/>
      </p:nvGrpSpPr>
      <p:grpSpPr>
        <a:xfrm>
          <a:off x="0" y="0"/>
          <a:ext cx="0" cy="0"/>
          <a:chOff x="0" y="0"/>
          <a:chExt cx="0" cy="0"/>
        </a:xfrm>
      </p:grpSpPr>
      <p:pic>
        <p:nvPicPr>
          <p:cNvPr id="403" name="Google Shape;403;p35"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404" name="Google Shape;404;p35"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405" name="Google Shape;405;p35"/>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8" name="Google Shape;408;p35"/>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09" name="Google Shape;409;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0" name="Google Shape;410;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35"/>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2"/>
        <p:cNvGrpSpPr/>
        <p:nvPr/>
      </p:nvGrpSpPr>
      <p:grpSpPr>
        <a:xfrm>
          <a:off x="0" y="0"/>
          <a:ext cx="0" cy="0"/>
          <a:chOff x="0" y="0"/>
          <a:chExt cx="0" cy="0"/>
        </a:xfrm>
      </p:grpSpPr>
      <p:pic>
        <p:nvPicPr>
          <p:cNvPr id="413" name="Google Shape;413;p3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14" name="Google Shape;414;p3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15" name="Google Shape;415;p3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8" name="Google Shape;418;p3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9" name="Google Shape;419;p3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0" name="Google Shape;420;p3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1" name="Google Shape;421;p3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2" name="Google Shape;422;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3" name="Google Shape;423;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4" name="Google Shape;424;p3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6"/>
        <p:cNvGrpSpPr/>
        <p:nvPr/>
      </p:nvGrpSpPr>
      <p:grpSpPr>
        <a:xfrm>
          <a:off x="0" y="0"/>
          <a:ext cx="0" cy="0"/>
          <a:chOff x="0" y="0"/>
          <a:chExt cx="0" cy="0"/>
        </a:xfrm>
      </p:grpSpPr>
      <p:pic>
        <p:nvPicPr>
          <p:cNvPr id="447" name="Google Shape;447;p80"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48" name="Google Shape;448;p80"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49" name="Google Shape;449;p80"/>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80"/>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80"/>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80"/>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53" name="Google Shape;453;p8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4" name="Google Shape;454;p8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5" name="Google Shape;455;p80"/>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6"/>
        <p:cNvGrpSpPr/>
        <p:nvPr/>
      </p:nvGrpSpPr>
      <p:grpSpPr>
        <a:xfrm>
          <a:off x="0" y="0"/>
          <a:ext cx="0" cy="0"/>
          <a:chOff x="0" y="0"/>
          <a:chExt cx="0" cy="0"/>
        </a:xfrm>
      </p:grpSpPr>
      <p:pic>
        <p:nvPicPr>
          <p:cNvPr id="457" name="Google Shape;457;p8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58" name="Google Shape;458;p8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9" name="Google Shape;459;p8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8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8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81"/>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3" name="Google Shape;463;p81"/>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4" name="Google Shape;464;p8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5" name="Google Shape;465;p8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6" name="Google Shape;466;p8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7"/>
        <p:cNvGrpSpPr/>
        <p:nvPr/>
      </p:nvGrpSpPr>
      <p:grpSpPr>
        <a:xfrm>
          <a:off x="0" y="0"/>
          <a:ext cx="0" cy="0"/>
          <a:chOff x="0" y="0"/>
          <a:chExt cx="0" cy="0"/>
        </a:xfrm>
      </p:grpSpPr>
      <p:pic>
        <p:nvPicPr>
          <p:cNvPr id="468" name="Google Shape;468;p8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69" name="Google Shape;469;p8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70" name="Google Shape;470;p8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8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8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3" name="Google Shape;473;p8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4" name="Google Shape;474;p8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5" name="Google Shape;475;p8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pic>
        <p:nvPicPr>
          <p:cNvPr id="50" name="Google Shape;50;p53"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51" name="Google Shape;51;p53"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52" name="Google Shape;52;p53"/>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3"/>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3"/>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3"/>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56" name="Google Shape;56;p5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3"/>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pic>
        <p:nvPicPr>
          <p:cNvPr id="477" name="Google Shape;477;p83"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478" name="Google Shape;478;p8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8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0" name="Google Shape;480;p8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p8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2"/>
        <p:cNvGrpSpPr/>
        <p:nvPr/>
      </p:nvGrpSpPr>
      <p:grpSpPr>
        <a:xfrm>
          <a:off x="0" y="0"/>
          <a:ext cx="0" cy="0"/>
          <a:chOff x="0" y="0"/>
          <a:chExt cx="0" cy="0"/>
        </a:xfrm>
      </p:grpSpPr>
      <p:pic>
        <p:nvPicPr>
          <p:cNvPr id="483" name="Google Shape;483;p8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4" name="Google Shape;484;p8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85" name="Google Shape;485;p8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8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8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489" name="Google Shape;489;p8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90" name="Google Shape;490;p8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1" name="Google Shape;491;p8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8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493"/>
        <p:cNvGrpSpPr/>
        <p:nvPr/>
      </p:nvGrpSpPr>
      <p:grpSpPr>
        <a:xfrm>
          <a:off x="0" y="0"/>
          <a:ext cx="0" cy="0"/>
          <a:chOff x="0" y="0"/>
          <a:chExt cx="0" cy="0"/>
        </a:xfrm>
      </p:grpSpPr>
      <p:pic>
        <p:nvPicPr>
          <p:cNvPr id="494" name="Google Shape;494;p8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495" name="Google Shape;495;p8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496" name="Google Shape;496;p8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9" name="Google Shape;499;p8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500" name="Google Shape;500;p8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01" name="Google Shape;501;p8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2" name="Google Shape;502;p8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3" name="Google Shape;503;p8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04"/>
        <p:cNvGrpSpPr/>
        <p:nvPr/>
      </p:nvGrpSpPr>
      <p:grpSpPr>
        <a:xfrm>
          <a:off x="0" y="0"/>
          <a:ext cx="0" cy="0"/>
          <a:chOff x="0" y="0"/>
          <a:chExt cx="0" cy="0"/>
        </a:xfrm>
      </p:grpSpPr>
      <p:pic>
        <p:nvPicPr>
          <p:cNvPr id="505" name="Google Shape;505;p8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06" name="Google Shape;506;p8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07" name="Google Shape;507;p8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8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8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8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11" name="Google Shape;511;p8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2" name="Google Shape;512;p8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p8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14"/>
        <p:cNvGrpSpPr/>
        <p:nvPr/>
      </p:nvGrpSpPr>
      <p:grpSpPr>
        <a:xfrm>
          <a:off x="0" y="0"/>
          <a:ext cx="0" cy="0"/>
          <a:chOff x="0" y="0"/>
          <a:chExt cx="0" cy="0"/>
        </a:xfrm>
      </p:grpSpPr>
      <p:pic>
        <p:nvPicPr>
          <p:cNvPr id="515" name="Google Shape;515;p8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16" name="Google Shape;516;p8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17" name="Google Shape;517;p8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8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8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8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1" name="Google Shape;521;p8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2" name="Google Shape;522;p8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p8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4" name="Google Shape;524;p8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525" name="Google Shape;525;p8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526" name="Google Shape;526;p8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27"/>
        <p:cNvGrpSpPr/>
        <p:nvPr/>
      </p:nvGrpSpPr>
      <p:grpSpPr>
        <a:xfrm>
          <a:off x="0" y="0"/>
          <a:ext cx="0" cy="0"/>
          <a:chOff x="0" y="0"/>
          <a:chExt cx="0" cy="0"/>
        </a:xfrm>
      </p:grpSpPr>
      <p:pic>
        <p:nvPicPr>
          <p:cNvPr id="528" name="Google Shape;528;p8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29" name="Google Shape;529;p8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30" name="Google Shape;530;p8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p8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34" name="Google Shape;534;p8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5" name="Google Shape;535;p8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6" name="Google Shape;536;p8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37"/>
        <p:cNvGrpSpPr/>
        <p:nvPr/>
      </p:nvGrpSpPr>
      <p:grpSpPr>
        <a:xfrm>
          <a:off x="0" y="0"/>
          <a:ext cx="0" cy="0"/>
          <a:chOff x="0" y="0"/>
          <a:chExt cx="0" cy="0"/>
        </a:xfrm>
      </p:grpSpPr>
      <p:pic>
        <p:nvPicPr>
          <p:cNvPr id="538" name="Google Shape;538;p8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39" name="Google Shape;539;p8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40" name="Google Shape;540;p8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3" name="Google Shape;543;p8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4" name="Google Shape;544;p8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5" name="Google Shape;545;p8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6" name="Google Shape;546;p8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7" name="Google Shape;547;p8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8" name="Google Shape;548;p8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9" name="Google Shape;549;p8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0" name="Google Shape;550;p8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1" name="Google Shape;551;p8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52"/>
        <p:cNvGrpSpPr/>
        <p:nvPr/>
      </p:nvGrpSpPr>
      <p:grpSpPr>
        <a:xfrm>
          <a:off x="0" y="0"/>
          <a:ext cx="0" cy="0"/>
          <a:chOff x="0" y="0"/>
          <a:chExt cx="0" cy="0"/>
        </a:xfrm>
      </p:grpSpPr>
      <p:pic>
        <p:nvPicPr>
          <p:cNvPr id="553" name="Google Shape;553;p9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4" name="Google Shape;554;p9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55" name="Google Shape;555;p9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9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9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8" name="Google Shape;558;p9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9" name="Google Shape;559;p9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0" name="Google Shape;560;p9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1" name="Google Shape;561;p9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2" name="Google Shape;562;p9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3" name="Google Shape;563;p9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4" name="Google Shape;564;p9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5" name="Google Shape;565;p9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6" name="Google Shape;566;p9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7" name="Google Shape;567;p9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8" name="Google Shape;568;p9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9" name="Google Shape;569;p9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0"/>
        <p:cNvGrpSpPr/>
        <p:nvPr/>
      </p:nvGrpSpPr>
      <p:grpSpPr>
        <a:xfrm>
          <a:off x="0" y="0"/>
          <a:ext cx="0" cy="0"/>
          <a:chOff x="0" y="0"/>
          <a:chExt cx="0" cy="0"/>
        </a:xfrm>
      </p:grpSpPr>
      <p:pic>
        <p:nvPicPr>
          <p:cNvPr id="571" name="Google Shape;571;p9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72" name="Google Shape;572;p9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73" name="Google Shape;573;p9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9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9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6" name="Google Shape;576;p9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7" name="Google Shape;577;p9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8" name="Google Shape;578;p9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9" name="Google Shape;579;p9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0"/>
        <p:cNvGrpSpPr/>
        <p:nvPr/>
      </p:nvGrpSpPr>
      <p:grpSpPr>
        <a:xfrm>
          <a:off x="0" y="0"/>
          <a:ext cx="0" cy="0"/>
          <a:chOff x="0" y="0"/>
          <a:chExt cx="0" cy="0"/>
        </a:xfrm>
      </p:grpSpPr>
      <p:sp>
        <p:nvSpPr>
          <p:cNvPr id="581" name="Google Shape;581;p9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9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9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9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5" name="Google Shape;585;p9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6" name="Google Shape;586;p9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7" name="Google Shape;587;p9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pic>
        <p:nvPicPr>
          <p:cNvPr id="60" name="Google Shape;60;p5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1" name="Google Shape;61;p5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 name="Google Shape;62;p5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4"/>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5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5"/>
        <p:cNvGrpSpPr/>
        <p:nvPr/>
      </p:nvGrpSpPr>
      <p:grpSpPr>
        <a:xfrm>
          <a:off x="0" y="0"/>
          <a:ext cx="0" cy="0"/>
          <a:chOff x="0" y="0"/>
          <a:chExt cx="0" cy="0"/>
        </a:xfrm>
      </p:grpSpPr>
      <p:pic>
        <p:nvPicPr>
          <p:cNvPr id="596" name="Google Shape;596;p3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7" name="Google Shape;597;p3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98" name="Google Shape;598;p3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1" name="Google Shape;601;p31"/>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2" name="Google Shape;602;p31"/>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3" name="Google Shape;603;p31"/>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4" name="Google Shape;604;p31"/>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5" name="Google Shape;605;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6" name="Google Shape;606;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3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8"/>
        <p:cNvGrpSpPr/>
        <p:nvPr/>
      </p:nvGrpSpPr>
      <p:grpSpPr>
        <a:xfrm>
          <a:off x="0" y="0"/>
          <a:ext cx="0" cy="0"/>
          <a:chOff x="0" y="0"/>
          <a:chExt cx="0" cy="0"/>
        </a:xfrm>
      </p:grpSpPr>
      <p:pic>
        <p:nvPicPr>
          <p:cNvPr id="609" name="Google Shape;609;p32"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610" name="Google Shape;610;p32"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611" name="Google Shape;611;p32"/>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2"/>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2"/>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4" name="Google Shape;614;p32"/>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15" name="Google Shape;615;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6" name="Google Shape;616;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7" name="Google Shape;617;p32"/>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8"/>
        <p:cNvGrpSpPr/>
        <p:nvPr/>
      </p:nvGrpSpPr>
      <p:grpSpPr>
        <a:xfrm>
          <a:off x="0" y="0"/>
          <a:ext cx="0" cy="0"/>
          <a:chOff x="0" y="0"/>
          <a:chExt cx="0" cy="0"/>
        </a:xfrm>
      </p:grpSpPr>
      <p:pic>
        <p:nvPicPr>
          <p:cNvPr id="619" name="Google Shape;619;p3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20" name="Google Shape;620;p3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1" name="Google Shape;621;p3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4" name="Google Shape;624;p33"/>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5" name="Google Shape;625;p33"/>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6" name="Google Shape;626;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7" name="Google Shape;627;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3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9"/>
        <p:cNvGrpSpPr/>
        <p:nvPr/>
      </p:nvGrpSpPr>
      <p:grpSpPr>
        <a:xfrm>
          <a:off x="0" y="0"/>
          <a:ext cx="0" cy="0"/>
          <a:chOff x="0" y="0"/>
          <a:chExt cx="0" cy="0"/>
        </a:xfrm>
      </p:grpSpPr>
      <p:pic>
        <p:nvPicPr>
          <p:cNvPr id="630" name="Google Shape;630;p6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31" name="Google Shape;631;p6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32" name="Google Shape;632;p6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6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6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6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6" name="Google Shape;636;p6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7" name="Google Shape;637;p6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8"/>
        <p:cNvGrpSpPr/>
        <p:nvPr/>
      </p:nvGrpSpPr>
      <p:grpSpPr>
        <a:xfrm>
          <a:off x="0" y="0"/>
          <a:ext cx="0" cy="0"/>
          <a:chOff x="0" y="0"/>
          <a:chExt cx="0" cy="0"/>
        </a:xfrm>
      </p:grpSpPr>
      <p:pic>
        <p:nvPicPr>
          <p:cNvPr id="639" name="Google Shape;639;p6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640" name="Google Shape;640;p6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6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2" name="Google Shape;642;p6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3" name="Google Shape;643;p6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4"/>
        <p:cNvGrpSpPr/>
        <p:nvPr/>
      </p:nvGrpSpPr>
      <p:grpSpPr>
        <a:xfrm>
          <a:off x="0" y="0"/>
          <a:ext cx="0" cy="0"/>
          <a:chOff x="0" y="0"/>
          <a:chExt cx="0" cy="0"/>
        </a:xfrm>
      </p:grpSpPr>
      <p:pic>
        <p:nvPicPr>
          <p:cNvPr id="645" name="Google Shape;645;p6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46" name="Google Shape;646;p6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47" name="Google Shape;647;p6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6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6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0" name="Google Shape;650;p6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651" name="Google Shape;651;p6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2" name="Google Shape;652;p6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3" name="Google Shape;653;p6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4" name="Google Shape;654;p6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55"/>
        <p:cNvGrpSpPr/>
        <p:nvPr/>
      </p:nvGrpSpPr>
      <p:grpSpPr>
        <a:xfrm>
          <a:off x="0" y="0"/>
          <a:ext cx="0" cy="0"/>
          <a:chOff x="0" y="0"/>
          <a:chExt cx="0" cy="0"/>
        </a:xfrm>
      </p:grpSpPr>
      <p:pic>
        <p:nvPicPr>
          <p:cNvPr id="656" name="Google Shape;656;p7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57" name="Google Shape;657;p7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58" name="Google Shape;658;p7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7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7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1" name="Google Shape;661;p7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662" name="Google Shape;662;p7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63" name="Google Shape;663;p7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4" name="Google Shape;664;p7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5" name="Google Shape;665;p7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66"/>
        <p:cNvGrpSpPr/>
        <p:nvPr/>
      </p:nvGrpSpPr>
      <p:grpSpPr>
        <a:xfrm>
          <a:off x="0" y="0"/>
          <a:ext cx="0" cy="0"/>
          <a:chOff x="0" y="0"/>
          <a:chExt cx="0" cy="0"/>
        </a:xfrm>
      </p:grpSpPr>
      <p:pic>
        <p:nvPicPr>
          <p:cNvPr id="667" name="Google Shape;667;p7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68" name="Google Shape;668;p7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69" name="Google Shape;669;p7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2" name="Google Shape;672;p7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73" name="Google Shape;673;p7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p7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5" name="Google Shape;675;p7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676"/>
        <p:cNvGrpSpPr/>
        <p:nvPr/>
      </p:nvGrpSpPr>
      <p:grpSpPr>
        <a:xfrm>
          <a:off x="0" y="0"/>
          <a:ext cx="0" cy="0"/>
          <a:chOff x="0" y="0"/>
          <a:chExt cx="0" cy="0"/>
        </a:xfrm>
      </p:grpSpPr>
      <p:pic>
        <p:nvPicPr>
          <p:cNvPr id="677" name="Google Shape;677;p7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78" name="Google Shape;678;p7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79" name="Google Shape;679;p7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7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2" name="Google Shape;682;p7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3" name="Google Shape;683;p7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4" name="Google Shape;684;p7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5" name="Google Shape;685;p7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6" name="Google Shape;686;p7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687" name="Google Shape;687;p7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88" name="Google Shape;688;p7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689"/>
        <p:cNvGrpSpPr/>
        <p:nvPr/>
      </p:nvGrpSpPr>
      <p:grpSpPr>
        <a:xfrm>
          <a:off x="0" y="0"/>
          <a:ext cx="0" cy="0"/>
          <a:chOff x="0" y="0"/>
          <a:chExt cx="0" cy="0"/>
        </a:xfrm>
      </p:grpSpPr>
      <p:pic>
        <p:nvPicPr>
          <p:cNvPr id="690" name="Google Shape;690;p7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91" name="Google Shape;691;p7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92" name="Google Shape;692;p7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5" name="Google Shape;695;p7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6" name="Google Shape;696;p7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7" name="Google Shape;697;p7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8" name="Google Shape;698;p7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pic>
        <p:nvPicPr>
          <p:cNvPr id="71" name="Google Shape;71;p5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5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5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699"/>
        <p:cNvGrpSpPr/>
        <p:nvPr/>
      </p:nvGrpSpPr>
      <p:grpSpPr>
        <a:xfrm>
          <a:off x="0" y="0"/>
          <a:ext cx="0" cy="0"/>
          <a:chOff x="0" y="0"/>
          <a:chExt cx="0" cy="0"/>
        </a:xfrm>
      </p:grpSpPr>
      <p:pic>
        <p:nvPicPr>
          <p:cNvPr id="700" name="Google Shape;700;p7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01" name="Google Shape;701;p7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02" name="Google Shape;702;p7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5" name="Google Shape;705;p7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6" name="Google Shape;706;p7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07" name="Google Shape;707;p7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8" name="Google Shape;708;p7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09" name="Google Shape;709;p7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10" name="Google Shape;710;p7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11" name="Google Shape;711;p7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2" name="Google Shape;712;p7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3" name="Google Shape;713;p7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714"/>
        <p:cNvGrpSpPr/>
        <p:nvPr/>
      </p:nvGrpSpPr>
      <p:grpSpPr>
        <a:xfrm>
          <a:off x="0" y="0"/>
          <a:ext cx="0" cy="0"/>
          <a:chOff x="0" y="0"/>
          <a:chExt cx="0" cy="0"/>
        </a:xfrm>
      </p:grpSpPr>
      <p:pic>
        <p:nvPicPr>
          <p:cNvPr id="715" name="Google Shape;715;p7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16" name="Google Shape;716;p7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17" name="Google Shape;717;p7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0" name="Google Shape;720;p7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1" name="Google Shape;721;p7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2" name="Google Shape;722;p7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3" name="Google Shape;723;p7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4" name="Google Shape;724;p7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5" name="Google Shape;725;p7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6" name="Google Shape;726;p7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7" name="Google Shape;727;p7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8" name="Google Shape;728;p7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9" name="Google Shape;729;p7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0" name="Google Shape;730;p7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1" name="Google Shape;731;p7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2"/>
        <p:cNvGrpSpPr/>
        <p:nvPr/>
      </p:nvGrpSpPr>
      <p:grpSpPr>
        <a:xfrm>
          <a:off x="0" y="0"/>
          <a:ext cx="0" cy="0"/>
          <a:chOff x="0" y="0"/>
          <a:chExt cx="0" cy="0"/>
        </a:xfrm>
      </p:grpSpPr>
      <p:pic>
        <p:nvPicPr>
          <p:cNvPr id="733" name="Google Shape;733;p7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34" name="Google Shape;734;p7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5" name="Google Shape;735;p7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7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7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8" name="Google Shape;738;p7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9" name="Google Shape;739;p7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0" name="Google Shape;740;p7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7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2"/>
        <p:cNvGrpSpPr/>
        <p:nvPr/>
      </p:nvGrpSpPr>
      <p:grpSpPr>
        <a:xfrm>
          <a:off x="0" y="0"/>
          <a:ext cx="0" cy="0"/>
          <a:chOff x="0" y="0"/>
          <a:chExt cx="0" cy="0"/>
        </a:xfrm>
      </p:grpSpPr>
      <p:sp>
        <p:nvSpPr>
          <p:cNvPr id="743" name="Google Shape;743;p77"/>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77"/>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77"/>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6" name="Google Shape;746;p77"/>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7" name="Google Shape;747;p77"/>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77"/>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9" name="Google Shape;749;p77"/>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MPACT">
  <p:cSld name="IMPACT">
    <p:spTree>
      <p:nvGrpSpPr>
        <p:cNvPr id="1" name="Shape 756"/>
        <p:cNvGrpSpPr/>
        <p:nvPr/>
      </p:nvGrpSpPr>
      <p:grpSpPr>
        <a:xfrm>
          <a:off x="0" y="0"/>
          <a:ext cx="0" cy="0"/>
          <a:chOff x="0" y="0"/>
          <a:chExt cx="0" cy="0"/>
        </a:xfrm>
      </p:grpSpPr>
      <p:sp>
        <p:nvSpPr>
          <p:cNvPr id="757" name="Google Shape;757;g134d39c12c3_2_82"/>
          <p:cNvSpPr txBox="1">
            <a:spLocks noGrp="1"/>
          </p:cNvSpPr>
          <p:nvPr>
            <p:ph type="title"/>
          </p:nvPr>
        </p:nvSpPr>
        <p:spPr>
          <a:xfrm>
            <a:off x="328231" y="204712"/>
            <a:ext cx="11547411" cy="8341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000"/>
              <a:buFont typeface="Avenir"/>
              <a:buNone/>
              <a:defRPr sz="2000">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58" name="Google Shape;758;g134d39c12c3_2_82"/>
          <p:cNvCxnSpPr/>
          <p:nvPr/>
        </p:nvCxnSpPr>
        <p:spPr>
          <a:xfrm>
            <a:off x="328231" y="1010777"/>
            <a:ext cx="11573637" cy="0"/>
          </a:xfrm>
          <a:prstGeom prst="straightConnector1">
            <a:avLst/>
          </a:prstGeom>
          <a:noFill/>
          <a:ln w="19050" cap="flat" cmpd="sng">
            <a:solidFill>
              <a:srgbClr val="BFBFBF"/>
            </a:solidFill>
            <a:prstDash val="solid"/>
            <a:miter lim="800000"/>
            <a:headEnd type="none" w="sm" len="sm"/>
            <a:tailEnd type="none" w="sm" len="sm"/>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9"/>
        <p:cNvGrpSpPr/>
        <p:nvPr/>
      </p:nvGrpSpPr>
      <p:grpSpPr>
        <a:xfrm>
          <a:off x="0" y="0"/>
          <a:ext cx="0" cy="0"/>
          <a:chOff x="0" y="0"/>
          <a:chExt cx="0" cy="0"/>
        </a:xfrm>
      </p:grpSpPr>
      <p:grpSp>
        <p:nvGrpSpPr>
          <p:cNvPr id="760" name="Google Shape;760;g134d39c12c3_2_6"/>
          <p:cNvGrpSpPr/>
          <p:nvPr/>
        </p:nvGrpSpPr>
        <p:grpSpPr>
          <a:xfrm>
            <a:off x="-2563236" y="465376"/>
            <a:ext cx="1846498" cy="4612230"/>
            <a:chOff x="-2563236" y="465376"/>
            <a:chExt cx="1846498" cy="4612230"/>
          </a:xfrm>
        </p:grpSpPr>
        <p:sp>
          <p:nvSpPr>
            <p:cNvPr id="761" name="Google Shape;761;g134d39c12c3_2_6"/>
            <p:cNvSpPr/>
            <p:nvPr/>
          </p:nvSpPr>
          <p:spPr>
            <a:xfrm>
              <a:off x="-2563236" y="1404263"/>
              <a:ext cx="834189" cy="834189"/>
            </a:xfrm>
            <a:prstGeom prst="rect">
              <a:avLst/>
            </a:prstGeom>
            <a:solidFill>
              <a:srgbClr val="2E58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2" name="Google Shape;762;g134d39c12c3_2_6"/>
            <p:cNvSpPr/>
            <p:nvPr/>
          </p:nvSpPr>
          <p:spPr>
            <a:xfrm>
              <a:off x="-2563236" y="465376"/>
              <a:ext cx="834189" cy="834189"/>
            </a:xfrm>
            <a:prstGeom prst="rect">
              <a:avLst/>
            </a:prstGeom>
            <a:solidFill>
              <a:srgbClr val="1F3D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3" name="Google Shape;763;g134d39c12c3_2_6"/>
            <p:cNvSpPr/>
            <p:nvPr/>
          </p:nvSpPr>
          <p:spPr>
            <a:xfrm>
              <a:off x="-2563236" y="2350746"/>
              <a:ext cx="834189" cy="834189"/>
            </a:xfrm>
            <a:prstGeom prst="rect">
              <a:avLst/>
            </a:prstGeom>
            <a:solidFill>
              <a:srgbClr val="72A5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4" name="Google Shape;764;g134d39c12c3_2_6"/>
            <p:cNvSpPr/>
            <p:nvPr/>
          </p:nvSpPr>
          <p:spPr>
            <a:xfrm>
              <a:off x="-2563236" y="3297229"/>
              <a:ext cx="834189" cy="834189"/>
            </a:xfrm>
            <a:prstGeom prst="rect">
              <a:avLst/>
            </a:prstGeom>
            <a:solidFill>
              <a:srgbClr val="9BC2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5" name="Google Shape;765;g134d39c12c3_2_6"/>
            <p:cNvSpPr/>
            <p:nvPr/>
          </p:nvSpPr>
          <p:spPr>
            <a:xfrm>
              <a:off x="-1550927" y="2354462"/>
              <a:ext cx="834189" cy="834189"/>
            </a:xfrm>
            <a:prstGeom prst="rect">
              <a:avLst/>
            </a:prstGeom>
            <a:solidFill>
              <a:srgbClr val="3636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6" name="Google Shape;766;g134d39c12c3_2_6"/>
            <p:cNvSpPr/>
            <p:nvPr/>
          </p:nvSpPr>
          <p:spPr>
            <a:xfrm>
              <a:off x="-1550927" y="4243417"/>
              <a:ext cx="834189" cy="834189"/>
            </a:xfrm>
            <a:prstGeom prst="rect">
              <a:avLst/>
            </a:prstGeom>
            <a:solidFill>
              <a:srgbClr val="7979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7" name="Google Shape;767;g134d39c12c3_2_6"/>
            <p:cNvSpPr/>
            <p:nvPr/>
          </p:nvSpPr>
          <p:spPr>
            <a:xfrm>
              <a:off x="-1550927" y="3300945"/>
              <a:ext cx="834189" cy="834189"/>
            </a:xfrm>
            <a:prstGeom prst="rect">
              <a:avLst/>
            </a:prstGeom>
            <a:solidFill>
              <a:srgbClr val="5353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8" name="Google Shape;768;g134d39c12c3_2_6"/>
            <p:cNvSpPr/>
            <p:nvPr/>
          </p:nvSpPr>
          <p:spPr>
            <a:xfrm>
              <a:off x="-1550927" y="1412287"/>
              <a:ext cx="834189" cy="834189"/>
            </a:xfrm>
            <a:prstGeom prst="rect">
              <a:avLst/>
            </a:prstGeom>
            <a:solidFill>
              <a:srgbClr val="F8BFE4"/>
            </a:solidFill>
            <a:ln w="12700" cap="flat" cmpd="sng">
              <a:solidFill>
                <a:srgbClr val="F8BF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69" name="Google Shape;769;g134d39c12c3_2_6"/>
            <p:cNvSpPr/>
            <p:nvPr/>
          </p:nvSpPr>
          <p:spPr>
            <a:xfrm>
              <a:off x="-1550927" y="465376"/>
              <a:ext cx="834189" cy="834189"/>
            </a:xfrm>
            <a:prstGeom prst="rect">
              <a:avLst/>
            </a:prstGeom>
            <a:solidFill>
              <a:srgbClr val="E546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ACCENT</a:t>
              </a:r>
              <a:endParaRPr sz="14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pic>
        <p:nvPicPr>
          <p:cNvPr id="80" name="Google Shape;80;p56"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5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pic>
        <p:nvPicPr>
          <p:cNvPr id="86" name="Google Shape;86;p5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5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5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7"/>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7"/>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57"/>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5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pic>
        <p:nvPicPr>
          <p:cNvPr id="97" name="Google Shape;97;p5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5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5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8"/>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8"/>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103" name="Google Shape;103;p58"/>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4" name="Google Shape;104;p5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image" Target="../media/image1.png"/><Relationship Id="rId2" Type="http://schemas.openxmlformats.org/officeDocument/2006/relationships/slideLayout" Target="../slideLayouts/slideLayout36.xml"/><Relationship Id="rId16"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1.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theme" Target="../theme/theme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5.xml"/><Relationship Id="rId1"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DDF70"/>
            </a:gs>
            <a:gs pos="50000">
              <a:srgbClr val="88C25A"/>
            </a:gs>
            <a:gs pos="100000">
              <a:srgbClr val="417425"/>
            </a:gs>
          </a:gsLst>
          <a:lin ang="2520000" scaled="0"/>
        </a:gradFill>
        <a:effectLst/>
      </p:bgPr>
    </p:bg>
    <p:spTree>
      <p:nvGrpSpPr>
        <p:cNvPr id="1" name="Shape 9"/>
        <p:cNvGrpSpPr/>
        <p:nvPr/>
      </p:nvGrpSpPr>
      <p:grpSpPr>
        <a:xfrm>
          <a:off x="0" y="0"/>
          <a:ext cx="0" cy="0"/>
          <a:chOff x="0" y="0"/>
          <a:chExt cx="0" cy="0"/>
        </a:xfrm>
      </p:grpSpPr>
      <p:pic>
        <p:nvPicPr>
          <p:cNvPr id="10" name="Google Shape;10;p2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02"/>
        <p:cNvGrpSpPr/>
        <p:nvPr/>
      </p:nvGrpSpPr>
      <p:grpSpPr>
        <a:xfrm>
          <a:off x="0" y="0"/>
          <a:ext cx="0" cy="0"/>
          <a:chOff x="0" y="0"/>
          <a:chExt cx="0" cy="0"/>
        </a:xfrm>
      </p:grpSpPr>
      <p:pic>
        <p:nvPicPr>
          <p:cNvPr id="203" name="Google Shape;203;p25"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204" name="Google Shape;204;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5" name="Google Shape;205;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206" name="Google Shape;206;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7" name="Google Shape;207;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8" name="Google Shape;208;p2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D770AA"/>
            </a:gs>
            <a:gs pos="50000">
              <a:srgbClr val="B45AA9"/>
            </a:gs>
            <a:gs pos="100000">
              <a:srgbClr val="3C1A5E"/>
            </a:gs>
          </a:gsLst>
          <a:lin ang="2520000" scaled="0"/>
        </a:gradFill>
        <a:effectLst/>
      </p:bgPr>
    </p:bg>
    <p:spTree>
      <p:nvGrpSpPr>
        <p:cNvPr id="1" name="Shape 395"/>
        <p:cNvGrpSpPr/>
        <p:nvPr/>
      </p:nvGrpSpPr>
      <p:grpSpPr>
        <a:xfrm>
          <a:off x="0" y="0"/>
          <a:ext cx="0" cy="0"/>
          <a:chOff x="0" y="0"/>
          <a:chExt cx="0" cy="0"/>
        </a:xfrm>
      </p:grpSpPr>
      <p:pic>
        <p:nvPicPr>
          <p:cNvPr id="396" name="Google Shape;396;p34"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397" name="Google Shape;397;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8" name="Google Shape;398;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99" name="Google Shape;399;p3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0" name="Google Shape;400;p3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1" name="Google Shape;401;p3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2CEAE0"/>
            </a:gs>
            <a:gs pos="50000">
              <a:srgbClr val="1FAAC6"/>
            </a:gs>
            <a:gs pos="100000">
              <a:srgbClr val="0A2161"/>
            </a:gs>
          </a:gsLst>
          <a:lin ang="2520000" scaled="0"/>
        </a:gradFill>
        <a:effectLst/>
      </p:bgPr>
    </p:bg>
    <p:spTree>
      <p:nvGrpSpPr>
        <p:cNvPr id="1" name="Shape 588"/>
        <p:cNvGrpSpPr/>
        <p:nvPr/>
      </p:nvGrpSpPr>
      <p:grpSpPr>
        <a:xfrm>
          <a:off x="0" y="0"/>
          <a:ext cx="0" cy="0"/>
          <a:chOff x="0" y="0"/>
          <a:chExt cx="0" cy="0"/>
        </a:xfrm>
      </p:grpSpPr>
      <p:pic>
        <p:nvPicPr>
          <p:cNvPr id="589" name="Google Shape;589;p30" descr="hashOverlay-FullResolve.png"/>
          <p:cNvPicPr preferRelativeResize="0"/>
          <p:nvPr/>
        </p:nvPicPr>
        <p:blipFill rotWithShape="1">
          <a:blip r:embed="rId16">
            <a:alphaModFix amt="10000"/>
          </a:blip>
          <a:srcRect/>
          <a:stretch/>
        </p:blipFill>
        <p:spPr>
          <a:xfrm>
            <a:off x="0" y="0"/>
            <a:ext cx="12192000" cy="6858000"/>
          </a:xfrm>
          <a:prstGeom prst="rect">
            <a:avLst/>
          </a:prstGeom>
          <a:noFill/>
          <a:ln>
            <a:noFill/>
          </a:ln>
        </p:spPr>
      </p:pic>
      <p:sp>
        <p:nvSpPr>
          <p:cNvPr id="590" name="Google Shape;590;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1" name="Google Shape;591;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92" name="Google Shape;592;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93" name="Google Shape;593;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94" name="Google Shape;594;p3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0"/>
        <p:cNvGrpSpPr/>
        <p:nvPr/>
      </p:nvGrpSpPr>
      <p:grpSpPr>
        <a:xfrm>
          <a:off x="0" y="0"/>
          <a:ext cx="0" cy="0"/>
          <a:chOff x="0" y="0"/>
          <a:chExt cx="0" cy="0"/>
        </a:xfrm>
      </p:grpSpPr>
      <p:sp>
        <p:nvSpPr>
          <p:cNvPr id="751" name="Google Shape;751;g134d39c12c3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2" name="Google Shape;752;g134d39c12c3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3" name="Google Shape;753;g134d39c12c3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4" name="Google Shape;754;g134d39c12c3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5" name="Google Shape;755;g134d39c12c3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0.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hyperlink" Target="https://geo.fcc.gov/api/census/area?lat=%7blat%7d&amp;lon=%7blon%7d&amp;censusYear=2020&amp;format=json" TargetMode="External"/><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Gun Violence Analysis</a:t>
            </a:r>
            <a:endParaRPr/>
          </a:p>
        </p:txBody>
      </p:sp>
      <p:sp>
        <p:nvSpPr>
          <p:cNvPr id="776" name="Google Shape;776;p1"/>
          <p:cNvSpPr txBox="1">
            <a:spLocks noGrp="1"/>
          </p:cNvSpPr>
          <p:nvPr>
            <p:ph type="subTitle" idx="1"/>
          </p:nvPr>
        </p:nvSpPr>
        <p:spPr>
          <a:xfrm>
            <a:off x="680322" y="4394039"/>
            <a:ext cx="8144134" cy="2222298"/>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800"/>
              <a:buNone/>
            </a:pPr>
            <a:r>
              <a:rPr lang="en-US" sz="2800"/>
              <a:t>Project Group - 2</a:t>
            </a:r>
            <a:endParaRPr/>
          </a:p>
          <a:p>
            <a:pPr marL="0" lvl="0" indent="0" algn="r" rtl="0">
              <a:lnSpc>
                <a:spcPct val="90000"/>
              </a:lnSpc>
              <a:spcBef>
                <a:spcPts val="1000"/>
              </a:spcBef>
              <a:spcAft>
                <a:spcPts val="0"/>
              </a:spcAft>
              <a:buClr>
                <a:schemeClr val="lt1"/>
              </a:buClr>
              <a:buSzPts val="2000"/>
              <a:buNone/>
            </a:pPr>
            <a:r>
              <a:rPr lang="en-US"/>
              <a:t>Kevin McConchie</a:t>
            </a:r>
            <a:endParaRPr/>
          </a:p>
          <a:p>
            <a:pPr marL="0" lvl="0" indent="0" algn="r" rtl="0">
              <a:lnSpc>
                <a:spcPct val="90000"/>
              </a:lnSpc>
              <a:spcBef>
                <a:spcPts val="1000"/>
              </a:spcBef>
              <a:spcAft>
                <a:spcPts val="0"/>
              </a:spcAft>
              <a:buClr>
                <a:schemeClr val="lt1"/>
              </a:buClr>
              <a:buSzPts val="2000"/>
              <a:buNone/>
            </a:pPr>
            <a:r>
              <a:rPr lang="en-US"/>
              <a:t>Kinlay Denning</a:t>
            </a:r>
            <a:endParaRPr/>
          </a:p>
          <a:p>
            <a:pPr marL="0" lvl="0" indent="0" algn="r" rtl="0">
              <a:lnSpc>
                <a:spcPct val="90000"/>
              </a:lnSpc>
              <a:spcBef>
                <a:spcPts val="1000"/>
              </a:spcBef>
              <a:spcAft>
                <a:spcPts val="0"/>
              </a:spcAft>
              <a:buClr>
                <a:schemeClr val="lt1"/>
              </a:buClr>
              <a:buSzPts val="2000"/>
              <a:buNone/>
            </a:pPr>
            <a:r>
              <a:rPr lang="en-US"/>
              <a:t>Denise Demirkol</a:t>
            </a:r>
            <a:endParaRPr/>
          </a:p>
          <a:p>
            <a:pPr marL="0" lvl="0" indent="0" algn="r" rtl="0">
              <a:lnSpc>
                <a:spcPct val="90000"/>
              </a:lnSpc>
              <a:spcBef>
                <a:spcPts val="1000"/>
              </a:spcBef>
              <a:spcAft>
                <a:spcPts val="0"/>
              </a:spcAft>
              <a:buClr>
                <a:schemeClr val="lt1"/>
              </a:buClr>
              <a:buSzPts val="2000"/>
              <a:buNone/>
            </a:pPr>
            <a:r>
              <a:rPr lang="en-US"/>
              <a:t>Aija Dowling</a:t>
            </a:r>
            <a:endParaRPr/>
          </a:p>
          <a:p>
            <a:pPr marL="0" lvl="0" indent="0" algn="r" rtl="0">
              <a:lnSpc>
                <a:spcPct val="90000"/>
              </a:lnSpc>
              <a:spcBef>
                <a:spcPts val="1000"/>
              </a:spcBef>
              <a:spcAft>
                <a:spcPts val="0"/>
              </a:spcAft>
              <a:buClr>
                <a:schemeClr val="lt1"/>
              </a:buClr>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7"/>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Gun Killings: An Overview</a:t>
            </a:r>
            <a:endParaRPr/>
          </a:p>
        </p:txBody>
      </p:sp>
      <p:sp>
        <p:nvSpPr>
          <p:cNvPr id="842" name="Google Shape;842;p7"/>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843" name="Google Shape;843;p7"/>
          <p:cNvPicPr preferRelativeResize="0"/>
          <p:nvPr/>
        </p:nvPicPr>
        <p:blipFill rotWithShape="1">
          <a:blip r:embed="rId3">
            <a:alphaModFix/>
          </a:blip>
          <a:srcRect/>
          <a:stretch/>
        </p:blipFill>
        <p:spPr>
          <a:xfrm>
            <a:off x="5463100" y="2131250"/>
            <a:ext cx="6609324" cy="4638600"/>
          </a:xfrm>
          <a:prstGeom prst="rect">
            <a:avLst/>
          </a:prstGeom>
          <a:noFill/>
          <a:ln>
            <a:noFill/>
          </a:ln>
        </p:spPr>
      </p:pic>
      <p:sp>
        <p:nvSpPr>
          <p:cNvPr id="844" name="Google Shape;844;p7"/>
          <p:cNvSpPr txBox="1"/>
          <p:nvPr/>
        </p:nvSpPr>
        <p:spPr>
          <a:xfrm>
            <a:off x="250725" y="2429000"/>
            <a:ext cx="5046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845" name="Google Shape;845;p7"/>
          <p:cNvSpPr txBox="1"/>
          <p:nvPr/>
        </p:nvSpPr>
        <p:spPr>
          <a:xfrm>
            <a:off x="156700" y="2131250"/>
            <a:ext cx="50460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Cleanup:</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file included suspiciously incomplete data from 2013.  This was excluded from the analysis for consistency.  The first four months of 2018 was excluded so that seasonality could be better represented.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 challenge was representing the data in such a way that expressed a cleaner overall trend: </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sorting the number of gun killings by day returned a visualisation that did not clearly show any long-run trend</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sorting by month returned a visualisation that over emphasised the degree to which the number of killings varied from month to month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Analysis: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There appears to be a clear upward trend in the number of gun killings for the period.</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However this prompts more questions than answers:</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Has the proportion of gun killings increased with the number of incidents of gun violence</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Is seasonality a factor in the gun violence data?</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13638d58b30_2_5"/>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Incidents of Gun Violence vs. Killings</a:t>
            </a:r>
            <a:endParaRPr/>
          </a:p>
        </p:txBody>
      </p:sp>
      <p:sp>
        <p:nvSpPr>
          <p:cNvPr id="852" name="Google Shape;852;g13638d58b30_2_5"/>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853" name="Google Shape;853;g13638d58b30_2_5"/>
          <p:cNvPicPr preferRelativeResize="0"/>
          <p:nvPr/>
        </p:nvPicPr>
        <p:blipFill rotWithShape="1">
          <a:blip r:embed="rId3">
            <a:alphaModFix/>
          </a:blip>
          <a:srcRect/>
          <a:stretch/>
        </p:blipFill>
        <p:spPr>
          <a:xfrm>
            <a:off x="152400" y="2021550"/>
            <a:ext cx="5807576" cy="4836449"/>
          </a:xfrm>
          <a:prstGeom prst="rect">
            <a:avLst/>
          </a:prstGeom>
          <a:noFill/>
          <a:ln>
            <a:noFill/>
          </a:ln>
        </p:spPr>
      </p:pic>
      <p:sp>
        <p:nvSpPr>
          <p:cNvPr id="854" name="Google Shape;854;g13638d58b30_2_5"/>
          <p:cNvSpPr txBox="1"/>
          <p:nvPr/>
        </p:nvSpPr>
        <p:spPr>
          <a:xfrm>
            <a:off x="6065375" y="2021550"/>
            <a:ext cx="5952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Cleanup:</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Data cleanup for this section involved sorting the number of incidences and number of killings by month.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Analysis: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area graph plots a moving average of the number of incidents, and as a proportion of this, the average number of gun killings per month</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There is a clear upward trend in the number of incidents involving gun violence.  This is consistent with the increase we see in the number of gun killings. </a:t>
            </a: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a:p>
            <a:pPr marL="0" lvl="0" indent="0" algn="l" rtl="0">
              <a:lnSpc>
                <a:spcPct val="90000"/>
              </a:lnSpc>
              <a:spcBef>
                <a:spcPts val="0"/>
              </a:spcBef>
              <a:spcAft>
                <a:spcPts val="0"/>
              </a:spcAft>
              <a:buClr>
                <a:schemeClr val="lt1"/>
              </a:buClr>
              <a:buSzPts val="3600"/>
              <a:buFont typeface="Trebuchet MS"/>
              <a:buNone/>
            </a:pPr>
            <a:r>
              <a:rPr lang="en-US"/>
              <a:t>Quarterly Change in Gun Killings </a:t>
            </a:r>
            <a:endParaRPr/>
          </a:p>
        </p:txBody>
      </p:sp>
      <p:pic>
        <p:nvPicPr>
          <p:cNvPr id="861" name="Google Shape;861;p9"/>
          <p:cNvPicPr preferRelativeResize="0"/>
          <p:nvPr/>
        </p:nvPicPr>
        <p:blipFill rotWithShape="1">
          <a:blip r:embed="rId3">
            <a:alphaModFix/>
          </a:blip>
          <a:srcRect/>
          <a:stretch/>
        </p:blipFill>
        <p:spPr>
          <a:xfrm>
            <a:off x="8255299" y="2012225"/>
            <a:ext cx="3782600" cy="4845776"/>
          </a:xfrm>
          <a:prstGeom prst="rect">
            <a:avLst/>
          </a:prstGeom>
          <a:noFill/>
          <a:ln>
            <a:noFill/>
          </a:ln>
        </p:spPr>
      </p:pic>
      <p:sp>
        <p:nvSpPr>
          <p:cNvPr id="862" name="Google Shape;862;p9"/>
          <p:cNvSpPr txBox="1"/>
          <p:nvPr/>
        </p:nvSpPr>
        <p:spPr>
          <a:xfrm>
            <a:off x="582025" y="2113700"/>
            <a:ext cx="5927400" cy="427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Analysis: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For this section I wanted to focus on illuminating any seasonal trends in the data</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My thinking around this was to compare similar periods of the data to each other.  In the first bar graph, it shows a clear pattern in the way gun killings tend to increase in the second and third quarters, and a decrease in the fourth quarter and first quarters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four corresponding line-plots illustrate the percentage change in the number of gun killings for each quarter</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trend in the first and second quarter show an overall increase in the number of gun killings over the period</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trend in the third and fourth quarter show a percent decrease in 2017 in the number of gun killings for the quarter, despite the total amount increase of gun killings that was illustrated in the first graph</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A limitation of this analysis is that while this may mean that gun violence may be slowing down, there are too many confounders in the data to confirm whether this the actual trend that is being expressed in the data.</a:t>
            </a: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Aija’s Section</a:t>
            </a:r>
            <a:endParaRPr/>
          </a:p>
        </p:txBody>
      </p:sp>
      <p:sp>
        <p:nvSpPr>
          <p:cNvPr id="869" name="Google Shape;869;p14"/>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Group member name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Supporting content</a:t>
            </a:r>
            <a:endParaRPr/>
          </a:p>
        </p:txBody>
      </p:sp>
      <p:sp>
        <p:nvSpPr>
          <p:cNvPr id="876" name="Google Shape;876;p15"/>
          <p:cNvSpPr txBox="1">
            <a:spLocks noGrp="1"/>
          </p:cNvSpPr>
          <p:nvPr>
            <p:ph type="body" idx="1"/>
          </p:nvPr>
        </p:nvSpPr>
        <p:spPr>
          <a:xfrm>
            <a:off x="680325" y="2088099"/>
            <a:ext cx="4472400" cy="573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
        <p:nvSpPr>
          <p:cNvPr id="877" name="Google Shape;877;p15"/>
          <p:cNvSpPr txBox="1">
            <a:spLocks noGrp="1"/>
          </p:cNvSpPr>
          <p:nvPr>
            <p:ph type="body" idx="2"/>
          </p:nvPr>
        </p:nvSpPr>
        <p:spPr>
          <a:xfrm>
            <a:off x="680325" y="2814849"/>
            <a:ext cx="4698300" cy="312120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90000"/>
              </a:lnSpc>
              <a:spcBef>
                <a:spcPts val="1000"/>
              </a:spcBef>
              <a:spcAft>
                <a:spcPts val="0"/>
              </a:spcAft>
              <a:buSzPct val="109132"/>
              <a:buNone/>
            </a:pPr>
            <a:r>
              <a:rPr lang="en-US" sz="5075" b="1"/>
              <a:t>The data provided the number of people killed and injured at each incident.</a:t>
            </a:r>
            <a:endParaRPr sz="5075" b="1"/>
          </a:p>
          <a:p>
            <a:pPr marL="0" lvl="0" indent="0" algn="l" rtl="0">
              <a:lnSpc>
                <a:spcPct val="90000"/>
              </a:lnSpc>
              <a:spcBef>
                <a:spcPts val="1000"/>
              </a:spcBef>
              <a:spcAft>
                <a:spcPts val="0"/>
              </a:spcAft>
              <a:buSzPct val="115988"/>
              <a:buNone/>
            </a:pPr>
            <a:endParaRPr sz="4775">
              <a:solidFill>
                <a:schemeClr val="dk1"/>
              </a:solidFill>
              <a:latin typeface="Calibri"/>
              <a:ea typeface="Calibri"/>
              <a:cs typeface="Calibri"/>
              <a:sym typeface="Calibri"/>
            </a:endParaRPr>
          </a:p>
          <a:p>
            <a:pPr marL="0" lvl="0" indent="0" algn="l" rtl="0">
              <a:lnSpc>
                <a:spcPct val="90000"/>
              </a:lnSpc>
              <a:spcBef>
                <a:spcPts val="1000"/>
              </a:spcBef>
              <a:spcAft>
                <a:spcPts val="0"/>
              </a:spcAft>
              <a:buSzPct val="109132"/>
              <a:buNone/>
            </a:pPr>
            <a:r>
              <a:rPr lang="en-US" sz="5075" b="1"/>
              <a:t>I examined the number of Mass killings. To see if there was any pattern in where these took place.</a:t>
            </a:r>
            <a:endParaRPr sz="5075" b="1"/>
          </a:p>
          <a:p>
            <a:pPr marL="0" lvl="0" indent="0" algn="l" rtl="0">
              <a:lnSpc>
                <a:spcPct val="90000"/>
              </a:lnSpc>
              <a:spcBef>
                <a:spcPts val="1000"/>
              </a:spcBef>
              <a:spcAft>
                <a:spcPts val="0"/>
              </a:spcAft>
              <a:buSzPct val="109132"/>
              <a:buNone/>
            </a:pPr>
            <a:r>
              <a:rPr lang="en-US" sz="5075" b="1"/>
              <a:t>Mass killings are defined as 4 or more people killed or injured (not including the shooter) at each incident.</a:t>
            </a:r>
            <a:endParaRPr sz="5075" b="1"/>
          </a:p>
          <a:p>
            <a:pPr marL="0" lvl="0" indent="0" algn="l" rtl="0">
              <a:lnSpc>
                <a:spcPct val="90000"/>
              </a:lnSpc>
              <a:spcBef>
                <a:spcPts val="1000"/>
              </a:spcBef>
              <a:spcAft>
                <a:spcPts val="0"/>
              </a:spcAft>
              <a:buSzPct val="109132"/>
              <a:buNone/>
            </a:pPr>
            <a:endParaRPr sz="5075" b="1"/>
          </a:p>
          <a:p>
            <a:pPr marL="0" lvl="0" indent="0" algn="l" rtl="0">
              <a:lnSpc>
                <a:spcPct val="90000"/>
              </a:lnSpc>
              <a:spcBef>
                <a:spcPts val="1000"/>
              </a:spcBef>
              <a:spcAft>
                <a:spcPts val="0"/>
              </a:spcAft>
              <a:buSzPct val="109132"/>
              <a:buNone/>
            </a:pPr>
            <a:r>
              <a:rPr lang="en-US" sz="5075" b="1"/>
              <a:t>Mass killings by state are graphed and show that some states are overrepresented for this type of shooting incident.</a:t>
            </a:r>
            <a:endParaRPr sz="5075" b="1"/>
          </a:p>
          <a:p>
            <a:pPr marL="0" lvl="0" indent="0" algn="l" rtl="0">
              <a:lnSpc>
                <a:spcPct val="90000"/>
              </a:lnSpc>
              <a:spcBef>
                <a:spcPts val="1000"/>
              </a:spcBef>
              <a:spcAft>
                <a:spcPts val="0"/>
              </a:spcAft>
              <a:buSzPct val="230769"/>
              <a:buNone/>
            </a:pPr>
            <a:endParaRPr b="1"/>
          </a:p>
          <a:p>
            <a:pPr marL="0" lvl="0" indent="0" algn="l" rtl="0">
              <a:lnSpc>
                <a:spcPct val="90000"/>
              </a:lnSpc>
              <a:spcBef>
                <a:spcPts val="1000"/>
              </a:spcBef>
              <a:spcAft>
                <a:spcPts val="0"/>
              </a:spcAft>
              <a:buClr>
                <a:schemeClr val="dk1"/>
              </a:buClr>
              <a:buSzPct val="45833"/>
              <a:buFont typeface="Arial"/>
              <a:buNone/>
            </a:pPr>
            <a:endParaRPr b="1"/>
          </a:p>
          <a:p>
            <a:pPr marL="0" lvl="0" indent="0" algn="l" rtl="0">
              <a:lnSpc>
                <a:spcPct val="115000"/>
              </a:lnSpc>
              <a:spcBef>
                <a:spcPts val="0"/>
              </a:spcBef>
              <a:spcAft>
                <a:spcPts val="0"/>
              </a:spcAft>
              <a:buClr>
                <a:schemeClr val="dk1"/>
              </a:buClr>
              <a:buSzPct val="91666"/>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230769"/>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134d39c12c3_2_306"/>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in The United States by State. Total Mass Shootings Are Shootings In Which Four or More People are Killed. </a:t>
            </a:r>
            <a:endParaRPr/>
          </a:p>
          <a:p>
            <a:pPr marL="0" lvl="0" indent="0" algn="l" rtl="0">
              <a:lnSpc>
                <a:spcPct val="90000"/>
              </a:lnSpc>
              <a:spcBef>
                <a:spcPts val="0"/>
              </a:spcBef>
              <a:spcAft>
                <a:spcPts val="0"/>
              </a:spcAft>
              <a:buClr>
                <a:schemeClr val="dk1"/>
              </a:buClr>
              <a:buSzPts val="2000"/>
              <a:buFont typeface="Avenir"/>
              <a:buNone/>
            </a:pPr>
            <a:endParaRPr/>
          </a:p>
        </p:txBody>
      </p:sp>
      <p:pic>
        <p:nvPicPr>
          <p:cNvPr id="896" name="Google Shape;896;g134d39c12c3_2_306"/>
          <p:cNvPicPr preferRelativeResize="0"/>
          <p:nvPr/>
        </p:nvPicPr>
        <p:blipFill rotWithShape="1">
          <a:blip r:embed="rId3">
            <a:alphaModFix/>
          </a:blip>
          <a:srcRect/>
          <a:stretch/>
        </p:blipFill>
        <p:spPr>
          <a:xfrm>
            <a:off x="322350" y="1095528"/>
            <a:ext cx="6107919" cy="5762475"/>
          </a:xfrm>
          <a:prstGeom prst="rect">
            <a:avLst/>
          </a:prstGeom>
          <a:noFill/>
          <a:ln>
            <a:noFill/>
          </a:ln>
        </p:spPr>
      </p:pic>
      <p:sp>
        <p:nvSpPr>
          <p:cNvPr id="897" name="Google Shape;897;g134d39c12c3_2_306"/>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1.</a:t>
            </a:r>
            <a:endParaRPr sz="3400" b="0" i="0" u="none" strike="noStrike" cap="none">
              <a:solidFill>
                <a:srgbClr val="6D9EEB"/>
              </a:solidFill>
              <a:latin typeface="Calibri"/>
              <a:ea typeface="Calibri"/>
              <a:cs typeface="Calibri"/>
              <a:sym typeface="Calibri"/>
            </a:endParaRPr>
          </a:p>
        </p:txBody>
      </p:sp>
      <p:sp>
        <p:nvSpPr>
          <p:cNvPr id="898" name="Google Shape;898;g134d39c12c3_2_306"/>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2.</a:t>
            </a:r>
            <a:endParaRPr sz="3400" b="0" i="0" u="none" strike="noStrike" cap="none">
              <a:solidFill>
                <a:srgbClr val="6D9EEB"/>
              </a:solidFill>
              <a:latin typeface="Calibri"/>
              <a:ea typeface="Calibri"/>
              <a:cs typeface="Calibri"/>
              <a:sym typeface="Calibri"/>
            </a:endParaRPr>
          </a:p>
        </p:txBody>
      </p:sp>
      <p:sp>
        <p:nvSpPr>
          <p:cNvPr id="899" name="Google Shape;899;g134d39c12c3_2_306"/>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00" name="Google Shape;900;g134d39c12c3_2_306"/>
          <p:cNvSpPr txBox="1"/>
          <p:nvPr/>
        </p:nvSpPr>
        <p:spPr>
          <a:xfrm>
            <a:off x="7937800" y="1483975"/>
            <a:ext cx="39318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Most states have have experienced less than 30 deaths. Florida and Texas experience the most, both states have a much higher than average rate of deaths.</a:t>
            </a:r>
            <a:endParaRPr sz="1400" b="0" i="0" u="none" strike="noStrike" cap="none">
              <a:solidFill>
                <a:srgbClr val="000000"/>
              </a:solidFill>
              <a:latin typeface="Calibri"/>
              <a:ea typeface="Calibri"/>
              <a:cs typeface="Calibri"/>
              <a:sym typeface="Calibri"/>
            </a:endParaRPr>
          </a:p>
        </p:txBody>
      </p:sp>
      <p:sp>
        <p:nvSpPr>
          <p:cNvPr id="901" name="Google Shape;901;g134d39c12c3_2_306"/>
          <p:cNvSpPr txBox="1"/>
          <p:nvPr/>
        </p:nvSpPr>
        <p:spPr>
          <a:xfrm>
            <a:off x="7937800" y="3125125"/>
            <a:ext cx="3931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We can see from the image below that whilst California has the most gun  deaths - most of these deaths are not  from mass shootings.</a:t>
            </a:r>
            <a:endParaRPr sz="1400" b="0" i="0" u="none" strike="noStrike" cap="none">
              <a:solidFill>
                <a:srgbClr val="000000"/>
              </a:solidFill>
              <a:latin typeface="Calibri"/>
              <a:ea typeface="Calibri"/>
              <a:cs typeface="Calibri"/>
              <a:sym typeface="Calibri"/>
            </a:endParaRPr>
          </a:p>
        </p:txBody>
      </p:sp>
      <p:pic>
        <p:nvPicPr>
          <p:cNvPr id="902" name="Google Shape;902;g134d39c12c3_2_306"/>
          <p:cNvPicPr preferRelativeResize="0"/>
          <p:nvPr/>
        </p:nvPicPr>
        <p:blipFill rotWithShape="1">
          <a:blip r:embed="rId4">
            <a:alphaModFix/>
          </a:blip>
          <a:srcRect/>
          <a:stretch/>
        </p:blipFill>
        <p:spPr>
          <a:xfrm>
            <a:off x="8800563" y="5114425"/>
            <a:ext cx="1883336" cy="1371813"/>
          </a:xfrm>
          <a:prstGeom prst="rect">
            <a:avLst/>
          </a:prstGeom>
          <a:noFill/>
          <a:ln>
            <a:noFill/>
          </a:ln>
        </p:spPr>
      </p:pic>
      <p:cxnSp>
        <p:nvCxnSpPr>
          <p:cNvPr id="903" name="Google Shape;903;g134d39c12c3_2_306"/>
          <p:cNvCxnSpPr/>
          <p:nvPr/>
        </p:nvCxnSpPr>
        <p:spPr>
          <a:xfrm>
            <a:off x="7467925" y="4832475"/>
            <a:ext cx="4548600" cy="42900"/>
          </a:xfrm>
          <a:prstGeom prst="straightConnector1">
            <a:avLst/>
          </a:prstGeom>
          <a:noFill/>
          <a:ln w="9525" cap="flat" cmpd="sng">
            <a:solidFill>
              <a:schemeClr val="dk2"/>
            </a:solidFill>
            <a:prstDash val="solid"/>
            <a:round/>
            <a:headEnd type="none" w="sm" len="sm"/>
            <a:tailEnd type="none" w="sm" len="sm"/>
          </a:ln>
        </p:spPr>
      </p:cxnSp>
      <p:sp>
        <p:nvSpPr>
          <p:cNvPr id="904" name="Google Shape;904;g134d39c12c3_2_306"/>
          <p:cNvSpPr txBox="1"/>
          <p:nvPr/>
        </p:nvSpPr>
        <p:spPr>
          <a:xfrm>
            <a:off x="7537800" y="4418700"/>
            <a:ext cx="97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2000"/>
              <a:buFont typeface="Avenir"/>
              <a:buNone/>
            </a:pPr>
            <a:r>
              <a:rPr lang="en-US" sz="2000" b="0" i="0" u="none" strike="noStrike" cap="none">
                <a:solidFill>
                  <a:schemeClr val="dk1"/>
                </a:solidFill>
                <a:latin typeface="Avenir"/>
                <a:ea typeface="Avenir"/>
                <a:cs typeface="Avenir"/>
                <a:sym typeface="Avenir"/>
              </a:rPr>
              <a:t>Total Shooting Deaths - Top 6 States</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g134d39c12c3_0_73"/>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in The United States by State. </a:t>
            </a:r>
            <a:endParaRPr/>
          </a:p>
        </p:txBody>
      </p:sp>
      <p:sp>
        <p:nvSpPr>
          <p:cNvPr id="910" name="Google Shape;910;g134d39c12c3_0_73"/>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pic>
        <p:nvPicPr>
          <p:cNvPr id="911" name="Google Shape;911;g134d39c12c3_0_73"/>
          <p:cNvPicPr preferRelativeResize="0"/>
          <p:nvPr/>
        </p:nvPicPr>
        <p:blipFill rotWithShape="1">
          <a:blip r:embed="rId3">
            <a:alphaModFix/>
          </a:blip>
          <a:srcRect/>
          <a:stretch/>
        </p:blipFill>
        <p:spPr>
          <a:xfrm>
            <a:off x="1459250" y="1218000"/>
            <a:ext cx="5695900" cy="555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4d39c12c3_0_85"/>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and Injuries by State. </a:t>
            </a:r>
            <a:endParaRPr/>
          </a:p>
        </p:txBody>
      </p:sp>
      <p:sp>
        <p:nvSpPr>
          <p:cNvPr id="917" name="Google Shape;917;g134d39c12c3_0_85"/>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18" name="Google Shape;918;g134d39c12c3_0_85"/>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19" name="Google Shape;919;g134d39c12c3_0_85"/>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a:t>
            </a:r>
            <a:endParaRPr sz="3400" b="0" i="0" u="none" strike="noStrike" cap="none">
              <a:solidFill>
                <a:srgbClr val="6D9EEB"/>
              </a:solidFill>
              <a:latin typeface="Calibri"/>
              <a:ea typeface="Calibri"/>
              <a:cs typeface="Calibri"/>
              <a:sym typeface="Calibri"/>
            </a:endParaRPr>
          </a:p>
        </p:txBody>
      </p:sp>
      <p:sp>
        <p:nvSpPr>
          <p:cNvPr id="920" name="Google Shape;920;g134d39c12c3_0_85"/>
          <p:cNvSpPr txBox="1"/>
          <p:nvPr/>
        </p:nvSpPr>
        <p:spPr>
          <a:xfrm>
            <a:off x="7937800" y="5135875"/>
            <a:ext cx="279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21" name="Google Shape;921;g134d39c12c3_0_85"/>
          <p:cNvPicPr preferRelativeResize="0"/>
          <p:nvPr/>
        </p:nvPicPr>
        <p:blipFill rotWithShape="1">
          <a:blip r:embed="rId3">
            <a:alphaModFix/>
          </a:blip>
          <a:srcRect/>
          <a:stretch/>
        </p:blipFill>
        <p:spPr>
          <a:xfrm>
            <a:off x="1055825" y="1186300"/>
            <a:ext cx="5815850" cy="548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Who is the most impacted group in the incidents? </a:t>
            </a:r>
            <a:endParaRPr/>
          </a:p>
        </p:txBody>
      </p:sp>
      <p:sp>
        <p:nvSpPr>
          <p:cNvPr id="928" name="Google Shape;928;p8"/>
          <p:cNvSpPr txBox="1"/>
          <p:nvPr/>
        </p:nvSpPr>
        <p:spPr>
          <a:xfrm>
            <a:off x="352943" y="2140733"/>
            <a:ext cx="7176746" cy="4327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Question: Who in society is most likely to be a participant in a crime?</a:t>
            </a:r>
            <a:endParaRPr/>
          </a:p>
          <a:p>
            <a:pPr marL="0" marR="0" lvl="0" indent="0" algn="l" rtl="0">
              <a:lnSpc>
                <a:spcPct val="90000"/>
              </a:lnSpc>
              <a:spcBef>
                <a:spcPts val="0"/>
              </a:spcBef>
              <a:spcAft>
                <a:spcPts val="0"/>
              </a:spcAft>
              <a:buClr>
                <a:srgbClr val="FFFFFF"/>
              </a:buClr>
              <a:buSzPts val="2400"/>
              <a:buFont typeface="Arial"/>
              <a:buNone/>
            </a:pPr>
            <a:endParaRPr sz="20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Outcome: Females participated much less criminal incidents and than male.</a:t>
            </a:r>
            <a:endParaRPr/>
          </a:p>
          <a:p>
            <a:pPr marL="0" marR="0" lvl="0" indent="0" algn="l" rtl="0">
              <a:lnSpc>
                <a:spcPct val="90000"/>
              </a:lnSpc>
              <a:spcBef>
                <a:spcPts val="0"/>
              </a:spcBef>
              <a:spcAft>
                <a:spcPts val="0"/>
              </a:spcAft>
              <a:buClr>
                <a:srgbClr val="FFFFFF"/>
              </a:buClr>
              <a:buSzPts val="2400"/>
              <a:buFont typeface="Arial"/>
              <a:buNone/>
            </a:pPr>
            <a:endParaRPr sz="20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Female: 12.5%</a:t>
            </a:r>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Male: 87.5%</a:t>
            </a:r>
            <a:endParaRPr/>
          </a:p>
          <a:p>
            <a:pPr marL="0" marR="0" lvl="0" indent="0" algn="l" rtl="0">
              <a:lnSpc>
                <a:spcPct val="90000"/>
              </a:lnSpc>
              <a:spcBef>
                <a:spcPts val="0"/>
              </a:spcBef>
              <a:spcAft>
                <a:spcPts val="0"/>
              </a:spcAft>
              <a:buClr>
                <a:srgbClr val="FFFFFF"/>
              </a:buClr>
              <a:buSzPts val="2400"/>
              <a:buFont typeface="Arial"/>
              <a:buNone/>
            </a:pPr>
            <a:endParaRPr sz="20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endParaRPr sz="16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r>
              <a:rPr lang="en-US" sz="1600" b="0" i="1" u="none" strike="noStrike" cap="none">
                <a:solidFill>
                  <a:srgbClr val="FFFFFF"/>
                </a:solidFill>
                <a:latin typeface="Trebuchet MS"/>
                <a:ea typeface="Trebuchet MS"/>
                <a:cs typeface="Trebuchet MS"/>
                <a:sym typeface="Trebuchet MS"/>
              </a:rPr>
              <a:t>Participant: A person who involved in an incident as a suspect or victim.</a:t>
            </a:r>
            <a:endParaRPr/>
          </a:p>
          <a:p>
            <a:pPr marL="0" marR="0" lvl="0" indent="0" algn="l" rtl="0">
              <a:lnSpc>
                <a:spcPct val="90000"/>
              </a:lnSpc>
              <a:spcBef>
                <a:spcPts val="0"/>
              </a:spcBef>
              <a:spcAft>
                <a:spcPts val="0"/>
              </a:spcAft>
              <a:buClr>
                <a:srgbClr val="FFFFFF"/>
              </a:buClr>
              <a:buSzPts val="2400"/>
              <a:buFont typeface="Arial"/>
              <a:buNone/>
            </a:pPr>
            <a:endParaRPr sz="1600" b="1" i="0" u="none" strike="noStrike" cap="none">
              <a:solidFill>
                <a:srgbClr val="FFFFFF"/>
              </a:solidFill>
              <a:latin typeface="Trebuchet MS"/>
              <a:ea typeface="Trebuchet MS"/>
              <a:cs typeface="Trebuchet MS"/>
              <a:sym typeface="Trebuchet MS"/>
            </a:endParaRPr>
          </a:p>
        </p:txBody>
      </p:sp>
      <p:pic>
        <p:nvPicPr>
          <p:cNvPr id="929" name="Google Shape;929;p8" descr="A picture containing chart&#10;&#10;Description automatically generated"/>
          <p:cNvPicPr preferRelativeResize="0"/>
          <p:nvPr/>
        </p:nvPicPr>
        <p:blipFill rotWithShape="1">
          <a:blip r:embed="rId3">
            <a:alphaModFix/>
          </a:blip>
          <a:srcRect/>
          <a:stretch/>
        </p:blipFill>
        <p:spPr>
          <a:xfrm>
            <a:off x="7013457" y="2032400"/>
            <a:ext cx="4825600" cy="4825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0"/>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Who is the most impacted group in the incidents? </a:t>
            </a:r>
            <a:endParaRPr/>
          </a:p>
        </p:txBody>
      </p:sp>
      <p:sp>
        <p:nvSpPr>
          <p:cNvPr id="936" name="Google Shape;936;p10"/>
          <p:cNvSpPr txBox="1"/>
          <p:nvPr/>
        </p:nvSpPr>
        <p:spPr>
          <a:xfrm>
            <a:off x="352943" y="2140733"/>
            <a:ext cx="10518258" cy="2747356"/>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Adults (18+) participated in gun violence significantly higher than the other age groups.</a:t>
            </a:r>
            <a:endParaRPr/>
          </a:p>
          <a:p>
            <a:pPr marL="0" marR="0" lvl="0" indent="0" algn="l" rtl="0">
              <a:lnSpc>
                <a:spcPct val="90000"/>
              </a:lnSpc>
              <a:spcBef>
                <a:spcPts val="0"/>
              </a:spcBef>
              <a:spcAft>
                <a:spcPts val="0"/>
              </a:spcAft>
              <a:buClr>
                <a:srgbClr val="FFFFFF"/>
              </a:buClr>
              <a:buSzPts val="2400"/>
              <a:buFont typeface="Arial"/>
              <a:buNone/>
            </a:pPr>
            <a:endParaRPr sz="20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Adult (18+): 91.3%</a:t>
            </a:r>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Teen (12-17): 1.3%</a:t>
            </a:r>
            <a:endParaRPr/>
          </a:p>
          <a:p>
            <a:pPr marL="0" marR="0" lvl="0" indent="0" algn="l" rtl="0">
              <a:lnSpc>
                <a:spcPct val="90000"/>
              </a:lnSpc>
              <a:spcBef>
                <a:spcPts val="0"/>
              </a:spcBef>
              <a:spcAft>
                <a:spcPts val="0"/>
              </a:spcAft>
              <a:buClr>
                <a:srgbClr val="FFFFFF"/>
              </a:buClr>
              <a:buSzPts val="2400"/>
              <a:buFont typeface="Arial"/>
              <a:buNone/>
            </a:pPr>
            <a:r>
              <a:rPr lang="en-US" sz="2000" b="1" i="0" u="none" strike="noStrike" cap="none">
                <a:solidFill>
                  <a:srgbClr val="FFFFFF"/>
                </a:solidFill>
                <a:latin typeface="Trebuchet MS"/>
                <a:ea typeface="Trebuchet MS"/>
                <a:cs typeface="Trebuchet MS"/>
                <a:sym typeface="Trebuchet MS"/>
              </a:rPr>
              <a:t>Child (0-11): 7.3%</a:t>
            </a:r>
            <a:endParaRPr/>
          </a:p>
          <a:p>
            <a:pPr marL="0" marR="0" lvl="0" indent="0" algn="l" rtl="0">
              <a:lnSpc>
                <a:spcPct val="90000"/>
              </a:lnSpc>
              <a:spcBef>
                <a:spcPts val="0"/>
              </a:spcBef>
              <a:spcAft>
                <a:spcPts val="0"/>
              </a:spcAft>
              <a:buClr>
                <a:srgbClr val="FFFFFF"/>
              </a:buClr>
              <a:buSzPts val="2400"/>
              <a:buFont typeface="Arial"/>
              <a:buNone/>
            </a:pPr>
            <a:endParaRPr sz="16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endParaRPr sz="1600" b="1"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FFFFFF"/>
              </a:buClr>
              <a:buSzPts val="2400"/>
              <a:buFont typeface="Arial"/>
              <a:buNone/>
            </a:pPr>
            <a:r>
              <a:rPr lang="en-US" sz="1600" b="0" i="1" u="none" strike="noStrike" cap="none">
                <a:solidFill>
                  <a:srgbClr val="FFFFFF"/>
                </a:solidFill>
                <a:latin typeface="Trebuchet MS"/>
                <a:ea typeface="Trebuchet MS"/>
                <a:cs typeface="Trebuchet MS"/>
                <a:sym typeface="Trebuchet MS"/>
              </a:rPr>
              <a:t>Participant: A person who involved in an incident as a suspect or victim.</a:t>
            </a:r>
            <a:endParaRPr/>
          </a:p>
          <a:p>
            <a:pPr marL="0" marR="0" lvl="0" indent="0" algn="l" rtl="0">
              <a:lnSpc>
                <a:spcPct val="90000"/>
              </a:lnSpc>
              <a:spcBef>
                <a:spcPts val="0"/>
              </a:spcBef>
              <a:spcAft>
                <a:spcPts val="0"/>
              </a:spcAft>
              <a:buClr>
                <a:srgbClr val="FFFFFF"/>
              </a:buClr>
              <a:buSzPts val="2400"/>
              <a:buFont typeface="Arial"/>
              <a:buNone/>
            </a:pPr>
            <a:endParaRPr sz="1600" b="1" i="0" u="none" strike="noStrike" cap="none">
              <a:solidFill>
                <a:srgbClr val="FFFFFF"/>
              </a:solidFill>
              <a:latin typeface="Trebuchet MS"/>
              <a:ea typeface="Trebuchet MS"/>
              <a:cs typeface="Trebuchet MS"/>
              <a:sym typeface="Trebuchet MS"/>
            </a:endParaRPr>
          </a:p>
        </p:txBody>
      </p:sp>
      <p:pic>
        <p:nvPicPr>
          <p:cNvPr id="937" name="Google Shape;937;p10" descr="Logo&#10;&#10;Description automatically generated with medium confidence"/>
          <p:cNvPicPr preferRelativeResize="0"/>
          <p:nvPr/>
        </p:nvPicPr>
        <p:blipFill rotWithShape="1">
          <a:blip r:embed="rId3">
            <a:alphaModFix/>
          </a:blip>
          <a:srcRect/>
          <a:stretch/>
        </p:blipFill>
        <p:spPr>
          <a:xfrm>
            <a:off x="6999111" y="2319590"/>
            <a:ext cx="4921956" cy="49219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Motivation &amp; Summary </a:t>
            </a:r>
            <a:endParaRPr/>
          </a:p>
        </p:txBody>
      </p:sp>
      <p:sp>
        <p:nvSpPr>
          <p:cNvPr id="783" name="Google Shape;783;p2"/>
          <p:cNvSpPr txBox="1">
            <a:spLocks noGrp="1"/>
          </p:cNvSpPr>
          <p:nvPr>
            <p:ph type="body" idx="1"/>
          </p:nvPr>
        </p:nvSpPr>
        <p:spPr>
          <a:xfrm>
            <a:off x="680325" y="2040675"/>
            <a:ext cx="9613800" cy="4640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None/>
            </a:pPr>
            <a:r>
              <a:rPr lang="en-US" sz="2000"/>
              <a:t>Motivation:</a:t>
            </a:r>
            <a:endParaRPr sz="2000"/>
          </a:p>
          <a:p>
            <a:pPr marL="0" lvl="0" indent="0" algn="l" rtl="0">
              <a:lnSpc>
                <a:spcPct val="90000"/>
              </a:lnSpc>
              <a:spcBef>
                <a:spcPts val="1000"/>
              </a:spcBef>
              <a:spcAft>
                <a:spcPts val="0"/>
              </a:spcAft>
              <a:buClr>
                <a:schemeClr val="dk1"/>
              </a:buClr>
              <a:buSzPts val="1100"/>
              <a:buNone/>
            </a:pPr>
            <a:r>
              <a:rPr lang="en-US" sz="2000"/>
              <a:t>We wanted to get a better understanding of the gun violence situation in the United States as a result of recent events.</a:t>
            </a:r>
            <a:endParaRPr sz="2000"/>
          </a:p>
          <a:p>
            <a:pPr marL="0" lvl="0" indent="0" algn="l" rtl="0">
              <a:lnSpc>
                <a:spcPct val="90000"/>
              </a:lnSpc>
              <a:spcBef>
                <a:spcPts val="1000"/>
              </a:spcBef>
              <a:spcAft>
                <a:spcPts val="0"/>
              </a:spcAft>
              <a:buClr>
                <a:schemeClr val="dk1"/>
              </a:buClr>
              <a:buSzPts val="1100"/>
              <a:buFont typeface="Arial"/>
              <a:buNone/>
            </a:pPr>
            <a:endParaRPr sz="2000"/>
          </a:p>
          <a:p>
            <a:pPr marL="0" lvl="0" indent="0" algn="l" rtl="0">
              <a:lnSpc>
                <a:spcPct val="90000"/>
              </a:lnSpc>
              <a:spcBef>
                <a:spcPts val="1000"/>
              </a:spcBef>
              <a:spcAft>
                <a:spcPts val="0"/>
              </a:spcAft>
              <a:buClr>
                <a:schemeClr val="dk1"/>
              </a:buClr>
              <a:buSzPts val="1100"/>
              <a:buFont typeface="Arial"/>
              <a:buNone/>
            </a:pPr>
            <a:r>
              <a:rPr lang="en-US" sz="2000"/>
              <a:t>Questions:</a:t>
            </a:r>
            <a:endParaRPr sz="2000"/>
          </a:p>
          <a:p>
            <a:pPr marL="457200" lvl="0" indent="-342900" algn="l" rtl="0">
              <a:lnSpc>
                <a:spcPct val="90000"/>
              </a:lnSpc>
              <a:spcBef>
                <a:spcPts val="1000"/>
              </a:spcBef>
              <a:spcAft>
                <a:spcPts val="0"/>
              </a:spcAft>
              <a:buSzPts val="1800"/>
              <a:buChar char="●"/>
            </a:pPr>
            <a:r>
              <a:rPr lang="en-US" sz="2000"/>
              <a:t>Who were the participants in gun violence?</a:t>
            </a:r>
            <a:endParaRPr sz="2000"/>
          </a:p>
          <a:p>
            <a:pPr marL="457200" lvl="0" indent="-342900" algn="l" rtl="0">
              <a:lnSpc>
                <a:spcPct val="90000"/>
              </a:lnSpc>
              <a:spcBef>
                <a:spcPts val="0"/>
              </a:spcBef>
              <a:spcAft>
                <a:spcPts val="0"/>
              </a:spcAft>
              <a:buSzPts val="1800"/>
              <a:buChar char="●"/>
            </a:pPr>
            <a:r>
              <a:rPr lang="en-US" sz="2000"/>
              <a:t>What were the total number of kills by location.</a:t>
            </a:r>
            <a:endParaRPr sz="2000"/>
          </a:p>
          <a:p>
            <a:pPr marL="457200" lvl="0" indent="-342900" algn="l" rtl="0">
              <a:lnSpc>
                <a:spcPct val="90000"/>
              </a:lnSpc>
              <a:spcBef>
                <a:spcPts val="0"/>
              </a:spcBef>
              <a:spcAft>
                <a:spcPts val="0"/>
              </a:spcAft>
              <a:buSzPts val="1800"/>
              <a:buChar char="●"/>
            </a:pPr>
            <a:r>
              <a:rPr lang="en-US" sz="2000"/>
              <a:t>How many people were hurt or killed?</a:t>
            </a:r>
            <a:endParaRPr sz="2000"/>
          </a:p>
          <a:p>
            <a:pPr marL="457200" lvl="0" indent="-342900" algn="l" rtl="0">
              <a:lnSpc>
                <a:spcPct val="90000"/>
              </a:lnSpc>
              <a:spcBef>
                <a:spcPts val="0"/>
              </a:spcBef>
              <a:spcAft>
                <a:spcPts val="0"/>
              </a:spcAft>
              <a:buSzPts val="1800"/>
              <a:buChar char="●"/>
            </a:pPr>
            <a:r>
              <a:rPr lang="en-US" sz="2000"/>
              <a:t>What is the trend for gun violence over time?</a:t>
            </a:r>
            <a:endParaRPr sz="2000"/>
          </a:p>
          <a:p>
            <a:pPr marL="0" lvl="0" indent="0" algn="l" rtl="0">
              <a:lnSpc>
                <a:spcPct val="90000"/>
              </a:lnSpc>
              <a:spcBef>
                <a:spcPts val="1000"/>
              </a:spcBef>
              <a:spcAft>
                <a:spcPts val="0"/>
              </a:spcAft>
              <a:buClr>
                <a:schemeClr val="dk1"/>
              </a:buClr>
              <a:buSzPts val="1100"/>
              <a:buNone/>
            </a:pPr>
            <a:endParaRPr sz="2000"/>
          </a:p>
          <a:p>
            <a:pPr marL="0" lvl="0" indent="0" algn="l" rtl="0">
              <a:lnSpc>
                <a:spcPct val="90000"/>
              </a:lnSpc>
              <a:spcBef>
                <a:spcPts val="1000"/>
              </a:spcBef>
              <a:spcAft>
                <a:spcPts val="0"/>
              </a:spcAft>
              <a:buClr>
                <a:schemeClr val="dk1"/>
              </a:buClr>
              <a:buSzPts val="1100"/>
              <a:buFont typeface="Arial"/>
              <a:buNone/>
            </a:pPr>
            <a:r>
              <a:rPr lang="en-US" sz="2000"/>
              <a:t>Results:</a:t>
            </a:r>
            <a:endParaRPr sz="2000"/>
          </a:p>
          <a:p>
            <a:pPr marL="0" lvl="0" indent="0" algn="l" rtl="0">
              <a:lnSpc>
                <a:spcPct val="90000"/>
              </a:lnSpc>
              <a:spcBef>
                <a:spcPts val="1000"/>
              </a:spcBef>
              <a:spcAft>
                <a:spcPts val="0"/>
              </a:spcAft>
              <a:buClr>
                <a:schemeClr val="dk1"/>
              </a:buClr>
              <a:buSzPts val="1100"/>
              <a:buNone/>
            </a:pPr>
            <a:r>
              <a:rPr lang="en-US" sz="2000"/>
              <a:t>We managed to answer most of our questions and found new questions to ask while analysing the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55555"/>
              <a:buNone/>
            </a:pPr>
            <a:r>
              <a:rPr lang="en-US"/>
              <a:t>Hypothesis :  Males participated more than females in gun violent crimes.</a:t>
            </a:r>
            <a:br>
              <a:rPr lang="en-US"/>
            </a:br>
            <a:endParaRPr/>
          </a:p>
        </p:txBody>
      </p:sp>
      <p:pic>
        <p:nvPicPr>
          <p:cNvPr id="943" name="Google Shape;943;p11"/>
          <p:cNvPicPr preferRelativeResize="0"/>
          <p:nvPr/>
        </p:nvPicPr>
        <p:blipFill rotWithShape="1">
          <a:blip r:embed="rId3">
            <a:alphaModFix/>
          </a:blip>
          <a:srcRect/>
          <a:stretch/>
        </p:blipFill>
        <p:spPr>
          <a:xfrm>
            <a:off x="121884" y="2028825"/>
            <a:ext cx="6619875" cy="1400175"/>
          </a:xfrm>
          <a:prstGeom prst="rect">
            <a:avLst/>
          </a:prstGeom>
          <a:noFill/>
          <a:ln>
            <a:noFill/>
          </a:ln>
        </p:spPr>
      </p:pic>
      <p:pic>
        <p:nvPicPr>
          <p:cNvPr id="944" name="Google Shape;944;p11"/>
          <p:cNvPicPr preferRelativeResize="0"/>
          <p:nvPr/>
        </p:nvPicPr>
        <p:blipFill rotWithShape="1">
          <a:blip r:embed="rId4">
            <a:alphaModFix/>
          </a:blip>
          <a:srcRect/>
          <a:stretch/>
        </p:blipFill>
        <p:spPr>
          <a:xfrm>
            <a:off x="6993467" y="3238323"/>
            <a:ext cx="4572000" cy="3000375"/>
          </a:xfrm>
          <a:prstGeom prst="rect">
            <a:avLst/>
          </a:prstGeom>
          <a:noFill/>
          <a:ln>
            <a:noFill/>
          </a:ln>
        </p:spPr>
      </p:pic>
      <p:pic>
        <p:nvPicPr>
          <p:cNvPr id="945" name="Google Shape;945;p11"/>
          <p:cNvPicPr preferRelativeResize="0"/>
          <p:nvPr/>
        </p:nvPicPr>
        <p:blipFill rotWithShape="1">
          <a:blip r:embed="rId5">
            <a:alphaModFix/>
          </a:blip>
          <a:srcRect/>
          <a:stretch/>
        </p:blipFill>
        <p:spPr>
          <a:xfrm>
            <a:off x="121884" y="4833157"/>
            <a:ext cx="6936110" cy="17857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2"/>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sz="3600">
                <a:solidFill>
                  <a:schemeClr val="lt1"/>
                </a:solidFill>
              </a:rPr>
              <a:t>How likely to capture the gun violence suspects before the writing the incident report?</a:t>
            </a:r>
            <a:endParaRPr/>
          </a:p>
        </p:txBody>
      </p:sp>
      <p:sp>
        <p:nvSpPr>
          <p:cNvPr id="951" name="Google Shape;951;p12"/>
          <p:cNvSpPr txBox="1"/>
          <p:nvPr/>
        </p:nvSpPr>
        <p:spPr>
          <a:xfrm>
            <a:off x="395112" y="2292151"/>
            <a:ext cx="6333066" cy="39087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Question: How likely to capture the gun violence suspects before the writing the incident report?</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Outcome:</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For 67.8% of the incidents, at least one suspect was captured before the incident report.</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For 32.2% of the incidents, suspect(s) were not captured before the incident report.</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2" name="Google Shape;952;p12" descr="Chart, pie chart&#10;&#10;Description automatically generated"/>
          <p:cNvPicPr preferRelativeResize="0"/>
          <p:nvPr/>
        </p:nvPicPr>
        <p:blipFill rotWithShape="1">
          <a:blip r:embed="rId3">
            <a:alphaModFix/>
          </a:blip>
          <a:srcRect/>
          <a:stretch/>
        </p:blipFill>
        <p:spPr>
          <a:xfrm>
            <a:off x="6096000" y="1871437"/>
            <a:ext cx="5565422" cy="55654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1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sz="3600">
                <a:solidFill>
                  <a:schemeClr val="lt1"/>
                </a:solidFill>
              </a:rPr>
              <a:t>How likely to capture the gun violence suspects before the writing the incident report?</a:t>
            </a:r>
            <a:endParaRPr/>
          </a:p>
        </p:txBody>
      </p:sp>
      <p:sp>
        <p:nvSpPr>
          <p:cNvPr id="958" name="Google Shape;958;p13"/>
          <p:cNvSpPr txBox="1"/>
          <p:nvPr/>
        </p:nvSpPr>
        <p:spPr>
          <a:xfrm>
            <a:off x="7958667" y="2197893"/>
            <a:ext cx="3996266"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For most of the incidents, a single suspect was captured before the incident report.</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959" name="Google Shape;959;p13" descr="Chart&#10;&#10;Description automatically generated"/>
          <p:cNvPicPr preferRelativeResize="0"/>
          <p:nvPr/>
        </p:nvPicPr>
        <p:blipFill rotWithShape="1">
          <a:blip r:embed="rId3">
            <a:alphaModFix/>
          </a:blip>
          <a:srcRect/>
          <a:stretch/>
        </p:blipFill>
        <p:spPr>
          <a:xfrm>
            <a:off x="-247785" y="1834166"/>
            <a:ext cx="8796391" cy="52778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20"/>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a:t>Data Needs and Processing</a:t>
            </a:r>
            <a:endParaRPr/>
          </a:p>
        </p:txBody>
      </p:sp>
      <p:sp>
        <p:nvSpPr>
          <p:cNvPr id="966" name="Google Shape;966;p20"/>
          <p:cNvSpPr txBox="1"/>
          <p:nvPr/>
        </p:nvSpPr>
        <p:spPr>
          <a:xfrm>
            <a:off x="680318" y="2371958"/>
            <a:ext cx="9942525" cy="5232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FFFFFF"/>
                </a:solidFill>
                <a:latin typeface="Arial"/>
                <a:ea typeface="Arial"/>
                <a:cs typeface="Arial"/>
                <a:sym typeface="Arial"/>
              </a:rPr>
              <a:t>In order to respond to gender and age distribution of the participants, I needed to process the data in the participant_age_group and participant_gender columns, and capture the counts.</a:t>
            </a:r>
            <a:endParaRPr/>
          </a:p>
        </p:txBody>
      </p:sp>
      <p:pic>
        <p:nvPicPr>
          <p:cNvPr id="967" name="Google Shape;967;p20"/>
          <p:cNvPicPr preferRelativeResize="0"/>
          <p:nvPr/>
        </p:nvPicPr>
        <p:blipFill rotWithShape="1">
          <a:blip r:embed="rId3">
            <a:alphaModFix/>
          </a:blip>
          <a:srcRect/>
          <a:stretch/>
        </p:blipFill>
        <p:spPr>
          <a:xfrm>
            <a:off x="1075429" y="3009615"/>
            <a:ext cx="6104304" cy="1453897"/>
          </a:xfrm>
          <a:prstGeom prst="rect">
            <a:avLst/>
          </a:prstGeom>
          <a:noFill/>
          <a:ln>
            <a:noFill/>
          </a:ln>
        </p:spPr>
      </p:pic>
      <p:sp>
        <p:nvSpPr>
          <p:cNvPr id="968" name="Google Shape;968;p20"/>
          <p:cNvSpPr txBox="1"/>
          <p:nvPr/>
        </p:nvSpPr>
        <p:spPr>
          <a:xfrm>
            <a:off x="839854" y="4577949"/>
            <a:ext cx="9942525"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FFFFFF"/>
                </a:solidFill>
                <a:latin typeface="Arial"/>
                <a:ea typeface="Arial"/>
                <a:cs typeface="Arial"/>
                <a:sym typeface="Arial"/>
              </a:rPr>
              <a:t>I initially processed created a detail dataframe for incidents, where each participant was a separate row with related information. Despite this would give more insight into the data (victim and suspect level information), I left this approach because it takes 50 minutes to create the detail dataframe. </a:t>
            </a:r>
            <a:endParaRPr/>
          </a:p>
        </p:txBody>
      </p:sp>
      <p:sp>
        <p:nvSpPr>
          <p:cNvPr id="969" name="Google Shape;969;p20"/>
          <p:cNvSpPr txBox="1"/>
          <p:nvPr/>
        </p:nvSpPr>
        <p:spPr>
          <a:xfrm>
            <a:off x="839854" y="5431050"/>
            <a:ext cx="9942525" cy="5232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FFFFFF"/>
                </a:solidFill>
                <a:latin typeface="Arial"/>
                <a:ea typeface="Arial"/>
                <a:cs typeface="Arial"/>
                <a:sym typeface="Arial"/>
              </a:rPr>
              <a:t>I tried the CENSUS api to download the median income for counties, however the city_or_country column doesn’t match with the CENSUS filter. I didn’t include it in the data. </a:t>
            </a:r>
            <a:endParaRPr/>
          </a:p>
        </p:txBody>
      </p:sp>
      <p:sp>
        <p:nvSpPr>
          <p:cNvPr id="970" name="Google Shape;970;p20"/>
          <p:cNvSpPr txBox="1"/>
          <p:nvPr/>
        </p:nvSpPr>
        <p:spPr>
          <a:xfrm>
            <a:off x="839853" y="6068707"/>
            <a:ext cx="9782989"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FFFFFF"/>
                </a:solidFill>
                <a:latin typeface="Arial"/>
                <a:ea typeface="Arial"/>
                <a:cs typeface="Arial"/>
                <a:sym typeface="Arial"/>
              </a:rPr>
              <a:t>In order to be able to use “choropleth”, I used a dictionary to convert state names to state codes.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29"/>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a:t>Post Mortem</a:t>
            </a:r>
            <a:endParaRPr/>
          </a:p>
        </p:txBody>
      </p:sp>
      <p:sp>
        <p:nvSpPr>
          <p:cNvPr id="976" name="Google Shape;976;p29"/>
          <p:cNvSpPr txBox="1">
            <a:spLocks noGrp="1"/>
          </p:cNvSpPr>
          <p:nvPr>
            <p:ph type="body" idx="2"/>
          </p:nvPr>
        </p:nvSpPr>
        <p:spPr>
          <a:xfrm>
            <a:off x="788895" y="2205919"/>
            <a:ext cx="9613863" cy="4183592"/>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a:solidFill>
                  <a:schemeClr val="lt1"/>
                </a:solidFill>
              </a:rPr>
              <a:t>If I had 2 more weeks, </a:t>
            </a:r>
            <a:endParaRPr/>
          </a:p>
          <a:p>
            <a:pPr marL="114300" lvl="0" indent="0" algn="l" rtl="0">
              <a:lnSpc>
                <a:spcPct val="90000"/>
              </a:lnSpc>
              <a:spcBef>
                <a:spcPts val="1000"/>
              </a:spcBef>
              <a:spcAft>
                <a:spcPts val="0"/>
              </a:spcAft>
              <a:buSzPts val="1800"/>
              <a:buNone/>
            </a:pPr>
            <a:endParaRPr>
              <a:solidFill>
                <a:schemeClr val="lt1"/>
              </a:solidFill>
            </a:endParaRPr>
          </a:p>
          <a:p>
            <a:pPr marL="457200" lvl="0" indent="-342900" algn="l" rtl="0">
              <a:lnSpc>
                <a:spcPct val="90000"/>
              </a:lnSpc>
              <a:spcBef>
                <a:spcPts val="1000"/>
              </a:spcBef>
              <a:spcAft>
                <a:spcPts val="0"/>
              </a:spcAft>
              <a:buClr>
                <a:schemeClr val="lt1"/>
              </a:buClr>
              <a:buSzPts val="1800"/>
              <a:buChar char="•"/>
            </a:pPr>
            <a:r>
              <a:rPr lang="en-US">
                <a:solidFill>
                  <a:schemeClr val="lt1"/>
                </a:solidFill>
              </a:rPr>
              <a:t>I’d find the county information based on city_or_county data using the following API:</a:t>
            </a:r>
            <a:endParaRPr/>
          </a:p>
          <a:p>
            <a:pPr marL="114300" lvl="0" indent="0" algn="l" rtl="0">
              <a:lnSpc>
                <a:spcPct val="90000"/>
              </a:lnSpc>
              <a:spcBef>
                <a:spcPts val="1000"/>
              </a:spcBef>
              <a:spcAft>
                <a:spcPts val="0"/>
              </a:spcAft>
              <a:buSzPts val="1800"/>
              <a:buNone/>
            </a:pPr>
            <a:r>
              <a:rPr lang="en-US" sz="1400">
                <a:solidFill>
                  <a:schemeClr val="lt1"/>
                </a:solidFill>
              </a:rPr>
              <a:t>       url = f</a:t>
            </a:r>
            <a:r>
              <a:rPr lang="en-US" sz="1400" u="sng">
                <a:solidFill>
                  <a:schemeClr val="lt1"/>
                </a:solidFill>
                <a:hlinkClick r:id="rId3">
                  <a:extLst>
                    <a:ext uri="{A12FA001-AC4F-418D-AE19-62706E023703}">
                      <ahyp:hlinkClr xmlns:ahyp="http://schemas.microsoft.com/office/drawing/2018/hyperlinkcolor" val="tx"/>
                    </a:ext>
                  </a:extLst>
                </a:hlinkClick>
              </a:rPr>
              <a:t>https://geo.fcc.gov/api/census/area?lat={lat}&amp;lon={lon}&amp;censusYear=2020&amp;format=json</a:t>
            </a:r>
            <a:endParaRPr sz="1400">
              <a:solidFill>
                <a:schemeClr val="lt1"/>
              </a:solidFill>
            </a:endParaRPr>
          </a:p>
          <a:p>
            <a:pPr marL="114300" lvl="0" indent="0" algn="l" rtl="0">
              <a:lnSpc>
                <a:spcPct val="90000"/>
              </a:lnSpc>
              <a:spcBef>
                <a:spcPts val="1000"/>
              </a:spcBef>
              <a:spcAft>
                <a:spcPts val="0"/>
              </a:spcAft>
              <a:buSzPts val="1800"/>
              <a:buNone/>
            </a:pPr>
            <a:endParaRPr>
              <a:solidFill>
                <a:schemeClr val="lt1"/>
              </a:solidFill>
            </a:endParaRPr>
          </a:p>
          <a:p>
            <a:pPr marL="457200" lvl="0" indent="-342900" algn="l" rtl="0">
              <a:lnSpc>
                <a:spcPct val="90000"/>
              </a:lnSpc>
              <a:spcBef>
                <a:spcPts val="1000"/>
              </a:spcBef>
              <a:spcAft>
                <a:spcPts val="0"/>
              </a:spcAft>
              <a:buClr>
                <a:schemeClr val="lt1"/>
              </a:buClr>
              <a:buSzPts val="1800"/>
              <a:buChar char="•"/>
            </a:pPr>
            <a:r>
              <a:rPr lang="en-US">
                <a:solidFill>
                  <a:schemeClr val="lt1"/>
                </a:solidFill>
              </a:rPr>
              <a:t>I’d spent more time effective data processing</a:t>
            </a:r>
            <a:endParaRPr/>
          </a:p>
          <a:p>
            <a:pPr marL="457200" lvl="0" indent="-228600" algn="l" rtl="0">
              <a:lnSpc>
                <a:spcPct val="90000"/>
              </a:lnSpc>
              <a:spcBef>
                <a:spcPts val="1000"/>
              </a:spcBef>
              <a:spcAft>
                <a:spcPts val="0"/>
              </a:spcAft>
              <a:buClr>
                <a:schemeClr val="lt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
          <p:cNvSpPr txBox="1">
            <a:spLocks noGrp="1"/>
          </p:cNvSpPr>
          <p:nvPr>
            <p:ph type="ctrTitle"/>
          </p:nvPr>
        </p:nvSpPr>
        <p:spPr>
          <a:xfrm>
            <a:off x="565297" y="2742471"/>
            <a:ext cx="8144100" cy="137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Trebuchet MS"/>
              <a:buNone/>
            </a:pPr>
            <a:r>
              <a:rPr lang="en-US"/>
              <a:t>Open-floor Q&amp;A</a:t>
            </a:r>
            <a:endParaRPr/>
          </a:p>
        </p:txBody>
      </p:sp>
      <p:sp>
        <p:nvSpPr>
          <p:cNvPr id="983" name="Google Shape;983;p18"/>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a:t>Ask away!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Questions and Data Source</a:t>
            </a:r>
            <a:endParaRPr/>
          </a:p>
        </p:txBody>
      </p:sp>
      <p:sp>
        <p:nvSpPr>
          <p:cNvPr id="790" name="Google Shape;790;p3"/>
          <p:cNvSpPr txBox="1">
            <a:spLocks noGrp="1"/>
          </p:cNvSpPr>
          <p:nvPr>
            <p:ph type="body" idx="2"/>
          </p:nvPr>
        </p:nvSpPr>
        <p:spPr>
          <a:xfrm>
            <a:off x="788900" y="2740400"/>
            <a:ext cx="5728800" cy="380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AutoNum type="arabicPeriod"/>
            </a:pPr>
            <a:r>
              <a:rPr lang="en-US"/>
              <a:t>What states are the most dangerous?</a:t>
            </a:r>
            <a:endParaRPr/>
          </a:p>
          <a:p>
            <a:pPr marL="228600" lvl="0" indent="-228600" algn="l" rtl="0">
              <a:lnSpc>
                <a:spcPct val="90000"/>
              </a:lnSpc>
              <a:spcBef>
                <a:spcPts val="1000"/>
              </a:spcBef>
              <a:spcAft>
                <a:spcPts val="0"/>
              </a:spcAft>
              <a:buSzPts val="2000"/>
              <a:buAutoNum type="arabicPeriod"/>
            </a:pPr>
            <a:r>
              <a:rPr lang="en-US"/>
              <a:t>What are the 10 most dangerous cities?</a:t>
            </a:r>
            <a:endParaRPr/>
          </a:p>
          <a:p>
            <a:pPr marL="228600" lvl="0" indent="-228600" algn="l" rtl="0">
              <a:lnSpc>
                <a:spcPct val="90000"/>
              </a:lnSpc>
              <a:spcBef>
                <a:spcPts val="1000"/>
              </a:spcBef>
              <a:spcAft>
                <a:spcPts val="0"/>
              </a:spcAft>
              <a:buSzPts val="2000"/>
              <a:buAutoNum type="arabicPeriod"/>
            </a:pPr>
            <a:r>
              <a:rPr lang="en-US"/>
              <a:t>What are 10 safest cities?</a:t>
            </a:r>
            <a:endParaRPr/>
          </a:p>
          <a:p>
            <a:pPr marL="228600" lvl="0" indent="-215900" algn="l" rtl="0">
              <a:lnSpc>
                <a:spcPct val="90000"/>
              </a:lnSpc>
              <a:spcBef>
                <a:spcPts val="1000"/>
              </a:spcBef>
              <a:spcAft>
                <a:spcPts val="0"/>
              </a:spcAft>
              <a:buSzPts val="1800"/>
              <a:buAutoNum type="arabicPeriod"/>
            </a:pPr>
            <a:r>
              <a:rPr lang="en-US"/>
              <a:t>What portion of the killings were classed a mass shooting?</a:t>
            </a:r>
            <a:endParaRPr/>
          </a:p>
          <a:p>
            <a:pPr marL="228600" lvl="0" indent="-215900" algn="l" rtl="0">
              <a:lnSpc>
                <a:spcPct val="90000"/>
              </a:lnSpc>
              <a:spcBef>
                <a:spcPts val="1000"/>
              </a:spcBef>
              <a:spcAft>
                <a:spcPts val="0"/>
              </a:spcAft>
              <a:buSzPts val="1800"/>
              <a:buAutoNum type="arabicPeriod"/>
            </a:pPr>
            <a:r>
              <a:rPr lang="en-US"/>
              <a:t>Where did mass shootings took place?</a:t>
            </a:r>
            <a:endParaRPr/>
          </a:p>
          <a:p>
            <a:pPr marL="228600" lvl="0" indent="-215900" algn="l" rtl="0">
              <a:lnSpc>
                <a:spcPct val="90000"/>
              </a:lnSpc>
              <a:spcBef>
                <a:spcPts val="1000"/>
              </a:spcBef>
              <a:spcAft>
                <a:spcPts val="0"/>
              </a:spcAft>
              <a:buSzPts val="1800"/>
              <a:buAutoNum type="arabicPeriod"/>
            </a:pPr>
            <a:r>
              <a:rPr lang="en-US"/>
              <a:t>Who in society is most likely to participate in gun violence?</a:t>
            </a:r>
            <a:endParaRPr/>
          </a:p>
          <a:p>
            <a:pPr marL="228600" lvl="0" indent="-215900" algn="l" rtl="0">
              <a:lnSpc>
                <a:spcPct val="90000"/>
              </a:lnSpc>
              <a:spcBef>
                <a:spcPts val="1000"/>
              </a:spcBef>
              <a:spcAft>
                <a:spcPts val="0"/>
              </a:spcAft>
              <a:buSzPts val="1800"/>
              <a:buAutoNum type="arabicPeriod"/>
            </a:pPr>
            <a:r>
              <a:rPr lang="en-US"/>
              <a:t>How did the number of gun killings change over time?</a:t>
            </a:r>
            <a:endParaRPr/>
          </a:p>
        </p:txBody>
      </p:sp>
      <p:sp>
        <p:nvSpPr>
          <p:cNvPr id="791" name="Google Shape;791;p3"/>
          <p:cNvSpPr txBox="1">
            <a:spLocks noGrp="1"/>
          </p:cNvSpPr>
          <p:nvPr>
            <p:ph type="body" idx="3"/>
          </p:nvPr>
        </p:nvSpPr>
        <p:spPr>
          <a:xfrm>
            <a:off x="6765879"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Data description and source:</a:t>
            </a:r>
            <a:endParaRPr/>
          </a:p>
        </p:txBody>
      </p:sp>
      <p:sp>
        <p:nvSpPr>
          <p:cNvPr id="792" name="Google Shape;792;p3"/>
          <p:cNvSpPr txBox="1">
            <a:spLocks noGrp="1"/>
          </p:cNvSpPr>
          <p:nvPr>
            <p:ph type="body" idx="4"/>
          </p:nvPr>
        </p:nvSpPr>
        <p:spPr>
          <a:xfrm>
            <a:off x="6765879" y="2740391"/>
            <a:ext cx="4700100" cy="2906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000"/>
              <a:buNone/>
            </a:pPr>
            <a:r>
              <a:rPr lang="en-US"/>
              <a:t>Comprehensive record of over 260k US gun violence incidents from 2013-2018</a:t>
            </a:r>
            <a:endParaRPr/>
          </a:p>
          <a:p>
            <a:pPr marL="0" lvl="0" indent="0" algn="l" rtl="0">
              <a:lnSpc>
                <a:spcPct val="90000"/>
              </a:lnSpc>
              <a:spcBef>
                <a:spcPts val="0"/>
              </a:spcBef>
              <a:spcAft>
                <a:spcPts val="0"/>
              </a:spcAft>
              <a:buClr>
                <a:schemeClr val="lt1"/>
              </a:buClr>
              <a:buSzPts val="2000"/>
              <a:buNone/>
            </a:pPr>
            <a:endParaRPr/>
          </a:p>
          <a:p>
            <a:pPr marL="0" lvl="0" indent="0" algn="l" rtl="0">
              <a:lnSpc>
                <a:spcPct val="90000"/>
              </a:lnSpc>
              <a:spcBef>
                <a:spcPts val="0"/>
              </a:spcBef>
              <a:spcAft>
                <a:spcPts val="0"/>
              </a:spcAft>
              <a:buClr>
                <a:schemeClr val="lt1"/>
              </a:buClr>
              <a:buSzPts val="2000"/>
              <a:buNone/>
            </a:pPr>
            <a:r>
              <a:rPr lang="en-US"/>
              <a:t>https://www.kaggle.com/datasets/jameslko/gun-violence-data</a:t>
            </a:r>
            <a:endParaRPr/>
          </a:p>
          <a:p>
            <a:pPr marL="0" lvl="0" indent="0" algn="l" rtl="0">
              <a:lnSpc>
                <a:spcPct val="90000"/>
              </a:lnSpc>
              <a:spcBef>
                <a:spcPts val="1000"/>
              </a:spcBef>
              <a:spcAft>
                <a:spcPts val="0"/>
              </a:spcAft>
              <a:buClr>
                <a:schemeClr val="lt1"/>
              </a:buClr>
              <a:buSzPts val="2000"/>
              <a:buNone/>
            </a:pPr>
            <a:endParaRPr/>
          </a:p>
          <a:p>
            <a:pPr marL="0" lvl="0" indent="0" algn="l" rtl="0">
              <a:lnSpc>
                <a:spcPct val="90000"/>
              </a:lnSpc>
              <a:spcBef>
                <a:spcPts val="1000"/>
              </a:spcBef>
              <a:spcAft>
                <a:spcPts val="0"/>
              </a:spcAft>
              <a:buClr>
                <a:schemeClr val="lt1"/>
              </a:buClr>
              <a:buSzPts val="2000"/>
              <a:buNone/>
            </a:pPr>
            <a:endParaRPr/>
          </a:p>
        </p:txBody>
      </p:sp>
      <p:sp>
        <p:nvSpPr>
          <p:cNvPr id="793" name="Google Shape;793;p3"/>
          <p:cNvSpPr txBox="1">
            <a:spLocks noGrp="1"/>
          </p:cNvSpPr>
          <p:nvPr>
            <p:ph type="body" idx="3"/>
          </p:nvPr>
        </p:nvSpPr>
        <p:spPr>
          <a:xfrm>
            <a:off x="788904"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134c4a2e579_0_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State / City deaths &amp; Injuries</a:t>
            </a:r>
            <a:endParaRPr/>
          </a:p>
        </p:txBody>
      </p:sp>
      <p:sp>
        <p:nvSpPr>
          <p:cNvPr id="800" name="Google Shape;800;g134c4a2e579_0_4"/>
          <p:cNvSpPr txBox="1"/>
          <p:nvPr/>
        </p:nvSpPr>
        <p:spPr>
          <a:xfrm>
            <a:off x="2798800" y="4447400"/>
            <a:ext cx="6172800" cy="12723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90000"/>
              </a:lnSpc>
              <a:spcBef>
                <a:spcPts val="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states are the most dangerous?</a:t>
            </a:r>
            <a:endParaRPr sz="2000" b="0" i="0" u="none" strike="noStrike" cap="none">
              <a:solidFill>
                <a:schemeClr val="lt1"/>
              </a:solidFill>
              <a:latin typeface="Trebuchet MS"/>
              <a:ea typeface="Trebuchet MS"/>
              <a:cs typeface="Trebuchet MS"/>
              <a:sym typeface="Trebuchet MS"/>
            </a:endParaRPr>
          </a:p>
          <a:p>
            <a:pPr marL="228600" marR="0" lvl="0" indent="-228600" algn="l" rtl="0">
              <a:lnSpc>
                <a:spcPct val="9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are the 10 most dangerous cities?</a:t>
            </a:r>
            <a:endParaRPr sz="2000" b="0" i="0" u="none" strike="noStrike" cap="none">
              <a:solidFill>
                <a:schemeClr val="lt1"/>
              </a:solidFill>
              <a:latin typeface="Trebuchet MS"/>
              <a:ea typeface="Trebuchet MS"/>
              <a:cs typeface="Trebuchet MS"/>
              <a:sym typeface="Trebuchet MS"/>
            </a:endParaRPr>
          </a:p>
          <a:p>
            <a:pPr marL="228600" marR="0" lvl="0" indent="-228600" algn="l" rtl="0">
              <a:lnSpc>
                <a:spcPct val="9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are 10 safest cities?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Cleanup &amp; Exploration</a:t>
            </a:r>
            <a:endParaRPr/>
          </a:p>
        </p:txBody>
      </p:sp>
      <p:sp>
        <p:nvSpPr>
          <p:cNvPr id="807" name="Google Shape;807;p4"/>
          <p:cNvSpPr txBox="1">
            <a:spLocks noGrp="1"/>
          </p:cNvSpPr>
          <p:nvPr>
            <p:ph type="body" idx="1"/>
          </p:nvPr>
        </p:nvSpPr>
        <p:spPr>
          <a:xfrm>
            <a:off x="680325" y="2336875"/>
            <a:ext cx="11409300" cy="42702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1000"/>
              </a:spcBef>
              <a:spcAft>
                <a:spcPts val="0"/>
              </a:spcAft>
              <a:buSzPct val="108108"/>
              <a:buChar char="•"/>
            </a:pPr>
            <a:r>
              <a:rPr lang="en-US"/>
              <a:t>Straightforward data manipulation - the source required little cleaning for the data I was looking into.</a:t>
            </a:r>
            <a:endParaRPr/>
          </a:p>
          <a:p>
            <a:pPr marL="228600" lvl="0" indent="0" algn="l" rtl="0">
              <a:lnSpc>
                <a:spcPct val="90000"/>
              </a:lnSpc>
              <a:spcBef>
                <a:spcPts val="1000"/>
              </a:spcBef>
              <a:spcAft>
                <a:spcPts val="0"/>
              </a:spcAft>
              <a:buSzPct val="108108"/>
              <a:buNone/>
            </a:pPr>
            <a:endParaRPr/>
          </a:p>
          <a:p>
            <a:pPr marL="228600" lvl="0" indent="-228600" algn="l" rtl="0">
              <a:lnSpc>
                <a:spcPct val="90000"/>
              </a:lnSpc>
              <a:spcBef>
                <a:spcPts val="1000"/>
              </a:spcBef>
              <a:spcAft>
                <a:spcPts val="0"/>
              </a:spcAft>
              <a:buSzPct val="108108"/>
              <a:buChar char="•"/>
            </a:pPr>
            <a:r>
              <a:rPr lang="en-US"/>
              <a:t>I didn’t anticipate sheer number of that had little to no incidents of gun violence. </a:t>
            </a:r>
            <a:endParaRPr/>
          </a:p>
          <a:p>
            <a:pPr marL="228600" lvl="0" indent="0" algn="l" rtl="0">
              <a:lnSpc>
                <a:spcPct val="90000"/>
              </a:lnSpc>
              <a:spcBef>
                <a:spcPts val="1000"/>
              </a:spcBef>
              <a:spcAft>
                <a:spcPts val="0"/>
              </a:spcAft>
              <a:buSzPct val="108108"/>
              <a:buNone/>
            </a:pPr>
            <a:endParaRPr/>
          </a:p>
          <a:p>
            <a:pPr marL="228600" lvl="0" indent="-228600" algn="l" rtl="0">
              <a:lnSpc>
                <a:spcPct val="90000"/>
              </a:lnSpc>
              <a:spcBef>
                <a:spcPts val="1000"/>
              </a:spcBef>
              <a:spcAft>
                <a:spcPts val="0"/>
              </a:spcAft>
              <a:buSzPct val="108108"/>
              <a:buChar char="•"/>
            </a:pPr>
            <a:r>
              <a:rPr lang="en-US"/>
              <a:t>City outliers were to be the focus rather than ignored.</a:t>
            </a:r>
            <a:endParaRPr/>
          </a:p>
          <a:p>
            <a:pPr marL="0" lvl="0" indent="0" algn="l" rtl="0">
              <a:lnSpc>
                <a:spcPct val="90000"/>
              </a:lnSpc>
              <a:spcBef>
                <a:spcPts val="1000"/>
              </a:spcBef>
              <a:spcAft>
                <a:spcPts val="0"/>
              </a:spcAft>
              <a:buSzPct val="108108"/>
              <a:buNone/>
            </a:pPr>
            <a:endParaRPr/>
          </a:p>
          <a:p>
            <a:pPr marL="228600" lvl="0" indent="-228600" algn="l" rtl="0">
              <a:lnSpc>
                <a:spcPct val="90000"/>
              </a:lnSpc>
              <a:spcBef>
                <a:spcPts val="1000"/>
              </a:spcBef>
              <a:spcAft>
                <a:spcPts val="0"/>
              </a:spcAft>
              <a:buSzPct val="108108"/>
              <a:buChar char="•"/>
            </a:pPr>
            <a:r>
              <a:rPr lang="en-US"/>
              <a:t>Problems encountered:</a:t>
            </a:r>
            <a:endParaRPr/>
          </a:p>
          <a:p>
            <a:pPr marL="685800" lvl="1" indent="-228600" algn="l" rtl="0">
              <a:lnSpc>
                <a:spcPct val="90000"/>
              </a:lnSpc>
              <a:spcBef>
                <a:spcPts val="1000"/>
              </a:spcBef>
              <a:spcAft>
                <a:spcPts val="0"/>
              </a:spcAft>
              <a:buSzPct val="108108"/>
              <a:buChar char="•"/>
            </a:pPr>
            <a:r>
              <a:rPr lang="en-US"/>
              <a:t>The volume of little to no incidents skewing the data so heavily</a:t>
            </a:r>
            <a:endParaRPr/>
          </a:p>
          <a:p>
            <a:pPr marL="685800" lvl="1" indent="-228600" algn="l" rtl="0">
              <a:lnSpc>
                <a:spcPct val="90000"/>
              </a:lnSpc>
              <a:spcBef>
                <a:spcPts val="1000"/>
              </a:spcBef>
              <a:spcAft>
                <a:spcPts val="0"/>
              </a:spcAft>
              <a:buSzPct val="108108"/>
              <a:buChar char="•"/>
            </a:pPr>
            <a:r>
              <a:rPr lang="en-US"/>
              <a:t>Finding a useful way interpreting the data for cities</a:t>
            </a:r>
            <a:endParaRPr/>
          </a:p>
          <a:p>
            <a:pPr marL="228600" lvl="0" indent="-76200" algn="l" rtl="0">
              <a:lnSpc>
                <a:spcPct val="90000"/>
              </a:lnSpc>
              <a:spcBef>
                <a:spcPts val="1000"/>
              </a:spcBef>
              <a:spcAft>
                <a:spcPts val="0"/>
              </a:spcAft>
              <a:buClr>
                <a:schemeClr val="lt1"/>
              </a:buClr>
              <a:buSzPct val="108108"/>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Analysis</a:t>
            </a:r>
            <a:endParaRPr/>
          </a:p>
        </p:txBody>
      </p:sp>
      <p:sp>
        <p:nvSpPr>
          <p:cNvPr id="814" name="Google Shape;814;p5"/>
          <p:cNvSpPr txBox="1">
            <a:spLocks noGrp="1"/>
          </p:cNvSpPr>
          <p:nvPr>
            <p:ph type="body" idx="1"/>
          </p:nvPr>
        </p:nvSpPr>
        <p:spPr>
          <a:xfrm>
            <a:off x="680325" y="2019200"/>
            <a:ext cx="11179500" cy="55848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SzPts val="2400"/>
              <a:buChar char="•"/>
            </a:pPr>
            <a:r>
              <a:rPr lang="en-US"/>
              <a:t>Extremely dangerous states for being killed by a gun: </a:t>
            </a:r>
            <a:r>
              <a:rPr lang="en-US" i="1"/>
              <a:t>California &amp; Texas</a:t>
            </a:r>
            <a:endParaRPr i="1"/>
          </a:p>
          <a:p>
            <a:pPr marL="228600" lvl="0" indent="228600" algn="l" rtl="0">
              <a:lnSpc>
                <a:spcPct val="90000"/>
              </a:lnSpc>
              <a:spcBef>
                <a:spcPts val="1000"/>
              </a:spcBef>
              <a:spcAft>
                <a:spcPts val="0"/>
              </a:spcAft>
              <a:buSzPts val="2400"/>
              <a:buNone/>
            </a:pPr>
            <a:endParaRPr/>
          </a:p>
          <a:p>
            <a:pPr marL="228600" lvl="0" indent="-228600" algn="l" rtl="0">
              <a:lnSpc>
                <a:spcPct val="90000"/>
              </a:lnSpc>
              <a:spcBef>
                <a:spcPts val="1000"/>
              </a:spcBef>
              <a:spcAft>
                <a:spcPts val="0"/>
              </a:spcAft>
              <a:buSzPts val="2400"/>
              <a:buChar char="•"/>
            </a:pPr>
            <a:r>
              <a:rPr lang="en-US"/>
              <a:t>Extremely dangerous state for being injured by a gun: </a:t>
            </a:r>
            <a:r>
              <a:rPr lang="en-US" i="1"/>
              <a:t>Illinois</a:t>
            </a:r>
            <a:endParaRPr i="1"/>
          </a:p>
          <a:p>
            <a:pPr marL="0" lvl="0" indent="0" algn="l" rtl="0">
              <a:lnSpc>
                <a:spcPct val="90000"/>
              </a:lnSpc>
              <a:spcBef>
                <a:spcPts val="1000"/>
              </a:spcBef>
              <a:spcAft>
                <a:spcPts val="0"/>
              </a:spcAft>
              <a:buSzPts val="2400"/>
              <a:buNone/>
            </a:pPr>
            <a:endParaRPr i="1"/>
          </a:p>
          <a:p>
            <a:pPr marL="228600" lvl="0" indent="-228600" algn="l" rtl="0">
              <a:lnSpc>
                <a:spcPct val="90000"/>
              </a:lnSpc>
              <a:spcBef>
                <a:spcPts val="1000"/>
              </a:spcBef>
              <a:spcAft>
                <a:spcPts val="0"/>
              </a:spcAft>
              <a:buSzPts val="2400"/>
              <a:buChar char="•"/>
            </a:pPr>
            <a:r>
              <a:rPr lang="en-US"/>
              <a:t>Deadliest cities by rank: </a:t>
            </a:r>
            <a:r>
              <a:rPr lang="en-US" i="1"/>
              <a:t>Chicago, Houston, Baltimore, Saint Louis, Philadelphia, New Orleans, Los Angeles, Memphis, Indianapolis, Detroit</a:t>
            </a:r>
            <a:endParaRPr i="1"/>
          </a:p>
          <a:p>
            <a:pPr marL="0" lvl="0" indent="0" algn="l" rtl="0">
              <a:lnSpc>
                <a:spcPct val="90000"/>
              </a:lnSpc>
              <a:spcBef>
                <a:spcPts val="1000"/>
              </a:spcBef>
              <a:spcAft>
                <a:spcPts val="0"/>
              </a:spcAft>
              <a:buSzPts val="2400"/>
              <a:buNone/>
            </a:pPr>
            <a:endParaRPr i="1"/>
          </a:p>
          <a:p>
            <a:pPr marL="228600" lvl="0" indent="-228600" algn="l" rtl="0">
              <a:lnSpc>
                <a:spcPct val="90000"/>
              </a:lnSpc>
              <a:spcBef>
                <a:spcPts val="1000"/>
              </a:spcBef>
              <a:spcAft>
                <a:spcPts val="0"/>
              </a:spcAft>
              <a:buSzPts val="2400"/>
              <a:buChar char="•"/>
            </a:pPr>
            <a:r>
              <a:rPr lang="en-US"/>
              <a:t>r value for injuries vs kills is </a:t>
            </a:r>
            <a:r>
              <a:rPr lang="en-US" i="1"/>
              <a:t>0.86</a:t>
            </a:r>
            <a:r>
              <a:rPr lang="en-US"/>
              <a:t>, meaning there’s a </a:t>
            </a:r>
            <a:r>
              <a:rPr lang="en-US" i="1"/>
              <a:t>very strong positive correlation</a:t>
            </a:r>
            <a:r>
              <a:rPr lang="en-US"/>
              <a:t> between people shot or killed.(not a surprise)</a:t>
            </a:r>
            <a:endParaRPr/>
          </a:p>
          <a:p>
            <a:pPr marL="0" lvl="0" indent="0" algn="l" rtl="0">
              <a:lnSpc>
                <a:spcPct val="90000"/>
              </a:lnSpc>
              <a:spcBef>
                <a:spcPts val="1000"/>
              </a:spcBef>
              <a:spcAft>
                <a:spcPts val="0"/>
              </a:spcAft>
              <a:buSzPts val="2400"/>
              <a:buNone/>
            </a:pPr>
            <a:endParaRPr i="1"/>
          </a:p>
          <a:p>
            <a:pPr marL="228600" lvl="0" indent="-228600" algn="l" rtl="0">
              <a:lnSpc>
                <a:spcPct val="90000"/>
              </a:lnSpc>
              <a:spcBef>
                <a:spcPts val="1000"/>
              </a:spcBef>
              <a:spcAft>
                <a:spcPts val="0"/>
              </a:spcAft>
              <a:buSzPts val="2400"/>
              <a:buChar char="•"/>
            </a:pPr>
            <a:r>
              <a:rPr lang="en-US" i="1"/>
              <a:t>11,500</a:t>
            </a:r>
            <a:r>
              <a:rPr lang="en-US"/>
              <a:t> out of </a:t>
            </a:r>
            <a:r>
              <a:rPr lang="en-US" i="1"/>
              <a:t>12,898</a:t>
            </a:r>
            <a:r>
              <a:rPr lang="en-US"/>
              <a:t> cities had </a:t>
            </a:r>
            <a:r>
              <a:rPr lang="en-US" i="1"/>
              <a:t>less than 5 kills</a:t>
            </a:r>
            <a:endParaRPr i="1"/>
          </a:p>
          <a:p>
            <a:pPr marL="0" lvl="0" indent="0" algn="l" rtl="0">
              <a:lnSpc>
                <a:spcPct val="90000"/>
              </a:lnSpc>
              <a:spcBef>
                <a:spcPts val="1000"/>
              </a:spcBef>
              <a:spcAft>
                <a:spcPts val="0"/>
              </a:spcAft>
              <a:buSzPts val="2400"/>
              <a:buNone/>
            </a:pPr>
            <a:endParaRPr/>
          </a:p>
          <a:p>
            <a:pPr marL="228600" lvl="0" indent="-228600" algn="l" rtl="0">
              <a:lnSpc>
                <a:spcPct val="90000"/>
              </a:lnSpc>
              <a:spcBef>
                <a:spcPts val="1000"/>
              </a:spcBef>
              <a:spcAft>
                <a:spcPts val="0"/>
              </a:spcAft>
              <a:buSzPts val="2400"/>
              <a:buChar char="•"/>
            </a:pPr>
            <a:r>
              <a:rPr lang="en-US"/>
              <a:t>Cities with outliers for kills and injuries were </a:t>
            </a:r>
            <a:r>
              <a:rPr lang="en-US" i="1"/>
              <a:t>1398, 1645</a:t>
            </a:r>
            <a:r>
              <a:rPr lang="en-US"/>
              <a:t> respectively.</a:t>
            </a:r>
            <a:endParaRPr/>
          </a:p>
          <a:p>
            <a:pPr marL="0" lvl="0" indent="0" algn="l" rtl="0">
              <a:lnSpc>
                <a:spcPct val="90000"/>
              </a:lnSpc>
              <a:spcBef>
                <a:spcPts val="1000"/>
              </a:spcBef>
              <a:spcAft>
                <a:spcPts val="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g137a34a995c_0_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Discussion</a:t>
            </a:r>
            <a:endParaRPr/>
          </a:p>
        </p:txBody>
      </p:sp>
      <p:sp>
        <p:nvSpPr>
          <p:cNvPr id="821" name="Google Shape;821;g137a34a995c_0_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SzPts val="2400"/>
              <a:buChar char="●"/>
            </a:pPr>
            <a:r>
              <a:rPr lang="en-US"/>
              <a:t>I expected to see a strong correlation between injuries and deaths</a:t>
            </a:r>
            <a:endParaRPr/>
          </a:p>
          <a:p>
            <a:pPr marL="228600" lvl="0" indent="-228600" algn="l" rtl="0">
              <a:lnSpc>
                <a:spcPct val="90000"/>
              </a:lnSpc>
              <a:spcBef>
                <a:spcPts val="1000"/>
              </a:spcBef>
              <a:spcAft>
                <a:spcPts val="0"/>
              </a:spcAft>
              <a:buSzPts val="2400"/>
              <a:buChar char="●"/>
            </a:pPr>
            <a:r>
              <a:rPr lang="en-US"/>
              <a:t>I didn’t expect to find a huge volume of cities to be so safe.</a:t>
            </a:r>
            <a:endParaRPr/>
          </a:p>
          <a:p>
            <a:pPr marL="228600" lvl="0" indent="-228600" algn="l" rtl="0">
              <a:lnSpc>
                <a:spcPct val="90000"/>
              </a:lnSpc>
              <a:spcBef>
                <a:spcPts val="1000"/>
              </a:spcBef>
              <a:spcAft>
                <a:spcPts val="0"/>
              </a:spcAft>
              <a:buSzPts val="2400"/>
              <a:buChar char="●"/>
            </a:pPr>
            <a:r>
              <a:rPr lang="en-US"/>
              <a:t>The cities I thought would be dangerous are way more deadly than anticipated.</a:t>
            </a:r>
            <a:endParaRPr/>
          </a:p>
          <a:p>
            <a:pPr marL="228600" lvl="0" indent="-228600" algn="l" rtl="0">
              <a:lnSpc>
                <a:spcPct val="90000"/>
              </a:lnSpc>
              <a:spcBef>
                <a:spcPts val="1000"/>
              </a:spcBef>
              <a:spcAft>
                <a:spcPts val="0"/>
              </a:spcAft>
              <a:buSzPts val="2400"/>
              <a:buChar char="●"/>
            </a:pPr>
            <a:r>
              <a:rPr lang="en-US"/>
              <a:t>Targeting the dangerous cities rather than a state or national level is likely to have a better impact on reducing gun violence.</a:t>
            </a:r>
            <a:endParaRPr/>
          </a:p>
          <a:p>
            <a:pPr marL="228600" lvl="0" indent="0" algn="l" rtl="0">
              <a:lnSpc>
                <a:spcPct val="90000"/>
              </a:lnSpc>
              <a:spcBef>
                <a:spcPts val="1000"/>
              </a:spcBef>
              <a:spcAft>
                <a:spcPts val="0"/>
              </a:spcAft>
              <a:buSzPts val="2400"/>
              <a:buNone/>
            </a:pPr>
            <a:endParaRPr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Post Mortem </a:t>
            </a:r>
            <a:endParaRPr/>
          </a:p>
        </p:txBody>
      </p:sp>
      <p:sp>
        <p:nvSpPr>
          <p:cNvPr id="828" name="Google Shape;828;p19"/>
          <p:cNvSpPr txBox="1">
            <a:spLocks noGrp="1"/>
          </p:cNvSpPr>
          <p:nvPr>
            <p:ph type="body" idx="1"/>
          </p:nvPr>
        </p:nvSpPr>
        <p:spPr>
          <a:xfrm>
            <a:off x="680325" y="2336875"/>
            <a:ext cx="9613800" cy="43470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SzPct val="108108"/>
              <a:buNone/>
            </a:pPr>
            <a:r>
              <a:rPr lang="en-US"/>
              <a:t>Difficulties that arose:</a:t>
            </a:r>
            <a:endParaRPr/>
          </a:p>
          <a:p>
            <a:pPr marL="0" lvl="0" indent="0" algn="l" rtl="0">
              <a:lnSpc>
                <a:spcPct val="90000"/>
              </a:lnSpc>
              <a:spcBef>
                <a:spcPts val="0"/>
              </a:spcBef>
              <a:spcAft>
                <a:spcPts val="0"/>
              </a:spcAft>
              <a:buSzPct val="108108"/>
              <a:buNone/>
            </a:pPr>
            <a:endParaRPr/>
          </a:p>
          <a:p>
            <a:pPr marL="228600" lvl="0" indent="-203200" algn="l" rtl="0">
              <a:lnSpc>
                <a:spcPct val="90000"/>
              </a:lnSpc>
              <a:spcBef>
                <a:spcPts val="1000"/>
              </a:spcBef>
              <a:spcAft>
                <a:spcPts val="0"/>
              </a:spcAft>
              <a:buSzPct val="108108"/>
              <a:buChar char="•"/>
            </a:pPr>
            <a:r>
              <a:rPr lang="en-US" sz="2000"/>
              <a:t>fixing the location of a single plot tick</a:t>
            </a:r>
            <a:endParaRPr sz="2000"/>
          </a:p>
          <a:p>
            <a:pPr marL="228600" lvl="0" indent="-203200" algn="l" rtl="0">
              <a:lnSpc>
                <a:spcPct val="90000"/>
              </a:lnSpc>
              <a:spcBef>
                <a:spcPts val="1000"/>
              </a:spcBef>
              <a:spcAft>
                <a:spcPts val="0"/>
              </a:spcAft>
              <a:buSzPct val="108108"/>
              <a:buChar char="•"/>
            </a:pPr>
            <a:r>
              <a:rPr lang="en-US" sz="2000"/>
              <a:t>Losing a code windows in VSCode Jupyter windows when I hit ctrl-z</a:t>
            </a:r>
            <a:endParaRPr sz="2000"/>
          </a:p>
          <a:p>
            <a:pPr marL="228600" lvl="0" indent="-203200" algn="l" rtl="0">
              <a:lnSpc>
                <a:spcPct val="90000"/>
              </a:lnSpc>
              <a:spcBef>
                <a:spcPts val="1000"/>
              </a:spcBef>
              <a:spcAft>
                <a:spcPts val="0"/>
              </a:spcAft>
              <a:buSzPct val="108108"/>
              <a:buChar char="•"/>
            </a:pPr>
            <a:r>
              <a:rPr lang="en-US" sz="2000"/>
              <a:t>Dark mode causing issues with viewing plots and png files</a:t>
            </a:r>
            <a:endParaRPr sz="2000"/>
          </a:p>
          <a:p>
            <a:pPr marL="0" lvl="0" indent="0" algn="l" rtl="0">
              <a:lnSpc>
                <a:spcPct val="90000"/>
              </a:lnSpc>
              <a:spcBef>
                <a:spcPts val="0"/>
              </a:spcBef>
              <a:spcAft>
                <a:spcPts val="0"/>
              </a:spcAft>
              <a:buSzPct val="108108"/>
              <a:buNone/>
            </a:pPr>
            <a:endParaRPr/>
          </a:p>
          <a:p>
            <a:pPr marL="0" lvl="0" indent="0" algn="l" rtl="0">
              <a:lnSpc>
                <a:spcPct val="90000"/>
              </a:lnSpc>
              <a:spcBef>
                <a:spcPts val="0"/>
              </a:spcBef>
              <a:spcAft>
                <a:spcPts val="0"/>
              </a:spcAft>
              <a:buSzPct val="108108"/>
              <a:buNone/>
            </a:pPr>
            <a:endParaRPr/>
          </a:p>
          <a:p>
            <a:pPr marL="0" lvl="0" indent="0" algn="l" rtl="0">
              <a:lnSpc>
                <a:spcPct val="90000"/>
              </a:lnSpc>
              <a:spcBef>
                <a:spcPts val="0"/>
              </a:spcBef>
              <a:spcAft>
                <a:spcPts val="0"/>
              </a:spcAft>
              <a:buSzPct val="108108"/>
              <a:buNone/>
            </a:pPr>
            <a:endParaRPr/>
          </a:p>
          <a:p>
            <a:pPr marL="0" lvl="0" indent="0" algn="l" rtl="0">
              <a:lnSpc>
                <a:spcPct val="90000"/>
              </a:lnSpc>
              <a:spcBef>
                <a:spcPts val="0"/>
              </a:spcBef>
              <a:spcAft>
                <a:spcPts val="0"/>
              </a:spcAft>
              <a:buSzPct val="108108"/>
              <a:buNone/>
            </a:pPr>
            <a:r>
              <a:rPr lang="en-US"/>
              <a:t>Additional research:</a:t>
            </a:r>
            <a:endParaRPr/>
          </a:p>
          <a:p>
            <a:pPr marL="0" lvl="0" indent="0" algn="l" rtl="0">
              <a:lnSpc>
                <a:spcPct val="90000"/>
              </a:lnSpc>
              <a:spcBef>
                <a:spcPts val="0"/>
              </a:spcBef>
              <a:spcAft>
                <a:spcPts val="0"/>
              </a:spcAft>
              <a:buSzPct val="108108"/>
              <a:buNone/>
            </a:pPr>
            <a:endParaRPr/>
          </a:p>
          <a:p>
            <a:pPr marL="228600" lvl="0" indent="-203200" algn="l" rtl="0">
              <a:lnSpc>
                <a:spcPct val="90000"/>
              </a:lnSpc>
              <a:spcBef>
                <a:spcPts val="1000"/>
              </a:spcBef>
              <a:spcAft>
                <a:spcPts val="0"/>
              </a:spcAft>
              <a:buSzPct val="108108"/>
              <a:buChar char="•"/>
            </a:pPr>
            <a:r>
              <a:rPr lang="en-US" sz="2000"/>
              <a:t>Look deeper into the outlier cities.</a:t>
            </a:r>
            <a:endParaRPr/>
          </a:p>
          <a:p>
            <a:pPr marL="228600" lvl="0" indent="-203200" algn="l" rtl="0">
              <a:lnSpc>
                <a:spcPct val="90000"/>
              </a:lnSpc>
              <a:spcBef>
                <a:spcPts val="1000"/>
              </a:spcBef>
              <a:spcAft>
                <a:spcPts val="0"/>
              </a:spcAft>
              <a:buSzPct val="108108"/>
              <a:buChar char="•"/>
            </a:pPr>
            <a:r>
              <a:rPr lang="en-US" sz="2000"/>
              <a:t>Look at the impact of all outliers on gun violence incidents.</a:t>
            </a:r>
            <a:endParaRPr sz="2000"/>
          </a:p>
          <a:p>
            <a:pPr marL="228600" lvl="0" indent="-203200" algn="l" rtl="0">
              <a:lnSpc>
                <a:spcPct val="90000"/>
              </a:lnSpc>
              <a:spcBef>
                <a:spcPts val="1000"/>
              </a:spcBef>
              <a:spcAft>
                <a:spcPts val="0"/>
              </a:spcAft>
              <a:buSzPct val="108108"/>
              <a:buChar char="•"/>
            </a:pPr>
            <a:r>
              <a:rPr lang="en-US" sz="2000"/>
              <a:t>Look at the geography of the cities versus political affiliation at a city level</a:t>
            </a:r>
            <a:endParaRPr sz="2000"/>
          </a:p>
          <a:p>
            <a:pPr marL="228600" lvl="0" indent="-203200" algn="l" rtl="0">
              <a:lnSpc>
                <a:spcPct val="90000"/>
              </a:lnSpc>
              <a:spcBef>
                <a:spcPts val="1000"/>
              </a:spcBef>
              <a:spcAft>
                <a:spcPts val="0"/>
              </a:spcAft>
              <a:buSzPct val="108108"/>
              <a:buChar char="•"/>
            </a:pPr>
            <a:r>
              <a:rPr lang="en-US" sz="2000"/>
              <a:t>Look at population density and its possible impact</a:t>
            </a:r>
            <a:endParaRPr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Gun Violence Timeseries</a:t>
            </a:r>
            <a:endParaRPr/>
          </a:p>
        </p:txBody>
      </p:sp>
      <p:sp>
        <p:nvSpPr>
          <p:cNvPr id="835" name="Google Shape;835;p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Kinlay Denning</a:t>
            </a:r>
            <a:endParaRPr/>
          </a:p>
          <a:p>
            <a:pPr marL="0" lvl="0" indent="0" algn="ctr" rtl="0">
              <a:lnSpc>
                <a:spcPct val="90000"/>
              </a:lnSpc>
              <a:spcBef>
                <a:spcPts val="0"/>
              </a:spcBef>
              <a:spcAft>
                <a:spcPts val="0"/>
              </a:spcAft>
              <a:buClr>
                <a:schemeClr val="lt1"/>
              </a:buClr>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1_Berlin">
  <a:themeElements>
    <a:clrScheme name="Berlin">
      <a:dk1>
        <a:srgbClr val="000000"/>
      </a:dk1>
      <a:lt1>
        <a:srgbClr val="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erlin">
  <a:themeElements>
    <a:clrScheme name="Berlin">
      <a:dk1>
        <a:srgbClr val="000000"/>
      </a:dk1>
      <a:lt1>
        <a:srgbClr val="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MCCC">
      <a:dk1>
        <a:srgbClr val="000000"/>
      </a:dk1>
      <a:lt1>
        <a:srgbClr val="FFFFFF"/>
      </a:lt1>
      <a:dk2>
        <a:srgbClr val="44546A"/>
      </a:dk2>
      <a:lt2>
        <a:srgbClr val="E7E6E6"/>
      </a:lt2>
      <a:accent1>
        <a:srgbClr val="1F3C65"/>
      </a:accent1>
      <a:accent2>
        <a:srgbClr val="2E5783"/>
      </a:accent2>
      <a:accent3>
        <a:srgbClr val="72A4C7"/>
      </a:accent3>
      <a:accent4>
        <a:srgbClr val="1F3C65"/>
      </a:accent4>
      <a:accent5>
        <a:srgbClr val="F7BEE4"/>
      </a:accent5>
      <a:accent6>
        <a:srgbClr val="E445A7"/>
      </a:accent6>
      <a:hlink>
        <a:srgbClr val="353635"/>
      </a:hlink>
      <a:folHlink>
        <a:srgbClr val="CD6E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1901</Words>
  <Application>Microsoft Office PowerPoint</Application>
  <PresentationFormat>Widescreen</PresentationFormat>
  <Paragraphs>202</Paragraphs>
  <Slides>25</Slides>
  <Notes>25</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25</vt:i4>
      </vt:variant>
    </vt:vector>
  </HeadingPairs>
  <TitlesOfParts>
    <vt:vector size="34" baseType="lpstr">
      <vt:lpstr>Arial</vt:lpstr>
      <vt:lpstr>Avenir</vt:lpstr>
      <vt:lpstr>Calibri</vt:lpstr>
      <vt:lpstr>Trebuchet MS</vt:lpstr>
      <vt:lpstr>1_Berlin</vt:lpstr>
      <vt:lpstr>Berlin</vt:lpstr>
      <vt:lpstr>3_Berlin</vt:lpstr>
      <vt:lpstr>2_Berlin</vt:lpstr>
      <vt:lpstr>Office Theme</vt:lpstr>
      <vt:lpstr>Gun Violence Analysis</vt:lpstr>
      <vt:lpstr>Motivation &amp; Summary </vt:lpstr>
      <vt:lpstr>Questions and Data Source</vt:lpstr>
      <vt:lpstr>State / City deaths &amp; Injuries</vt:lpstr>
      <vt:lpstr>Data Cleanup &amp; Exploration</vt:lpstr>
      <vt:lpstr>Data Analysis</vt:lpstr>
      <vt:lpstr>Discussion</vt:lpstr>
      <vt:lpstr>Post Mortem </vt:lpstr>
      <vt:lpstr>Gun Violence Timeseries</vt:lpstr>
      <vt:lpstr>Gun Killings: An Overview</vt:lpstr>
      <vt:lpstr>Incidents of Gun Violence vs. Killings</vt:lpstr>
      <vt:lpstr> Quarterly Change in Gun Killings </vt:lpstr>
      <vt:lpstr>Aija’s Section</vt:lpstr>
      <vt:lpstr>Supporting content</vt:lpstr>
      <vt:lpstr>Total Mass Shooting Deaths in The United States by State. Total Mass Shootings Are Shootings In Which Four or More People are Killed.  </vt:lpstr>
      <vt:lpstr>Total Mass Shooting Deaths in The United States by State. </vt:lpstr>
      <vt:lpstr>Total Mass Shooting Deaths and Injuries by State. </vt:lpstr>
      <vt:lpstr>Who is the most impacted group in the incidents? </vt:lpstr>
      <vt:lpstr>Who is the most impacted group in the incidents? </vt:lpstr>
      <vt:lpstr>Hypothesis :  Males participated more than females in gun violent crimes. </vt:lpstr>
      <vt:lpstr>How likely to capture the gun violence suspects before the writing the incident report?</vt:lpstr>
      <vt:lpstr>How likely to capture the gun violence suspects before the writing the incident report?</vt:lpstr>
      <vt:lpstr>Data Needs and Processing</vt:lpstr>
      <vt:lpstr>Post Mortem</vt:lpstr>
      <vt:lpstr>Open-floor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Analysis</dc:title>
  <dc:creator>Kevin McConchie</dc:creator>
  <cp:lastModifiedBy>Kevin McConchie</cp:lastModifiedBy>
  <cp:revision>1</cp:revision>
  <dcterms:created xsi:type="dcterms:W3CDTF">2022-06-23T05:59:35Z</dcterms:created>
  <dcterms:modified xsi:type="dcterms:W3CDTF">2022-06-27T09:04:29Z</dcterms:modified>
</cp:coreProperties>
</file>