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 id="2147483684" r:id="rId5"/>
    <p:sldMasterId id="214748370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12192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hCEMuPhChobtOB19gUl9FGLBlX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4" name="Google Shape;7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69a9a25ad0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69a9a25ad0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g169a9a25ad0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69a9a25ad0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69a9a25ad0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g169a9a25ad0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8" name="Google Shape;898;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69a9a25ad0_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69a9a25ad0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g169a9a25ad0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69a9a25ad0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2" name="Google Shape;912;g169a9a25ad0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g169a9a25ad0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a:p>
        </p:txBody>
      </p:sp>
      <p:sp>
        <p:nvSpPr>
          <p:cNvPr id="926" name="Google Shape;9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solidFill>
                  <a:srgbClr val="202124"/>
                </a:solidFill>
                <a:highlight>
                  <a:srgbClr val="FFFFFF"/>
                </a:highlight>
                <a:latin typeface="Roboto"/>
                <a:ea typeface="Roboto"/>
                <a:cs typeface="Roboto"/>
                <a:sym typeface="Roboto"/>
              </a:rPr>
              <a:t>An </a:t>
            </a:r>
            <a:r>
              <a:rPr b="1" lang="en-US">
                <a:solidFill>
                  <a:srgbClr val="202124"/>
                </a:solidFill>
                <a:highlight>
                  <a:srgbClr val="FFFFFF"/>
                </a:highlight>
                <a:latin typeface="Roboto"/>
                <a:ea typeface="Roboto"/>
                <a:cs typeface="Roboto"/>
                <a:sym typeface="Roboto"/>
              </a:rPr>
              <a:t>ROC curve</a:t>
            </a:r>
            <a:r>
              <a:rPr lang="en-US">
                <a:solidFill>
                  <a:srgbClr val="202124"/>
                </a:solidFill>
                <a:highlight>
                  <a:srgbClr val="FFFFFF"/>
                </a:highlight>
                <a:latin typeface="Roboto"/>
                <a:ea typeface="Roboto"/>
                <a:cs typeface="Roboto"/>
                <a:sym typeface="Roboto"/>
              </a:rPr>
              <a:t> (</a:t>
            </a:r>
            <a:r>
              <a:rPr b="1" lang="en-US">
                <a:solidFill>
                  <a:srgbClr val="202124"/>
                </a:solidFill>
                <a:highlight>
                  <a:srgbClr val="FFFFFF"/>
                </a:highlight>
                <a:latin typeface="Roboto"/>
                <a:ea typeface="Roboto"/>
                <a:cs typeface="Roboto"/>
                <a:sym typeface="Roboto"/>
              </a:rPr>
              <a:t>receiver operating characteristic curve</a:t>
            </a:r>
            <a:r>
              <a:rPr lang="en-US">
                <a:solidFill>
                  <a:srgbClr val="202124"/>
                </a:solidFill>
                <a:highlight>
                  <a:srgbClr val="FFFFFF"/>
                </a:highlight>
                <a:latin typeface="Roboto"/>
                <a:ea typeface="Roboto"/>
                <a:cs typeface="Roboto"/>
                <a:sym typeface="Roboto"/>
              </a:rPr>
              <a:t>) is a graph showing the performance of a classification model at all classification thresholds. This curve plots two parameters:</a:t>
            </a:r>
            <a:endParaRPr>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Char char="●"/>
            </a:pPr>
            <a:r>
              <a:rPr lang="en-US">
                <a:solidFill>
                  <a:srgbClr val="202124"/>
                </a:solidFill>
                <a:highlight>
                  <a:srgbClr val="FFFFFF"/>
                </a:highlight>
                <a:latin typeface="Roboto"/>
                <a:ea typeface="Roboto"/>
                <a:cs typeface="Roboto"/>
                <a:sym typeface="Roboto"/>
              </a:rPr>
              <a:t>True Positive Rate</a:t>
            </a:r>
            <a:endParaRPr>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US">
                <a:solidFill>
                  <a:srgbClr val="202124"/>
                </a:solidFill>
                <a:highlight>
                  <a:srgbClr val="FFFFFF"/>
                </a:highlight>
                <a:latin typeface="Roboto"/>
                <a:ea typeface="Roboto"/>
                <a:cs typeface="Roboto"/>
                <a:sym typeface="Roboto"/>
              </a:rPr>
              <a:t>False Positive Rate</a:t>
            </a:r>
            <a:endParaRPr>
              <a:solidFill>
                <a:srgbClr val="202124"/>
              </a:solidFill>
              <a:highlight>
                <a:srgbClr val="FFFFFF"/>
              </a:highlight>
              <a:latin typeface="Roboto"/>
              <a:ea typeface="Roboto"/>
              <a:cs typeface="Roboto"/>
              <a:sym typeface="Roboto"/>
            </a:endParaRPr>
          </a:p>
          <a:p>
            <a:pPr indent="0" lvl="0" marL="0" rtl="0" algn="l">
              <a:spcBef>
                <a:spcPts val="900"/>
              </a:spcBef>
              <a:spcAft>
                <a:spcPts val="0"/>
              </a:spcAft>
              <a:buNone/>
            </a:pPr>
            <a:r>
              <a:rPr lang="en-US">
                <a:solidFill>
                  <a:srgbClr val="202124"/>
                </a:solidFill>
                <a:highlight>
                  <a:srgbClr val="FFFFFF"/>
                </a:highlight>
                <a:latin typeface="Roboto"/>
                <a:ea typeface="Roboto"/>
                <a:cs typeface="Roboto"/>
                <a:sym typeface="Roboto"/>
              </a:rPr>
              <a:t>An ROC curve plots TPR vs. FPR at different classification thresholds. Lowering the classification threshold classifies more items as positive, thus increasing both False Positives and True Positives</a:t>
            </a:r>
            <a:endParaRPr/>
          </a:p>
        </p:txBody>
      </p:sp>
      <p:sp>
        <p:nvSpPr>
          <p:cNvPr id="934" name="Google Shape;9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69a9a269a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1" name="Google Shape;941;g169a9a269a5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2" name="Google Shape;942;g169a9a269a5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69a9a269a5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8" name="Google Shape;948;g169a9a269a5_2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9" name="Google Shape;949;g169a9a269a5_2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69a9a269a5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7" name="Google Shape;957;g169a9a269a5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8" name="Google Shape;958;g169a9a269a5_2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69a9a269a5_6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69a9a269a5_6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g169a9a269a5_6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69a9a269a5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69a9a269a5_6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g169a9a269a5_6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69a9a269a5_6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69a9a269a5_6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g169a9a269a5_6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7" name="Google Shape;9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69a9a25ad0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69a9a25ad0_2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g169a9a25ad0_2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69a9a269a5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69a9a269a5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g169a9a269a5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0" name="Google Shape;10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4" name="Google Shape;105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0" name="Google Shape;106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8" name="Google Shape;106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8" name="Google Shape;107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69a9a269a5_15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69a9a269a5_15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g169a9a269a5_15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3" name="Google Shape;8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69a9a269a5_15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69a9a269a5_15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g169a9a269a5_15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69a9a269a5_1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69a9a269a5_1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g169a9a269a5_15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35"/>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35"/>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35"/>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5"/>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5"/>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5"/>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6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6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6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9"/>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69"/>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69"/>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6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9"/>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7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7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7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0"/>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70"/>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7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7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0"/>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7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7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7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1"/>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71"/>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71"/>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7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71"/>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40" name="Google Shape;140;p71"/>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7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7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7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2"/>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72"/>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7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7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7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7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7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7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7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7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7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7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7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7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7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7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4"/>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74"/>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74"/>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74"/>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74"/>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74"/>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74"/>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74"/>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74"/>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74"/>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7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7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7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7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7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7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75"/>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7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7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7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76"/>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6"/>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6"/>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76"/>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76"/>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76"/>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76"/>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9" name="Shape 209"/>
        <p:cNvGrpSpPr/>
        <p:nvPr/>
      </p:nvGrpSpPr>
      <p:grpSpPr>
        <a:xfrm>
          <a:off x="0" y="0"/>
          <a:ext cx="0" cy="0"/>
          <a:chOff x="0" y="0"/>
          <a:chExt cx="0" cy="0"/>
        </a:xfrm>
      </p:grpSpPr>
      <p:pic>
        <p:nvPicPr>
          <p:cNvPr descr="HD-ShadowLong.png" id="210" name="Google Shape;210;p39"/>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211" name="Google Shape;211;p39"/>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212" name="Google Shape;212;p39"/>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9"/>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6" name="Google Shape;216;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39"/>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9" name="Shape 219"/>
        <p:cNvGrpSpPr/>
        <p:nvPr/>
      </p:nvGrpSpPr>
      <p:grpSpPr>
        <a:xfrm>
          <a:off x="0" y="0"/>
          <a:ext cx="0" cy="0"/>
          <a:chOff x="0" y="0"/>
          <a:chExt cx="0" cy="0"/>
        </a:xfrm>
      </p:grpSpPr>
      <p:pic>
        <p:nvPicPr>
          <p:cNvPr descr="HD-ShadowLong.png" id="220" name="Google Shape;220;p4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21" name="Google Shape;221;p4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22" name="Google Shape;222;p4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6" name="Google Shape;226;p4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3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9" name="Shape 229"/>
        <p:cNvGrpSpPr/>
        <p:nvPr/>
      </p:nvGrpSpPr>
      <p:grpSpPr>
        <a:xfrm>
          <a:off x="0" y="0"/>
          <a:ext cx="0" cy="0"/>
          <a:chOff x="0" y="0"/>
          <a:chExt cx="0" cy="0"/>
        </a:xfrm>
      </p:grpSpPr>
      <p:pic>
        <p:nvPicPr>
          <p:cNvPr descr="HD-ShadowLong.png" id="230" name="Google Shape;230;p77"/>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231" name="Google Shape;231;p77"/>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232" name="Google Shape;232;p77"/>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7"/>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7"/>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77"/>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36" name="Google Shape;236;p7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7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77"/>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9" name="Shape 239"/>
        <p:cNvGrpSpPr/>
        <p:nvPr/>
      </p:nvGrpSpPr>
      <p:grpSpPr>
        <a:xfrm>
          <a:off x="0" y="0"/>
          <a:ext cx="0" cy="0"/>
          <a:chOff x="0" y="0"/>
          <a:chExt cx="0" cy="0"/>
        </a:xfrm>
      </p:grpSpPr>
      <p:pic>
        <p:nvPicPr>
          <p:cNvPr descr="HD-ShadowLong.png" id="240" name="Google Shape;240;p7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1" name="Google Shape;241;p7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42" name="Google Shape;242;p7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6" name="Google Shape;246;p7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7" name="Google Shape;247;p7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7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7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0" name="Shape 250"/>
        <p:cNvGrpSpPr/>
        <p:nvPr/>
      </p:nvGrpSpPr>
      <p:grpSpPr>
        <a:xfrm>
          <a:off x="0" y="0"/>
          <a:ext cx="0" cy="0"/>
          <a:chOff x="0" y="0"/>
          <a:chExt cx="0" cy="0"/>
        </a:xfrm>
      </p:grpSpPr>
      <p:pic>
        <p:nvPicPr>
          <p:cNvPr descr="HD-ShadowLong.png" id="251" name="Google Shape;251;p7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52" name="Google Shape;252;p7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3" name="Google Shape;253;p7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9"/>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79"/>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7" name="Google Shape;257;p79"/>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8" name="Google Shape;258;p79"/>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9" name="Google Shape;259;p79"/>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0" name="Google Shape;260;p7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7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7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3" name="Shape 263"/>
        <p:cNvGrpSpPr/>
        <p:nvPr/>
      </p:nvGrpSpPr>
      <p:grpSpPr>
        <a:xfrm>
          <a:off x="0" y="0"/>
          <a:ext cx="0" cy="0"/>
          <a:chOff x="0" y="0"/>
          <a:chExt cx="0" cy="0"/>
        </a:xfrm>
      </p:grpSpPr>
      <p:pic>
        <p:nvPicPr>
          <p:cNvPr descr="HD-ShadowLong.png" id="264" name="Google Shape;264;p8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65" name="Google Shape;265;p8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66" name="Google Shape;266;p8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8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8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8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pic>
        <p:nvPicPr>
          <p:cNvPr descr="HD-ShadowShort.png" id="273" name="Google Shape;273;p81"/>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274" name="Google Shape;274;p8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8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8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8" name="Shape 278"/>
        <p:cNvGrpSpPr/>
        <p:nvPr/>
      </p:nvGrpSpPr>
      <p:grpSpPr>
        <a:xfrm>
          <a:off x="0" y="0"/>
          <a:ext cx="0" cy="0"/>
          <a:chOff x="0" y="0"/>
          <a:chExt cx="0" cy="0"/>
        </a:xfrm>
      </p:grpSpPr>
      <p:pic>
        <p:nvPicPr>
          <p:cNvPr descr="HD-ShadowLong.png" id="279" name="Google Shape;279;p8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0" name="Google Shape;280;p8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81" name="Google Shape;281;p8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2"/>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82"/>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5" name="Google Shape;285;p82"/>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86" name="Google Shape;286;p8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8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8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9" name="Shape 289"/>
        <p:cNvGrpSpPr/>
        <p:nvPr/>
      </p:nvGrpSpPr>
      <p:grpSpPr>
        <a:xfrm>
          <a:off x="0" y="0"/>
          <a:ext cx="0" cy="0"/>
          <a:chOff x="0" y="0"/>
          <a:chExt cx="0" cy="0"/>
        </a:xfrm>
      </p:grpSpPr>
      <p:pic>
        <p:nvPicPr>
          <p:cNvPr descr="HD-ShadowLong.png" id="290" name="Google Shape;290;p8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91" name="Google Shape;291;p8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2" name="Google Shape;292;p8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3"/>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83"/>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296" name="Google Shape;296;p83"/>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97" name="Google Shape;297;p8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8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8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300" name="Shape 300"/>
        <p:cNvGrpSpPr/>
        <p:nvPr/>
      </p:nvGrpSpPr>
      <p:grpSpPr>
        <a:xfrm>
          <a:off x="0" y="0"/>
          <a:ext cx="0" cy="0"/>
          <a:chOff x="0" y="0"/>
          <a:chExt cx="0" cy="0"/>
        </a:xfrm>
      </p:grpSpPr>
      <p:pic>
        <p:nvPicPr>
          <p:cNvPr descr="HD-ShadowLong.png" id="301" name="Google Shape;301;p8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02" name="Google Shape;302;p8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03" name="Google Shape;303;p8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4"/>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84"/>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307" name="Google Shape;307;p84"/>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08" name="Google Shape;308;p8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8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84"/>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11" name="Shape 311"/>
        <p:cNvGrpSpPr/>
        <p:nvPr/>
      </p:nvGrpSpPr>
      <p:grpSpPr>
        <a:xfrm>
          <a:off x="0" y="0"/>
          <a:ext cx="0" cy="0"/>
          <a:chOff x="0" y="0"/>
          <a:chExt cx="0" cy="0"/>
        </a:xfrm>
      </p:grpSpPr>
      <p:pic>
        <p:nvPicPr>
          <p:cNvPr descr="HD-ShadowLong.png" id="312" name="Google Shape;312;p8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13" name="Google Shape;313;p8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14" name="Google Shape;314;p8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5"/>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85"/>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8" name="Google Shape;318;p8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8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85"/>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21" name="Shape 321"/>
        <p:cNvGrpSpPr/>
        <p:nvPr/>
      </p:nvGrpSpPr>
      <p:grpSpPr>
        <a:xfrm>
          <a:off x="0" y="0"/>
          <a:ext cx="0" cy="0"/>
          <a:chOff x="0" y="0"/>
          <a:chExt cx="0" cy="0"/>
        </a:xfrm>
      </p:grpSpPr>
      <p:pic>
        <p:nvPicPr>
          <p:cNvPr descr="HD-ShadowLong.png" id="322" name="Google Shape;322;p8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23" name="Google Shape;323;p8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24" name="Google Shape;324;p8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6"/>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86"/>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8" name="Google Shape;328;p86"/>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9" name="Google Shape;329;p8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8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8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2" name="Google Shape;332;p86"/>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333" name="Google Shape;333;p86"/>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HD-ShadowLong.png" id="37" name="Google Shape;37;p3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8" name="Google Shape;38;p3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9" name="Google Shape;39;p3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7"/>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37"/>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37"/>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37"/>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34" name="Shape 334"/>
        <p:cNvGrpSpPr/>
        <p:nvPr/>
      </p:nvGrpSpPr>
      <p:grpSpPr>
        <a:xfrm>
          <a:off x="0" y="0"/>
          <a:ext cx="0" cy="0"/>
          <a:chOff x="0" y="0"/>
          <a:chExt cx="0" cy="0"/>
        </a:xfrm>
      </p:grpSpPr>
      <p:pic>
        <p:nvPicPr>
          <p:cNvPr descr="HD-ShadowLong.png" id="335" name="Google Shape;335;p8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36" name="Google Shape;336;p8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37" name="Google Shape;337;p8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7"/>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0" name="Google Shape;340;p87"/>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41" name="Google Shape;341;p8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8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87"/>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44" name="Shape 344"/>
        <p:cNvGrpSpPr/>
        <p:nvPr/>
      </p:nvGrpSpPr>
      <p:grpSpPr>
        <a:xfrm>
          <a:off x="0" y="0"/>
          <a:ext cx="0" cy="0"/>
          <a:chOff x="0" y="0"/>
          <a:chExt cx="0" cy="0"/>
        </a:xfrm>
      </p:grpSpPr>
      <p:pic>
        <p:nvPicPr>
          <p:cNvPr descr="HD-ShadowLong.png" id="345" name="Google Shape;345;p8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46" name="Google Shape;346;p8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47" name="Google Shape;347;p8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8"/>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0" name="Google Shape;350;p88"/>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1" name="Google Shape;351;p88"/>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2" name="Google Shape;352;p88"/>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3" name="Google Shape;353;p88"/>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4" name="Google Shape;354;p88"/>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5" name="Google Shape;355;p88"/>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6" name="Google Shape;356;p8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8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8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59" name="Shape 359"/>
        <p:cNvGrpSpPr/>
        <p:nvPr/>
      </p:nvGrpSpPr>
      <p:grpSpPr>
        <a:xfrm>
          <a:off x="0" y="0"/>
          <a:ext cx="0" cy="0"/>
          <a:chOff x="0" y="0"/>
          <a:chExt cx="0" cy="0"/>
        </a:xfrm>
      </p:grpSpPr>
      <p:pic>
        <p:nvPicPr>
          <p:cNvPr descr="HD-ShadowLong.png" id="360" name="Google Shape;360;p8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61" name="Google Shape;361;p8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2" name="Google Shape;362;p8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9"/>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89"/>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6" name="Google Shape;366;p89"/>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367" name="Google Shape;367;p89"/>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68" name="Google Shape;368;p89"/>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9" name="Google Shape;369;p89"/>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370" name="Google Shape;370;p89"/>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71" name="Google Shape;371;p89"/>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72" name="Google Shape;372;p89"/>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373" name="Google Shape;373;p89"/>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74" name="Google Shape;374;p8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8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8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7" name="Shape 377"/>
        <p:cNvGrpSpPr/>
        <p:nvPr/>
      </p:nvGrpSpPr>
      <p:grpSpPr>
        <a:xfrm>
          <a:off x="0" y="0"/>
          <a:ext cx="0" cy="0"/>
          <a:chOff x="0" y="0"/>
          <a:chExt cx="0" cy="0"/>
        </a:xfrm>
      </p:grpSpPr>
      <p:pic>
        <p:nvPicPr>
          <p:cNvPr descr="HD-ShadowLong.png" id="378" name="Google Shape;378;p9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79" name="Google Shape;379;p9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80" name="Google Shape;380;p9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90"/>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4" name="Google Shape;384;p9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9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9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7" name="Shape 387"/>
        <p:cNvGrpSpPr/>
        <p:nvPr/>
      </p:nvGrpSpPr>
      <p:grpSpPr>
        <a:xfrm>
          <a:off x="0" y="0"/>
          <a:ext cx="0" cy="0"/>
          <a:chOff x="0" y="0"/>
          <a:chExt cx="0" cy="0"/>
        </a:xfrm>
      </p:grpSpPr>
      <p:sp>
        <p:nvSpPr>
          <p:cNvPr id="388" name="Google Shape;388;p91"/>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1"/>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1"/>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91"/>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2" name="Google Shape;392;p91"/>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91"/>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91"/>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2" name="Shape 402"/>
        <p:cNvGrpSpPr/>
        <p:nvPr/>
      </p:nvGrpSpPr>
      <p:grpSpPr>
        <a:xfrm>
          <a:off x="0" y="0"/>
          <a:ext cx="0" cy="0"/>
          <a:chOff x="0" y="0"/>
          <a:chExt cx="0" cy="0"/>
        </a:xfrm>
      </p:grpSpPr>
      <p:pic>
        <p:nvPicPr>
          <p:cNvPr descr="HD-ShadowLong.png" id="403" name="Google Shape;403;p4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404" name="Google Shape;404;p4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405" name="Google Shape;405;p4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4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409" name="Google Shape;409;p4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4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4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2" name="Shape 412"/>
        <p:cNvGrpSpPr/>
        <p:nvPr/>
      </p:nvGrpSpPr>
      <p:grpSpPr>
        <a:xfrm>
          <a:off x="0" y="0"/>
          <a:ext cx="0" cy="0"/>
          <a:chOff x="0" y="0"/>
          <a:chExt cx="0" cy="0"/>
        </a:xfrm>
      </p:grpSpPr>
      <p:pic>
        <p:nvPicPr>
          <p:cNvPr descr="HD-ShadowLong.png" id="413" name="Google Shape;413;p4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14" name="Google Shape;414;p4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15" name="Google Shape;415;p4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3"/>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9" name="Google Shape;419;p43"/>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0" name="Google Shape;420;p43"/>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1" name="Google Shape;421;p43"/>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2" name="Google Shape;422;p4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3" name="Google Shape;423;p4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4" name="Google Shape;424;p4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5" name="Shape 425"/>
        <p:cNvGrpSpPr/>
        <p:nvPr/>
      </p:nvGrpSpPr>
      <p:grpSpPr>
        <a:xfrm>
          <a:off x="0" y="0"/>
          <a:ext cx="0" cy="0"/>
          <a:chOff x="0" y="0"/>
          <a:chExt cx="0" cy="0"/>
        </a:xfrm>
      </p:grpSpPr>
      <p:pic>
        <p:nvPicPr>
          <p:cNvPr descr="HD-ShadowLong.png" id="426" name="Google Shape;426;p4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27" name="Google Shape;427;p4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28" name="Google Shape;428;p4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4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2" name="Google Shape;432;p4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3" name="Google Shape;433;p4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4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5" name="Shape 435"/>
        <p:cNvGrpSpPr/>
        <p:nvPr/>
      </p:nvGrpSpPr>
      <p:grpSpPr>
        <a:xfrm>
          <a:off x="0" y="0"/>
          <a:ext cx="0" cy="0"/>
          <a:chOff x="0" y="0"/>
          <a:chExt cx="0" cy="0"/>
        </a:xfrm>
      </p:grpSpPr>
      <p:pic>
        <p:nvPicPr>
          <p:cNvPr descr="HD-ShadowLong.png" id="436" name="Google Shape;436;p49"/>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37" name="Google Shape;437;p49"/>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38" name="Google Shape;438;p49"/>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9"/>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1" name="Google Shape;441;p49"/>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42" name="Google Shape;442;p4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3" name="Google Shape;443;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4" name="Google Shape;444;p49"/>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5" name="Shape 445"/>
        <p:cNvGrpSpPr/>
        <p:nvPr/>
      </p:nvGrpSpPr>
      <p:grpSpPr>
        <a:xfrm>
          <a:off x="0" y="0"/>
          <a:ext cx="0" cy="0"/>
          <a:chOff x="0" y="0"/>
          <a:chExt cx="0" cy="0"/>
        </a:xfrm>
      </p:grpSpPr>
      <p:pic>
        <p:nvPicPr>
          <p:cNvPr descr="HD-ShadowLong.png" id="446" name="Google Shape;446;p5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7" name="Google Shape;447;p5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48" name="Google Shape;448;p5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1" name="Google Shape;451;p50"/>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2" name="Google Shape;452;p50"/>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3" name="Google Shape;453;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5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pic>
        <p:nvPicPr>
          <p:cNvPr descr="HD-ShadowLong.png" id="50" name="Google Shape;50;p63"/>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1" name="Google Shape;51;p63"/>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2" name="Google Shape;52;p63"/>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3"/>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3"/>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3"/>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6" name="Google Shape;56;p6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3"/>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6" name="Shape 456"/>
        <p:cNvGrpSpPr/>
        <p:nvPr/>
      </p:nvGrpSpPr>
      <p:grpSpPr>
        <a:xfrm>
          <a:off x="0" y="0"/>
          <a:ext cx="0" cy="0"/>
          <a:chOff x="0" y="0"/>
          <a:chExt cx="0" cy="0"/>
        </a:xfrm>
      </p:grpSpPr>
      <p:pic>
        <p:nvPicPr>
          <p:cNvPr descr="HD-ShadowLong.png" id="457" name="Google Shape;457;p5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58" name="Google Shape;458;p5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9" name="Google Shape;459;p5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3" name="Google Shape;463;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4" name="Google Shape;464;p5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5" name="Shape 465"/>
        <p:cNvGrpSpPr/>
        <p:nvPr/>
      </p:nvGrpSpPr>
      <p:grpSpPr>
        <a:xfrm>
          <a:off x="0" y="0"/>
          <a:ext cx="0" cy="0"/>
          <a:chOff x="0" y="0"/>
          <a:chExt cx="0" cy="0"/>
        </a:xfrm>
      </p:grpSpPr>
      <p:pic>
        <p:nvPicPr>
          <p:cNvPr descr="HD-ShadowShort.png" id="466" name="Google Shape;466;p52"/>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467" name="Google Shape;467;p5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9" name="Google Shape;469;p5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0" name="Google Shape;470;p5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1" name="Shape 471"/>
        <p:cNvGrpSpPr/>
        <p:nvPr/>
      </p:nvGrpSpPr>
      <p:grpSpPr>
        <a:xfrm>
          <a:off x="0" y="0"/>
          <a:ext cx="0" cy="0"/>
          <a:chOff x="0" y="0"/>
          <a:chExt cx="0" cy="0"/>
        </a:xfrm>
      </p:grpSpPr>
      <p:pic>
        <p:nvPicPr>
          <p:cNvPr descr="HD-ShadowLong.png" id="472" name="Google Shape;472;p5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73" name="Google Shape;473;p5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74" name="Google Shape;474;p5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7" name="Google Shape;477;p53"/>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8" name="Google Shape;478;p53"/>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479" name="Google Shape;479;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0" name="Google Shape;480;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1" name="Google Shape;481;p5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2" name="Shape 482"/>
        <p:cNvGrpSpPr/>
        <p:nvPr/>
      </p:nvGrpSpPr>
      <p:grpSpPr>
        <a:xfrm>
          <a:off x="0" y="0"/>
          <a:ext cx="0" cy="0"/>
          <a:chOff x="0" y="0"/>
          <a:chExt cx="0" cy="0"/>
        </a:xfrm>
      </p:grpSpPr>
      <p:pic>
        <p:nvPicPr>
          <p:cNvPr descr="HD-ShadowLong.png" id="483" name="Google Shape;483;p5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4" name="Google Shape;484;p5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85" name="Google Shape;485;p5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4"/>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8" name="Google Shape;488;p54"/>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489" name="Google Shape;489;p54"/>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490" name="Google Shape;490;p5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1" name="Google Shape;491;p5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2" name="Google Shape;492;p5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493" name="Shape 493"/>
        <p:cNvGrpSpPr/>
        <p:nvPr/>
      </p:nvGrpSpPr>
      <p:grpSpPr>
        <a:xfrm>
          <a:off x="0" y="0"/>
          <a:ext cx="0" cy="0"/>
          <a:chOff x="0" y="0"/>
          <a:chExt cx="0" cy="0"/>
        </a:xfrm>
      </p:grpSpPr>
      <p:pic>
        <p:nvPicPr>
          <p:cNvPr descr="HD-ShadowLong.png" id="494" name="Google Shape;494;p5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495" name="Google Shape;495;p5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496" name="Google Shape;496;p5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5"/>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9" name="Google Shape;499;p55"/>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500" name="Google Shape;500;p55"/>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01" name="Google Shape;501;p5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2" name="Google Shape;502;p5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3" name="Google Shape;503;p55"/>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04" name="Shape 504"/>
        <p:cNvGrpSpPr/>
        <p:nvPr/>
      </p:nvGrpSpPr>
      <p:grpSpPr>
        <a:xfrm>
          <a:off x="0" y="0"/>
          <a:ext cx="0" cy="0"/>
          <a:chOff x="0" y="0"/>
          <a:chExt cx="0" cy="0"/>
        </a:xfrm>
      </p:grpSpPr>
      <p:pic>
        <p:nvPicPr>
          <p:cNvPr descr="HD-ShadowLong.png" id="505" name="Google Shape;505;p5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506" name="Google Shape;506;p5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507" name="Google Shape;507;p5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6"/>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0" name="Google Shape;510;p56"/>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11" name="Google Shape;511;p5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2" name="Google Shape;512;p5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56"/>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514" name="Shape 514"/>
        <p:cNvGrpSpPr/>
        <p:nvPr/>
      </p:nvGrpSpPr>
      <p:grpSpPr>
        <a:xfrm>
          <a:off x="0" y="0"/>
          <a:ext cx="0" cy="0"/>
          <a:chOff x="0" y="0"/>
          <a:chExt cx="0" cy="0"/>
        </a:xfrm>
      </p:grpSpPr>
      <p:pic>
        <p:nvPicPr>
          <p:cNvPr descr="HD-ShadowLong.png" id="515" name="Google Shape;515;p5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516" name="Google Shape;516;p5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517" name="Google Shape;517;p5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7"/>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0" name="Google Shape;520;p57"/>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21" name="Google Shape;521;p57"/>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22" name="Google Shape;522;p5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5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57"/>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5" name="Google Shape;525;p57"/>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526" name="Google Shape;526;p57"/>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27" name="Shape 527"/>
        <p:cNvGrpSpPr/>
        <p:nvPr/>
      </p:nvGrpSpPr>
      <p:grpSpPr>
        <a:xfrm>
          <a:off x="0" y="0"/>
          <a:ext cx="0" cy="0"/>
          <a:chOff x="0" y="0"/>
          <a:chExt cx="0" cy="0"/>
        </a:xfrm>
      </p:grpSpPr>
      <p:pic>
        <p:nvPicPr>
          <p:cNvPr descr="HD-ShadowLong.png" id="528" name="Google Shape;528;p5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529" name="Google Shape;529;p5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530" name="Google Shape;530;p5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8"/>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3" name="Google Shape;533;p58"/>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34" name="Google Shape;534;p5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5" name="Google Shape;535;p5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6" name="Google Shape;536;p5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537" name="Shape 537"/>
        <p:cNvGrpSpPr/>
        <p:nvPr/>
      </p:nvGrpSpPr>
      <p:grpSpPr>
        <a:xfrm>
          <a:off x="0" y="0"/>
          <a:ext cx="0" cy="0"/>
          <a:chOff x="0" y="0"/>
          <a:chExt cx="0" cy="0"/>
        </a:xfrm>
      </p:grpSpPr>
      <p:pic>
        <p:nvPicPr>
          <p:cNvPr descr="HD-ShadowLong.png" id="538" name="Google Shape;538;p5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39" name="Google Shape;539;p5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40" name="Google Shape;540;p5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9"/>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3" name="Google Shape;543;p59"/>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4" name="Google Shape;544;p59"/>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45" name="Google Shape;545;p59"/>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6" name="Google Shape;546;p59"/>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47" name="Google Shape;547;p59"/>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8" name="Google Shape;548;p59"/>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49" name="Google Shape;549;p5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0" name="Google Shape;550;p5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1" name="Google Shape;551;p5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552" name="Shape 552"/>
        <p:cNvGrpSpPr/>
        <p:nvPr/>
      </p:nvGrpSpPr>
      <p:grpSpPr>
        <a:xfrm>
          <a:off x="0" y="0"/>
          <a:ext cx="0" cy="0"/>
          <a:chOff x="0" y="0"/>
          <a:chExt cx="0" cy="0"/>
        </a:xfrm>
      </p:grpSpPr>
      <p:pic>
        <p:nvPicPr>
          <p:cNvPr descr="HD-ShadowLong.png" id="553" name="Google Shape;553;p6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4" name="Google Shape;554;p6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55" name="Google Shape;555;p6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0"/>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8" name="Google Shape;558;p60"/>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59" name="Google Shape;559;p60"/>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560" name="Google Shape;560;p60"/>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61" name="Google Shape;561;p60"/>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2" name="Google Shape;562;p60"/>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563" name="Google Shape;563;p60"/>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64" name="Google Shape;564;p60"/>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5" name="Google Shape;565;p60"/>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566" name="Google Shape;566;p60"/>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67" name="Google Shape;567;p6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8" name="Google Shape;568;p6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9" name="Google Shape;569;p6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pic>
        <p:nvPicPr>
          <p:cNvPr descr="HD-ShadowLong.png" id="60" name="Google Shape;60;p6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1" name="Google Shape;61;p6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2" name="Google Shape;62;p6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4"/>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64"/>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6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0" name="Shape 570"/>
        <p:cNvGrpSpPr/>
        <p:nvPr/>
      </p:nvGrpSpPr>
      <p:grpSpPr>
        <a:xfrm>
          <a:off x="0" y="0"/>
          <a:ext cx="0" cy="0"/>
          <a:chOff x="0" y="0"/>
          <a:chExt cx="0" cy="0"/>
        </a:xfrm>
      </p:grpSpPr>
      <p:pic>
        <p:nvPicPr>
          <p:cNvPr descr="HD-ShadowLong.png" id="571" name="Google Shape;571;p6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72" name="Google Shape;572;p6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73" name="Google Shape;573;p6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6" name="Google Shape;576;p61"/>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7" name="Google Shape;577;p6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8" name="Google Shape;578;p6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6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80" name="Shape 580"/>
        <p:cNvGrpSpPr/>
        <p:nvPr/>
      </p:nvGrpSpPr>
      <p:grpSpPr>
        <a:xfrm>
          <a:off x="0" y="0"/>
          <a:ext cx="0" cy="0"/>
          <a:chOff x="0" y="0"/>
          <a:chExt cx="0" cy="0"/>
        </a:xfrm>
      </p:grpSpPr>
      <p:sp>
        <p:nvSpPr>
          <p:cNvPr id="581" name="Google Shape;581;p62"/>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2"/>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2"/>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4" name="Google Shape;584;p62"/>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5" name="Google Shape;585;p62"/>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6" name="Google Shape;586;p62"/>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7" name="Google Shape;587;p62"/>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5" name="Shape 595"/>
        <p:cNvGrpSpPr/>
        <p:nvPr/>
      </p:nvGrpSpPr>
      <p:grpSpPr>
        <a:xfrm>
          <a:off x="0" y="0"/>
          <a:ext cx="0" cy="0"/>
          <a:chOff x="0" y="0"/>
          <a:chExt cx="0" cy="0"/>
        </a:xfrm>
      </p:grpSpPr>
      <p:pic>
        <p:nvPicPr>
          <p:cNvPr descr="HD-ShadowLong.png" id="596" name="Google Shape;596;p45"/>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597" name="Google Shape;597;p45"/>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598" name="Google Shape;598;p45"/>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45"/>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602" name="Google Shape;602;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3" name="Google Shape;603;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4" name="Google Shape;604;p45"/>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5" name="Shape 605"/>
        <p:cNvGrpSpPr/>
        <p:nvPr/>
      </p:nvGrpSpPr>
      <p:grpSpPr>
        <a:xfrm>
          <a:off x="0" y="0"/>
          <a:ext cx="0" cy="0"/>
          <a:chOff x="0" y="0"/>
          <a:chExt cx="0" cy="0"/>
        </a:xfrm>
      </p:grpSpPr>
      <p:pic>
        <p:nvPicPr>
          <p:cNvPr descr="HD-ShadowLong.png" id="606" name="Google Shape;606;p4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07" name="Google Shape;607;p4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8" name="Google Shape;608;p4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1" name="Google Shape;611;p4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2" name="Google Shape;612;p4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3" name="Google Shape;613;p4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4" name="Google Shape;614;p4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5" name="Google Shape;615;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6" name="Google Shape;616;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7" name="Google Shape;617;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8" name="Shape 618"/>
        <p:cNvGrpSpPr/>
        <p:nvPr/>
      </p:nvGrpSpPr>
      <p:grpSpPr>
        <a:xfrm>
          <a:off x="0" y="0"/>
          <a:ext cx="0" cy="0"/>
          <a:chOff x="0" y="0"/>
          <a:chExt cx="0" cy="0"/>
        </a:xfrm>
      </p:grpSpPr>
      <p:pic>
        <p:nvPicPr>
          <p:cNvPr descr="HD-ShadowLong.png" id="619" name="Google Shape;619;p4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20" name="Google Shape;620;p4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21" name="Google Shape;621;p4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4" name="Google Shape;624;p4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5" name="Google Shape;625;p4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6" name="Google Shape;626;p4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7" name="Google Shape;627;p4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8" name="Shape 628"/>
        <p:cNvGrpSpPr/>
        <p:nvPr/>
      </p:nvGrpSpPr>
      <p:grpSpPr>
        <a:xfrm>
          <a:off x="0" y="0"/>
          <a:ext cx="0" cy="0"/>
          <a:chOff x="0" y="0"/>
          <a:chExt cx="0" cy="0"/>
        </a:xfrm>
      </p:grpSpPr>
      <p:pic>
        <p:nvPicPr>
          <p:cNvPr descr="HD-ShadowLong.png" id="629" name="Google Shape;629;p92"/>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630" name="Google Shape;630;p92"/>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631" name="Google Shape;631;p92"/>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2"/>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2"/>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92"/>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35" name="Google Shape;635;p9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6" name="Google Shape;636;p9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7" name="Google Shape;637;p92"/>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8" name="Shape 638"/>
        <p:cNvGrpSpPr/>
        <p:nvPr/>
      </p:nvGrpSpPr>
      <p:grpSpPr>
        <a:xfrm>
          <a:off x="0" y="0"/>
          <a:ext cx="0" cy="0"/>
          <a:chOff x="0" y="0"/>
          <a:chExt cx="0" cy="0"/>
        </a:xfrm>
      </p:grpSpPr>
      <p:pic>
        <p:nvPicPr>
          <p:cNvPr descr="HD-ShadowLong.png" id="639" name="Google Shape;639;p9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40" name="Google Shape;640;p9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41" name="Google Shape;641;p9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4" name="Google Shape;644;p93"/>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5" name="Google Shape;645;p93"/>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6" name="Google Shape;646;p9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7" name="Google Shape;647;p9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8" name="Google Shape;648;p9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9" name="Shape 649"/>
        <p:cNvGrpSpPr/>
        <p:nvPr/>
      </p:nvGrpSpPr>
      <p:grpSpPr>
        <a:xfrm>
          <a:off x="0" y="0"/>
          <a:ext cx="0" cy="0"/>
          <a:chOff x="0" y="0"/>
          <a:chExt cx="0" cy="0"/>
        </a:xfrm>
      </p:grpSpPr>
      <p:pic>
        <p:nvPicPr>
          <p:cNvPr descr="HD-ShadowLong.png" id="650" name="Google Shape;650;p9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51" name="Google Shape;651;p9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52" name="Google Shape;652;p9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5" name="Google Shape;655;p9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6" name="Google Shape;656;p9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7" name="Google Shape;657;p9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8" name="Shape 658"/>
        <p:cNvGrpSpPr/>
        <p:nvPr/>
      </p:nvGrpSpPr>
      <p:grpSpPr>
        <a:xfrm>
          <a:off x="0" y="0"/>
          <a:ext cx="0" cy="0"/>
          <a:chOff x="0" y="0"/>
          <a:chExt cx="0" cy="0"/>
        </a:xfrm>
      </p:grpSpPr>
      <p:pic>
        <p:nvPicPr>
          <p:cNvPr descr="HD-ShadowShort.png" id="659" name="Google Shape;659;p95"/>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660" name="Google Shape;660;p9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2" name="Google Shape;662;p9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3" name="Google Shape;663;p9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4" name="Shape 664"/>
        <p:cNvGrpSpPr/>
        <p:nvPr/>
      </p:nvGrpSpPr>
      <p:grpSpPr>
        <a:xfrm>
          <a:off x="0" y="0"/>
          <a:ext cx="0" cy="0"/>
          <a:chOff x="0" y="0"/>
          <a:chExt cx="0" cy="0"/>
        </a:xfrm>
      </p:grpSpPr>
      <p:pic>
        <p:nvPicPr>
          <p:cNvPr descr="HD-ShadowLong.png" id="665" name="Google Shape;665;p9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66" name="Google Shape;666;p9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67" name="Google Shape;667;p9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6"/>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0" name="Google Shape;670;p96"/>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1" name="Google Shape;671;p96"/>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2" name="Google Shape;672;p9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3" name="Google Shape;673;p9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4" name="Google Shape;674;p9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6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6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6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5" name="Shape 675"/>
        <p:cNvGrpSpPr/>
        <p:nvPr/>
      </p:nvGrpSpPr>
      <p:grpSpPr>
        <a:xfrm>
          <a:off x="0" y="0"/>
          <a:ext cx="0" cy="0"/>
          <a:chOff x="0" y="0"/>
          <a:chExt cx="0" cy="0"/>
        </a:xfrm>
      </p:grpSpPr>
      <p:pic>
        <p:nvPicPr>
          <p:cNvPr descr="HD-ShadowLong.png" id="676" name="Google Shape;676;p9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77" name="Google Shape;677;p9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78" name="Google Shape;678;p9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7"/>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1" name="Google Shape;681;p97"/>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682" name="Google Shape;682;p97"/>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3" name="Google Shape;683;p9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4" name="Google Shape;684;p9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5" name="Google Shape;685;p9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6" name="Shape 686"/>
        <p:cNvGrpSpPr/>
        <p:nvPr/>
      </p:nvGrpSpPr>
      <p:grpSpPr>
        <a:xfrm>
          <a:off x="0" y="0"/>
          <a:ext cx="0" cy="0"/>
          <a:chOff x="0" y="0"/>
          <a:chExt cx="0" cy="0"/>
        </a:xfrm>
      </p:grpSpPr>
      <p:pic>
        <p:nvPicPr>
          <p:cNvPr descr="HD-ShadowLong.png" id="687" name="Google Shape;687;p9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688" name="Google Shape;688;p9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689" name="Google Shape;689;p9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8"/>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2" name="Google Shape;692;p98"/>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693" name="Google Shape;693;p98"/>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4" name="Google Shape;694;p9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5" name="Google Shape;695;p9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6" name="Google Shape;696;p98"/>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697" name="Shape 697"/>
        <p:cNvGrpSpPr/>
        <p:nvPr/>
      </p:nvGrpSpPr>
      <p:grpSpPr>
        <a:xfrm>
          <a:off x="0" y="0"/>
          <a:ext cx="0" cy="0"/>
          <a:chOff x="0" y="0"/>
          <a:chExt cx="0" cy="0"/>
        </a:xfrm>
      </p:grpSpPr>
      <p:pic>
        <p:nvPicPr>
          <p:cNvPr descr="HD-ShadowLong.png" id="698" name="Google Shape;698;p9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699" name="Google Shape;699;p9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700" name="Google Shape;700;p9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9"/>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3" name="Google Shape;703;p99"/>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04" name="Google Shape;704;p9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5" name="Google Shape;705;p9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6" name="Google Shape;706;p99"/>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707" name="Shape 707"/>
        <p:cNvGrpSpPr/>
        <p:nvPr/>
      </p:nvGrpSpPr>
      <p:grpSpPr>
        <a:xfrm>
          <a:off x="0" y="0"/>
          <a:ext cx="0" cy="0"/>
          <a:chOff x="0" y="0"/>
          <a:chExt cx="0" cy="0"/>
        </a:xfrm>
      </p:grpSpPr>
      <p:pic>
        <p:nvPicPr>
          <p:cNvPr descr="HD-ShadowLong.png" id="708" name="Google Shape;708;p10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709" name="Google Shape;709;p10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710" name="Google Shape;710;p10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0"/>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3" name="Google Shape;713;p100"/>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14" name="Google Shape;714;p100"/>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15" name="Google Shape;715;p10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6" name="Google Shape;716;p10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7" name="Google Shape;717;p10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18" name="Google Shape;718;p100"/>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719" name="Google Shape;719;p100"/>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20" name="Shape 720"/>
        <p:cNvGrpSpPr/>
        <p:nvPr/>
      </p:nvGrpSpPr>
      <p:grpSpPr>
        <a:xfrm>
          <a:off x="0" y="0"/>
          <a:ext cx="0" cy="0"/>
          <a:chOff x="0" y="0"/>
          <a:chExt cx="0" cy="0"/>
        </a:xfrm>
      </p:grpSpPr>
      <p:pic>
        <p:nvPicPr>
          <p:cNvPr descr="HD-ShadowLong.png" id="721" name="Google Shape;721;p10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722" name="Google Shape;722;p10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723" name="Google Shape;723;p10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1"/>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6" name="Google Shape;726;p101"/>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7" name="Google Shape;727;p10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8" name="Google Shape;728;p10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9" name="Google Shape;729;p10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730" name="Shape 730"/>
        <p:cNvGrpSpPr/>
        <p:nvPr/>
      </p:nvGrpSpPr>
      <p:grpSpPr>
        <a:xfrm>
          <a:off x="0" y="0"/>
          <a:ext cx="0" cy="0"/>
          <a:chOff x="0" y="0"/>
          <a:chExt cx="0" cy="0"/>
        </a:xfrm>
      </p:grpSpPr>
      <p:pic>
        <p:nvPicPr>
          <p:cNvPr descr="HD-ShadowLong.png" id="731" name="Google Shape;731;p10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32" name="Google Shape;732;p10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3" name="Google Shape;733;p10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2"/>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6" name="Google Shape;736;p102"/>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37" name="Google Shape;737;p102"/>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38" name="Google Shape;738;p102"/>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39" name="Google Shape;739;p102"/>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40" name="Google Shape;740;p102"/>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41" name="Google Shape;741;p102"/>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42" name="Google Shape;742;p10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3" name="Google Shape;743;p10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4" name="Google Shape;744;p10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745" name="Shape 745"/>
        <p:cNvGrpSpPr/>
        <p:nvPr/>
      </p:nvGrpSpPr>
      <p:grpSpPr>
        <a:xfrm>
          <a:off x="0" y="0"/>
          <a:ext cx="0" cy="0"/>
          <a:chOff x="0" y="0"/>
          <a:chExt cx="0" cy="0"/>
        </a:xfrm>
      </p:grpSpPr>
      <p:pic>
        <p:nvPicPr>
          <p:cNvPr descr="HD-ShadowLong.png" id="746" name="Google Shape;746;p10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47" name="Google Shape;747;p10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48" name="Google Shape;748;p10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3"/>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103"/>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52" name="Google Shape;752;p103"/>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753" name="Google Shape;753;p103"/>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54" name="Google Shape;754;p103"/>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55" name="Google Shape;755;p103"/>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756" name="Google Shape;756;p103"/>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57" name="Google Shape;757;p103"/>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58" name="Google Shape;758;p103"/>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759" name="Google Shape;759;p103"/>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760" name="Google Shape;760;p10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1" name="Google Shape;761;p10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2" name="Google Shape;762;p10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3" name="Shape 763"/>
        <p:cNvGrpSpPr/>
        <p:nvPr/>
      </p:nvGrpSpPr>
      <p:grpSpPr>
        <a:xfrm>
          <a:off x="0" y="0"/>
          <a:ext cx="0" cy="0"/>
          <a:chOff x="0" y="0"/>
          <a:chExt cx="0" cy="0"/>
        </a:xfrm>
      </p:grpSpPr>
      <p:pic>
        <p:nvPicPr>
          <p:cNvPr descr="HD-ShadowLong.png" id="764" name="Google Shape;764;p10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65" name="Google Shape;765;p10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66" name="Google Shape;766;p10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9" name="Google Shape;769;p104"/>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0" name="Google Shape;770;p10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1" name="Google Shape;771;p10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2" name="Google Shape;772;p10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3" name="Shape 773"/>
        <p:cNvGrpSpPr/>
        <p:nvPr/>
      </p:nvGrpSpPr>
      <p:grpSpPr>
        <a:xfrm>
          <a:off x="0" y="0"/>
          <a:ext cx="0" cy="0"/>
          <a:chOff x="0" y="0"/>
          <a:chExt cx="0" cy="0"/>
        </a:xfrm>
      </p:grpSpPr>
      <p:sp>
        <p:nvSpPr>
          <p:cNvPr id="774" name="Google Shape;774;p105"/>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5"/>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5"/>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7" name="Google Shape;777;p105"/>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8" name="Google Shape;778;p105"/>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9" name="Google Shape;779;p105"/>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0" name="Google Shape;780;p105"/>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66"/>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6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6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6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6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7"/>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67"/>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67"/>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6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6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6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6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8"/>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68"/>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68"/>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6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3.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5" Type="http://schemas.openxmlformats.org/officeDocument/2006/relationships/slideLayout" Target="../slideLayouts/slideLayout38.xml"/><Relationship Id="rId19" Type="http://schemas.openxmlformats.org/officeDocument/2006/relationships/theme" Target="../theme/theme4.xml"/><Relationship Id="rId6" Type="http://schemas.openxmlformats.org/officeDocument/2006/relationships/slideLayout" Target="../slideLayouts/slideLayout39.xml"/><Relationship Id="rId18" Type="http://schemas.openxmlformats.org/officeDocument/2006/relationships/slideLayout" Target="../slideLayouts/slideLayout51.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1.xml"/><Relationship Id="rId10" Type="http://schemas.openxmlformats.org/officeDocument/2006/relationships/slideLayout" Target="../slideLayouts/slideLayout60.xml"/><Relationship Id="rId13" Type="http://schemas.openxmlformats.org/officeDocument/2006/relationships/slideLayout" Target="../slideLayouts/slideLayout63.xml"/><Relationship Id="rId12" Type="http://schemas.openxmlformats.org/officeDocument/2006/relationships/slideLayout" Target="../slideLayouts/slideLayout62.xml"/><Relationship Id="rId1" Type="http://schemas.openxmlformats.org/officeDocument/2006/relationships/image" Target="../media/image1.png"/><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7" Type="http://schemas.openxmlformats.org/officeDocument/2006/relationships/slideLayout" Target="../slideLayouts/slideLayout67.xml"/><Relationship Id="rId16" Type="http://schemas.openxmlformats.org/officeDocument/2006/relationships/slideLayout" Target="../slideLayouts/slideLayout66.xml"/><Relationship Id="rId5" Type="http://schemas.openxmlformats.org/officeDocument/2006/relationships/slideLayout" Target="../slideLayouts/slideLayout55.xml"/><Relationship Id="rId19" Type="http://schemas.openxmlformats.org/officeDocument/2006/relationships/theme" Target="../theme/theme2.xml"/><Relationship Id="rId6" Type="http://schemas.openxmlformats.org/officeDocument/2006/relationships/slideLayout" Target="../slideLayouts/slideLayout56.xml"/><Relationship Id="rId18" Type="http://schemas.openxmlformats.org/officeDocument/2006/relationships/slideLayout" Target="../slideLayouts/slideLayout68.xml"/><Relationship Id="rId7" Type="http://schemas.openxmlformats.org/officeDocument/2006/relationships/slideLayout" Target="../slideLayouts/slideLayout57.xml"/><Relationship Id="rId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F70"/>
            </a:gs>
            <a:gs pos="50000">
              <a:srgbClr val="88C25A"/>
            </a:gs>
            <a:gs pos="100000">
              <a:srgbClr val="417425"/>
            </a:gs>
          </a:gsLst>
          <a:lin ang="2519868" scaled="0"/>
        </a:gradFill>
      </p:bgPr>
    </p:bg>
    <p:spTree>
      <p:nvGrpSpPr>
        <p:cNvPr id="9" name="Shape 9"/>
        <p:cNvGrpSpPr/>
        <p:nvPr/>
      </p:nvGrpSpPr>
      <p:grpSpPr>
        <a:xfrm>
          <a:off x="0" y="0"/>
          <a:ext cx="0" cy="0"/>
          <a:chOff x="0" y="0"/>
          <a:chExt cx="0" cy="0"/>
        </a:xfrm>
      </p:grpSpPr>
      <p:pic>
        <p:nvPicPr>
          <p:cNvPr descr="hashOverlay-FullResolve.png" id="10" name="Google Shape;10;p34"/>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1pPr>
            <a:lvl2pPr indent="-342900" lvl="1" marL="914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2pPr>
            <a:lvl3pPr indent="-330200" lvl="2" marL="1371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3pPr>
            <a:lvl4pPr indent="-317500" lvl="3" marL="1828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3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3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3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CEAE0"/>
            </a:gs>
            <a:gs pos="50000">
              <a:srgbClr val="1FAAC6"/>
            </a:gs>
            <a:gs pos="100000">
              <a:srgbClr val="0A2161"/>
            </a:gs>
          </a:gsLst>
          <a:lin ang="2519868" scaled="0"/>
        </a:gradFill>
      </p:bgPr>
    </p:bg>
    <p:spTree>
      <p:nvGrpSpPr>
        <p:cNvPr id="202" name="Shape 202"/>
        <p:cNvGrpSpPr/>
        <p:nvPr/>
      </p:nvGrpSpPr>
      <p:grpSpPr>
        <a:xfrm>
          <a:off x="0" y="0"/>
          <a:ext cx="0" cy="0"/>
          <a:chOff x="0" y="0"/>
          <a:chExt cx="0" cy="0"/>
        </a:xfrm>
      </p:grpSpPr>
      <p:pic>
        <p:nvPicPr>
          <p:cNvPr descr="hashOverlay-FullResolve.png" id="203" name="Google Shape;203;p38"/>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204" name="Google Shape;204;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3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06" name="Google Shape;206;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7" name="Google Shape;207;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8" name="Google Shape;208;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19868" scaled="0"/>
        </a:gradFill>
      </p:bgPr>
    </p:bg>
    <p:spTree>
      <p:nvGrpSpPr>
        <p:cNvPr id="395" name="Shape 395"/>
        <p:cNvGrpSpPr/>
        <p:nvPr/>
      </p:nvGrpSpPr>
      <p:grpSpPr>
        <a:xfrm>
          <a:off x="0" y="0"/>
          <a:ext cx="0" cy="0"/>
          <a:chOff x="0" y="0"/>
          <a:chExt cx="0" cy="0"/>
        </a:xfrm>
      </p:grpSpPr>
      <p:pic>
        <p:nvPicPr>
          <p:cNvPr descr="hashOverlay-FullResolve.png" id="396" name="Google Shape;396;p4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397" name="Google Shape;397;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8" name="Google Shape;398;p4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399" name="Google Shape;399;p4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00" name="Google Shape;400;p4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01" name="Google Shape;401;p4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770AA"/>
            </a:gs>
            <a:gs pos="50000">
              <a:srgbClr val="B45AA9"/>
            </a:gs>
            <a:gs pos="100000">
              <a:srgbClr val="3C1A5E"/>
            </a:gs>
          </a:gsLst>
          <a:lin ang="2519868" scaled="0"/>
        </a:gradFill>
      </p:bgPr>
    </p:bg>
    <p:spTree>
      <p:nvGrpSpPr>
        <p:cNvPr id="588" name="Shape 588"/>
        <p:cNvGrpSpPr/>
        <p:nvPr/>
      </p:nvGrpSpPr>
      <p:grpSpPr>
        <a:xfrm>
          <a:off x="0" y="0"/>
          <a:ext cx="0" cy="0"/>
          <a:chOff x="0" y="0"/>
          <a:chExt cx="0" cy="0"/>
        </a:xfrm>
      </p:grpSpPr>
      <p:pic>
        <p:nvPicPr>
          <p:cNvPr descr="hashOverlay-FullResolve.png" id="589" name="Google Shape;589;p44"/>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590" name="Google Shape;590;p4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1" name="Google Shape;591;p4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592" name="Google Shape;592;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93" name="Google Shape;593;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94" name="Google Shape;594;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4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40.png"/><Relationship Id="rId5" Type="http://schemas.openxmlformats.org/officeDocument/2006/relationships/image" Target="../media/image29.png"/><Relationship Id="rId6"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 Id="rId3" Type="http://schemas.openxmlformats.org/officeDocument/2006/relationships/image" Target="../media/image47.png"/><Relationship Id="rId4" Type="http://schemas.openxmlformats.org/officeDocument/2006/relationships/image" Target="../media/image3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52.png"/><Relationship Id="rId4" Type="http://schemas.openxmlformats.org/officeDocument/2006/relationships/image" Target="../media/image43.png"/><Relationship Id="rId5"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52.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56.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0.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1.png"/><Relationship Id="rId4" Type="http://schemas.openxmlformats.org/officeDocument/2006/relationships/image" Target="../media/image55.png"/><Relationship Id="rId5" Type="http://schemas.openxmlformats.org/officeDocument/2006/relationships/image" Target="../media/image62.png"/><Relationship Id="rId6"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8.png"/><Relationship Id="rId7" Type="http://schemas.openxmlformats.org/officeDocument/2006/relationships/image" Target="../media/image5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avenanalytics.io/blog/maven-churn-challen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6.png"/><Relationship Id="rId9"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Project 4 – Machine Learning</a:t>
            </a:r>
            <a:endParaRPr/>
          </a:p>
        </p:txBody>
      </p:sp>
      <p:sp>
        <p:nvSpPr>
          <p:cNvPr id="787" name="Google Shape;787;p1"/>
          <p:cNvSpPr txBox="1"/>
          <p:nvPr>
            <p:ph idx="1" type="subTitle"/>
          </p:nvPr>
        </p:nvSpPr>
        <p:spPr>
          <a:xfrm>
            <a:off x="680322" y="4359315"/>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1600"/>
              <a:buNone/>
            </a:pPr>
            <a:r>
              <a:rPr b="1" lang="en-US" sz="1600"/>
              <a:t>Monash Bootcamp</a:t>
            </a:r>
            <a:endParaRPr/>
          </a:p>
          <a:p>
            <a:pPr indent="0" lvl="0" marL="0" rtl="0" algn="r">
              <a:lnSpc>
                <a:spcPct val="90000"/>
              </a:lnSpc>
              <a:spcBef>
                <a:spcPts val="1000"/>
              </a:spcBef>
              <a:spcAft>
                <a:spcPts val="0"/>
              </a:spcAft>
              <a:buClr>
                <a:schemeClr val="lt1"/>
              </a:buClr>
              <a:buSzPts val="1600"/>
              <a:buNone/>
            </a:pPr>
            <a:r>
              <a:rPr b="1" lang="en-US" sz="1600"/>
              <a:t>Deepa Nair, Denise Demirkol, Kevin McConchie,</a:t>
            </a:r>
            <a:endParaRPr/>
          </a:p>
          <a:p>
            <a:pPr indent="0" lvl="0" marL="0" rtl="0" algn="r">
              <a:lnSpc>
                <a:spcPct val="90000"/>
              </a:lnSpc>
              <a:spcBef>
                <a:spcPts val="1000"/>
              </a:spcBef>
              <a:spcAft>
                <a:spcPts val="0"/>
              </a:spcAft>
              <a:buClr>
                <a:schemeClr val="lt1"/>
              </a:buClr>
              <a:buSzPts val="1600"/>
              <a:buNone/>
            </a:pPr>
            <a:r>
              <a:rPr b="1" lang="en-US" sz="1600"/>
              <a:t>                Kinlay Denning, Jeya Emmanuel, Radhika Alapati </a:t>
            </a:r>
            <a:endParaRPr/>
          </a:p>
        </p:txBody>
      </p:sp>
      <p:pic>
        <p:nvPicPr>
          <p:cNvPr descr="A picture containing application&#10;&#10;Description automatically generated" id="788" name="Google Shape;788;p1"/>
          <p:cNvPicPr preferRelativeResize="0"/>
          <p:nvPr/>
        </p:nvPicPr>
        <p:blipFill rotWithShape="1">
          <a:blip r:embed="rId3">
            <a:alphaModFix/>
          </a:blip>
          <a:srcRect b="0" l="0" r="0" t="0"/>
          <a:stretch/>
        </p:blipFill>
        <p:spPr>
          <a:xfrm>
            <a:off x="0" y="0"/>
            <a:ext cx="2466975" cy="1847850"/>
          </a:xfrm>
          <a:prstGeom prst="rect">
            <a:avLst/>
          </a:prstGeom>
          <a:noFill/>
          <a:ln>
            <a:noFill/>
          </a:ln>
        </p:spPr>
      </p:pic>
      <p:pic>
        <p:nvPicPr>
          <p:cNvPr descr="Diagram&#10;&#10;Description automatically generated" id="789" name="Google Shape;789;p1"/>
          <p:cNvPicPr preferRelativeResize="0"/>
          <p:nvPr/>
        </p:nvPicPr>
        <p:blipFill rotWithShape="1">
          <a:blip r:embed="rId4">
            <a:alphaModFix/>
          </a:blip>
          <a:srcRect b="0" l="0" r="0" t="0"/>
          <a:stretch/>
        </p:blipFill>
        <p:spPr>
          <a:xfrm>
            <a:off x="9648825" y="5057775"/>
            <a:ext cx="2543175" cy="1800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Steps of Processing</a:t>
            </a:r>
            <a:endParaRPr/>
          </a:p>
        </p:txBody>
      </p:sp>
      <p:sp>
        <p:nvSpPr>
          <p:cNvPr id="861" name="Google Shape;861;p7"/>
          <p:cNvSpPr txBox="1"/>
          <p:nvPr>
            <p:ph idx="2" type="body"/>
          </p:nvPr>
        </p:nvSpPr>
        <p:spPr>
          <a:xfrm>
            <a:off x="0" y="2314937"/>
            <a:ext cx="12192000" cy="4543063"/>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Clr>
                <a:schemeClr val="lt1"/>
              </a:buClr>
              <a:buSzPts val="1800"/>
              <a:buFont typeface="Trebuchet MS"/>
              <a:buAutoNum type="arabicPeriod"/>
            </a:pPr>
            <a:r>
              <a:rPr lang="en-US" sz="1800">
                <a:latin typeface="Calibri"/>
                <a:ea typeface="Calibri"/>
                <a:cs typeface="Calibri"/>
                <a:sym typeface="Calibri"/>
              </a:rPr>
              <a:t>Data Imputation </a:t>
            </a:r>
            <a:endParaRPr/>
          </a:p>
          <a:p>
            <a:pPr indent="-342900" lvl="0" marL="342900" rtl="0" algn="l">
              <a:lnSpc>
                <a:spcPct val="107000"/>
              </a:lnSpc>
              <a:spcBef>
                <a:spcPts val="1800"/>
              </a:spcBef>
              <a:spcAft>
                <a:spcPts val="0"/>
              </a:spcAft>
              <a:buClr>
                <a:schemeClr val="lt1"/>
              </a:buClr>
              <a:buSzPts val="1800"/>
              <a:buFont typeface="Trebuchet MS"/>
              <a:buAutoNum type="arabicPeriod"/>
            </a:pPr>
            <a:r>
              <a:rPr lang="en-US" sz="1800">
                <a:latin typeface="Calibri"/>
                <a:ea typeface="Calibri"/>
                <a:cs typeface="Calibri"/>
                <a:sym typeface="Calibri"/>
              </a:rPr>
              <a:t>Feature selection is one of the first and important steps while performing any machine learning  using heatmaps and box plots. A feature in case of a dataset simply means a column</a:t>
            </a:r>
            <a:endParaRPr/>
          </a:p>
          <a:p>
            <a:pPr indent="-342900" lvl="0" marL="342900" rtl="0" algn="l">
              <a:lnSpc>
                <a:spcPct val="107000"/>
              </a:lnSpc>
              <a:spcBef>
                <a:spcPts val="1800"/>
              </a:spcBef>
              <a:spcAft>
                <a:spcPts val="0"/>
              </a:spcAft>
              <a:buClr>
                <a:schemeClr val="lt1"/>
              </a:buClr>
              <a:buSzPts val="1800"/>
              <a:buFont typeface="Trebuchet MS"/>
              <a:buAutoNum type="arabicPeriod"/>
            </a:pPr>
            <a:r>
              <a:rPr lang="en-US" sz="1800">
                <a:latin typeface="Calibri"/>
                <a:ea typeface="Calibri"/>
                <a:cs typeface="Calibri"/>
                <a:sym typeface="Calibri"/>
              </a:rPr>
              <a:t>Pre-process ordinal and nominal categorical variables differently. [label encoder for ordinal and hot encoding for nominal]</a:t>
            </a:r>
            <a:endParaRPr/>
          </a:p>
          <a:p>
            <a:pPr indent="-342900" lvl="0" marL="342900" rtl="0" algn="l">
              <a:lnSpc>
                <a:spcPct val="107000"/>
              </a:lnSpc>
              <a:spcBef>
                <a:spcPts val="1800"/>
              </a:spcBef>
              <a:spcAft>
                <a:spcPts val="0"/>
              </a:spcAft>
              <a:buClr>
                <a:schemeClr val="lt1"/>
              </a:buClr>
              <a:buSzPts val="1800"/>
              <a:buFont typeface="Trebuchet MS"/>
              <a:buAutoNum type="arabicPeriod"/>
            </a:pPr>
            <a:r>
              <a:rPr lang="en-US" sz="1800">
                <a:latin typeface="Calibri"/>
                <a:ea typeface="Calibri"/>
                <a:cs typeface="Calibri"/>
                <a:sym typeface="Calibri"/>
              </a:rPr>
              <a:t>Standardization-In Standardization, we transform our values such that the mean of the values is 0 and the standard deviation is 1</a:t>
            </a:r>
            <a:endParaRPr/>
          </a:p>
          <a:p>
            <a:pPr indent="-342900" lvl="0" marL="342900" rtl="0" algn="l">
              <a:lnSpc>
                <a:spcPct val="107000"/>
              </a:lnSpc>
              <a:spcBef>
                <a:spcPts val="1800"/>
              </a:spcBef>
              <a:spcAft>
                <a:spcPts val="0"/>
              </a:spcAft>
              <a:buClr>
                <a:schemeClr val="lt1"/>
              </a:buClr>
              <a:buSzPts val="1800"/>
              <a:buFont typeface="Trebuchet MS"/>
              <a:buAutoNum type="arabicPeriod"/>
            </a:pPr>
            <a:r>
              <a:rPr lang="en-US" sz="1800">
                <a:latin typeface="Calibri"/>
                <a:ea typeface="Calibri"/>
                <a:cs typeface="Calibri"/>
                <a:sym typeface="Calibri"/>
              </a:rPr>
              <a:t>Check for Multicollinearity. – we have used VIF </a:t>
            </a:r>
            <a:endParaRPr/>
          </a:p>
          <a:p>
            <a:pPr indent="-228600" lvl="0" marL="342900" rtl="0" algn="l">
              <a:lnSpc>
                <a:spcPct val="107000"/>
              </a:lnSpc>
              <a:spcBef>
                <a:spcPts val="1800"/>
              </a:spcBef>
              <a:spcAft>
                <a:spcPts val="0"/>
              </a:spcAft>
              <a:buClr>
                <a:schemeClr val="lt1"/>
              </a:buClr>
              <a:buSzPts val="1800"/>
              <a:buFont typeface="Trebuchet MS"/>
              <a:buNone/>
            </a:pPr>
            <a:r>
              <a:t/>
            </a:r>
            <a:endParaRPr sz="1800">
              <a:latin typeface="Calibri"/>
              <a:ea typeface="Calibri"/>
              <a:cs typeface="Calibri"/>
              <a:sym typeface="Calibri"/>
            </a:endParaRPr>
          </a:p>
          <a:p>
            <a:pPr indent="0" lvl="0" marL="0" rtl="0" algn="l">
              <a:lnSpc>
                <a:spcPct val="107000"/>
              </a:lnSpc>
              <a:spcBef>
                <a:spcPts val="1800"/>
              </a:spcBef>
              <a:spcAft>
                <a:spcPts val="0"/>
              </a:spcAft>
              <a:buClr>
                <a:schemeClr val="lt1"/>
              </a:buClr>
              <a:buSzPts val="1800"/>
              <a:buNone/>
            </a:pPr>
            <a:r>
              <a:t/>
            </a:r>
            <a:endParaRPr sz="1800">
              <a:latin typeface="Calibri"/>
              <a:ea typeface="Calibri"/>
              <a:cs typeface="Calibri"/>
              <a:sym typeface="Calibri"/>
            </a:endParaRPr>
          </a:p>
          <a:p>
            <a:pPr indent="0" lvl="0" marL="0" rtl="0" algn="l">
              <a:lnSpc>
                <a:spcPct val="107000"/>
              </a:lnSpc>
              <a:spcBef>
                <a:spcPts val="1800"/>
              </a:spcBef>
              <a:spcAft>
                <a:spcPts val="0"/>
              </a:spcAft>
              <a:buClr>
                <a:schemeClr val="lt1"/>
              </a:buClr>
              <a:buSzPts val="1800"/>
              <a:buNone/>
            </a:pPr>
            <a:r>
              <a:t/>
            </a:r>
            <a:endParaRPr sz="1800">
              <a:latin typeface="Calibri"/>
              <a:ea typeface="Calibri"/>
              <a:cs typeface="Calibri"/>
              <a:sym typeface="Calibri"/>
            </a:endParaRPr>
          </a:p>
          <a:p>
            <a:pPr indent="0" lvl="0" marL="0" rtl="0" algn="l">
              <a:lnSpc>
                <a:spcPct val="107000"/>
              </a:lnSpc>
              <a:spcBef>
                <a:spcPts val="1800"/>
              </a:spcBef>
              <a:spcAft>
                <a:spcPts val="0"/>
              </a:spcAft>
              <a:buClr>
                <a:schemeClr val="lt1"/>
              </a:buClr>
              <a:buSzPts val="1800"/>
              <a:buNone/>
            </a:pPr>
            <a:r>
              <a:t/>
            </a:r>
            <a:endParaRPr sz="1800">
              <a:latin typeface="Calibri"/>
              <a:ea typeface="Calibri"/>
              <a:cs typeface="Calibri"/>
              <a:sym typeface="Calibri"/>
            </a:endParaRPr>
          </a:p>
          <a:p>
            <a:pPr indent="0" lvl="0" marL="0" rtl="0" algn="l">
              <a:lnSpc>
                <a:spcPct val="107000"/>
              </a:lnSpc>
              <a:spcBef>
                <a:spcPts val="1800"/>
              </a:spcBef>
              <a:spcAft>
                <a:spcPts val="0"/>
              </a:spcAft>
              <a:buClr>
                <a:schemeClr val="lt1"/>
              </a:buClr>
              <a:buSzPts val="1800"/>
              <a:buNone/>
            </a:pPr>
            <a:r>
              <a:t/>
            </a:r>
            <a:endParaRPr sz="1800">
              <a:latin typeface="Calibri"/>
              <a:ea typeface="Calibri"/>
              <a:cs typeface="Calibri"/>
              <a:sym typeface="Calibri"/>
            </a:endParaRPr>
          </a:p>
          <a:p>
            <a:pPr indent="-76200" lvl="0" marL="228600" rtl="0" algn="l">
              <a:lnSpc>
                <a:spcPct val="90000"/>
              </a:lnSpc>
              <a:spcBef>
                <a:spcPts val="1800"/>
              </a:spcBef>
              <a:spcAft>
                <a:spcPts val="0"/>
              </a:spcAft>
              <a:buClr>
                <a:schemeClr val="lt1"/>
              </a:buClr>
              <a:buSzPts val="2400"/>
              <a:buNone/>
            </a:pPr>
            <a:r>
              <a:t/>
            </a:r>
            <a:endParaRPr b="1"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Steps of Processing</a:t>
            </a:r>
            <a:endParaRPr/>
          </a:p>
        </p:txBody>
      </p:sp>
      <p:pic>
        <p:nvPicPr>
          <p:cNvPr id="867" name="Google Shape;867;p8"/>
          <p:cNvPicPr preferRelativeResize="0"/>
          <p:nvPr/>
        </p:nvPicPr>
        <p:blipFill rotWithShape="1">
          <a:blip r:embed="rId3">
            <a:alphaModFix/>
          </a:blip>
          <a:srcRect b="0" l="0" r="0" t="0"/>
          <a:stretch/>
        </p:blipFill>
        <p:spPr>
          <a:xfrm>
            <a:off x="0" y="2502423"/>
            <a:ext cx="4867275" cy="3867150"/>
          </a:xfrm>
          <a:prstGeom prst="rect">
            <a:avLst/>
          </a:prstGeom>
          <a:noFill/>
          <a:ln>
            <a:noFill/>
          </a:ln>
        </p:spPr>
      </p:pic>
      <p:pic>
        <p:nvPicPr>
          <p:cNvPr id="868" name="Google Shape;868;p8"/>
          <p:cNvPicPr preferRelativeResize="0"/>
          <p:nvPr/>
        </p:nvPicPr>
        <p:blipFill rotWithShape="1">
          <a:blip r:embed="rId4">
            <a:alphaModFix/>
          </a:blip>
          <a:srcRect b="0" l="0" r="0" t="0"/>
          <a:stretch/>
        </p:blipFill>
        <p:spPr>
          <a:xfrm>
            <a:off x="5630939" y="2502423"/>
            <a:ext cx="6236970" cy="1600200"/>
          </a:xfrm>
          <a:prstGeom prst="rect">
            <a:avLst/>
          </a:prstGeom>
          <a:noFill/>
          <a:ln>
            <a:noFill/>
          </a:ln>
        </p:spPr>
      </p:pic>
      <p:pic>
        <p:nvPicPr>
          <p:cNvPr id="869" name="Google Shape;869;p8"/>
          <p:cNvPicPr preferRelativeResize="0"/>
          <p:nvPr/>
        </p:nvPicPr>
        <p:blipFill rotWithShape="1">
          <a:blip r:embed="rId5">
            <a:alphaModFix/>
          </a:blip>
          <a:srcRect b="0" l="0" r="0" t="0"/>
          <a:stretch/>
        </p:blipFill>
        <p:spPr>
          <a:xfrm>
            <a:off x="6458770" y="4349091"/>
            <a:ext cx="3672840" cy="21183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3"/>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Decision Tree &amp; Adaboost</a:t>
            </a:r>
            <a:endParaRPr/>
          </a:p>
        </p:txBody>
      </p:sp>
      <p:sp>
        <p:nvSpPr>
          <p:cNvPr id="876" name="Google Shape;876;p13"/>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Radhika Alapati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g169a9a25ad0_2_9"/>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Decision Tree</a:t>
            </a:r>
            <a:endParaRPr/>
          </a:p>
        </p:txBody>
      </p:sp>
      <p:pic>
        <p:nvPicPr>
          <p:cNvPr id="883" name="Google Shape;883;g169a9a25ad0_2_9"/>
          <p:cNvPicPr preferRelativeResize="0"/>
          <p:nvPr/>
        </p:nvPicPr>
        <p:blipFill>
          <a:blip r:embed="rId3">
            <a:alphaModFix/>
          </a:blip>
          <a:stretch>
            <a:fillRect/>
          </a:stretch>
        </p:blipFill>
        <p:spPr>
          <a:xfrm>
            <a:off x="169525" y="2085900"/>
            <a:ext cx="7980552" cy="4092924"/>
          </a:xfrm>
          <a:prstGeom prst="rect">
            <a:avLst/>
          </a:prstGeom>
          <a:noFill/>
          <a:ln>
            <a:noFill/>
          </a:ln>
        </p:spPr>
      </p:pic>
      <p:pic>
        <p:nvPicPr>
          <p:cNvPr id="884" name="Google Shape;884;g169a9a25ad0_2_9"/>
          <p:cNvPicPr preferRelativeResize="0"/>
          <p:nvPr/>
        </p:nvPicPr>
        <p:blipFill>
          <a:blip r:embed="rId4">
            <a:alphaModFix/>
          </a:blip>
          <a:stretch>
            <a:fillRect/>
          </a:stretch>
        </p:blipFill>
        <p:spPr>
          <a:xfrm>
            <a:off x="2405275" y="4856900"/>
            <a:ext cx="3261294" cy="4484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169a9a25ad0_2_21"/>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Decision Tree Confusion Matrix</a:t>
            </a:r>
            <a:endParaRPr/>
          </a:p>
        </p:txBody>
      </p:sp>
      <p:pic>
        <p:nvPicPr>
          <p:cNvPr id="891" name="Google Shape;891;g169a9a25ad0_2_21"/>
          <p:cNvPicPr preferRelativeResize="0"/>
          <p:nvPr/>
        </p:nvPicPr>
        <p:blipFill>
          <a:blip r:embed="rId3">
            <a:alphaModFix/>
          </a:blip>
          <a:stretch>
            <a:fillRect/>
          </a:stretch>
        </p:blipFill>
        <p:spPr>
          <a:xfrm>
            <a:off x="680325" y="2284701"/>
            <a:ext cx="2928725" cy="1866250"/>
          </a:xfrm>
          <a:prstGeom prst="rect">
            <a:avLst/>
          </a:prstGeom>
          <a:noFill/>
          <a:ln>
            <a:noFill/>
          </a:ln>
        </p:spPr>
      </p:pic>
      <p:pic>
        <p:nvPicPr>
          <p:cNvPr id="892" name="Google Shape;892;g169a9a25ad0_2_21"/>
          <p:cNvPicPr preferRelativeResize="0"/>
          <p:nvPr/>
        </p:nvPicPr>
        <p:blipFill>
          <a:blip r:embed="rId4">
            <a:alphaModFix/>
          </a:blip>
          <a:stretch>
            <a:fillRect/>
          </a:stretch>
        </p:blipFill>
        <p:spPr>
          <a:xfrm>
            <a:off x="5536075" y="2214825"/>
            <a:ext cx="3063875" cy="1790350"/>
          </a:xfrm>
          <a:prstGeom prst="rect">
            <a:avLst/>
          </a:prstGeom>
          <a:noFill/>
          <a:ln>
            <a:noFill/>
          </a:ln>
        </p:spPr>
      </p:pic>
      <p:pic>
        <p:nvPicPr>
          <p:cNvPr id="893" name="Google Shape;893;g169a9a25ad0_2_21"/>
          <p:cNvPicPr preferRelativeResize="0"/>
          <p:nvPr/>
        </p:nvPicPr>
        <p:blipFill>
          <a:blip r:embed="rId5">
            <a:alphaModFix/>
          </a:blip>
          <a:stretch>
            <a:fillRect/>
          </a:stretch>
        </p:blipFill>
        <p:spPr>
          <a:xfrm>
            <a:off x="351150" y="4402750"/>
            <a:ext cx="4250625" cy="2273050"/>
          </a:xfrm>
          <a:prstGeom prst="rect">
            <a:avLst/>
          </a:prstGeom>
          <a:noFill/>
          <a:ln>
            <a:noFill/>
          </a:ln>
        </p:spPr>
      </p:pic>
      <p:pic>
        <p:nvPicPr>
          <p:cNvPr id="894" name="Google Shape;894;g169a9a25ad0_2_21"/>
          <p:cNvPicPr preferRelativeResize="0"/>
          <p:nvPr/>
        </p:nvPicPr>
        <p:blipFill>
          <a:blip r:embed="rId6">
            <a:alphaModFix/>
          </a:blip>
          <a:stretch>
            <a:fillRect/>
          </a:stretch>
        </p:blipFill>
        <p:spPr>
          <a:xfrm>
            <a:off x="4763547" y="4774297"/>
            <a:ext cx="7103278" cy="91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Adaboost Features</a:t>
            </a:r>
            <a:endParaRPr/>
          </a:p>
        </p:txBody>
      </p:sp>
      <p:sp>
        <p:nvSpPr>
          <p:cNvPr id="901" name="Google Shape;901;p18"/>
          <p:cNvSpPr txBox="1"/>
          <p:nvPr>
            <p:ph idx="1" type="body"/>
          </p:nvPr>
        </p:nvSpPr>
        <p:spPr>
          <a:xfrm>
            <a:off x="382150" y="2404727"/>
            <a:ext cx="9613800" cy="334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AdaBoost is an ensemble learning method (also known as “meta-learning”) which was initially created to increase the efficiency of binary classifiers. AdaBoost uses an iterative approach to learn from the mistakes of weak classifiers, and turn them into strong 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169a9a25ad0_2_3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Adaboost Confusion Matrix</a:t>
            </a:r>
            <a:endParaRPr/>
          </a:p>
        </p:txBody>
      </p:sp>
      <p:pic>
        <p:nvPicPr>
          <p:cNvPr id="908" name="Google Shape;908;g169a9a25ad0_2_30"/>
          <p:cNvPicPr preferRelativeResize="0"/>
          <p:nvPr/>
        </p:nvPicPr>
        <p:blipFill rotWithShape="1">
          <a:blip r:embed="rId3">
            <a:alphaModFix/>
          </a:blip>
          <a:srcRect b="0" l="0" r="0" t="0"/>
          <a:stretch/>
        </p:blipFill>
        <p:spPr>
          <a:xfrm>
            <a:off x="680325" y="2260500"/>
            <a:ext cx="4070525" cy="3055275"/>
          </a:xfrm>
          <a:prstGeom prst="rect">
            <a:avLst/>
          </a:prstGeom>
          <a:noFill/>
          <a:ln>
            <a:noFill/>
          </a:ln>
        </p:spPr>
      </p:pic>
      <p:pic>
        <p:nvPicPr>
          <p:cNvPr id="909" name="Google Shape;909;g169a9a25ad0_2_30"/>
          <p:cNvPicPr preferRelativeResize="0"/>
          <p:nvPr/>
        </p:nvPicPr>
        <p:blipFill rotWithShape="1">
          <a:blip r:embed="rId4">
            <a:alphaModFix/>
          </a:blip>
          <a:srcRect b="0" l="0" r="0" t="0"/>
          <a:stretch/>
        </p:blipFill>
        <p:spPr>
          <a:xfrm>
            <a:off x="5362225" y="2260500"/>
            <a:ext cx="4931900" cy="305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g169a9a25ad0_2_3"/>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Random Forest</a:t>
            </a:r>
            <a:endParaRPr/>
          </a:p>
        </p:txBody>
      </p:sp>
      <p:sp>
        <p:nvSpPr>
          <p:cNvPr id="916" name="Google Shape;916;g169a9a25ad0_2_3"/>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Jeya Emmanuel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Random Forest Features</a:t>
            </a:r>
            <a:endParaRPr/>
          </a:p>
        </p:txBody>
      </p:sp>
      <p:sp>
        <p:nvSpPr>
          <p:cNvPr id="923" name="Google Shape;923;p1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Accuracy of Random forest is generally very high</a:t>
            </a:r>
            <a:endParaRPr sz="26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Efficiency is particularly notable in Large Data sets</a:t>
            </a:r>
            <a:endParaRPr sz="26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Provides an estimate of important variables in classification</a:t>
            </a:r>
            <a:endParaRPr sz="26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Forests generated can be saved and reused</a:t>
            </a:r>
            <a:endParaRPr sz="26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Unlike other models It does not overfit with more features</a:t>
            </a:r>
            <a:endParaRPr sz="26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2600">
                <a:latin typeface="Calibri"/>
                <a:ea typeface="Calibri"/>
                <a:cs typeface="Calibri"/>
                <a:sym typeface="Calibri"/>
              </a:rPr>
              <a:t>Estimates missing values</a:t>
            </a:r>
            <a:endParaRPr sz="2600">
              <a:latin typeface="Calibri"/>
              <a:ea typeface="Calibri"/>
              <a:cs typeface="Calibri"/>
              <a:sym typeface="Calibri"/>
            </a:endParaRPr>
          </a:p>
          <a:p>
            <a:pPr indent="0" lvl="0" marL="0" rtl="0" algn="l">
              <a:lnSpc>
                <a:spcPct val="90000"/>
              </a:lnSpc>
              <a:spcBef>
                <a:spcPts val="0"/>
              </a:spcBef>
              <a:spcAft>
                <a:spcPts val="0"/>
              </a:spcAft>
              <a:buClr>
                <a:schemeClr val="lt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Random Forest - </a:t>
            </a:r>
            <a:r>
              <a:rPr lang="en-US"/>
              <a:t>Confusion Matrix</a:t>
            </a:r>
            <a:endParaRPr/>
          </a:p>
        </p:txBody>
      </p:sp>
      <p:pic>
        <p:nvPicPr>
          <p:cNvPr id="929" name="Google Shape;929;p15"/>
          <p:cNvPicPr preferRelativeResize="0"/>
          <p:nvPr/>
        </p:nvPicPr>
        <p:blipFill rotWithShape="1">
          <a:blip r:embed="rId3">
            <a:alphaModFix/>
          </a:blip>
          <a:srcRect b="0" l="0" r="0" t="0"/>
          <a:stretch/>
        </p:blipFill>
        <p:spPr>
          <a:xfrm>
            <a:off x="5932235" y="2217749"/>
            <a:ext cx="3836371" cy="2617185"/>
          </a:xfrm>
          <a:prstGeom prst="rect">
            <a:avLst/>
          </a:prstGeom>
          <a:noFill/>
          <a:ln>
            <a:noFill/>
          </a:ln>
        </p:spPr>
      </p:pic>
      <p:pic>
        <p:nvPicPr>
          <p:cNvPr id="930" name="Google Shape;930;p15"/>
          <p:cNvPicPr preferRelativeResize="0"/>
          <p:nvPr/>
        </p:nvPicPr>
        <p:blipFill rotWithShape="1">
          <a:blip r:embed="rId4">
            <a:alphaModFix/>
          </a:blip>
          <a:srcRect b="0" l="0" r="0" t="0"/>
          <a:stretch/>
        </p:blipFill>
        <p:spPr>
          <a:xfrm>
            <a:off x="711449" y="5491653"/>
            <a:ext cx="9551569" cy="1080938"/>
          </a:xfrm>
          <a:prstGeom prst="rect">
            <a:avLst/>
          </a:prstGeom>
          <a:noFill/>
          <a:ln>
            <a:noFill/>
          </a:ln>
        </p:spPr>
      </p:pic>
      <p:pic>
        <p:nvPicPr>
          <p:cNvPr id="931" name="Google Shape;931;p15"/>
          <p:cNvPicPr preferRelativeResize="0"/>
          <p:nvPr/>
        </p:nvPicPr>
        <p:blipFill>
          <a:blip r:embed="rId5">
            <a:alphaModFix/>
          </a:blip>
          <a:stretch>
            <a:fillRect/>
          </a:stretch>
        </p:blipFill>
        <p:spPr>
          <a:xfrm>
            <a:off x="680325" y="2217749"/>
            <a:ext cx="4107160" cy="2617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Agenda</a:t>
            </a:r>
            <a:endParaRPr/>
          </a:p>
        </p:txBody>
      </p:sp>
      <p:sp>
        <p:nvSpPr>
          <p:cNvPr id="796" name="Google Shape;796;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77500" lnSpcReduction="20000"/>
          </a:bodyPr>
          <a:lstStyle/>
          <a:p>
            <a:pPr indent="-194310" lvl="0" marL="228600" rtl="0" algn="l">
              <a:lnSpc>
                <a:spcPct val="90000"/>
              </a:lnSpc>
              <a:spcBef>
                <a:spcPts val="0"/>
              </a:spcBef>
              <a:spcAft>
                <a:spcPts val="0"/>
              </a:spcAft>
              <a:buClr>
                <a:schemeClr val="lt1"/>
              </a:buClr>
              <a:buSzPct val="100000"/>
              <a:buChar char="•"/>
            </a:pPr>
            <a:r>
              <a:rPr lang="en-US"/>
              <a:t>Project Motivation</a:t>
            </a:r>
            <a:endParaRPr/>
          </a:p>
          <a:p>
            <a:pPr indent="0" lvl="0" marL="228600" rtl="0" algn="l">
              <a:lnSpc>
                <a:spcPct val="90000"/>
              </a:lnSpc>
              <a:spcBef>
                <a:spcPts val="0"/>
              </a:spcBef>
              <a:spcAft>
                <a:spcPts val="0"/>
              </a:spcAft>
              <a:buNone/>
            </a:pPr>
            <a:r>
              <a:t/>
            </a:r>
            <a:endParaRPr/>
          </a:p>
          <a:p>
            <a:pPr indent="-194310" lvl="0" marL="228600" rtl="0" algn="l">
              <a:lnSpc>
                <a:spcPct val="90000"/>
              </a:lnSpc>
              <a:spcBef>
                <a:spcPts val="0"/>
              </a:spcBef>
              <a:spcAft>
                <a:spcPts val="0"/>
              </a:spcAft>
              <a:buSzPct val="100000"/>
              <a:buChar char="•"/>
            </a:pPr>
            <a:r>
              <a:rPr lang="en-US"/>
              <a:t>Data Set</a:t>
            </a:r>
            <a:endParaRPr/>
          </a:p>
          <a:p>
            <a:pPr indent="-194310" lvl="0" marL="228600" rtl="0" algn="l">
              <a:lnSpc>
                <a:spcPct val="90000"/>
              </a:lnSpc>
              <a:spcBef>
                <a:spcPts val="1000"/>
              </a:spcBef>
              <a:spcAft>
                <a:spcPts val="0"/>
              </a:spcAft>
              <a:buClr>
                <a:schemeClr val="lt1"/>
              </a:buClr>
              <a:buSzPct val="100000"/>
              <a:buChar char="•"/>
            </a:pPr>
            <a:r>
              <a:rPr lang="en-US"/>
              <a:t>Project Objective</a:t>
            </a:r>
            <a:endParaRPr/>
          </a:p>
          <a:p>
            <a:pPr indent="-194310" lvl="0" marL="228600" rtl="0" algn="l">
              <a:spcBef>
                <a:spcPts val="1000"/>
              </a:spcBef>
              <a:spcAft>
                <a:spcPts val="0"/>
              </a:spcAft>
              <a:buSzPct val="100000"/>
              <a:buChar char="•"/>
            </a:pPr>
            <a:r>
              <a:rPr lang="en-US"/>
              <a:t>Data Cleaning</a:t>
            </a:r>
            <a:endParaRPr/>
          </a:p>
          <a:p>
            <a:pPr indent="-194310" lvl="0" marL="228600" rtl="0" algn="l">
              <a:spcBef>
                <a:spcPts val="1000"/>
              </a:spcBef>
              <a:spcAft>
                <a:spcPts val="0"/>
              </a:spcAft>
              <a:buSzPct val="100000"/>
              <a:buChar char="•"/>
            </a:pPr>
            <a:r>
              <a:rPr lang="en-US"/>
              <a:t>Data Visualisation</a:t>
            </a:r>
            <a:endParaRPr/>
          </a:p>
          <a:p>
            <a:pPr indent="-194310" lvl="0" marL="228600" rtl="0" algn="l">
              <a:spcBef>
                <a:spcPts val="1000"/>
              </a:spcBef>
              <a:spcAft>
                <a:spcPts val="0"/>
              </a:spcAft>
              <a:buSzPct val="100000"/>
              <a:buChar char="•"/>
            </a:pPr>
            <a:r>
              <a:rPr lang="en-US"/>
              <a:t>Technologies Used</a:t>
            </a:r>
            <a:endParaRPr/>
          </a:p>
          <a:p>
            <a:pPr indent="-194310" lvl="0" marL="228600" rtl="0" algn="l">
              <a:lnSpc>
                <a:spcPct val="90000"/>
              </a:lnSpc>
              <a:spcBef>
                <a:spcPts val="1000"/>
              </a:spcBef>
              <a:spcAft>
                <a:spcPts val="0"/>
              </a:spcAft>
              <a:buSzPct val="100000"/>
              <a:buChar char="•"/>
            </a:pPr>
            <a:r>
              <a:rPr lang="en-US"/>
              <a:t>Data pre-processing / Steps of Processing</a:t>
            </a:r>
            <a:endParaRPr/>
          </a:p>
          <a:p>
            <a:pPr indent="-194310" lvl="0" marL="228600" rtl="0" algn="l">
              <a:lnSpc>
                <a:spcPct val="90000"/>
              </a:lnSpc>
              <a:spcBef>
                <a:spcPts val="1000"/>
              </a:spcBef>
              <a:spcAft>
                <a:spcPts val="0"/>
              </a:spcAft>
              <a:buSzPct val="100000"/>
              <a:buChar char="•"/>
            </a:pPr>
            <a:r>
              <a:rPr lang="en-US"/>
              <a:t>Models - Decision Tree, Adaboost, Random Forest, Logistic Regression, KNN, SVC, Tensor Flow - Deep Learning</a:t>
            </a:r>
            <a:endParaRPr/>
          </a:p>
          <a:p>
            <a:pPr indent="-194310" lvl="0" marL="228600" rtl="0" algn="l">
              <a:lnSpc>
                <a:spcPct val="90000"/>
              </a:lnSpc>
              <a:spcBef>
                <a:spcPts val="1000"/>
              </a:spcBef>
              <a:spcAft>
                <a:spcPts val="0"/>
              </a:spcAft>
              <a:buClr>
                <a:schemeClr val="lt1"/>
              </a:buClr>
              <a:buSzPct val="100000"/>
              <a:buChar char="•"/>
            </a:pPr>
            <a:r>
              <a:rPr lang="en-US"/>
              <a:t>Project Summary</a:t>
            </a:r>
            <a:endParaRPr/>
          </a:p>
          <a:p>
            <a:pPr indent="-194310" lvl="0" marL="228600" rtl="0" algn="l">
              <a:lnSpc>
                <a:spcPct val="90000"/>
              </a:lnSpc>
              <a:spcBef>
                <a:spcPts val="1000"/>
              </a:spcBef>
              <a:spcAft>
                <a:spcPts val="0"/>
              </a:spcAft>
              <a:buClr>
                <a:schemeClr val="lt1"/>
              </a:buClr>
              <a:buSzPct val="100000"/>
              <a:buChar char="•"/>
            </a:pPr>
            <a:r>
              <a:rPr lang="en-US"/>
              <a:t>The APP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r>
              <a:rPr lang="en-US"/>
              <a:t>ROC(Receiver Operating Characteristic Curve &amp; Optimal Number of Trees for Random Forest Model</a:t>
            </a:r>
            <a:endParaRPr/>
          </a:p>
        </p:txBody>
      </p:sp>
      <p:pic>
        <p:nvPicPr>
          <p:cNvPr id="937" name="Google Shape;937;p16"/>
          <p:cNvPicPr preferRelativeResize="0"/>
          <p:nvPr/>
        </p:nvPicPr>
        <p:blipFill rotWithShape="1">
          <a:blip r:embed="rId3">
            <a:alphaModFix/>
          </a:blip>
          <a:srcRect b="0" l="0" r="0" t="0"/>
          <a:stretch/>
        </p:blipFill>
        <p:spPr>
          <a:xfrm>
            <a:off x="680321" y="2537290"/>
            <a:ext cx="4661500" cy="3088005"/>
          </a:xfrm>
          <a:prstGeom prst="rect">
            <a:avLst/>
          </a:prstGeom>
          <a:noFill/>
          <a:ln>
            <a:noFill/>
          </a:ln>
        </p:spPr>
      </p:pic>
      <p:pic>
        <p:nvPicPr>
          <p:cNvPr id="938" name="Google Shape;938;p16"/>
          <p:cNvPicPr preferRelativeResize="0"/>
          <p:nvPr/>
        </p:nvPicPr>
        <p:blipFill rotWithShape="1">
          <a:blip r:embed="rId4">
            <a:alphaModFix/>
          </a:blip>
          <a:srcRect b="0" l="0" r="0" t="0"/>
          <a:stretch/>
        </p:blipFill>
        <p:spPr>
          <a:xfrm>
            <a:off x="6096000" y="2537290"/>
            <a:ext cx="5364604" cy="3088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g169a9a269a5_2_0"/>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Logistic Regression</a:t>
            </a:r>
            <a:endParaRPr/>
          </a:p>
        </p:txBody>
      </p:sp>
      <p:sp>
        <p:nvSpPr>
          <p:cNvPr id="945" name="Google Shape;945;g169a9a269a5_2_0"/>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Kevin McConchie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g169a9a269a5_2_6"/>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What is Logistic Regression?</a:t>
            </a:r>
            <a:endParaRPr/>
          </a:p>
        </p:txBody>
      </p:sp>
      <p:sp>
        <p:nvSpPr>
          <p:cNvPr id="952" name="Google Shape;952;g169a9a269a5_2_6"/>
          <p:cNvSpPr txBox="1"/>
          <p:nvPr>
            <p:ph idx="2" type="body"/>
          </p:nvPr>
        </p:nvSpPr>
        <p:spPr>
          <a:xfrm>
            <a:off x="680325" y="2217425"/>
            <a:ext cx="5316600" cy="4390200"/>
          </a:xfrm>
          <a:prstGeom prst="rect">
            <a:avLst/>
          </a:prstGeom>
          <a:noFill/>
          <a:ln>
            <a:noFill/>
          </a:ln>
        </p:spPr>
        <p:txBody>
          <a:bodyPr anchorCtr="0" anchor="t" bIns="45700" lIns="91425" spcFirstLastPara="1" rIns="91425" wrap="square" tIns="45700">
            <a:normAutofit lnSpcReduction="20000"/>
          </a:bodyPr>
          <a:lstStyle/>
          <a:p>
            <a:pPr indent="-240030" lvl="0" marL="228600" rtl="0" algn="l">
              <a:lnSpc>
                <a:spcPct val="90000"/>
              </a:lnSpc>
              <a:spcBef>
                <a:spcPts val="0"/>
              </a:spcBef>
              <a:spcAft>
                <a:spcPts val="0"/>
              </a:spcAft>
              <a:buClr>
                <a:schemeClr val="lt1"/>
              </a:buClr>
              <a:buSzPts val="2400"/>
              <a:buChar char="•"/>
            </a:pPr>
            <a:r>
              <a:rPr lang="en-US"/>
              <a:t>Logistic Regression is used when the dependent variable(target) is categorical. For example, To predict whether an email is spam (1) or (0)</a:t>
            </a:r>
            <a:endParaRPr/>
          </a:p>
          <a:p>
            <a:pPr indent="-87628" lvl="0" marL="228600" rtl="0" algn="l">
              <a:lnSpc>
                <a:spcPct val="90000"/>
              </a:lnSpc>
              <a:spcBef>
                <a:spcPts val="1000"/>
              </a:spcBef>
              <a:spcAft>
                <a:spcPts val="0"/>
              </a:spcAft>
              <a:buClr>
                <a:schemeClr val="lt1"/>
              </a:buClr>
              <a:buSzPts val="2400"/>
              <a:buNone/>
            </a:pPr>
            <a:r>
              <a:t/>
            </a:r>
            <a:endParaRPr/>
          </a:p>
          <a:p>
            <a:pPr indent="-240030" lvl="0" marL="228600" rtl="0" algn="l">
              <a:lnSpc>
                <a:spcPct val="90000"/>
              </a:lnSpc>
              <a:spcBef>
                <a:spcPts val="1000"/>
              </a:spcBef>
              <a:spcAft>
                <a:spcPts val="0"/>
              </a:spcAft>
              <a:buClr>
                <a:schemeClr val="lt1"/>
              </a:buClr>
              <a:buSzPts val="2400"/>
              <a:buChar char="•"/>
            </a:pPr>
            <a:r>
              <a:rPr lang="en-US"/>
              <a:t>It’s a statistical method to predict a discrete output or category within Machine Learning</a:t>
            </a:r>
            <a:endParaRPr/>
          </a:p>
          <a:p>
            <a:pPr indent="-87628" lvl="0" marL="228600" rtl="0" algn="l">
              <a:lnSpc>
                <a:spcPct val="90000"/>
              </a:lnSpc>
              <a:spcBef>
                <a:spcPts val="1000"/>
              </a:spcBef>
              <a:spcAft>
                <a:spcPts val="0"/>
              </a:spcAft>
              <a:buClr>
                <a:schemeClr val="lt1"/>
              </a:buClr>
              <a:buSzPts val="2400"/>
              <a:buNone/>
            </a:pPr>
            <a:r>
              <a:t/>
            </a:r>
            <a:endParaRPr/>
          </a:p>
          <a:p>
            <a:pPr indent="-240030" lvl="0" marL="228600" rtl="0" algn="l">
              <a:lnSpc>
                <a:spcPct val="90000"/>
              </a:lnSpc>
              <a:spcBef>
                <a:spcPts val="1000"/>
              </a:spcBef>
              <a:spcAft>
                <a:spcPts val="0"/>
              </a:spcAft>
              <a:buClr>
                <a:schemeClr val="lt1"/>
              </a:buClr>
              <a:buSzPts val="2400"/>
              <a:buChar char="•"/>
            </a:pPr>
            <a:r>
              <a:rPr lang="en-US"/>
              <a:t>Since the outcome is a probability, the dependent variable is bounded between 0 and 1</a:t>
            </a:r>
            <a:endParaRPr/>
          </a:p>
          <a:p>
            <a:pPr indent="-87628" lvl="0" marL="228600" rtl="0" algn="l">
              <a:lnSpc>
                <a:spcPct val="90000"/>
              </a:lnSpc>
              <a:spcBef>
                <a:spcPts val="1000"/>
              </a:spcBef>
              <a:spcAft>
                <a:spcPts val="0"/>
              </a:spcAft>
              <a:buClr>
                <a:schemeClr val="lt1"/>
              </a:buClr>
              <a:buSzPts val="2400"/>
              <a:buNone/>
            </a:pPr>
            <a:r>
              <a:t/>
            </a:r>
            <a:endParaRPr/>
          </a:p>
        </p:txBody>
      </p:sp>
      <p:pic>
        <p:nvPicPr>
          <p:cNvPr id="953" name="Google Shape;953;g169a9a269a5_2_6"/>
          <p:cNvPicPr preferRelativeResize="0"/>
          <p:nvPr/>
        </p:nvPicPr>
        <p:blipFill rotWithShape="1">
          <a:blip r:embed="rId3">
            <a:alphaModFix/>
          </a:blip>
          <a:srcRect b="0" l="0" r="0" t="0"/>
          <a:stretch/>
        </p:blipFill>
        <p:spPr>
          <a:xfrm>
            <a:off x="6317765" y="2140909"/>
            <a:ext cx="5553903" cy="2772162"/>
          </a:xfrm>
          <a:prstGeom prst="rect">
            <a:avLst/>
          </a:prstGeom>
          <a:noFill/>
          <a:ln>
            <a:noFill/>
          </a:ln>
        </p:spPr>
      </p:pic>
      <p:pic>
        <p:nvPicPr>
          <p:cNvPr id="954" name="Google Shape;954;g169a9a269a5_2_6"/>
          <p:cNvPicPr preferRelativeResize="0"/>
          <p:nvPr/>
        </p:nvPicPr>
        <p:blipFill>
          <a:blip r:embed="rId4">
            <a:alphaModFix/>
          </a:blip>
          <a:stretch>
            <a:fillRect/>
          </a:stretch>
        </p:blipFill>
        <p:spPr>
          <a:xfrm>
            <a:off x="7592375" y="5011600"/>
            <a:ext cx="2471425" cy="1697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169a9a269a5_2_14"/>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Classifier Confusion Matrix &amp;</a:t>
            </a:r>
            <a:endParaRPr/>
          </a:p>
          <a:p>
            <a:pPr indent="0" lvl="0" marL="0" rtl="0" algn="l">
              <a:lnSpc>
                <a:spcPct val="90000"/>
              </a:lnSpc>
              <a:spcBef>
                <a:spcPts val="0"/>
              </a:spcBef>
              <a:spcAft>
                <a:spcPts val="0"/>
              </a:spcAft>
              <a:buClr>
                <a:schemeClr val="lt1"/>
              </a:buClr>
              <a:buSzPts val="3600"/>
              <a:buFont typeface="Trebuchet MS"/>
              <a:buNone/>
            </a:pPr>
            <a:r>
              <a:rPr lang="en-US"/>
              <a:t>L1 vs L2 Regularization</a:t>
            </a:r>
            <a:endParaRPr/>
          </a:p>
        </p:txBody>
      </p:sp>
      <p:sp>
        <p:nvSpPr>
          <p:cNvPr id="961" name="Google Shape;961;g169a9a269a5_2_14"/>
          <p:cNvSpPr txBox="1"/>
          <p:nvPr>
            <p:ph idx="2" type="body"/>
          </p:nvPr>
        </p:nvSpPr>
        <p:spPr>
          <a:xfrm>
            <a:off x="5448447" y="2256057"/>
            <a:ext cx="6002400" cy="4335900"/>
          </a:xfrm>
          <a:prstGeom prst="rect">
            <a:avLst/>
          </a:prstGeom>
          <a:noFill/>
          <a:ln>
            <a:noFill/>
          </a:ln>
        </p:spPr>
        <p:txBody>
          <a:bodyPr anchorCtr="0" anchor="t" bIns="45700" lIns="91425" spcFirstLastPara="1" rIns="91425" wrap="square" tIns="45700">
            <a:normAutofit/>
          </a:bodyPr>
          <a:lstStyle/>
          <a:p>
            <a:pPr indent="-240030" lvl="0" marL="228600" marR="0" rtl="0" algn="l">
              <a:lnSpc>
                <a:spcPct val="90000"/>
              </a:lnSpc>
              <a:spcBef>
                <a:spcPts val="0"/>
              </a:spcBef>
              <a:spcAft>
                <a:spcPts val="0"/>
              </a:spcAft>
              <a:buSzPts val="2400"/>
              <a:buChar char="•"/>
            </a:pPr>
            <a:r>
              <a:rPr lang="en-US"/>
              <a:t>The main intuitive difference between the L1 and L2 regularization is that L1 regularization tries to estimate the median of the data while the L2 regularization tries to estimate the mean of the data to avoid overfitting</a:t>
            </a:r>
            <a:endParaRPr/>
          </a:p>
          <a:p>
            <a:pPr indent="0" lvl="0" marL="0" rtl="0" algn="l">
              <a:spcBef>
                <a:spcPts val="1000"/>
              </a:spcBef>
              <a:spcAft>
                <a:spcPts val="0"/>
              </a:spcAft>
              <a:buNone/>
            </a:pPr>
            <a:r>
              <a:t/>
            </a:r>
            <a:endParaRPr/>
          </a:p>
          <a:p>
            <a:pPr indent="-240030" lvl="0" marL="228600" rtl="0" algn="l">
              <a:lnSpc>
                <a:spcPct val="90000"/>
              </a:lnSpc>
              <a:spcBef>
                <a:spcPts val="0"/>
              </a:spcBef>
              <a:spcAft>
                <a:spcPts val="0"/>
              </a:spcAft>
              <a:buClr>
                <a:schemeClr val="lt1"/>
              </a:buClr>
              <a:buSzPts val="2400"/>
              <a:buChar char="•"/>
            </a:pPr>
            <a:r>
              <a:rPr lang="en-US"/>
              <a:t>To see if we could create a less complex model we turned to L1 and L2 Regularization -  It made little difference to the model </a:t>
            </a:r>
            <a:r>
              <a:rPr lang="en-US"/>
              <a:t>meaning</a:t>
            </a:r>
            <a:r>
              <a:rPr lang="en-US"/>
              <a:t> we had a good fit already</a:t>
            </a:r>
            <a:endParaRPr/>
          </a:p>
        </p:txBody>
      </p:sp>
      <p:pic>
        <p:nvPicPr>
          <p:cNvPr id="962" name="Google Shape;962;g169a9a269a5_2_14"/>
          <p:cNvPicPr preferRelativeResize="0"/>
          <p:nvPr/>
        </p:nvPicPr>
        <p:blipFill rotWithShape="1">
          <a:blip r:embed="rId3">
            <a:alphaModFix/>
          </a:blip>
          <a:srcRect b="0" l="0" r="0" t="0"/>
          <a:stretch/>
        </p:blipFill>
        <p:spPr>
          <a:xfrm>
            <a:off x="340930" y="2372995"/>
            <a:ext cx="4730009" cy="4102020"/>
          </a:xfrm>
          <a:prstGeom prst="rect">
            <a:avLst/>
          </a:prstGeom>
          <a:noFill/>
          <a:ln>
            <a:noFill/>
          </a:ln>
        </p:spPr>
      </p:pic>
      <p:pic>
        <p:nvPicPr>
          <p:cNvPr id="963" name="Google Shape;963;g169a9a269a5_2_14"/>
          <p:cNvPicPr preferRelativeResize="0"/>
          <p:nvPr>
            <p:ph idx="1" type="body"/>
          </p:nvPr>
        </p:nvPicPr>
        <p:blipFill rotWithShape="1">
          <a:blip r:embed="rId4">
            <a:alphaModFix/>
          </a:blip>
          <a:srcRect b="0" l="0" r="0" t="0"/>
          <a:stretch/>
        </p:blipFill>
        <p:spPr>
          <a:xfrm>
            <a:off x="2867650" y="4585725"/>
            <a:ext cx="1697700" cy="1808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22"/>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K-Nearest Neighbor(KNN)</a:t>
            </a:r>
            <a:endParaRPr/>
          </a:p>
        </p:txBody>
      </p:sp>
      <p:sp>
        <p:nvSpPr>
          <p:cNvPr id="970" name="Google Shape;970;p2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Kinlay Denning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g169a9a269a5_6_12"/>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it work?</a:t>
            </a:r>
            <a:endParaRPr/>
          </a:p>
        </p:txBody>
      </p:sp>
      <p:sp>
        <p:nvSpPr>
          <p:cNvPr id="977" name="Google Shape;977;g169a9a269a5_6_12"/>
          <p:cNvSpPr txBox="1"/>
          <p:nvPr/>
        </p:nvSpPr>
        <p:spPr>
          <a:xfrm>
            <a:off x="317125" y="2114225"/>
            <a:ext cx="6464700" cy="40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KNN belongs to a family of distance-based machine learning algorithms:</a:t>
            </a:r>
            <a:endParaRPr sz="1900">
              <a:solidFill>
                <a:schemeClr val="dk1"/>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a:t>
            </a:r>
            <a:r>
              <a:rPr lang="en-US">
                <a:solidFill>
                  <a:schemeClr val="dk1"/>
                </a:solidFill>
                <a:latin typeface="Times New Roman"/>
                <a:ea typeface="Times New Roman"/>
                <a:cs typeface="Times New Roman"/>
                <a:sym typeface="Times New Roman"/>
              </a:rPr>
              <a:t>  	</a:t>
            </a:r>
            <a:r>
              <a:rPr lang="en-US" sz="1900">
                <a:solidFill>
                  <a:schemeClr val="dk1"/>
                </a:solidFill>
                <a:latin typeface="Calibri"/>
                <a:ea typeface="Calibri"/>
                <a:cs typeface="Calibri"/>
                <a:sym typeface="Calibri"/>
              </a:rPr>
              <a:t>The assumption we make when applying this model type to a classification problem is this: observations that are in close proximity are alike. </a:t>
            </a:r>
            <a:endParaRPr sz="1900">
              <a:solidFill>
                <a:schemeClr val="dk1"/>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a:t>
            </a:r>
            <a:r>
              <a:rPr lang="en-US">
                <a:solidFill>
                  <a:schemeClr val="dk1"/>
                </a:solidFill>
                <a:latin typeface="Times New Roman"/>
                <a:ea typeface="Times New Roman"/>
                <a:cs typeface="Times New Roman"/>
                <a:sym typeface="Times New Roman"/>
              </a:rPr>
              <a:t>  	</a:t>
            </a:r>
            <a:r>
              <a:rPr lang="en-US" sz="1900">
                <a:solidFill>
                  <a:schemeClr val="dk1"/>
                </a:solidFill>
                <a:latin typeface="Calibri"/>
                <a:ea typeface="Calibri"/>
                <a:cs typeface="Calibri"/>
                <a:sym typeface="Calibri"/>
              </a:rPr>
              <a:t>This similarity suggests that a dataset can be divided into discrete categories. </a:t>
            </a:r>
            <a:endParaRPr sz="1900">
              <a:solidFill>
                <a:schemeClr val="dk1"/>
              </a:solidFill>
              <a:latin typeface="Calibri"/>
              <a:ea typeface="Calibri"/>
              <a:cs typeface="Calibri"/>
              <a:sym typeface="Calibri"/>
            </a:endParaRPr>
          </a:p>
          <a:p>
            <a:pPr indent="-228600" lvl="0" marL="457200" rtl="0" algn="l">
              <a:lnSpc>
                <a:spcPct val="115000"/>
              </a:lnSpc>
              <a:spcBef>
                <a:spcPts val="0"/>
              </a:spcBef>
              <a:spcAft>
                <a:spcPts val="0"/>
              </a:spcAft>
              <a:buNone/>
            </a:pPr>
            <a:r>
              <a:rPr lang="en-US" sz="1900">
                <a:solidFill>
                  <a:schemeClr val="dk1"/>
                </a:solidFill>
                <a:latin typeface="Calibri"/>
                <a:ea typeface="Calibri"/>
                <a:cs typeface="Calibri"/>
                <a:sym typeface="Calibri"/>
              </a:rPr>
              <a:t>·</a:t>
            </a:r>
            <a:r>
              <a:rPr lang="en-US">
                <a:solidFill>
                  <a:schemeClr val="dk1"/>
                </a:solidFill>
                <a:latin typeface="Times New Roman"/>
                <a:ea typeface="Times New Roman"/>
                <a:cs typeface="Times New Roman"/>
                <a:sym typeface="Times New Roman"/>
              </a:rPr>
              <a:t>  	</a:t>
            </a:r>
            <a:r>
              <a:rPr lang="en-US" sz="1900">
                <a:solidFill>
                  <a:schemeClr val="dk1"/>
                </a:solidFill>
                <a:latin typeface="Calibri"/>
                <a:ea typeface="Calibri"/>
                <a:cs typeface="Calibri"/>
                <a:sym typeface="Calibri"/>
              </a:rPr>
              <a:t>For each explanatory variable provided to the model, it is trained to calculate the relative distance of an observation in multidimensional space, and based on that distance, predicts which category it belongs to.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169a9a269a5_6_19"/>
          <p:cNvSpPr txBox="1"/>
          <p:nvPr>
            <p:ph type="title"/>
          </p:nvPr>
        </p:nvSpPr>
        <p:spPr>
          <a:xfrm>
            <a:off x="638771" y="711703"/>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Problem of Feature Selection</a:t>
            </a:r>
            <a:endParaRPr/>
          </a:p>
        </p:txBody>
      </p:sp>
      <p:sp>
        <p:nvSpPr>
          <p:cNvPr id="984" name="Google Shape;984;g169a9a269a5_6_19"/>
          <p:cNvSpPr txBox="1"/>
          <p:nvPr/>
        </p:nvSpPr>
        <p:spPr>
          <a:xfrm>
            <a:off x="311575" y="5171750"/>
            <a:ext cx="5917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"Two points are close only if they're close in every dimension ... and every extra dimension is another opportunity for each point to be further away from every other point." - Joel Grus, Data Science from Scratch</a:t>
            </a:r>
            <a:endParaRPr sz="2100">
              <a:latin typeface="Trebuchet MS"/>
              <a:ea typeface="Trebuchet MS"/>
              <a:cs typeface="Trebuchet MS"/>
              <a:sym typeface="Trebuchet MS"/>
            </a:endParaRPr>
          </a:p>
        </p:txBody>
      </p:sp>
      <p:pic>
        <p:nvPicPr>
          <p:cNvPr id="985" name="Google Shape;985;g169a9a269a5_6_19"/>
          <p:cNvPicPr preferRelativeResize="0"/>
          <p:nvPr/>
        </p:nvPicPr>
        <p:blipFill>
          <a:blip r:embed="rId3">
            <a:alphaModFix/>
          </a:blip>
          <a:stretch>
            <a:fillRect/>
          </a:stretch>
        </p:blipFill>
        <p:spPr>
          <a:xfrm>
            <a:off x="7130450" y="2889903"/>
            <a:ext cx="4057650" cy="2009775"/>
          </a:xfrm>
          <a:prstGeom prst="rect">
            <a:avLst/>
          </a:prstGeom>
          <a:noFill/>
          <a:ln>
            <a:noFill/>
          </a:ln>
        </p:spPr>
      </p:pic>
      <p:pic>
        <p:nvPicPr>
          <p:cNvPr descr="Relativity (M. C. Escher) - Wikipedia" id="986" name="Google Shape;986;g169a9a269a5_6_19"/>
          <p:cNvPicPr preferRelativeResize="0"/>
          <p:nvPr/>
        </p:nvPicPr>
        <p:blipFill>
          <a:blip r:embed="rId4">
            <a:alphaModFix/>
          </a:blip>
          <a:stretch>
            <a:fillRect/>
          </a:stretch>
        </p:blipFill>
        <p:spPr>
          <a:xfrm>
            <a:off x="1151650" y="2287400"/>
            <a:ext cx="3034181" cy="2884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g169a9a269a5_6_3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Interpreting the results</a:t>
            </a:r>
            <a:endParaRPr/>
          </a:p>
        </p:txBody>
      </p:sp>
      <p:pic>
        <p:nvPicPr>
          <p:cNvPr id="993" name="Google Shape;993;g169a9a269a5_6_35"/>
          <p:cNvPicPr preferRelativeResize="0"/>
          <p:nvPr/>
        </p:nvPicPr>
        <p:blipFill>
          <a:blip r:embed="rId3">
            <a:alphaModFix/>
          </a:blip>
          <a:stretch>
            <a:fillRect/>
          </a:stretch>
        </p:blipFill>
        <p:spPr>
          <a:xfrm>
            <a:off x="5235899" y="3399350"/>
            <a:ext cx="6328601" cy="3228225"/>
          </a:xfrm>
          <a:prstGeom prst="rect">
            <a:avLst/>
          </a:prstGeom>
          <a:noFill/>
          <a:ln>
            <a:noFill/>
          </a:ln>
        </p:spPr>
      </p:pic>
      <p:sp>
        <p:nvSpPr>
          <p:cNvPr id="994" name="Google Shape;994;g169a9a269a5_6_35"/>
          <p:cNvSpPr txBox="1"/>
          <p:nvPr/>
        </p:nvSpPr>
        <p:spPr>
          <a:xfrm>
            <a:off x="335775" y="2146700"/>
            <a:ext cx="45063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700">
                <a:solidFill>
                  <a:schemeClr val="dk1"/>
                </a:solidFill>
                <a:latin typeface="Calibri"/>
                <a:ea typeface="Calibri"/>
                <a:cs typeface="Calibri"/>
                <a:sym typeface="Calibri"/>
              </a:rPr>
              <a:t>GridSearchCV Hyperparameter tuning:</a:t>
            </a:r>
            <a:endParaRPr sz="17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Calibri"/>
                <a:ea typeface="Calibri"/>
                <a:cs typeface="Calibri"/>
                <a:sym typeface="Calibri"/>
              </a:rPr>
              <a:t>The following optimal hyperparameters were obtained:</a:t>
            </a:r>
            <a:endParaRPr sz="17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Calibri"/>
                <a:ea typeface="Calibri"/>
                <a:cs typeface="Calibri"/>
                <a:sym typeface="Calibri"/>
              </a:rPr>
              <a:t>The value of K, given by the optimum number of neighbours the algorithm has decide it needs, in order to class each observation. </a:t>
            </a:r>
            <a:endParaRPr sz="17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700">
                <a:solidFill>
                  <a:schemeClr val="dk1"/>
                </a:solidFill>
                <a:latin typeface="Calibri"/>
                <a:ea typeface="Calibri"/>
                <a:cs typeface="Calibri"/>
                <a:sym typeface="Calibri"/>
              </a:rPr>
              <a:t>The recommended weight was a uniform distribution.  This means that all points in each neighbourhood have equal influence in predicting the class.</a:t>
            </a:r>
            <a:endParaRPr sz="190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A2C2E"/>
            </a:gs>
            <a:gs pos="50000">
              <a:srgbClr val="1FAAC6"/>
            </a:gs>
            <a:gs pos="100000">
              <a:srgbClr val="457F00"/>
            </a:gs>
          </a:gsLst>
          <a:lin ang="2519868" scaled="0"/>
        </a:gradFill>
      </p:bgPr>
    </p:bg>
    <p:spTree>
      <p:nvGrpSpPr>
        <p:cNvPr id="999" name="Shape 999"/>
        <p:cNvGrpSpPr/>
        <p:nvPr/>
      </p:nvGrpSpPr>
      <p:grpSpPr>
        <a:xfrm>
          <a:off x="0" y="0"/>
          <a:ext cx="0" cy="0"/>
          <a:chOff x="0" y="0"/>
          <a:chExt cx="0" cy="0"/>
        </a:xfrm>
      </p:grpSpPr>
      <p:sp>
        <p:nvSpPr>
          <p:cNvPr id="1000" name="Google Shape;1000;p25"/>
          <p:cNvSpPr/>
          <p:nvPr/>
        </p:nvSpPr>
        <p:spPr>
          <a:xfrm>
            <a:off x="0" y="0"/>
            <a:ext cx="12192000" cy="6858000"/>
          </a:xfrm>
          <a:prstGeom prst="rect">
            <a:avLst/>
          </a:prstGeom>
          <a:gradFill>
            <a:gsLst>
              <a:gs pos="0">
                <a:srgbClr val="EA2C2E"/>
              </a:gs>
              <a:gs pos="50000">
                <a:srgbClr val="1FAAC6"/>
              </a:gs>
              <a:gs pos="100000">
                <a:srgbClr val="457F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001" name="Google Shape;1001;p25"/>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1002" name="Google Shape;1002;p25"/>
          <p:cNvSpPr/>
          <p:nvPr/>
        </p:nvSpPr>
        <p:spPr>
          <a:xfrm>
            <a:off x="8788808" y="0"/>
            <a:ext cx="3403192"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3" name="Google Shape;1003;p25"/>
          <p:cNvPicPr preferRelativeResize="0"/>
          <p:nvPr/>
        </p:nvPicPr>
        <p:blipFill rotWithShape="1">
          <a:blip r:embed="rId4">
            <a:alphaModFix/>
          </a:blip>
          <a:srcRect b="0" l="0" r="0" t="0"/>
          <a:stretch/>
        </p:blipFill>
        <p:spPr>
          <a:xfrm>
            <a:off x="0" y="4242852"/>
            <a:ext cx="9110541" cy="246557"/>
          </a:xfrm>
          <a:prstGeom prst="rect">
            <a:avLst/>
          </a:prstGeom>
          <a:noFill/>
          <a:ln>
            <a:noFill/>
          </a:ln>
        </p:spPr>
      </p:pic>
      <p:sp>
        <p:nvSpPr>
          <p:cNvPr id="1004" name="Google Shape;1004;p25"/>
          <p:cNvSpPr/>
          <p:nvPr/>
        </p:nvSpPr>
        <p:spPr>
          <a:xfrm>
            <a:off x="-1" y="2590078"/>
            <a:ext cx="9110542"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txBox="1"/>
          <p:nvPr>
            <p:ph type="ctrTitle"/>
          </p:nvPr>
        </p:nvSpPr>
        <p:spPr>
          <a:xfrm>
            <a:off x="840509" y="2701964"/>
            <a:ext cx="7657792" cy="137307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Trebuchet MS"/>
              <a:buNone/>
            </a:pPr>
            <a:r>
              <a:rPr lang="en-US"/>
              <a:t>SVC</a:t>
            </a:r>
            <a:endParaRPr sz="5000">
              <a:solidFill>
                <a:srgbClr val="FFFFFF"/>
              </a:solidFill>
            </a:endParaRPr>
          </a:p>
        </p:txBody>
      </p:sp>
      <p:sp>
        <p:nvSpPr>
          <p:cNvPr id="1006" name="Google Shape;1006;p25"/>
          <p:cNvSpPr txBox="1"/>
          <p:nvPr>
            <p:ph idx="1" type="subTitle"/>
          </p:nvPr>
        </p:nvSpPr>
        <p:spPr>
          <a:xfrm>
            <a:off x="1194149" y="4394039"/>
            <a:ext cx="7304152"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Denise Demirkol</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006">
                                            <p:txEl>
                                              <p:pRg end="0" st="0"/>
                                            </p:txEl>
                                          </p:spTgt>
                                        </p:tgtEl>
                                        <p:attrNameLst>
                                          <p:attrName>style.visibility</p:attrName>
                                        </p:attrNameLst>
                                      </p:cBhvr>
                                      <p:to>
                                        <p:strVal val="visible"/>
                                      </p:to>
                                    </p:set>
                                    <p:animEffect filter="fade" transition="in">
                                      <p:cBhvr>
                                        <p:cTn dur="400"/>
                                        <p:tgtEl>
                                          <p:spTgt spid="1006">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005"/>
                                        </p:tgtEl>
                                        <p:attrNameLst>
                                          <p:attrName>style.visibility</p:attrName>
                                        </p:attrNameLst>
                                      </p:cBhvr>
                                      <p:to>
                                        <p:strVal val="visible"/>
                                      </p:to>
                                    </p:set>
                                    <p:animEffect filter="fade" transition="in">
                                      <p:cBhvr>
                                        <p:cTn dur="400"/>
                                        <p:tgtEl>
                                          <p:spTgt spid="10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pic>
        <p:nvPicPr>
          <p:cNvPr id="1012" name="Google Shape;1012;g169a9a25ad0_2_38"/>
          <p:cNvPicPr preferRelativeResize="0"/>
          <p:nvPr/>
        </p:nvPicPr>
        <p:blipFill>
          <a:blip r:embed="rId3">
            <a:alphaModFix/>
          </a:blip>
          <a:stretch>
            <a:fillRect/>
          </a:stretch>
        </p:blipFill>
        <p:spPr>
          <a:xfrm>
            <a:off x="152400" y="94275"/>
            <a:ext cx="10200226" cy="1901725"/>
          </a:xfrm>
          <a:prstGeom prst="rect">
            <a:avLst/>
          </a:prstGeom>
          <a:noFill/>
          <a:ln>
            <a:noFill/>
          </a:ln>
        </p:spPr>
      </p:pic>
      <p:pic>
        <p:nvPicPr>
          <p:cNvPr id="1013" name="Google Shape;1013;g169a9a25ad0_2_38"/>
          <p:cNvPicPr preferRelativeResize="0"/>
          <p:nvPr/>
        </p:nvPicPr>
        <p:blipFill>
          <a:blip r:embed="rId4">
            <a:alphaModFix/>
          </a:blip>
          <a:stretch>
            <a:fillRect/>
          </a:stretch>
        </p:blipFill>
        <p:spPr>
          <a:xfrm>
            <a:off x="152400" y="2206525"/>
            <a:ext cx="6918874" cy="4241750"/>
          </a:xfrm>
          <a:prstGeom prst="rect">
            <a:avLst/>
          </a:prstGeom>
          <a:noFill/>
          <a:ln>
            <a:noFill/>
          </a:ln>
        </p:spPr>
      </p:pic>
      <p:pic>
        <p:nvPicPr>
          <p:cNvPr id="1014" name="Google Shape;1014;g169a9a25ad0_2_38"/>
          <p:cNvPicPr preferRelativeResize="0"/>
          <p:nvPr/>
        </p:nvPicPr>
        <p:blipFill>
          <a:blip r:embed="rId5">
            <a:alphaModFix/>
          </a:blip>
          <a:stretch>
            <a:fillRect/>
          </a:stretch>
        </p:blipFill>
        <p:spPr>
          <a:xfrm>
            <a:off x="7284575" y="2206525"/>
            <a:ext cx="4755025" cy="424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Motivation</a:t>
            </a:r>
            <a:endParaRPr/>
          </a:p>
        </p:txBody>
      </p:sp>
      <p:sp>
        <p:nvSpPr>
          <p:cNvPr id="802" name="Google Shape;802;p3"/>
          <p:cNvSpPr txBox="1"/>
          <p:nvPr>
            <p:ph idx="1" type="body"/>
          </p:nvPr>
        </p:nvSpPr>
        <p:spPr>
          <a:xfrm>
            <a:off x="680321" y="2336873"/>
            <a:ext cx="5881253" cy="3599316"/>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90000"/>
              </a:lnSpc>
              <a:spcBef>
                <a:spcPts val="0"/>
              </a:spcBef>
              <a:spcAft>
                <a:spcPts val="0"/>
              </a:spcAft>
              <a:buClr>
                <a:schemeClr val="lt1"/>
              </a:buClr>
              <a:buSzPct val="69875"/>
              <a:buNone/>
            </a:pPr>
            <a:r>
              <a:rPr lang="en-US" sz="3434"/>
              <a:t>Telecommunication Technology plays a major role in today’s world as almost everyone uses this technology in one way or the other. Telecom companies are competing in an increasingly fast-paced, complex, global economy. To succeed, they must navigate a world where customer needs are changing rapidly, where a strong omnichannel strategy is mandatory, and where extensive technology investments—most notably 5G—will be required. Customers when given choices will constantly opt for better options hence it is important for Telecom Companies to provide quality service. </a:t>
            </a:r>
            <a:endParaRPr sz="3434"/>
          </a:p>
          <a:p>
            <a:pPr indent="0" lvl="0" marL="0" rtl="0" algn="l">
              <a:lnSpc>
                <a:spcPct val="90000"/>
              </a:lnSpc>
              <a:spcBef>
                <a:spcPts val="2200"/>
              </a:spcBef>
              <a:spcAft>
                <a:spcPts val="0"/>
              </a:spcAft>
              <a:buClr>
                <a:schemeClr val="lt1"/>
              </a:buClr>
              <a:buSzPct val="69875"/>
              <a:buNone/>
            </a:pPr>
            <a:r>
              <a:t/>
            </a:r>
            <a:endParaRPr sz="3434"/>
          </a:p>
          <a:p>
            <a:pPr indent="0" lvl="0" marL="0" rtl="0" algn="l">
              <a:lnSpc>
                <a:spcPct val="90000"/>
              </a:lnSpc>
              <a:spcBef>
                <a:spcPts val="1600"/>
              </a:spcBef>
              <a:spcAft>
                <a:spcPts val="0"/>
              </a:spcAft>
              <a:buClr>
                <a:schemeClr val="lt1"/>
              </a:buClr>
              <a:buSzPct val="69875"/>
              <a:buNone/>
            </a:pPr>
            <a:r>
              <a:rPr lang="en-US" sz="3434"/>
              <a:t>Our project is based on analyzing the churn table which contains information on 7,043 customers from a Telecommunications company in California in Q2 2022and using Machine Learning to derive meaningful insights.</a:t>
            </a:r>
            <a:endParaRPr sz="3434"/>
          </a:p>
          <a:p>
            <a:pPr indent="0" lvl="0" marL="0" rtl="0" algn="l">
              <a:lnSpc>
                <a:spcPct val="90000"/>
              </a:lnSpc>
              <a:spcBef>
                <a:spcPts val="1600"/>
              </a:spcBef>
              <a:spcAft>
                <a:spcPts val="0"/>
              </a:spcAft>
              <a:buClr>
                <a:schemeClr val="lt1"/>
              </a:buClr>
              <a:buSzPct val="100000"/>
              <a:buNone/>
            </a:pPr>
            <a:r>
              <a:t/>
            </a:r>
            <a:endParaRPr/>
          </a:p>
          <a:p>
            <a:pPr indent="0" lvl="0" marL="0" rtl="0" algn="l">
              <a:lnSpc>
                <a:spcPct val="90000"/>
              </a:lnSpc>
              <a:spcBef>
                <a:spcPts val="1600"/>
              </a:spcBef>
              <a:spcAft>
                <a:spcPts val="0"/>
              </a:spcAft>
              <a:buClr>
                <a:schemeClr val="lt1"/>
              </a:buClr>
              <a:buSzPct val="100000"/>
              <a:buNone/>
            </a:pPr>
            <a:r>
              <a:t/>
            </a:r>
            <a:endParaRPr/>
          </a:p>
        </p:txBody>
      </p:sp>
      <p:pic>
        <p:nvPicPr>
          <p:cNvPr descr="A picture containing fishbowl, container, set, image&#10;&#10;Description automatically generated" id="803" name="Google Shape;803;p3"/>
          <p:cNvPicPr preferRelativeResize="0"/>
          <p:nvPr/>
        </p:nvPicPr>
        <p:blipFill rotWithShape="1">
          <a:blip r:embed="rId3">
            <a:alphaModFix/>
          </a:blip>
          <a:srcRect b="0" l="0" r="0" t="0"/>
          <a:stretch/>
        </p:blipFill>
        <p:spPr>
          <a:xfrm>
            <a:off x="7587377" y="2558912"/>
            <a:ext cx="3713075" cy="27191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pic>
        <p:nvPicPr>
          <p:cNvPr id="1020" name="Google Shape;1020;g169a9a269a5_7_0"/>
          <p:cNvPicPr preferRelativeResize="0"/>
          <p:nvPr/>
        </p:nvPicPr>
        <p:blipFill>
          <a:blip r:embed="rId3">
            <a:alphaModFix/>
          </a:blip>
          <a:stretch>
            <a:fillRect/>
          </a:stretch>
        </p:blipFill>
        <p:spPr>
          <a:xfrm>
            <a:off x="152400" y="94275"/>
            <a:ext cx="10200226" cy="1901725"/>
          </a:xfrm>
          <a:prstGeom prst="rect">
            <a:avLst/>
          </a:prstGeom>
          <a:noFill/>
          <a:ln>
            <a:noFill/>
          </a:ln>
        </p:spPr>
      </p:pic>
      <p:pic>
        <p:nvPicPr>
          <p:cNvPr id="1021" name="Google Shape;1021;g169a9a269a5_7_0"/>
          <p:cNvPicPr preferRelativeResize="0"/>
          <p:nvPr/>
        </p:nvPicPr>
        <p:blipFill>
          <a:blip r:embed="rId4">
            <a:alphaModFix/>
          </a:blip>
          <a:stretch>
            <a:fillRect/>
          </a:stretch>
        </p:blipFill>
        <p:spPr>
          <a:xfrm>
            <a:off x="152400" y="2148400"/>
            <a:ext cx="3876675" cy="2781300"/>
          </a:xfrm>
          <a:prstGeom prst="rect">
            <a:avLst/>
          </a:prstGeom>
          <a:noFill/>
          <a:ln>
            <a:noFill/>
          </a:ln>
        </p:spPr>
      </p:pic>
      <p:sp>
        <p:nvSpPr>
          <p:cNvPr id="1022" name="Google Shape;1022;g169a9a269a5_7_0"/>
          <p:cNvSpPr txBox="1"/>
          <p:nvPr/>
        </p:nvSpPr>
        <p:spPr>
          <a:xfrm>
            <a:off x="4921950" y="2276900"/>
            <a:ext cx="729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Trebuchet MS"/>
                <a:ea typeface="Trebuchet MS"/>
                <a:cs typeface="Trebuchet MS"/>
                <a:sym typeface="Trebuchet MS"/>
              </a:rPr>
              <a:t>The main goal of SVMs is to divide the datasets into number of classes in order to find a maximum marginal hyperplane (MMH) which can be done in the following two steps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US">
                <a:solidFill>
                  <a:schemeClr val="lt1"/>
                </a:solidFill>
                <a:latin typeface="Trebuchet MS"/>
                <a:ea typeface="Trebuchet MS"/>
                <a:cs typeface="Trebuchet MS"/>
                <a:sym typeface="Trebuchet MS"/>
              </a:rPr>
              <a:t>1- Support Vector Machines will first generate hyperplanes iteratively that separates the classes in the best way.</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US">
                <a:solidFill>
                  <a:schemeClr val="lt1"/>
                </a:solidFill>
                <a:latin typeface="Trebuchet MS"/>
                <a:ea typeface="Trebuchet MS"/>
                <a:cs typeface="Trebuchet MS"/>
                <a:sym typeface="Trebuchet MS"/>
              </a:rPr>
              <a:t>2- After that it will choose the hyperplane that segregate the classes correctly.</a:t>
            </a:r>
            <a:endParaRPr>
              <a:solidFill>
                <a:schemeClr val="lt1"/>
              </a:solidFill>
              <a:latin typeface="Trebuchet MS"/>
              <a:ea typeface="Trebuchet MS"/>
              <a:cs typeface="Trebuchet MS"/>
              <a:sym typeface="Trebuchet MS"/>
            </a:endParaRPr>
          </a:p>
        </p:txBody>
      </p:sp>
      <p:sp>
        <p:nvSpPr>
          <p:cNvPr id="1023" name="Google Shape;1023;g169a9a269a5_7_0"/>
          <p:cNvSpPr txBox="1"/>
          <p:nvPr/>
        </p:nvSpPr>
        <p:spPr>
          <a:xfrm>
            <a:off x="4608350" y="4158425"/>
            <a:ext cx="639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lt1"/>
                </a:solidFill>
                <a:latin typeface="Trebuchet MS"/>
                <a:ea typeface="Trebuchet MS"/>
                <a:cs typeface="Trebuchet MS"/>
                <a:sym typeface="Trebuchet MS"/>
              </a:rPr>
              <a:t>Support Vectors − They may be defined as the datapoints which are closest to the hyperplane. Support vectors help in deciding the separating line.</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a:solidFill>
                  <a:schemeClr val="lt1"/>
                </a:solidFill>
                <a:latin typeface="Trebuchet MS"/>
                <a:ea typeface="Trebuchet MS"/>
                <a:cs typeface="Trebuchet MS"/>
                <a:sym typeface="Trebuchet MS"/>
              </a:rPr>
              <a:t>Hyperplane − The decision plane or space that divides set of objects having different classes.</a:t>
            </a:r>
            <a:endParaRPr>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en-US">
                <a:solidFill>
                  <a:schemeClr val="lt1"/>
                </a:solidFill>
                <a:latin typeface="Trebuchet MS"/>
                <a:ea typeface="Trebuchet MS"/>
                <a:cs typeface="Trebuchet MS"/>
                <a:sym typeface="Trebuchet MS"/>
              </a:rPr>
              <a:t>Margin − The gap between two lines on the closet data points of different classes is called margin.</a:t>
            </a:r>
            <a:endParaRPr>
              <a:solidFill>
                <a:schemeClr val="lt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00000">
              <a:srgbClr val="0A2161"/>
            </a:gs>
          </a:gsLst>
          <a:lin ang="2519868" scaled="0"/>
        </a:gradFill>
      </p:bgPr>
    </p:bg>
    <p:spTree>
      <p:nvGrpSpPr>
        <p:cNvPr id="1028" name="Shape 1028"/>
        <p:cNvGrpSpPr/>
        <p:nvPr/>
      </p:nvGrpSpPr>
      <p:grpSpPr>
        <a:xfrm>
          <a:off x="0" y="0"/>
          <a:ext cx="0" cy="0"/>
          <a:chOff x="0" y="0"/>
          <a:chExt cx="0" cy="0"/>
        </a:xfrm>
      </p:grpSpPr>
      <p:sp>
        <p:nvSpPr>
          <p:cNvPr id="1029" name="Google Shape;1029;p26"/>
          <p:cNvSpPr txBox="1"/>
          <p:nvPr>
            <p:ph type="ctrTitle"/>
          </p:nvPr>
        </p:nvSpPr>
        <p:spPr>
          <a:xfrm>
            <a:off x="840510" y="2733709"/>
            <a:ext cx="7657792" cy="137307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8000"/>
              <a:buFont typeface="Trebuchet MS"/>
              <a:buNone/>
            </a:pPr>
            <a:r>
              <a:rPr lang="en-US"/>
              <a:t>Tensor Flow (Deep Learning)</a:t>
            </a:r>
            <a:endParaRPr sz="5000">
              <a:solidFill>
                <a:srgbClr val="FFFFFF"/>
              </a:solidFill>
            </a:endParaRPr>
          </a:p>
        </p:txBody>
      </p:sp>
      <p:sp>
        <p:nvSpPr>
          <p:cNvPr id="1030" name="Google Shape;1030;p26"/>
          <p:cNvSpPr txBox="1"/>
          <p:nvPr>
            <p:ph idx="1" type="subTitle"/>
          </p:nvPr>
        </p:nvSpPr>
        <p:spPr>
          <a:xfrm>
            <a:off x="1194149" y="4394039"/>
            <a:ext cx="7304152"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Deepa Nair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030">
                                            <p:txEl>
                                              <p:pRg end="0" st="0"/>
                                            </p:txEl>
                                          </p:spTgt>
                                        </p:tgtEl>
                                        <p:attrNameLst>
                                          <p:attrName>style.visibility</p:attrName>
                                        </p:attrNameLst>
                                      </p:cBhvr>
                                      <p:to>
                                        <p:strVal val="visible"/>
                                      </p:to>
                                    </p:set>
                                    <p:animEffect filter="fade" transition="in">
                                      <p:cBhvr>
                                        <p:cTn dur="400"/>
                                        <p:tgtEl>
                                          <p:spTgt spid="1030">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029"/>
                                        </p:tgtEl>
                                        <p:attrNameLst>
                                          <p:attrName>style.visibility</p:attrName>
                                        </p:attrNameLst>
                                      </p:cBhvr>
                                      <p:to>
                                        <p:strVal val="visible"/>
                                      </p:to>
                                    </p:set>
                                    <p:animEffect filter="fade" transition="in">
                                      <p:cBhvr>
                                        <p:cTn dur="400"/>
                                        <p:tgtEl>
                                          <p:spTgt spid="10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50000">
              <a:srgbClr val="1FAAC6"/>
            </a:gs>
            <a:gs pos="100000">
              <a:srgbClr val="0A2161"/>
            </a:gs>
          </a:gsLst>
          <a:lin ang="2519868" scaled="0"/>
        </a:gradFill>
      </p:bgPr>
    </p:bg>
    <p:spTree>
      <p:nvGrpSpPr>
        <p:cNvPr id="1034" name="Shape 1034"/>
        <p:cNvGrpSpPr/>
        <p:nvPr/>
      </p:nvGrpSpPr>
      <p:grpSpPr>
        <a:xfrm>
          <a:off x="0" y="0"/>
          <a:ext cx="0" cy="0"/>
          <a:chOff x="0" y="0"/>
          <a:chExt cx="0" cy="0"/>
        </a:xfrm>
      </p:grpSpPr>
      <p:sp>
        <p:nvSpPr>
          <p:cNvPr id="1035" name="Google Shape;1035;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2700">
                <a:latin typeface="Calibri"/>
                <a:ea typeface="Calibri"/>
                <a:cs typeface="Calibri"/>
                <a:sym typeface="Calibri"/>
              </a:rPr>
              <a:t>TensorFlow is an open-source library developed by Google primarily for deep learning applications</a:t>
            </a:r>
            <a:br>
              <a:rPr lang="en-US" sz="3600">
                <a:latin typeface="Calibri"/>
                <a:ea typeface="Calibri"/>
                <a:cs typeface="Calibri"/>
                <a:sym typeface="Calibri"/>
              </a:rPr>
            </a:br>
            <a:endParaRPr/>
          </a:p>
        </p:txBody>
      </p:sp>
      <p:sp>
        <p:nvSpPr>
          <p:cNvPr id="1036" name="Google Shape;1036;p27"/>
          <p:cNvSpPr txBox="1"/>
          <p:nvPr>
            <p:ph idx="1" type="body"/>
          </p:nvPr>
        </p:nvSpPr>
        <p:spPr>
          <a:xfrm>
            <a:off x="680321" y="2348448"/>
            <a:ext cx="9613861"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t/>
            </a:r>
            <a:endParaRPr sz="1800">
              <a:latin typeface="Calibri"/>
              <a:ea typeface="Calibri"/>
              <a:cs typeface="Calibri"/>
              <a:sym typeface="Calibri"/>
            </a:endParaRPr>
          </a:p>
          <a:p>
            <a:pPr indent="-76200" lvl="0" marL="228600" rtl="0" algn="l">
              <a:lnSpc>
                <a:spcPct val="90000"/>
              </a:lnSpc>
              <a:spcBef>
                <a:spcPts val="1000"/>
              </a:spcBef>
              <a:spcAft>
                <a:spcPts val="0"/>
              </a:spcAft>
              <a:buClr>
                <a:schemeClr val="lt1"/>
              </a:buClr>
              <a:buSzPts val="2400"/>
              <a:buNone/>
            </a:pPr>
            <a:r>
              <a:t/>
            </a:r>
            <a:endParaRPr/>
          </a:p>
        </p:txBody>
      </p:sp>
      <p:pic>
        <p:nvPicPr>
          <p:cNvPr descr="Text&#10;&#10;Description automatically generated" id="1037" name="Google Shape;1037;p27"/>
          <p:cNvPicPr preferRelativeResize="0"/>
          <p:nvPr/>
        </p:nvPicPr>
        <p:blipFill rotWithShape="1">
          <a:blip r:embed="rId3">
            <a:alphaModFix/>
          </a:blip>
          <a:srcRect b="0" l="0" r="0" t="0"/>
          <a:stretch/>
        </p:blipFill>
        <p:spPr>
          <a:xfrm>
            <a:off x="1410182" y="2176807"/>
            <a:ext cx="7664370" cy="44746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50000">
              <a:srgbClr val="1FAAC6"/>
            </a:gs>
            <a:gs pos="100000">
              <a:srgbClr val="0A2161"/>
            </a:gs>
          </a:gsLst>
          <a:lin ang="2519868" scaled="0"/>
        </a:gradFill>
      </p:bgPr>
    </p:bg>
    <p:spTree>
      <p:nvGrpSpPr>
        <p:cNvPr id="1041" name="Shape 1041"/>
        <p:cNvGrpSpPr/>
        <p:nvPr/>
      </p:nvGrpSpPr>
      <p:grpSpPr>
        <a:xfrm>
          <a:off x="0" y="0"/>
          <a:ext cx="0" cy="0"/>
          <a:chOff x="0" y="0"/>
          <a:chExt cx="0" cy="0"/>
        </a:xfrm>
      </p:grpSpPr>
      <p:sp>
        <p:nvSpPr>
          <p:cNvPr id="1042" name="Google Shape;1042;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Graphs</a:t>
            </a:r>
            <a:endParaRPr/>
          </a:p>
        </p:txBody>
      </p:sp>
      <p:pic>
        <p:nvPicPr>
          <p:cNvPr id="1043" name="Google Shape;1043;p28"/>
          <p:cNvPicPr preferRelativeResize="0"/>
          <p:nvPr/>
        </p:nvPicPr>
        <p:blipFill rotWithShape="1">
          <a:blip r:embed="rId3">
            <a:alphaModFix/>
          </a:blip>
          <a:srcRect b="0" l="0" r="0" t="0"/>
          <a:stretch/>
        </p:blipFill>
        <p:spPr>
          <a:xfrm>
            <a:off x="680321" y="2469717"/>
            <a:ext cx="4282811" cy="3635055"/>
          </a:xfrm>
          <a:prstGeom prst="rect">
            <a:avLst/>
          </a:prstGeom>
          <a:noFill/>
          <a:ln>
            <a:noFill/>
          </a:ln>
        </p:spPr>
      </p:pic>
      <p:pic>
        <p:nvPicPr>
          <p:cNvPr id="1044" name="Google Shape;1044;p28"/>
          <p:cNvPicPr preferRelativeResize="0"/>
          <p:nvPr/>
        </p:nvPicPr>
        <p:blipFill rotWithShape="1">
          <a:blip r:embed="rId4">
            <a:alphaModFix/>
          </a:blip>
          <a:srcRect b="0" l="0" r="0" t="0"/>
          <a:stretch/>
        </p:blipFill>
        <p:spPr>
          <a:xfrm>
            <a:off x="5759591" y="2469717"/>
            <a:ext cx="4889118" cy="36350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Results</a:t>
            </a:r>
            <a:endParaRPr/>
          </a:p>
        </p:txBody>
      </p:sp>
      <p:pic>
        <p:nvPicPr>
          <p:cNvPr descr="Chart, treemap chart&#10;&#10;Description automatically generated" id="1050" name="Google Shape;1050;p29"/>
          <p:cNvPicPr preferRelativeResize="0"/>
          <p:nvPr>
            <p:ph idx="1" type="body"/>
          </p:nvPr>
        </p:nvPicPr>
        <p:blipFill rotWithShape="1">
          <a:blip r:embed="rId3">
            <a:alphaModFix/>
          </a:blip>
          <a:srcRect b="0" l="0" r="0" t="0"/>
          <a:stretch/>
        </p:blipFill>
        <p:spPr>
          <a:xfrm>
            <a:off x="196771" y="2025568"/>
            <a:ext cx="5899230" cy="4844005"/>
          </a:xfrm>
          <a:prstGeom prst="rect">
            <a:avLst/>
          </a:prstGeom>
          <a:noFill/>
          <a:ln>
            <a:noFill/>
          </a:ln>
        </p:spPr>
      </p:pic>
      <p:pic>
        <p:nvPicPr>
          <p:cNvPr id="1051" name="Google Shape;1051;p29"/>
          <p:cNvPicPr preferRelativeResize="0"/>
          <p:nvPr/>
        </p:nvPicPr>
        <p:blipFill rotWithShape="1">
          <a:blip r:embed="rId4">
            <a:alphaModFix/>
          </a:blip>
          <a:srcRect b="0" l="0" r="0" t="0"/>
          <a:stretch/>
        </p:blipFill>
        <p:spPr>
          <a:xfrm>
            <a:off x="6246531" y="3141743"/>
            <a:ext cx="5648325" cy="24719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0"/>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Project Summary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Conclusion</a:t>
            </a:r>
            <a:endParaRPr/>
          </a:p>
        </p:txBody>
      </p:sp>
      <p:pic>
        <p:nvPicPr>
          <p:cNvPr id="1063" name="Google Shape;1063;p31"/>
          <p:cNvPicPr preferRelativeResize="0"/>
          <p:nvPr/>
        </p:nvPicPr>
        <p:blipFill rotWithShape="1">
          <a:blip r:embed="rId3">
            <a:alphaModFix/>
          </a:blip>
          <a:srcRect b="0" l="0" r="0" t="0"/>
          <a:stretch/>
        </p:blipFill>
        <p:spPr>
          <a:xfrm>
            <a:off x="792677" y="2440300"/>
            <a:ext cx="4668580" cy="2710434"/>
          </a:xfrm>
          <a:prstGeom prst="rect">
            <a:avLst/>
          </a:prstGeom>
          <a:noFill/>
          <a:ln>
            <a:noFill/>
          </a:ln>
        </p:spPr>
      </p:pic>
      <p:pic>
        <p:nvPicPr>
          <p:cNvPr id="1064" name="Google Shape;1064;p31"/>
          <p:cNvPicPr preferRelativeResize="0"/>
          <p:nvPr/>
        </p:nvPicPr>
        <p:blipFill rotWithShape="1">
          <a:blip r:embed="rId4">
            <a:alphaModFix/>
          </a:blip>
          <a:srcRect b="0" l="0" r="0" t="0"/>
          <a:stretch/>
        </p:blipFill>
        <p:spPr>
          <a:xfrm>
            <a:off x="5964117" y="2472372"/>
            <a:ext cx="4765615" cy="2678362"/>
          </a:xfrm>
          <a:prstGeom prst="rect">
            <a:avLst/>
          </a:prstGeom>
          <a:noFill/>
          <a:ln>
            <a:noFill/>
          </a:ln>
        </p:spPr>
      </p:pic>
      <p:sp>
        <p:nvSpPr>
          <p:cNvPr id="1065" name="Google Shape;1065;p31"/>
          <p:cNvSpPr txBox="1"/>
          <p:nvPr>
            <p:ph idx="1" type="body"/>
          </p:nvPr>
        </p:nvSpPr>
        <p:spPr>
          <a:xfrm>
            <a:off x="1115871" y="5427314"/>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400"/>
              <a:buNone/>
            </a:pPr>
            <a:r>
              <a:rPr lang="en-US" sz="1400"/>
              <a:t>In this project, we have walked through a complete end-to-end machine learning project using the Telecom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(including Deep Learning) using default parameters. Finally, we tuned the hyperparameters of the Adaboost (best performance model) for model optimization, obtaining an accuracy of nearly 81%.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The APP</a:t>
            </a:r>
            <a:endParaRPr/>
          </a:p>
        </p:txBody>
      </p:sp>
      <p:pic>
        <p:nvPicPr>
          <p:cNvPr id="1072" name="Google Shape;1072;p32"/>
          <p:cNvPicPr preferRelativeResize="0"/>
          <p:nvPr>
            <p:ph idx="1" type="body"/>
          </p:nvPr>
        </p:nvPicPr>
        <p:blipFill rotWithShape="1">
          <a:blip r:embed="rId3">
            <a:alphaModFix/>
          </a:blip>
          <a:srcRect b="0" l="0" r="0" t="0"/>
          <a:stretch/>
        </p:blipFill>
        <p:spPr>
          <a:xfrm>
            <a:off x="345955" y="2024546"/>
            <a:ext cx="3215640" cy="4544060"/>
          </a:xfrm>
          <a:prstGeom prst="rect">
            <a:avLst/>
          </a:prstGeom>
          <a:noFill/>
          <a:ln>
            <a:noFill/>
          </a:ln>
        </p:spPr>
      </p:pic>
      <p:pic>
        <p:nvPicPr>
          <p:cNvPr id="1073" name="Google Shape;1073;p32"/>
          <p:cNvPicPr preferRelativeResize="0"/>
          <p:nvPr/>
        </p:nvPicPr>
        <p:blipFill rotWithShape="1">
          <a:blip r:embed="rId4">
            <a:alphaModFix/>
          </a:blip>
          <a:srcRect b="0" l="0" r="0" t="0"/>
          <a:stretch/>
        </p:blipFill>
        <p:spPr>
          <a:xfrm>
            <a:off x="4151386" y="2160270"/>
            <a:ext cx="3360420" cy="2235200"/>
          </a:xfrm>
          <a:prstGeom prst="rect">
            <a:avLst/>
          </a:prstGeom>
          <a:noFill/>
          <a:ln>
            <a:noFill/>
          </a:ln>
        </p:spPr>
      </p:pic>
      <p:pic>
        <p:nvPicPr>
          <p:cNvPr id="1074" name="Google Shape;1074;p32"/>
          <p:cNvPicPr preferRelativeResize="0"/>
          <p:nvPr/>
        </p:nvPicPr>
        <p:blipFill rotWithShape="1">
          <a:blip r:embed="rId5">
            <a:alphaModFix/>
          </a:blip>
          <a:srcRect b="0" l="0" r="0" t="0"/>
          <a:stretch/>
        </p:blipFill>
        <p:spPr>
          <a:xfrm>
            <a:off x="9089148" y="2300137"/>
            <a:ext cx="2737092" cy="3804635"/>
          </a:xfrm>
          <a:prstGeom prst="rect">
            <a:avLst/>
          </a:prstGeom>
          <a:noFill/>
          <a:ln>
            <a:noFill/>
          </a:ln>
        </p:spPr>
      </p:pic>
      <p:pic>
        <p:nvPicPr>
          <p:cNvPr id="1075" name="Google Shape;1075;p32"/>
          <p:cNvPicPr preferRelativeResize="0"/>
          <p:nvPr/>
        </p:nvPicPr>
        <p:blipFill rotWithShape="1">
          <a:blip r:embed="rId6">
            <a:alphaModFix/>
          </a:blip>
          <a:srcRect b="0" l="0" r="0" t="0"/>
          <a:stretch/>
        </p:blipFill>
        <p:spPr>
          <a:xfrm>
            <a:off x="4404362" y="5023835"/>
            <a:ext cx="4114800" cy="15447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F70"/>
            </a:gs>
            <a:gs pos="50000">
              <a:srgbClr val="88C25A"/>
            </a:gs>
            <a:gs pos="100000">
              <a:srgbClr val="417425"/>
            </a:gs>
          </a:gsLst>
          <a:lin ang="2519868" scaled="0"/>
        </a:gradFill>
      </p:bgPr>
    </p:bg>
    <p:spTree>
      <p:nvGrpSpPr>
        <p:cNvPr id="1080" name="Shape 1080"/>
        <p:cNvGrpSpPr/>
        <p:nvPr/>
      </p:nvGrpSpPr>
      <p:grpSpPr>
        <a:xfrm>
          <a:off x="0" y="0"/>
          <a:ext cx="0" cy="0"/>
          <a:chOff x="0" y="0"/>
          <a:chExt cx="0" cy="0"/>
        </a:xfrm>
      </p:grpSpPr>
      <p:pic>
        <p:nvPicPr>
          <p:cNvPr id="1081" name="Google Shape;1081;p33"/>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1082" name="Google Shape;1082;p33"/>
          <p:cNvPicPr preferRelativeResize="0"/>
          <p:nvPr/>
        </p:nvPicPr>
        <p:blipFill rotWithShape="1">
          <a:blip r:embed="rId4">
            <a:alphaModFix/>
          </a:blip>
          <a:srcRect b="0" l="0" r="0" t="0"/>
          <a:stretch/>
        </p:blipFill>
        <p:spPr>
          <a:xfrm>
            <a:off x="1" y="4242851"/>
            <a:ext cx="8968084" cy="275942"/>
          </a:xfrm>
          <a:prstGeom prst="rect">
            <a:avLst/>
          </a:prstGeom>
          <a:noFill/>
          <a:ln>
            <a:noFill/>
          </a:ln>
        </p:spPr>
      </p:pic>
      <p:pic>
        <p:nvPicPr>
          <p:cNvPr id="1083" name="Google Shape;1083;p33"/>
          <p:cNvPicPr preferRelativeResize="0"/>
          <p:nvPr/>
        </p:nvPicPr>
        <p:blipFill rotWithShape="1">
          <a:blip r:embed="rId5">
            <a:alphaModFix/>
          </a:blip>
          <a:srcRect b="0" l="0" r="0" t="0"/>
          <a:stretch/>
        </p:blipFill>
        <p:spPr>
          <a:xfrm>
            <a:off x="9111716" y="4243845"/>
            <a:ext cx="3077108" cy="276940"/>
          </a:xfrm>
          <a:prstGeom prst="rect">
            <a:avLst/>
          </a:prstGeom>
          <a:noFill/>
          <a:ln>
            <a:noFill/>
          </a:ln>
        </p:spPr>
      </p:pic>
      <p:sp>
        <p:nvSpPr>
          <p:cNvPr id="1084" name="Google Shape;1084;p33"/>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0" y="0"/>
            <a:ext cx="12188824" cy="6858000"/>
          </a:xfrm>
          <a:prstGeom prst="rect">
            <a:avLst/>
          </a:prstGeom>
          <a:gradFill>
            <a:gsLst>
              <a:gs pos="0">
                <a:srgbClr val="ADDF70"/>
              </a:gs>
              <a:gs pos="50000">
                <a:srgbClr val="88C25A"/>
              </a:gs>
              <a:gs pos="100000">
                <a:srgbClr val="417425"/>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087" name="Google Shape;1087;p33"/>
          <p:cNvPicPr preferRelativeResize="0"/>
          <p:nvPr/>
        </p:nvPicPr>
        <p:blipFill rotWithShape="1">
          <a:blip r:embed="rId3">
            <a:alphaModFix amt="10000"/>
          </a:blip>
          <a:srcRect b="0" l="0" r="0" t="0"/>
          <a:stretch/>
        </p:blipFill>
        <p:spPr>
          <a:xfrm>
            <a:off x="0" y="-8207"/>
            <a:ext cx="12192000" cy="6858000"/>
          </a:xfrm>
          <a:prstGeom prst="rect">
            <a:avLst/>
          </a:prstGeom>
          <a:noFill/>
          <a:ln>
            <a:noFill/>
          </a:ln>
        </p:spPr>
      </p:pic>
      <p:sp>
        <p:nvSpPr>
          <p:cNvPr id="1088" name="Google Shape;1088;p33"/>
          <p:cNvSpPr/>
          <p:nvPr/>
        </p:nvSpPr>
        <p:spPr>
          <a:xfrm>
            <a:off x="4644527"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089" name="Google Shape;1089;p33"/>
          <p:cNvPicPr preferRelativeResize="0"/>
          <p:nvPr/>
        </p:nvPicPr>
        <p:blipFill rotWithShape="1">
          <a:blip r:embed="rId6">
            <a:alphaModFix/>
          </a:blip>
          <a:srcRect b="0" l="0" r="0" t="0"/>
          <a:stretch/>
        </p:blipFill>
        <p:spPr>
          <a:xfrm>
            <a:off x="1" y="5006045"/>
            <a:ext cx="4965192" cy="144049"/>
          </a:xfrm>
          <a:prstGeom prst="rect">
            <a:avLst/>
          </a:prstGeom>
          <a:noFill/>
          <a:ln>
            <a:noFill/>
          </a:ln>
        </p:spPr>
      </p:pic>
      <p:sp>
        <p:nvSpPr>
          <p:cNvPr id="1090" name="Google Shape;1090;p33"/>
          <p:cNvSpPr/>
          <p:nvPr/>
        </p:nvSpPr>
        <p:spPr>
          <a:xfrm>
            <a:off x="-1" y="1838764"/>
            <a:ext cx="4964567" cy="3180473"/>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txBox="1"/>
          <p:nvPr>
            <p:ph type="title"/>
          </p:nvPr>
        </p:nvSpPr>
        <p:spPr>
          <a:xfrm>
            <a:off x="680322" y="2063262"/>
            <a:ext cx="3739278" cy="266113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Trebuchet MS"/>
              <a:buNone/>
            </a:pPr>
            <a:r>
              <a:rPr lang="en-US" sz="5400"/>
              <a:t>Questions</a:t>
            </a:r>
            <a:endParaRPr/>
          </a:p>
        </p:txBody>
      </p:sp>
      <p:pic>
        <p:nvPicPr>
          <p:cNvPr descr="A picture containing text&#10;&#10;Description automatically generated" id="1092" name="Google Shape;1092;p33"/>
          <p:cNvPicPr preferRelativeResize="0"/>
          <p:nvPr/>
        </p:nvPicPr>
        <p:blipFill rotWithShape="1">
          <a:blip r:embed="rId7">
            <a:alphaModFix/>
          </a:blip>
          <a:srcRect b="0" l="0" r="0" t="0"/>
          <a:stretch/>
        </p:blipFill>
        <p:spPr>
          <a:xfrm>
            <a:off x="5284606" y="1241154"/>
            <a:ext cx="6260963" cy="4375691"/>
          </a:xfrm>
          <a:prstGeom prst="rect">
            <a:avLst/>
          </a:prstGeom>
          <a:noFill/>
          <a:ln>
            <a:noFill/>
          </a:ln>
          <a:effectLst>
            <a:outerShdw blurRad="76200" rotWithShape="0" algn="tl" dir="5040000" dist="63500">
              <a:srgbClr val="000000">
                <a:alpha val="40784"/>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g169a9a269a5_15_17"/>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Set - Telecom Customer Churn Prediction</a:t>
            </a:r>
            <a:endParaRPr/>
          </a:p>
        </p:txBody>
      </p:sp>
      <p:sp>
        <p:nvSpPr>
          <p:cNvPr id="810" name="Google Shape;810;g169a9a269a5_15_17"/>
          <p:cNvSpPr txBox="1"/>
          <p:nvPr>
            <p:ph idx="1" type="body"/>
          </p:nvPr>
        </p:nvSpPr>
        <p:spPr>
          <a:xfrm>
            <a:off x="680321" y="2336873"/>
            <a:ext cx="9613800" cy="35994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a:t>The Customer Churn table contains information on all 7,043 customers from a Telecommunications company in California in Q2 2022. </a:t>
            </a:r>
            <a:endParaRPr/>
          </a:p>
          <a:p>
            <a:pPr indent="-381000" lvl="0" marL="457200" rtl="0" algn="l">
              <a:spcBef>
                <a:spcPts val="0"/>
              </a:spcBef>
              <a:spcAft>
                <a:spcPts val="0"/>
              </a:spcAft>
              <a:buSzPts val="2400"/>
              <a:buChar char="•"/>
            </a:pPr>
            <a:r>
              <a:rPr lang="en-US"/>
              <a:t>Each record represents one customer, and contains details about their demographics, location, tenure, subscription services, status for the quarter (joined, stayed, or churned), and more!</a:t>
            </a:r>
            <a:endParaRPr/>
          </a:p>
          <a:p>
            <a:pPr indent="-381000" lvl="0" marL="457200" rtl="0" algn="l">
              <a:spcBef>
                <a:spcPts val="0"/>
              </a:spcBef>
              <a:spcAft>
                <a:spcPts val="0"/>
              </a:spcAft>
              <a:buSzPts val="2400"/>
              <a:buChar char="•"/>
            </a:pPr>
            <a:r>
              <a:rPr lang="en-US"/>
              <a:t>The Zip Code Population table contains </a:t>
            </a:r>
            <a:r>
              <a:rPr lang="en-US"/>
              <a:t>complementary</a:t>
            </a:r>
            <a:r>
              <a:rPr lang="en-US"/>
              <a:t> information on the estimated populations for the California zip codes in the Customer Churn table Collection Methodology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u="sng">
                <a:solidFill>
                  <a:schemeClr val="hlink"/>
                </a:solidFill>
                <a:hlinkClick r:id="rId3"/>
              </a:rPr>
              <a:t>https://www.mavenanalytics.io/blog/maven-churn-challenge</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Project Objective</a:t>
            </a:r>
            <a:endParaRPr/>
          </a:p>
        </p:txBody>
      </p:sp>
      <p:sp>
        <p:nvSpPr>
          <p:cNvPr id="817" name="Google Shape;817;p4"/>
          <p:cNvSpPr txBox="1"/>
          <p:nvPr>
            <p:ph idx="2" type="body"/>
          </p:nvPr>
        </p:nvSpPr>
        <p:spPr>
          <a:xfrm>
            <a:off x="680322" y="3030009"/>
            <a:ext cx="10060984" cy="25605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Finding the % of Churn Customers and customers that keep in with the active services.</a:t>
            </a:r>
            <a:endParaRPr/>
          </a:p>
          <a:p>
            <a:pPr indent="-228600" lvl="0" marL="228600" rtl="0" algn="l">
              <a:lnSpc>
                <a:spcPct val="90000"/>
              </a:lnSpc>
              <a:spcBef>
                <a:spcPts val="1000"/>
              </a:spcBef>
              <a:spcAft>
                <a:spcPts val="0"/>
              </a:spcAft>
              <a:buClr>
                <a:schemeClr val="lt1"/>
              </a:buClr>
              <a:buSzPts val="2000"/>
              <a:buChar char="•"/>
            </a:pPr>
            <a:r>
              <a:rPr lang="en-US"/>
              <a:t>Analyzing the data in terms of various features responsible for customer churn</a:t>
            </a:r>
            <a:endParaRPr/>
          </a:p>
          <a:p>
            <a:pPr indent="-228600" lvl="0" marL="228600" rtl="0" algn="l">
              <a:lnSpc>
                <a:spcPct val="90000"/>
              </a:lnSpc>
              <a:spcBef>
                <a:spcPts val="1000"/>
              </a:spcBef>
              <a:spcAft>
                <a:spcPts val="0"/>
              </a:spcAft>
              <a:buClr>
                <a:schemeClr val="lt1"/>
              </a:buClr>
              <a:buSzPts val="2000"/>
              <a:buChar char="•"/>
            </a:pPr>
            <a:r>
              <a:rPr lang="en-US"/>
              <a:t>Finding a most suited machine learning model for correct classification of churn and non churn customers</a:t>
            </a:r>
            <a:endParaRPr/>
          </a:p>
          <a:p>
            <a:pPr indent="-228600" lvl="0" marL="228600" rtl="0" algn="l">
              <a:lnSpc>
                <a:spcPct val="90000"/>
              </a:lnSpc>
              <a:spcBef>
                <a:spcPts val="1000"/>
              </a:spcBef>
              <a:spcAft>
                <a:spcPts val="0"/>
              </a:spcAft>
              <a:buClr>
                <a:schemeClr val="lt1"/>
              </a:buClr>
              <a:buSzPts val="2000"/>
              <a:buChar char="•"/>
            </a:pPr>
            <a:r>
              <a:rPr lang="en-US"/>
              <a:t>To develop an application to predict whether the customer will churn or not using the explanatory variables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169a9a269a5_15_28"/>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Cleaning</a:t>
            </a:r>
            <a:endParaRPr/>
          </a:p>
        </p:txBody>
      </p:sp>
      <p:sp>
        <p:nvSpPr>
          <p:cNvPr id="824" name="Google Shape;824;g169a9a269a5_15_28"/>
          <p:cNvSpPr txBox="1"/>
          <p:nvPr>
            <p:ph idx="1" type="body"/>
          </p:nvPr>
        </p:nvSpPr>
        <p:spPr>
          <a:xfrm>
            <a:off x="680325" y="2336875"/>
            <a:ext cx="9112800" cy="1673400"/>
          </a:xfrm>
          <a:prstGeom prst="rect">
            <a:avLst/>
          </a:prstGeom>
        </p:spPr>
        <p:txBody>
          <a:bodyPr anchorCtr="0" anchor="t" bIns="45700" lIns="91425" spcFirstLastPara="1" rIns="91425" wrap="square" tIns="45700">
            <a:normAutofit fontScale="70000" lnSpcReduction="20000"/>
          </a:bodyPr>
          <a:lstStyle/>
          <a:p>
            <a:pPr indent="-335280" lvl="0" marL="457200" rtl="0" algn="l">
              <a:spcBef>
                <a:spcPts val="1000"/>
              </a:spcBef>
              <a:spcAft>
                <a:spcPts val="0"/>
              </a:spcAft>
              <a:buSzPct val="100000"/>
              <a:buChar char="•"/>
            </a:pPr>
            <a:r>
              <a:rPr lang="en-US"/>
              <a:t>We checked the number of rows and columns(features in the dataset)</a:t>
            </a:r>
            <a:endParaRPr/>
          </a:p>
          <a:p>
            <a:pPr indent="-335280" lvl="0" marL="457200" rtl="0" algn="l">
              <a:spcBef>
                <a:spcPts val="0"/>
              </a:spcBef>
              <a:spcAft>
                <a:spcPts val="0"/>
              </a:spcAft>
              <a:buSzPct val="100000"/>
              <a:buChar char="•"/>
            </a:pPr>
            <a:r>
              <a:rPr lang="en-US"/>
              <a:t>We removed null values and drop columns that we didn’t require from the data set</a:t>
            </a:r>
            <a:endParaRPr/>
          </a:p>
          <a:p>
            <a:pPr indent="-335280" lvl="0" marL="457200" rtl="0" algn="l">
              <a:spcBef>
                <a:spcPts val="0"/>
              </a:spcBef>
              <a:spcAft>
                <a:spcPts val="0"/>
              </a:spcAft>
              <a:buSzPct val="100000"/>
              <a:buChar char="•"/>
            </a:pPr>
            <a:r>
              <a:rPr lang="en-US"/>
              <a:t>We ensured that the format of all the fields match. We had to replace the spaces in some columns</a:t>
            </a:r>
            <a:endParaRPr/>
          </a:p>
          <a:p>
            <a:pPr indent="-335280" lvl="0" marL="457200" rtl="0" algn="l">
              <a:spcBef>
                <a:spcPts val="0"/>
              </a:spcBef>
              <a:spcAft>
                <a:spcPts val="0"/>
              </a:spcAft>
              <a:buSzPct val="100000"/>
              <a:buChar char="•"/>
            </a:pPr>
            <a:r>
              <a:rPr lang="en-US"/>
              <a:t>In some cases we </a:t>
            </a:r>
            <a:r>
              <a:rPr lang="en-US"/>
              <a:t>replaced</a:t>
            </a:r>
            <a:r>
              <a:rPr lang="en-US"/>
              <a:t> null values with meaningful data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825" name="Google Shape;825;g169a9a269a5_15_28"/>
          <p:cNvPicPr preferRelativeResize="0"/>
          <p:nvPr/>
        </p:nvPicPr>
        <p:blipFill>
          <a:blip r:embed="rId3">
            <a:alphaModFix/>
          </a:blip>
          <a:stretch>
            <a:fillRect/>
          </a:stretch>
        </p:blipFill>
        <p:spPr>
          <a:xfrm>
            <a:off x="181475" y="4175550"/>
            <a:ext cx="6534700" cy="2266550"/>
          </a:xfrm>
          <a:prstGeom prst="rect">
            <a:avLst/>
          </a:prstGeom>
          <a:noFill/>
          <a:ln>
            <a:noFill/>
          </a:ln>
        </p:spPr>
      </p:pic>
      <p:pic>
        <p:nvPicPr>
          <p:cNvPr id="826" name="Google Shape;826;g169a9a269a5_15_28"/>
          <p:cNvPicPr preferRelativeResize="0"/>
          <p:nvPr/>
        </p:nvPicPr>
        <p:blipFill>
          <a:blip r:embed="rId4">
            <a:alphaModFix/>
          </a:blip>
          <a:stretch>
            <a:fillRect/>
          </a:stretch>
        </p:blipFill>
        <p:spPr>
          <a:xfrm>
            <a:off x="181475" y="3407875"/>
            <a:ext cx="6534700" cy="520650"/>
          </a:xfrm>
          <a:prstGeom prst="rect">
            <a:avLst/>
          </a:prstGeom>
          <a:noFill/>
          <a:ln>
            <a:noFill/>
          </a:ln>
        </p:spPr>
      </p:pic>
      <p:pic>
        <p:nvPicPr>
          <p:cNvPr id="827" name="Google Shape;827;g169a9a269a5_15_28"/>
          <p:cNvPicPr preferRelativeResize="0"/>
          <p:nvPr/>
        </p:nvPicPr>
        <p:blipFill>
          <a:blip r:embed="rId5">
            <a:alphaModFix/>
          </a:blip>
          <a:stretch>
            <a:fillRect/>
          </a:stretch>
        </p:blipFill>
        <p:spPr>
          <a:xfrm>
            <a:off x="7550774" y="3928525"/>
            <a:ext cx="4072975" cy="130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169a9a269a5_15_1"/>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Visualisation</a:t>
            </a:r>
            <a:endParaRPr/>
          </a:p>
        </p:txBody>
      </p:sp>
      <p:pic>
        <p:nvPicPr>
          <p:cNvPr id="834" name="Google Shape;834;g169a9a269a5_15_1"/>
          <p:cNvPicPr preferRelativeResize="0"/>
          <p:nvPr/>
        </p:nvPicPr>
        <p:blipFill>
          <a:blip r:embed="rId3">
            <a:alphaModFix/>
          </a:blip>
          <a:stretch>
            <a:fillRect/>
          </a:stretch>
        </p:blipFill>
        <p:spPr>
          <a:xfrm>
            <a:off x="152400" y="2097700"/>
            <a:ext cx="7673599" cy="4607900"/>
          </a:xfrm>
          <a:prstGeom prst="rect">
            <a:avLst/>
          </a:prstGeom>
          <a:noFill/>
          <a:ln>
            <a:noFill/>
          </a:ln>
        </p:spPr>
      </p:pic>
      <p:pic>
        <p:nvPicPr>
          <p:cNvPr id="835" name="Google Shape;835;g169a9a269a5_15_1"/>
          <p:cNvPicPr preferRelativeResize="0"/>
          <p:nvPr/>
        </p:nvPicPr>
        <p:blipFill>
          <a:blip r:embed="rId4">
            <a:alphaModFix/>
          </a:blip>
          <a:stretch>
            <a:fillRect/>
          </a:stretch>
        </p:blipFill>
        <p:spPr>
          <a:xfrm>
            <a:off x="8163525" y="2214900"/>
            <a:ext cx="3371825" cy="4490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839" name="Shape 839"/>
        <p:cNvGrpSpPr/>
        <p:nvPr/>
      </p:nvGrpSpPr>
      <p:grpSpPr>
        <a:xfrm>
          <a:off x="0" y="0"/>
          <a:ext cx="0" cy="0"/>
          <a:chOff x="0" y="0"/>
          <a:chExt cx="0" cy="0"/>
        </a:xfrm>
      </p:grpSpPr>
      <p:sp>
        <p:nvSpPr>
          <p:cNvPr id="840" name="Google Shape;840;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Technologies Used</a:t>
            </a:r>
            <a:endParaRPr/>
          </a:p>
        </p:txBody>
      </p:sp>
      <p:pic>
        <p:nvPicPr>
          <p:cNvPr descr="A picture containing text, clipart&#10;&#10;Description automatically generated" id="841" name="Google Shape;841;p9"/>
          <p:cNvPicPr preferRelativeResize="0"/>
          <p:nvPr/>
        </p:nvPicPr>
        <p:blipFill rotWithShape="1">
          <a:blip r:embed="rId3">
            <a:alphaModFix/>
          </a:blip>
          <a:srcRect b="0" l="0" r="0" t="0"/>
          <a:stretch/>
        </p:blipFill>
        <p:spPr>
          <a:xfrm>
            <a:off x="4545684" y="4057260"/>
            <a:ext cx="4000500" cy="1143000"/>
          </a:xfrm>
          <a:prstGeom prst="rect">
            <a:avLst/>
          </a:prstGeom>
          <a:noFill/>
          <a:ln>
            <a:noFill/>
          </a:ln>
        </p:spPr>
      </p:pic>
      <p:pic>
        <p:nvPicPr>
          <p:cNvPr descr="Logo, company name&#10;&#10;Description automatically generated" id="842" name="Google Shape;842;p9"/>
          <p:cNvPicPr preferRelativeResize="0"/>
          <p:nvPr/>
        </p:nvPicPr>
        <p:blipFill rotWithShape="1">
          <a:blip r:embed="rId4">
            <a:alphaModFix/>
          </a:blip>
          <a:srcRect b="0" l="0" r="0" t="0"/>
          <a:stretch/>
        </p:blipFill>
        <p:spPr>
          <a:xfrm>
            <a:off x="8825317" y="3842933"/>
            <a:ext cx="2918284" cy="1571625"/>
          </a:xfrm>
          <a:prstGeom prst="rect">
            <a:avLst/>
          </a:prstGeom>
          <a:noFill/>
          <a:ln>
            <a:noFill/>
          </a:ln>
        </p:spPr>
      </p:pic>
      <p:pic>
        <p:nvPicPr>
          <p:cNvPr descr="A picture containing text, clipart&#10;&#10;Description automatically generated" id="843" name="Google Shape;843;p9"/>
          <p:cNvPicPr preferRelativeResize="0"/>
          <p:nvPr/>
        </p:nvPicPr>
        <p:blipFill rotWithShape="1">
          <a:blip r:embed="rId5">
            <a:alphaModFix/>
          </a:blip>
          <a:srcRect b="0" l="0" r="0" t="0"/>
          <a:stretch/>
        </p:blipFill>
        <p:spPr>
          <a:xfrm>
            <a:off x="7820025" y="2488165"/>
            <a:ext cx="4000501" cy="1047750"/>
          </a:xfrm>
          <a:prstGeom prst="rect">
            <a:avLst/>
          </a:prstGeom>
          <a:noFill/>
          <a:ln>
            <a:noFill/>
          </a:ln>
        </p:spPr>
      </p:pic>
      <p:pic>
        <p:nvPicPr>
          <p:cNvPr descr="Circle&#10;&#10;Description automatically generated" id="844" name="Google Shape;844;p9"/>
          <p:cNvPicPr preferRelativeResize="0"/>
          <p:nvPr/>
        </p:nvPicPr>
        <p:blipFill rotWithShape="1">
          <a:blip r:embed="rId6">
            <a:alphaModFix/>
          </a:blip>
          <a:srcRect b="0" l="0" r="0" t="0"/>
          <a:stretch/>
        </p:blipFill>
        <p:spPr>
          <a:xfrm>
            <a:off x="479285" y="4485247"/>
            <a:ext cx="2914650" cy="1571625"/>
          </a:xfrm>
          <a:prstGeom prst="rect">
            <a:avLst/>
          </a:prstGeom>
          <a:noFill/>
          <a:ln>
            <a:noFill/>
          </a:ln>
        </p:spPr>
      </p:pic>
      <p:pic>
        <p:nvPicPr>
          <p:cNvPr descr="A picture containing text, clipart&#10;&#10;Description automatically generated" id="845" name="Google Shape;845;p9"/>
          <p:cNvPicPr preferRelativeResize="0"/>
          <p:nvPr/>
        </p:nvPicPr>
        <p:blipFill rotWithShape="1">
          <a:blip r:embed="rId7">
            <a:alphaModFix/>
          </a:blip>
          <a:srcRect b="0" l="0" r="0" t="0"/>
          <a:stretch/>
        </p:blipFill>
        <p:spPr>
          <a:xfrm>
            <a:off x="4115831" y="2469173"/>
            <a:ext cx="3362325" cy="1362075"/>
          </a:xfrm>
          <a:prstGeom prst="rect">
            <a:avLst/>
          </a:prstGeom>
          <a:noFill/>
          <a:ln>
            <a:noFill/>
          </a:ln>
        </p:spPr>
      </p:pic>
      <p:pic>
        <p:nvPicPr>
          <p:cNvPr descr="Logo, company name&#10;&#10;Description automatically generated" id="846" name="Google Shape;846;p9"/>
          <p:cNvPicPr preferRelativeResize="0"/>
          <p:nvPr/>
        </p:nvPicPr>
        <p:blipFill rotWithShape="1">
          <a:blip r:embed="rId8">
            <a:alphaModFix/>
          </a:blip>
          <a:srcRect b="0" l="0" r="0" t="0"/>
          <a:stretch/>
        </p:blipFill>
        <p:spPr>
          <a:xfrm>
            <a:off x="495220" y="2469173"/>
            <a:ext cx="2962275" cy="1543050"/>
          </a:xfrm>
          <a:prstGeom prst="rect">
            <a:avLst/>
          </a:prstGeom>
          <a:noFill/>
          <a:ln>
            <a:noFill/>
          </a:ln>
        </p:spPr>
      </p:pic>
      <p:pic>
        <p:nvPicPr>
          <p:cNvPr id="847" name="Google Shape;847;p9"/>
          <p:cNvPicPr preferRelativeResize="0"/>
          <p:nvPr/>
        </p:nvPicPr>
        <p:blipFill>
          <a:blip r:embed="rId9">
            <a:alphaModFix/>
          </a:blip>
          <a:stretch>
            <a:fillRect/>
          </a:stretch>
        </p:blipFill>
        <p:spPr>
          <a:xfrm>
            <a:off x="4023500" y="5426250"/>
            <a:ext cx="1539225" cy="1143000"/>
          </a:xfrm>
          <a:prstGeom prst="rect">
            <a:avLst/>
          </a:prstGeom>
          <a:noFill/>
          <a:ln>
            <a:noFill/>
          </a:ln>
        </p:spPr>
      </p:pic>
      <p:pic>
        <p:nvPicPr>
          <p:cNvPr id="848" name="Google Shape;848;p9"/>
          <p:cNvPicPr preferRelativeResize="0"/>
          <p:nvPr/>
        </p:nvPicPr>
        <p:blipFill>
          <a:blip r:embed="rId10">
            <a:alphaModFix/>
          </a:blip>
          <a:stretch>
            <a:fillRect/>
          </a:stretch>
        </p:blipFill>
        <p:spPr>
          <a:xfrm>
            <a:off x="5919650" y="5426251"/>
            <a:ext cx="2663626" cy="1143000"/>
          </a:xfrm>
          <a:prstGeom prst="rect">
            <a:avLst/>
          </a:prstGeom>
          <a:noFill/>
          <a:ln>
            <a:noFill/>
          </a:ln>
        </p:spPr>
      </p:pic>
      <p:pic>
        <p:nvPicPr>
          <p:cNvPr id="849" name="Google Shape;849;p9"/>
          <p:cNvPicPr preferRelativeResize="0"/>
          <p:nvPr/>
        </p:nvPicPr>
        <p:blipFill>
          <a:blip r:embed="rId11">
            <a:alphaModFix/>
          </a:blip>
          <a:stretch>
            <a:fillRect/>
          </a:stretch>
        </p:blipFill>
        <p:spPr>
          <a:xfrm>
            <a:off x="8940200" y="5721550"/>
            <a:ext cx="1694475" cy="894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Pre-processing – Fulfilling the basic assumptions of modeling </a:t>
            </a:r>
            <a:endParaRPr/>
          </a:p>
        </p:txBody>
      </p:sp>
      <p:sp>
        <p:nvSpPr>
          <p:cNvPr id="855" name="Google Shape;855;p6"/>
          <p:cNvSpPr txBox="1"/>
          <p:nvPr>
            <p:ph idx="2" type="body"/>
          </p:nvPr>
        </p:nvSpPr>
        <p:spPr>
          <a:xfrm>
            <a:off x="680322" y="2314938"/>
            <a:ext cx="9956812" cy="36212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7000"/>
              </a:lnSpc>
              <a:spcBef>
                <a:spcPts val="0"/>
              </a:spcBef>
              <a:spcAft>
                <a:spcPts val="0"/>
              </a:spcAft>
              <a:buClr>
                <a:schemeClr val="lt1"/>
              </a:buClr>
              <a:buSzPct val="100000"/>
              <a:buChar char="•"/>
            </a:pPr>
            <a:r>
              <a:rPr b="1" lang="en-US">
                <a:latin typeface="Calibri"/>
                <a:ea typeface="Calibri"/>
                <a:cs typeface="Calibri"/>
                <a:sym typeface="Calibri"/>
              </a:rPr>
              <a:t>Prediction Outcome Nature - Binary outcome Predicting whether the customer will churn or not.</a:t>
            </a:r>
            <a:endParaRPr/>
          </a:p>
          <a:p>
            <a:pPr indent="-228600" lvl="0" marL="228600" rtl="0" algn="l">
              <a:lnSpc>
                <a:spcPct val="107000"/>
              </a:lnSpc>
              <a:spcBef>
                <a:spcPts val="1800"/>
              </a:spcBef>
              <a:spcAft>
                <a:spcPts val="0"/>
              </a:spcAft>
              <a:buClr>
                <a:schemeClr val="lt1"/>
              </a:buClr>
              <a:buSzPct val="100000"/>
              <a:buChar char="•"/>
            </a:pPr>
            <a:r>
              <a:rPr b="1" lang="en-US">
                <a:latin typeface="Calibri"/>
                <a:ea typeface="Calibri"/>
                <a:cs typeface="Calibri"/>
                <a:sym typeface="Calibri"/>
              </a:rPr>
              <a:t>Supervised Learning is applied as we have a labelled data set.</a:t>
            </a:r>
            <a:endParaRPr/>
          </a:p>
          <a:p>
            <a:pPr indent="-228600" lvl="0" marL="228600" rtl="0" algn="l">
              <a:lnSpc>
                <a:spcPct val="107000"/>
              </a:lnSpc>
              <a:spcBef>
                <a:spcPts val="1800"/>
              </a:spcBef>
              <a:spcAft>
                <a:spcPts val="0"/>
              </a:spcAft>
              <a:buClr>
                <a:schemeClr val="lt1"/>
              </a:buClr>
              <a:buSzPct val="100000"/>
              <a:buChar char="•"/>
            </a:pPr>
            <a:r>
              <a:rPr b="1" lang="en-US">
                <a:latin typeface="Calibri"/>
                <a:ea typeface="Calibri"/>
                <a:cs typeface="Calibri"/>
                <a:sym typeface="Calibri"/>
              </a:rPr>
              <a:t> The Requirements for machine learning models selected based on the prediction outcome</a:t>
            </a:r>
            <a:endParaRPr/>
          </a:p>
          <a:p>
            <a:pPr indent="-228600" lvl="1" marL="685800" rtl="0" algn="l">
              <a:lnSpc>
                <a:spcPct val="107000"/>
              </a:lnSpc>
              <a:spcBef>
                <a:spcPts val="1300"/>
              </a:spcBef>
              <a:spcAft>
                <a:spcPts val="0"/>
              </a:spcAft>
              <a:buClr>
                <a:schemeClr val="lt1"/>
              </a:buClr>
              <a:buSzPct val="100000"/>
              <a:buChar char="•"/>
            </a:pPr>
            <a:r>
              <a:rPr b="1" lang="en-US">
                <a:latin typeface="Calibri"/>
                <a:ea typeface="Calibri"/>
                <a:cs typeface="Calibri"/>
                <a:sym typeface="Calibri"/>
              </a:rPr>
              <a:t>The Response Variable is Binary</a:t>
            </a:r>
            <a:endParaRPr/>
          </a:p>
          <a:p>
            <a:pPr indent="-228600" lvl="1" marL="685800" rtl="0" algn="l">
              <a:lnSpc>
                <a:spcPct val="107000"/>
              </a:lnSpc>
              <a:spcBef>
                <a:spcPts val="1300"/>
              </a:spcBef>
              <a:spcAft>
                <a:spcPts val="0"/>
              </a:spcAft>
              <a:buClr>
                <a:schemeClr val="lt1"/>
              </a:buClr>
              <a:buSzPct val="100000"/>
              <a:buChar char="•"/>
            </a:pPr>
            <a:r>
              <a:rPr b="1" lang="en-US">
                <a:latin typeface="Calibri"/>
                <a:ea typeface="Calibri"/>
                <a:cs typeface="Calibri"/>
                <a:sym typeface="Calibri"/>
              </a:rPr>
              <a:t>There is No Multicollinearity Among Explanatory Variables</a:t>
            </a:r>
            <a:endParaRPr/>
          </a:p>
          <a:p>
            <a:pPr indent="-228600" lvl="1" marL="685800" rtl="0" algn="l">
              <a:lnSpc>
                <a:spcPct val="107000"/>
              </a:lnSpc>
              <a:spcBef>
                <a:spcPts val="1300"/>
              </a:spcBef>
              <a:spcAft>
                <a:spcPts val="0"/>
              </a:spcAft>
              <a:buClr>
                <a:schemeClr val="lt1"/>
              </a:buClr>
              <a:buSzPct val="100000"/>
              <a:buChar char="•"/>
            </a:pPr>
            <a:r>
              <a:rPr b="1" lang="en-US">
                <a:latin typeface="Calibri"/>
                <a:ea typeface="Calibri"/>
                <a:cs typeface="Calibri"/>
                <a:sym typeface="Calibri"/>
              </a:rPr>
              <a:t>The Sample Size is Sufficiently Large (more than 500 data points)</a:t>
            </a:r>
            <a:endParaRPr/>
          </a:p>
          <a:p>
            <a:pPr indent="-228600" lvl="1" marL="685800" rtl="0" algn="l">
              <a:lnSpc>
                <a:spcPct val="107000"/>
              </a:lnSpc>
              <a:spcBef>
                <a:spcPts val="1300"/>
              </a:spcBef>
              <a:spcAft>
                <a:spcPts val="0"/>
              </a:spcAft>
              <a:buClr>
                <a:schemeClr val="lt1"/>
              </a:buClr>
              <a:buSzPct val="100000"/>
              <a:buChar char="•"/>
            </a:pPr>
            <a:r>
              <a:rPr b="1" lang="en-US">
                <a:latin typeface="Calibri"/>
                <a:ea typeface="Calibri"/>
                <a:cs typeface="Calibri"/>
                <a:sym typeface="Calibri"/>
              </a:rPr>
              <a:t>There are No Extreme Outliers </a:t>
            </a:r>
            <a:endParaRPr/>
          </a:p>
          <a:p>
            <a:pPr indent="-87629" lvl="0" marL="228600" rtl="0" algn="l">
              <a:lnSpc>
                <a:spcPct val="90000"/>
              </a:lnSpc>
              <a:spcBef>
                <a:spcPts val="1800"/>
              </a:spcBef>
              <a:spcAft>
                <a:spcPts val="0"/>
              </a:spcAft>
              <a:buClr>
                <a:schemeClr val="lt1"/>
              </a:buClr>
              <a:buSzPct val="100000"/>
              <a:buNone/>
            </a:pPr>
            <a:r>
              <a:t/>
            </a:r>
            <a:endParaRPr b="1" sz="24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Berlin">
  <a:themeElements>
    <a:clrScheme name="Berlin">
      <a:dk1>
        <a:srgbClr val="000000"/>
      </a:dk1>
      <a:lt1>
        <a:srgbClr val="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Berlin">
  <a:themeElements>
    <a:clrScheme name="Berlin">
      <a:dk1>
        <a:srgbClr val="000000"/>
      </a:dk1>
      <a:lt1>
        <a:srgbClr val="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2014-04-17T23:07:25Z</dcterms:created>
  <dc:creator>Kevin McConchie</dc:creator>
</cp:coreProperties>
</file>