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98" r:id="rId4"/>
    <p:sldId id="299" r:id="rId5"/>
    <p:sldId id="300" r:id="rId6"/>
    <p:sldId id="281" r:id="rId7"/>
    <p:sldId id="301" r:id="rId8"/>
    <p:sldId id="302" r:id="rId9"/>
    <p:sldId id="303" r:id="rId10"/>
    <p:sldId id="304" r:id="rId11"/>
    <p:sldId id="305" r:id="rId12"/>
    <p:sldId id="292" r:id="rId13"/>
    <p:sldId id="306" r:id="rId14"/>
    <p:sldId id="290" r:id="rId15"/>
    <p:sldId id="291" r:id="rId16"/>
    <p:sldId id="307" r:id="rId17"/>
    <p:sldId id="308" r:id="rId18"/>
    <p:sldId id="293" r:id="rId19"/>
    <p:sldId id="310" r:id="rId20"/>
    <p:sldId id="309" r:id="rId21"/>
    <p:sldId id="294" r:id="rId22"/>
    <p:sldId id="295" r:id="rId23"/>
    <p:sldId id="316" r:id="rId24"/>
    <p:sldId id="311" r:id="rId25"/>
    <p:sldId id="312" r:id="rId26"/>
    <p:sldId id="313" r:id="rId27"/>
    <p:sldId id="317" r:id="rId28"/>
    <p:sldId id="314" r:id="rId29"/>
    <p:sldId id="315" r:id="rId30"/>
    <p:sldId id="318" r:id="rId31"/>
    <p:sldId id="319" r:id="rId32"/>
    <p:sldId id="320" r:id="rId33"/>
    <p:sldId id="321" r:id="rId34"/>
    <p:sldId id="296" r:id="rId35"/>
    <p:sldId id="322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29.62963" units="1/cm"/>
          <inkml:channelProperty channel="T" name="resolution" value="1" units="1/dev"/>
        </inkml:channelProperties>
      </inkml:inkSource>
      <inkml:timestamp xml:id="ts0" timeString="2018-01-16T00:02:4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3119 6286 0,'0'-23'172,"24"-25"-141,0 48 0,-1 0-15,1 0-1,0 0 1,0 0 0,24 0-1,-25 0-15,1 0 16,24 0-1,-24 0 1,23 0 15,-23 0 1,24 0-17,-1 0-15,25 0 16,-1 0-1,1 0 1,-1 0 0,-47 0-16,47 0 15,-23 0 1,23 0 15,25 0-15,-1 0-1,-24 0 1,1 0 0,47 24-1,47-24 1,1 0 0,-72 24-1,-71-24 1,24 0-16,-24 0 15,23 0 1,-23 0-16,24 0 31,47 0-15,0 0 0,-23 0-1,23 47 1,0-47-1,-23 0 1,-25 24 0,25-24-1,-48 24-15,-1-24 16,1 0-16,0 0 0,0 0 16,0 24-1,-1-24 1</inkml:trace>
  <inkml:trace contextRef="#ctx0" brushRef="#br0" timeOffset="2348.8462">3357 6501 0,'24'0'125,"0"-24"-109,0 24-16,23 0 31,1 0-15,47 0-16,-23 0 15,-1 0 1,-47 0 0,0 0 15,23 0-15,1 0-1,-24 0-15,23 0 16,-23 0-16,24 0 31,-24 0 0,23 0-15,1 0-16,95 0 31,-72 0-15,1 0-1,-1 0 1,-23 0 0,71 0-1,-96 0 1,25 0-16,0 0 16,-24 0-16,23 0 15,-23 0 1,71 0-1,1 0 1,-73 0 0,1 0-1,0 0 1,47 0 0,-23 0-1,0 0 1,-25 0 15,1 0-31,0 0 31,47 0-15,1 0 0,-24 0-1,-25 0 1,25 0 15,-24 0-15,23 0-16,-23 0 15,0 0 48,0 0 31,0 0-79,0 0 32,-1 0 16,1-24-32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63163"/>
            <a:ext cx="2493818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53306"/>
            <a:ext cx="5278581" cy="6633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Identifiers</a:t>
            </a:r>
            <a:r>
              <a:rPr lang="en-US" sz="2400" dirty="0" smtClean="0"/>
              <a:t> are the words a programmer uses in a program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ea typeface="ＭＳ Ｐゴシック" pitchFamily="-110" charset="-128"/>
              </a:rPr>
              <a:t>can be made up of letters, digits, the underscore character ( _ ), and the dollar sign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ea typeface="ＭＳ Ｐゴシック" pitchFamily="-110" charset="-128"/>
              </a:rPr>
              <a:t>cannot begin with a digit</a:t>
            </a:r>
          </a:p>
          <a:p>
            <a:r>
              <a:rPr lang="en-US" sz="2400" dirty="0" smtClean="0"/>
              <a:t>Java is </a:t>
            </a:r>
            <a:r>
              <a:rPr lang="en-US" sz="2400" i="1" dirty="0" smtClean="0"/>
              <a:t>case sensitive</a:t>
            </a:r>
            <a:endParaRPr lang="en-US" sz="2400" dirty="0" smtClean="0"/>
          </a:p>
          <a:p>
            <a:pPr lvl="1"/>
            <a:r>
              <a:rPr lang="en-US" sz="2000" dirty="0" smtClean="0">
                <a:latin typeface="Courier New" pitchFamily="-110" charset="0"/>
              </a:rPr>
              <a:t>Total,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-110" charset="0"/>
              </a:rPr>
              <a:t>total,</a:t>
            </a:r>
            <a:r>
              <a:rPr lang="en-US" sz="2000" dirty="0" smtClean="0"/>
              <a:t> and</a:t>
            </a:r>
            <a:r>
              <a:rPr lang="en-US" sz="2000" dirty="0" smtClean="0">
                <a:latin typeface="Courier New" pitchFamily="-110" charset="0"/>
              </a:rPr>
              <a:t> TOTAL</a:t>
            </a:r>
            <a:r>
              <a:rPr lang="en-US" sz="2000" dirty="0" smtClean="0"/>
              <a:t> are different identifiers</a:t>
            </a:r>
          </a:p>
          <a:p>
            <a:r>
              <a:rPr lang="en-US" sz="2400" dirty="0" smtClean="0"/>
              <a:t>By convention, programmers use different case styles for different types of identifiers, such as</a:t>
            </a:r>
          </a:p>
          <a:p>
            <a:pPr lvl="1">
              <a:spcBef>
                <a:spcPct val="50000"/>
              </a:spcBef>
            </a:pPr>
            <a:r>
              <a:rPr lang="en-US" sz="2000" i="1" dirty="0" smtClean="0">
                <a:ea typeface="ＭＳ Ｐゴシック" pitchFamily="-110" charset="-128"/>
              </a:rPr>
              <a:t>title case </a:t>
            </a:r>
            <a:r>
              <a:rPr lang="en-US" sz="2000" dirty="0" smtClean="0">
                <a:ea typeface="ＭＳ Ｐゴシック" pitchFamily="-110" charset="-128"/>
              </a:rPr>
              <a:t>for class names - </a:t>
            </a:r>
            <a:r>
              <a:rPr lang="en-US" sz="2000" dirty="0" smtClean="0">
                <a:latin typeface="Courier New" pitchFamily="-110" charset="0"/>
                <a:ea typeface="ＭＳ Ｐゴシック" pitchFamily="-110" charset="-128"/>
              </a:rPr>
              <a:t>Lincoln</a:t>
            </a:r>
            <a:endParaRPr lang="en-US" sz="2000" dirty="0" smtClean="0">
              <a:ea typeface="ＭＳ Ｐゴシック" pitchFamily="-110" charset="-128"/>
            </a:endParaRPr>
          </a:p>
          <a:p>
            <a:pPr lvl="1">
              <a:spcBef>
                <a:spcPct val="50000"/>
              </a:spcBef>
            </a:pPr>
            <a:r>
              <a:rPr lang="en-US" sz="2000" i="1" dirty="0" smtClean="0">
                <a:ea typeface="ＭＳ Ｐゴシック" pitchFamily="-110" charset="-128"/>
              </a:rPr>
              <a:t>upper case</a:t>
            </a:r>
            <a:r>
              <a:rPr lang="en-US" sz="2000" dirty="0" smtClean="0">
                <a:ea typeface="ＭＳ Ｐゴシック" pitchFamily="-110" charset="-128"/>
              </a:rPr>
              <a:t> for constants - </a:t>
            </a:r>
            <a:r>
              <a:rPr lang="en-US" sz="2000" dirty="0" smtClean="0">
                <a:latin typeface="Courier New" pitchFamily="-110" charset="0"/>
                <a:ea typeface="ＭＳ Ｐゴシック" pitchFamily="-110" charset="-128"/>
              </a:rPr>
              <a:t>MAXIMUM</a:t>
            </a:r>
            <a:endParaRPr lang="en-US" sz="2000" dirty="0" smtClean="0">
              <a:ea typeface="ＭＳ Ｐゴシック" pitchFamily="-11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122840" y="2237400"/>
              <a:ext cx="1037520" cy="103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480" y="2228040"/>
                <a:ext cx="1056240" cy="12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Sometimes we choose identifiers ourselves when writing a program (such as </a:t>
            </a:r>
            <a:r>
              <a:rPr lang="en-US" dirty="0" smtClean="0">
                <a:latin typeface="Courier New" pitchFamily="-110" charset="0"/>
              </a:rPr>
              <a:t>Lincoln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Sometimes we are using another programmer's code, so we use the identifiers that he or she chose (such as </a:t>
            </a:r>
            <a:r>
              <a:rPr lang="en-US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Often we use special identifiers called </a:t>
            </a:r>
            <a:r>
              <a:rPr lang="en-US" i="1" dirty="0" smtClean="0"/>
              <a:t>reserved words</a:t>
            </a:r>
            <a:r>
              <a:rPr lang="en-US" dirty="0" smtClean="0"/>
              <a:t> that already have a predefined meaning in the language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reserved word cannot be used in any other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reserved words: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1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0" y="2115080"/>
            <a:ext cx="7944905" cy="3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Spaces, blank lines, and tabs are called </a:t>
            </a:r>
            <a:r>
              <a:rPr lang="en-US" i="1" dirty="0" smtClean="0"/>
              <a:t>white space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White space is used to separate words and symbols in a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 white space is ignored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valid Java program can be formatted many ways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Programs should be formatted to enhance readability, using consistent indentation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Lincoln2.java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poorly formatted, though valid,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Lincoln2{public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main(String[]args</a:t>
            </a:r>
            <a:r>
              <a:rPr lang="en-US" sz="1200" dirty="0" smtClean="0">
                <a:latin typeface="Courier New"/>
                <a:cs typeface="Courier New"/>
              </a:rPr>
              <a:t>){</a:t>
            </a:r>
          </a:p>
          <a:p>
            <a:pPr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quote by Abraham Lincoln:");</a:t>
            </a:r>
          </a:p>
          <a:p>
            <a:pPr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System.out.println("Whatever</a:t>
            </a:r>
            <a:r>
              <a:rPr lang="en-US" sz="1200" dirty="0" smtClean="0">
                <a:latin typeface="Courier New"/>
                <a:cs typeface="Courier New"/>
              </a:rPr>
              <a:t> you are, be a good one.");}}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Lincoln3.java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another valid program that is poorly formatted.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public       class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Lincoln3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public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static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main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String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[]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                       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"A quote by Abraham Lincoln:"          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;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"Whatever you are, be a good one."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mechanics of developing a program include several activities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writing the program in a specific programming language (such as Java)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translating the program into a form that the computer can execute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investigating and fixing various types of errors that can occur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Software tools can be used to help with all parts of this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four programming language levels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machine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assembly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high-level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fourth-generation language</a:t>
            </a:r>
          </a:p>
          <a:p>
            <a:pPr>
              <a:spcBef>
                <a:spcPct val="75000"/>
              </a:spcBef>
            </a:pPr>
            <a:r>
              <a:rPr lang="en-US" sz="2800" dirty="0" smtClean="0"/>
              <a:t>Each type of CPU has its own specific </a:t>
            </a:r>
            <a:r>
              <a:rPr lang="en-US" sz="2800" i="1" dirty="0" smtClean="0"/>
              <a:t>machine language</a:t>
            </a:r>
          </a:p>
          <a:p>
            <a:pPr>
              <a:spcBef>
                <a:spcPct val="75000"/>
              </a:spcBef>
            </a:pPr>
            <a:r>
              <a:rPr lang="en-US" sz="2800" dirty="0" smtClean="0"/>
              <a:t>The other levels were created to make it easier for a human being to read and write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high-level expression and its lover level equivalents: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Fig1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8" y="2639483"/>
            <a:ext cx="6048356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type of CPU executes only a particular </a:t>
            </a:r>
            <a:r>
              <a:rPr lang="en-US" i="1" dirty="0" smtClean="0"/>
              <a:t>machine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must be translated into machine language before it can be executed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compiler</a:t>
            </a:r>
            <a:r>
              <a:rPr lang="en-US" dirty="0" smtClean="0"/>
              <a:t> is a software tool which translates </a:t>
            </a:r>
            <a:r>
              <a:rPr lang="en-US" i="1" dirty="0" smtClean="0"/>
              <a:t>source code</a:t>
            </a:r>
            <a:r>
              <a:rPr lang="en-US" dirty="0" smtClean="0"/>
              <a:t> into a specific target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Often, that target language is the machine language for a particular CPU type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Java approach is somewhat different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Java programming language</a:t>
            </a:r>
          </a:p>
          <a:p>
            <a:r>
              <a:rPr lang="en-US" dirty="0" smtClean="0"/>
              <a:t>Program compilation and execution</a:t>
            </a:r>
          </a:p>
          <a:p>
            <a:r>
              <a:rPr lang="en-US" dirty="0" smtClean="0"/>
              <a:t>Problem solving in general</a:t>
            </a:r>
          </a:p>
          <a:p>
            <a:r>
              <a:rPr lang="en-US" dirty="0" smtClean="0"/>
              <a:t>The software development process</a:t>
            </a:r>
          </a:p>
          <a:p>
            <a:r>
              <a:rPr lang="en-US" dirty="0" smtClean="0"/>
              <a:t>Overview of object-oriented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</a:t>
            </a:r>
            <a:r>
              <a:rPr lang="en-US" baseline="30000" dirty="0" smtClean="0"/>
              <a:t>th</a:t>
            </a:r>
            <a:r>
              <a:rPr lang="en-US" dirty="0" smtClean="0"/>
              <a:t>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written in an editor, compiled into an executable form, and then executed</a:t>
            </a:r>
          </a:p>
          <a:p>
            <a:r>
              <a:rPr lang="en-US" dirty="0" smtClean="0"/>
              <a:t>If errors occur during compilation, an executable version is not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ig1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6" y="3804708"/>
            <a:ext cx="7692678" cy="16562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Java compiler translates Java source code into a special representation called </a:t>
            </a:r>
            <a:r>
              <a:rPr lang="en-US" i="1" dirty="0" err="1" smtClean="0"/>
              <a:t>bytecode</a:t>
            </a:r>
            <a:endParaRPr lang="en-US" i="1" dirty="0" smtClean="0"/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is not the machine language for any traditional CPU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Another software tool, called an </a:t>
            </a:r>
            <a:r>
              <a:rPr lang="en-US" i="1" dirty="0" smtClean="0"/>
              <a:t>interpreter</a:t>
            </a:r>
            <a:r>
              <a:rPr lang="en-US" dirty="0" smtClean="0"/>
              <a:t>, translates </a:t>
            </a:r>
            <a:r>
              <a:rPr lang="en-US" dirty="0" err="1" smtClean="0"/>
              <a:t>bytecode</a:t>
            </a:r>
            <a:r>
              <a:rPr lang="en-US" dirty="0" smtClean="0"/>
              <a:t> into machine language and executes it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Therefore the Java compiler is not tied to any particular machine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Java is considered to be </a:t>
            </a:r>
            <a:r>
              <a:rPr lang="en-US" i="1" dirty="0" smtClean="0"/>
              <a:t>architecture-neutral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Translation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Fig1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1386946"/>
            <a:ext cx="4992142" cy="4031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development environment </a:t>
            </a:r>
            <a:r>
              <a:rPr lang="en-US" dirty="0" smtClean="0"/>
              <a:t>is the set of tools used to create, test, and modify a program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combine the tools into one software program</a:t>
            </a:r>
          </a:p>
          <a:p>
            <a:r>
              <a:rPr lang="en-US" dirty="0" smtClean="0"/>
              <a:t>All development environments contain key tools, such as a compiler and interpreter</a:t>
            </a:r>
          </a:p>
          <a:p>
            <a:r>
              <a:rPr lang="en-US" dirty="0" smtClean="0"/>
              <a:t>Others include additional tools, such as a </a:t>
            </a:r>
            <a:r>
              <a:rPr lang="en-US" i="1" dirty="0" smtClean="0"/>
              <a:t>debugger</a:t>
            </a:r>
            <a:r>
              <a:rPr lang="en-US" dirty="0" smtClean="0"/>
              <a:t>, which helps you find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 environments that support the development of Java software, including:</a:t>
            </a:r>
          </a:p>
          <a:p>
            <a:pPr lvl="1">
              <a:spcBef>
                <a:spcPct val="60000"/>
              </a:spcBef>
            </a:pPr>
            <a:r>
              <a:rPr lang="en-US" sz="2400" dirty="0" smtClean="0">
                <a:ea typeface="ＭＳ Ｐゴシック" pitchFamily="-110" charset="-128"/>
              </a:rPr>
              <a:t>Sun Java Development Kit (JDK)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Eclipse</a:t>
            </a: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NetBeans</a:t>
            </a:r>
            <a:endParaRPr lang="en-US" sz="2400" dirty="0" smtClean="0">
              <a:ea typeface="ＭＳ Ｐゴシック" pitchFamily="-110" charset="-128"/>
            </a:endParaRP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BlueJ</a:t>
            </a:r>
            <a:endParaRPr lang="en-US" sz="2400" dirty="0" smtClean="0">
              <a:ea typeface="ＭＳ Ｐゴシック" pitchFamily="-110" charset="-128"/>
            </a:endParaRP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jGRASP</a:t>
            </a:r>
            <a:endParaRPr lang="en-US" sz="2400" dirty="0" smtClean="0">
              <a:ea typeface="ＭＳ Ｐゴシック" pitchFamily="-110" charset="-128"/>
            </a:endParaRPr>
          </a:p>
          <a:p>
            <a:pPr>
              <a:spcBef>
                <a:spcPct val="70000"/>
              </a:spcBef>
            </a:pPr>
            <a:r>
              <a:rPr lang="en-US" sz="2800" dirty="0" smtClean="0"/>
              <a:t>Though the details of these environments differ, the basic compilation and execution process is essentially the same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syntax rules</a:t>
            </a:r>
            <a:r>
              <a:rPr lang="en-US" dirty="0" smtClean="0"/>
              <a:t> of a language define how we can put together symbols, reserved words, and identifiers to make a valid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semantics</a:t>
            </a:r>
            <a:r>
              <a:rPr lang="en-US" dirty="0" smtClean="0"/>
              <a:t> of a program statement define what that statement means (its purpose or role in a program)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that is syntactically correct is not necessarily logically (semantically) correct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will always do what we tell it to do, not what we </a:t>
            </a:r>
            <a:r>
              <a:rPr lang="en-US" u="sng" dirty="0" smtClean="0"/>
              <a:t>meant</a:t>
            </a:r>
            <a:r>
              <a:rPr lang="en-US" dirty="0" smtClean="0"/>
              <a:t> to tell it to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A program can have three types of errors: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The compiler will find syntax errors and other basic problems (</a:t>
            </a:r>
            <a:r>
              <a:rPr lang="en-US" sz="2400" i="1" dirty="0" smtClean="0">
                <a:ea typeface="ＭＳ Ｐゴシック" pitchFamily="-110" charset="-128"/>
              </a:rPr>
              <a:t>compile-time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A problem can occur during program execution, such as trying to divide by zero, which causes a program to terminate abnormally (</a:t>
            </a:r>
            <a:r>
              <a:rPr lang="en-US" sz="2400" i="1" dirty="0" smtClean="0">
                <a:ea typeface="ＭＳ Ｐゴシック" pitchFamily="-110" charset="-128"/>
              </a:rPr>
              <a:t>run-time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A program may run, but produce incorrect results, perhaps using an incorrect formula (</a:t>
            </a:r>
            <a:r>
              <a:rPr lang="en-US" sz="2400" i="1" dirty="0" smtClean="0">
                <a:ea typeface="ＭＳ Ｐゴシック" pitchFamily="-110" charset="-128"/>
              </a:rPr>
              <a:t>logical errors</a:t>
            </a:r>
            <a:r>
              <a:rPr lang="en-US" sz="2400" dirty="0" smtClean="0">
                <a:ea typeface="ＭＳ Ｐゴシック" pitchFamily="-110" charset="-128"/>
              </a:rPr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purpose of writing a program is to solve a problem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Solving a problem consists of multiple activities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understand the problem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design a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consider alternatives and refine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implement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test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These activities are not purely linear – they overlap and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key to designing a solution is breaking it down into manageable pieces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When writing software, we design separate pieces that are responsible for certain parts of the solution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smtClean="0"/>
              <a:t>object-oriented approach</a:t>
            </a:r>
            <a:r>
              <a:rPr lang="en-US" dirty="0" smtClean="0"/>
              <a:t> lends itself to this kind of solution decomposition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We will dissect our solutions into pieces called objects and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 proper software development effort consists of four basic </a:t>
            </a:r>
            <a:r>
              <a:rPr lang="en-US" sz="2800" i="1" dirty="0" smtClean="0"/>
              <a:t>development activities</a:t>
            </a:r>
            <a:endParaRPr lang="en-US" sz="2800" dirty="0" smtClean="0"/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establishing the requirements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creating a design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implementing the design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testing</a:t>
            </a:r>
          </a:p>
          <a:p>
            <a:r>
              <a:rPr lang="en-US" sz="2800" dirty="0" smtClean="0"/>
              <a:t>These steps also are never purely linear and often overlap and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is made up of hardware and software</a:t>
            </a:r>
          </a:p>
          <a:p>
            <a:r>
              <a:rPr lang="en-US" i="1" dirty="0" smtClean="0"/>
              <a:t>hardware</a:t>
            </a:r>
            <a:r>
              <a:rPr lang="en-US" dirty="0" smtClean="0"/>
              <a:t> – the physical, tangible pieces that support the computing effort</a:t>
            </a:r>
          </a:p>
          <a:p>
            <a:r>
              <a:rPr lang="en-US" i="1" dirty="0" smtClean="0"/>
              <a:t>program</a:t>
            </a:r>
            <a:r>
              <a:rPr lang="en-US" dirty="0" smtClean="0"/>
              <a:t> – a series of instructions that the hardware executes one after another</a:t>
            </a:r>
          </a:p>
          <a:p>
            <a:r>
              <a:rPr lang="en-US" dirty="0" smtClean="0"/>
              <a:t>Programs are sometimes called </a:t>
            </a:r>
            <a:r>
              <a:rPr lang="en-US" i="1" dirty="0" smtClean="0"/>
              <a:t>applications</a:t>
            </a:r>
            <a:endParaRPr lang="en-US" dirty="0" smtClean="0"/>
          </a:p>
          <a:p>
            <a:r>
              <a:rPr lang="en-US" i="1" dirty="0" smtClean="0"/>
              <a:t>software</a:t>
            </a:r>
            <a:r>
              <a:rPr lang="en-US" dirty="0" smtClean="0"/>
              <a:t> – consists of programs and the data those programs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Software requirements</a:t>
            </a:r>
            <a:r>
              <a:rPr lang="en-US" dirty="0" smtClean="0"/>
              <a:t> specify </a:t>
            </a:r>
            <a:r>
              <a:rPr lang="en-US" i="1" dirty="0" smtClean="0"/>
              <a:t>what</a:t>
            </a:r>
            <a:r>
              <a:rPr lang="en-US" dirty="0" smtClean="0"/>
              <a:t> a program must accomplish</a:t>
            </a:r>
          </a:p>
          <a:p>
            <a:r>
              <a:rPr lang="en-US" dirty="0" smtClean="0"/>
              <a:t>Requirements are expressed in a document called a </a:t>
            </a:r>
            <a:r>
              <a:rPr lang="en-US" i="1" dirty="0" smtClean="0"/>
              <a:t>functional specification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software design</a:t>
            </a:r>
            <a:r>
              <a:rPr lang="en-US" dirty="0" smtClean="0"/>
              <a:t> indicates how a program will accomplish its requirements</a:t>
            </a:r>
          </a:p>
          <a:p>
            <a:r>
              <a:rPr lang="en-US" i="1" dirty="0" smtClean="0"/>
              <a:t>Implementation</a:t>
            </a:r>
            <a:r>
              <a:rPr lang="en-US" dirty="0" smtClean="0"/>
              <a:t> is the process of writing the source code that will solve the problem</a:t>
            </a:r>
          </a:p>
          <a:p>
            <a:r>
              <a:rPr lang="en-US" i="1" dirty="0" smtClean="0"/>
              <a:t>Testing</a:t>
            </a:r>
            <a:r>
              <a:rPr lang="en-US" dirty="0" smtClean="0"/>
              <a:t> is the act of ensuring that a program will solve the intended problem given all of the constraints under which it must perform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Java is an </a:t>
            </a:r>
            <a:r>
              <a:rPr lang="en-US" i="1" dirty="0" smtClean="0"/>
              <a:t>object-oriented</a:t>
            </a:r>
            <a:r>
              <a:rPr lang="en-US" dirty="0" smtClean="0"/>
              <a:t> programming language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As the term implies, an object is a fundamental entity in a Java program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Objects can be used effectively to represent real-world entities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instance, an object might represent a particular employee in a company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Each employee object handles the processing and data management related to that employee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An object has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i="1" dirty="0" smtClean="0">
                <a:ea typeface="ＭＳ Ｐゴシック" pitchFamily="-110" charset="-128"/>
              </a:rPr>
              <a:t>state</a:t>
            </a:r>
            <a:r>
              <a:rPr lang="en-US" sz="2400" dirty="0" smtClean="0">
                <a:ea typeface="ＭＳ Ｐゴシック" pitchFamily="-110" charset="-128"/>
              </a:rPr>
              <a:t>  -  descriptive characteristics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i="1" dirty="0" smtClean="0">
                <a:ea typeface="ＭＳ Ｐゴシック" pitchFamily="-110" charset="-128"/>
              </a:rPr>
              <a:t>behaviors</a:t>
            </a:r>
            <a:r>
              <a:rPr lang="en-US" sz="2400" dirty="0" smtClean="0">
                <a:ea typeface="ＭＳ Ｐゴシック" pitchFamily="-110" charset="-128"/>
              </a:rPr>
              <a:t>  -  what it can do (or what can be done to it)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state of a bank account includes its account number and its current balance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behaviors associated with a bank account include the ability to make deposits and withdrawals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Note that the behavior of an object might change its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dirty="0" smtClean="0"/>
              <a:t>An object is defined by a </a:t>
            </a:r>
            <a:r>
              <a:rPr lang="en-US" i="1" dirty="0" smtClean="0"/>
              <a:t>class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is the blueprint of an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class uses methods to define the behaviors of the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class that contains the main method of a Java program represents the entire program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represents a concept, and an object represents the embodiment of that concept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Multiple objects can be created from the same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like a blueprint from which you can create many of the "same" house with different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Fig1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27" y="2830224"/>
            <a:ext cx="5898092" cy="35261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An object is </a:t>
            </a:r>
            <a:r>
              <a:rPr lang="en-US" i="1" dirty="0" smtClean="0"/>
              <a:t>encapsulated</a:t>
            </a:r>
            <a:r>
              <a:rPr lang="en-US" dirty="0" smtClean="0"/>
              <a:t>, protecting the data it manages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One class can be used to derive another via </a:t>
            </a:r>
            <a:r>
              <a:rPr lang="en-US" i="1" dirty="0" smtClean="0"/>
              <a:t>inheritance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Classes can be organized into hierarchies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 descr="Fig1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3" y="1580621"/>
            <a:ext cx="5451328" cy="4142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programming language</a:t>
            </a:r>
            <a:r>
              <a:rPr lang="en-US" dirty="0" smtClean="0"/>
              <a:t> specifies the words and symbols that we can use to write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programming language employs a set of rules that dictate how the words and symbols can be put together to form valid </a:t>
            </a:r>
            <a:r>
              <a:rPr lang="en-US" i="1" dirty="0" smtClean="0"/>
              <a:t>program statements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Java programming language was created by Sun Microsystems, Inc.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was introduced in 1995 and its popularity grew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the Java programming 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program is made up of one or more </a:t>
            </a:r>
            <a:r>
              <a:rPr lang="en-US" sz="2400" i="1" dirty="0" smtClean="0">
                <a:ea typeface="ＭＳ Ｐゴシック" pitchFamily="-110" charset="-128"/>
              </a:rPr>
              <a:t>classes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class contains one or more </a:t>
            </a:r>
            <a:r>
              <a:rPr lang="en-US" sz="2400" i="1" dirty="0" smtClean="0">
                <a:ea typeface="ＭＳ Ｐゴシック" pitchFamily="-110" charset="-128"/>
              </a:rPr>
              <a:t>methods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method contains program </a:t>
            </a:r>
            <a:r>
              <a:rPr lang="en-US" sz="2400" i="1" dirty="0" smtClean="0">
                <a:ea typeface="ＭＳ Ｐゴシック" pitchFamily="-110" charset="-128"/>
              </a:rPr>
              <a:t>statements</a:t>
            </a:r>
            <a:endParaRPr lang="en-US" sz="2400" dirty="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A Java application always contains a method called </a:t>
            </a:r>
            <a:r>
              <a:rPr lang="en-US" sz="2800" dirty="0" smtClean="0">
                <a:latin typeface="Courier New" pitchFamily="-110" charset="0"/>
              </a:rPr>
              <a:t>main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/********************************************************************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Lincoln.java       Java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Foundations</a:t>
            </a:r>
          </a:p>
          <a:p>
            <a:pPr>
              <a:buNone/>
            </a:pP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Demonstrates the basic structure of a Java application.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********************************************************************/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Lincoln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presidential quote.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quote by Abraham Lincoln:");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System.out.println("Whatever</a:t>
            </a:r>
            <a:r>
              <a:rPr lang="en-US" sz="1200" dirty="0" smtClean="0">
                <a:latin typeface="Courier New"/>
                <a:cs typeface="Courier New"/>
              </a:rPr>
              <a:t> you are, be a good one.");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latin typeface="Courier New" pitchFamily="-110" charset="0"/>
              </a:rPr>
              <a:t>public class </a:t>
            </a:r>
            <a:r>
              <a:rPr lang="en-US" sz="2000" b="1" baseline="0" dirty="0" err="1">
                <a:latin typeface="Courier New" pitchFamily="-110" charset="0"/>
              </a:rPr>
              <a:t>MyProgram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72063" y="2490788"/>
            <a:ext cx="1722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class header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33663" y="3557588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class body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167063" y="4719638"/>
            <a:ext cx="5375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Comments can be placed almost anywhere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public class MyProgram</a:t>
            </a:r>
            <a:endParaRPr lang="en-US" baseline="0">
              <a:latin typeface="Courier New" pitchFamily="-11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 comments about the class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8163" y="3032125"/>
            <a:ext cx="6127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latin typeface="Courier New" pitchFamily="-110" charset="0"/>
              </a:rPr>
              <a:t>public static void </a:t>
            </a:r>
            <a:r>
              <a:rPr lang="en-US" sz="2000" b="1" baseline="0" dirty="0" err="1" smtClean="0">
                <a:latin typeface="Courier New" pitchFamily="-110" charset="0"/>
              </a:rPr>
              <a:t>main(</a:t>
            </a:r>
            <a:r>
              <a:rPr lang="en-US" sz="2000" b="1" baseline="0" dirty="0" err="1">
                <a:latin typeface="Courier New" pitchFamily="-110" charset="0"/>
              </a:rPr>
              <a:t>String</a:t>
            </a:r>
            <a:r>
              <a:rPr lang="en-US" sz="2000" b="1" baseline="0" dirty="0">
                <a:latin typeface="Courier New" pitchFamily="-110" charset="0"/>
              </a:rPr>
              <a:t>[] </a:t>
            </a:r>
            <a:r>
              <a:rPr lang="en-US" sz="2000" b="1" baseline="0" dirty="0" err="1">
                <a:latin typeface="Courier New" pitchFamily="-110" charset="0"/>
              </a:rPr>
              <a:t>args</a:t>
            </a:r>
            <a:r>
              <a:rPr lang="en-US" sz="2000" b="1" baseline="0" dirty="0">
                <a:latin typeface="Courier New" pitchFamily="-110" charset="0"/>
              </a:rPr>
              <a:t>)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 comments about the method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35713" y="3779838"/>
            <a:ext cx="2005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method header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982913" y="3932238"/>
            <a:ext cx="17795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method body</a:t>
            </a: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3047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Comments should be included to explain the purpose of the program and describe processing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Java comments can take three forms: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1650" y="40386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this comment runs to the end of the line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1650" y="47244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/*  this comment runs to the terminating</a:t>
            </a:r>
          </a:p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    symbol, even across line breaks        */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3366FF"/>
                </a:solidFill>
                <a:latin typeface="Courier New" pitchFamily="-110" charset="0"/>
              </a:rPr>
              <a:t>/** this is a </a:t>
            </a:r>
            <a:r>
              <a:rPr lang="en-US" sz="2000" b="1" i="1" baseline="0">
                <a:solidFill>
                  <a:srgbClr val="3366FF"/>
                </a:solidFill>
                <a:latin typeface="Courier New" pitchFamily="-110" charset="0"/>
              </a:rPr>
              <a:t>javadoc</a:t>
            </a:r>
            <a:r>
              <a:rPr lang="en-US" sz="2000" b="1" baseline="0">
                <a:solidFill>
                  <a:srgbClr val="3366FF"/>
                </a:solidFill>
                <a:latin typeface="Courier New" pitchFamily="-110" charset="0"/>
              </a:rPr>
              <a:t> comment 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2008</Words>
  <Application>Microsoft Office PowerPoint</Application>
  <PresentationFormat>On-screen Show (4:3)</PresentationFormat>
  <Paragraphs>329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Chapter Scope</vt:lpstr>
      <vt:lpstr>Java</vt:lpstr>
      <vt:lpstr>Java</vt:lpstr>
      <vt:lpstr>Java</vt:lpstr>
      <vt:lpstr>PowerPoint Presentation</vt:lpstr>
      <vt:lpstr>A Java Program</vt:lpstr>
      <vt:lpstr>A Java Program</vt:lpstr>
      <vt:lpstr>Comments</vt:lpstr>
      <vt:lpstr>Identifiers</vt:lpstr>
      <vt:lpstr>Identifiers</vt:lpstr>
      <vt:lpstr>Reserved Words</vt:lpstr>
      <vt:lpstr>White Space</vt:lpstr>
      <vt:lpstr>PowerPoint Presentation</vt:lpstr>
      <vt:lpstr>PowerPoint Presentation</vt:lpstr>
      <vt:lpstr>Program Development</vt:lpstr>
      <vt:lpstr>Language Levels</vt:lpstr>
      <vt:lpstr>Language Levels</vt:lpstr>
      <vt:lpstr>Compilation</vt:lpstr>
      <vt:lpstr>Basic Programming Steps</vt:lpstr>
      <vt:lpstr>Java Translation</vt:lpstr>
      <vt:lpstr>Java Translation</vt:lpstr>
      <vt:lpstr>Development Environments</vt:lpstr>
      <vt:lpstr>Development Environments</vt:lpstr>
      <vt:lpstr>Syntax and Semantics</vt:lpstr>
      <vt:lpstr>Errors</vt:lpstr>
      <vt:lpstr>Problem Solving</vt:lpstr>
      <vt:lpstr>Problem Solving</vt:lpstr>
      <vt:lpstr>Development Activities</vt:lpstr>
      <vt:lpstr>Development Activities</vt:lpstr>
      <vt:lpstr>Object-Oriented Programming</vt:lpstr>
      <vt:lpstr>Objects</vt:lpstr>
      <vt:lpstr>Classes</vt:lpstr>
      <vt:lpstr>Classes and Objects</vt:lpstr>
      <vt:lpstr>Classes and Objects</vt:lpstr>
      <vt:lpstr>Classes and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ygiftakis</cp:lastModifiedBy>
  <cp:revision>27</cp:revision>
  <dcterms:created xsi:type="dcterms:W3CDTF">2013-08-02T18:40:39Z</dcterms:created>
  <dcterms:modified xsi:type="dcterms:W3CDTF">2018-01-16T00:28:51Z</dcterms:modified>
</cp:coreProperties>
</file>