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306" r:id="rId4"/>
    <p:sldId id="307" r:id="rId5"/>
    <p:sldId id="308" r:id="rId6"/>
    <p:sldId id="281" r:id="rId7"/>
    <p:sldId id="309" r:id="rId8"/>
    <p:sldId id="290" r:id="rId9"/>
    <p:sldId id="310" r:id="rId10"/>
    <p:sldId id="291" r:id="rId11"/>
    <p:sldId id="311" r:id="rId12"/>
    <p:sldId id="298" r:id="rId13"/>
    <p:sldId id="292" r:id="rId14"/>
    <p:sldId id="312" r:id="rId15"/>
    <p:sldId id="299" r:id="rId16"/>
    <p:sldId id="293" r:id="rId17"/>
    <p:sldId id="313" r:id="rId18"/>
    <p:sldId id="294" r:id="rId19"/>
    <p:sldId id="314" r:id="rId20"/>
    <p:sldId id="316" r:id="rId21"/>
    <p:sldId id="315" r:id="rId22"/>
    <p:sldId id="300" r:id="rId23"/>
    <p:sldId id="301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02" r:id="rId34"/>
    <p:sldId id="303" r:id="rId35"/>
    <p:sldId id="29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4" r:id="rId47"/>
    <p:sldId id="336" r:id="rId48"/>
    <p:sldId id="337" r:id="rId49"/>
    <p:sldId id="338" r:id="rId50"/>
    <p:sldId id="339" r:id="rId51"/>
    <p:sldId id="340" r:id="rId52"/>
    <p:sldId id="341" r:id="rId53"/>
    <p:sldId id="305" r:id="rId54"/>
    <p:sldId id="296" r:id="rId55"/>
    <p:sldId id="342" r:id="rId56"/>
    <p:sldId id="29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3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29.62963" units="1/cm"/>
          <inkml:channelProperty channel="T" name="resolution" value="1" units="1/dev"/>
        </inkml:channelProperties>
      </inkml:inkSource>
      <inkml:timestamp xml:id="ts0" timeString="2018-01-17T00:11:42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15621 10501 0,'-48'0'172,"24"0"-172,0 0 15,-95 0 1,48 0-1,23 0 1,1 0 0,23 0-1,-24 0 1,24 24 0,-47-24 15,0 0-16,-1 24 1,72 0 0,-24-24-1,0 0 1,-23 24 0,23-24-1,0 47 1,0 1-1,1-1 1,23 25 0,0-25-1,0-23 1,0 48 0,0-25 15,0-23-16,0 0 48,23 0-47,1 0-1,24-24 16,-24 0-15,-24 23 0,47-23-1,-23 24 1,0 0-16,24-24 16,-25 24 15,25 0-16,0-24 1,-25 23 0,1-23-1,0 0 1,71 24 0,-71-24-1,24 0 1,-25 0-1,25 0 1,-24 0-16,24 0 16,-1 0-16,25 0 15,71 48-15,-1-48 16,-46 24 0,-25 0-1,0-24 1,-23 23-1,0-23 17,47 0-17,-24 24 1,1-24 0,47 24-1,-48-24-15,1 0 16,-48 0-16,-1 0 0,25 0 15,23 0 1,1 0 0,47 0-1,0 0 1,0 0 0,-47 0-1,-25 0 1,1 0-1,23 0 1,48 0 0,-47-24-16,23 24 15,-24 0 1,25 0-16,-49 0 16,1 0-1,-24 0 1,0 0 15,-1 0-15,25 0-1,0 0 1,-1 0 0,-23 0-1,24 0 1,-25 0-1,1-24 1,24 1 0,-24-1-1,23 0 17,-23 24-17,0-48 1,0 24-1,23-23 1,25-1 0,-24 24-1,-25 1 1,25 23 0,-24 0-1,23-24 1,-23 24-1,24-24 1,-24 0 0,-1 0-1,1 24 17,0-23-32,-24-1 46,0-24-30,0 24 31,0-23-16,0 23-15,0 0-1,-24 0 1,0 0 0,1 24-1,-1 0 1,0-23 0,0 23-1,-23-24 1,23 24-1,-24-24-15,24 24 16,-47 0 0,-1-24-1,-23 24 1,24 0 0,-72-47 15,0 23-16,24 24 1,-24 0 0,-24 0-1,48 0 1,24 0-16,-48 0 16,96 0-1,-25 0-15,-95 0 16,48 0-1,-24 0 1,72 0 0,0 0 15,-25 0-15,25 0-1,23 0 1,-23 0-1,47 0 1,0 0 0,0 0-16,-23 0 15,23 0-15,0 0 32,0 0-32,-23 0 15,-1 0 1,24 0 31,0 0-32,-23 0 1,23 0-16,0 0 16,-47 0-16,47 0 15,-47 0 1,23 0-16,24 0 15,0 0 1,1 0 31,-1 0-47,-24 0 16,-23 0 15,47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Chapter 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Data and Expressions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" y="1274140"/>
            <a:ext cx="3049431" cy="383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Addition.java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the addition and string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concatenation operators.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Addition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Concatenates and adds two numbers and prints the results.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System.out.println("24 and 45 concatenated: " + 24 + 45);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System.out.println("24 and 45 added: " + (24 + 45));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CA" sz="1200" dirty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CCBA29-BFBD-4BBD-8C98-7227591C2E69}"/>
              </a:ext>
            </a:extLst>
          </p:cNvPr>
          <p:cNvSpPr txBox="1">
            <a:spLocks/>
          </p:cNvSpPr>
          <p:nvPr/>
        </p:nvSpPr>
        <p:spPr>
          <a:xfrm>
            <a:off x="284922" y="4589239"/>
            <a:ext cx="8694229" cy="1324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500" dirty="0"/>
              <a:t>What do you think happens in these examples?</a:t>
            </a:r>
          </a:p>
          <a:p>
            <a:pPr lvl="1">
              <a:spcBef>
                <a:spcPts val="1000"/>
              </a:spcBef>
            </a:pPr>
            <a:r>
              <a:rPr lang="en-CA" sz="2100" dirty="0"/>
              <a:t>S</a:t>
            </a:r>
            <a:r>
              <a:rPr lang="en-US" sz="2100" dirty="0" err="1"/>
              <a:t>ystem.out.println</a:t>
            </a:r>
            <a:r>
              <a:rPr lang="en-US" sz="2100" dirty="0"/>
              <a:t> ( 3 + “ is the number.” );</a:t>
            </a:r>
          </a:p>
          <a:p>
            <a:pPr lvl="1">
              <a:spcBef>
                <a:spcPts val="1000"/>
              </a:spcBef>
            </a:pPr>
            <a:r>
              <a:rPr lang="en-CA" sz="2100" dirty="0" err="1"/>
              <a:t>System.out.println</a:t>
            </a:r>
            <a:r>
              <a:rPr lang="en-CA" sz="2100" dirty="0"/>
              <a:t> ( 3 + 4 + “ is the number.” );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wanted to print a the single or double quote characters?   '   "</a:t>
            </a:r>
          </a:p>
          <a:p>
            <a:r>
              <a:rPr lang="en-US" dirty="0"/>
              <a:t>The following line would confuse the compiler because it would interpret the second quote as the end of the string</a:t>
            </a:r>
          </a:p>
          <a:p>
            <a:pPr algn="ctr">
              <a:buNone/>
            </a:pPr>
            <a:r>
              <a:rPr lang="en-US" sz="2162" dirty="0" err="1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System.out.println("I</a:t>
            </a:r>
            <a:r>
              <a:rPr lang="en-US" sz="2162" dirty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said "Hello" to you.");</a:t>
            </a:r>
          </a:p>
          <a:p>
            <a:r>
              <a:rPr lang="en-US" dirty="0"/>
              <a:t>An </a:t>
            </a:r>
            <a:r>
              <a:rPr lang="en-US" i="1" dirty="0"/>
              <a:t>escape sequence</a:t>
            </a:r>
            <a:r>
              <a:rPr lang="en-US" dirty="0"/>
              <a:t> is a series of characters that together represents a </a:t>
            </a:r>
            <a:r>
              <a:rPr lang="en-US" u="sng" dirty="0"/>
              <a:t>special, single character</a:t>
            </a:r>
          </a:p>
          <a:p>
            <a:r>
              <a:rPr lang="en-US" dirty="0"/>
              <a:t>An escape sequence begins with a backslash character (</a:t>
            </a:r>
            <a:r>
              <a:rPr lang="en-US" dirty="0">
                <a:latin typeface="Courier New" pitchFamily="-110" charset="0"/>
              </a:rPr>
              <a:t>\</a:t>
            </a:r>
            <a:r>
              <a:rPr lang="en-US" dirty="0"/>
              <a:t>)</a:t>
            </a:r>
          </a:p>
          <a:p>
            <a:pPr algn="ctr">
              <a:buNone/>
            </a:pPr>
            <a:r>
              <a:rPr lang="en-US" sz="2162" dirty="0" err="1">
                <a:latin typeface="Courier New" pitchFamily="-110" charset="0"/>
              </a:rPr>
              <a:t>System.out.println("I</a:t>
            </a:r>
            <a:r>
              <a:rPr lang="en-US" sz="2162" dirty="0">
                <a:latin typeface="Courier New" pitchFamily="-110" charset="0"/>
              </a:rPr>
              <a:t> said \"Hello\" to you.");</a:t>
            </a:r>
            <a:endParaRPr lang="en-US" sz="2162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Java escape sequences: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Fig2.1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4996" y="2060625"/>
            <a:ext cx="5703302" cy="348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400" dirty="0" err="1">
                <a:solidFill>
                  <a:srgbClr val="3366FF"/>
                </a:solidFill>
                <a:latin typeface="Courier New"/>
                <a:cs typeface="Courier New"/>
              </a:rPr>
              <a:t>Roses.java</a:t>
            </a: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escape sequences.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public class Roses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   //  Prints a poem (of sorts) on multiple lines.</a:t>
            </a:r>
          </a:p>
          <a:p>
            <a:pPr>
              <a:buNone/>
            </a:pPr>
            <a:r>
              <a:rPr lang="en-US" sz="14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public static void </a:t>
            </a:r>
            <a:r>
              <a:rPr lang="en-US" sz="1400" dirty="0" err="1">
                <a:latin typeface="Courier New"/>
                <a:cs typeface="Courier New"/>
              </a:rPr>
              <a:t>main(String</a:t>
            </a:r>
            <a:r>
              <a:rPr lang="en-US" sz="1400" dirty="0">
                <a:latin typeface="Courier New"/>
                <a:cs typeface="Courier New"/>
              </a:rPr>
              <a:t>[] </a:t>
            </a:r>
            <a:r>
              <a:rPr lang="en-US" sz="1400" dirty="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   </a:t>
            </a:r>
            <a:r>
              <a:rPr lang="en-US" sz="1400" dirty="0" err="1">
                <a:latin typeface="Courier New"/>
                <a:cs typeface="Courier New"/>
              </a:rPr>
              <a:t>System.out.println("Roses</a:t>
            </a:r>
            <a:r>
              <a:rPr lang="en-US" sz="1400" dirty="0">
                <a:latin typeface="Courier New"/>
                <a:cs typeface="Courier New"/>
              </a:rPr>
              <a:t> are red,\</a:t>
            </a:r>
            <a:r>
              <a:rPr lang="en-US" sz="1400" dirty="0" err="1">
                <a:latin typeface="Courier New"/>
                <a:cs typeface="Courier New"/>
              </a:rPr>
              <a:t>n\tViolets</a:t>
            </a:r>
            <a:r>
              <a:rPr lang="en-US" sz="1400" dirty="0">
                <a:latin typeface="Courier New"/>
                <a:cs typeface="Courier New"/>
              </a:rPr>
              <a:t> are blue,\</a:t>
            </a:r>
            <a:r>
              <a:rPr lang="en-US" sz="1400" dirty="0" err="1">
                <a:latin typeface="Courier New"/>
                <a:cs typeface="Courier New"/>
              </a:rPr>
              <a:t>n</a:t>
            </a:r>
            <a:r>
              <a:rPr lang="en-US" sz="1400" dirty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      "Sugar is sweet,\</a:t>
            </a:r>
            <a:r>
              <a:rPr lang="en-US" sz="1400" dirty="0" err="1">
                <a:latin typeface="Courier New"/>
                <a:cs typeface="Courier New"/>
              </a:rPr>
              <a:t>n\tBut</a:t>
            </a:r>
            <a:r>
              <a:rPr lang="en-US" sz="1400" dirty="0">
                <a:latin typeface="Courier New"/>
                <a:cs typeface="Courier New"/>
              </a:rPr>
              <a:t> I have \"commitment issues\",\</a:t>
            </a:r>
            <a:r>
              <a:rPr lang="en-US" sz="1400" dirty="0" err="1">
                <a:latin typeface="Courier New"/>
                <a:cs typeface="Courier New"/>
              </a:rPr>
              <a:t>n\t</a:t>
            </a:r>
            <a:r>
              <a:rPr lang="en-US" sz="1400" dirty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      "So I'd rather just be friends\</a:t>
            </a:r>
            <a:r>
              <a:rPr lang="en-US" sz="1400" dirty="0" err="1">
                <a:latin typeface="Courier New"/>
                <a:cs typeface="Courier New"/>
              </a:rPr>
              <a:t>n\tAt</a:t>
            </a:r>
            <a:r>
              <a:rPr lang="en-US" sz="1400" dirty="0">
                <a:latin typeface="Courier New"/>
                <a:cs typeface="Courier New"/>
              </a:rPr>
              <a:t> this point in our " +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      "relationship.");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</a:t>
            </a:r>
            <a:r>
              <a:rPr lang="en-US" i="1" dirty="0"/>
              <a:t>variable</a:t>
            </a:r>
            <a:r>
              <a:rPr lang="en-US" dirty="0"/>
              <a:t> is a name for a location in memory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variable must be </a:t>
            </a:r>
            <a:r>
              <a:rPr lang="en-US" i="1" dirty="0"/>
              <a:t>declared</a:t>
            </a:r>
            <a:r>
              <a:rPr lang="en-US" dirty="0"/>
              <a:t> by specifying its name and the type of information that it will hold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4191000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total;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90800" y="4665663"/>
            <a:ext cx="3841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count, temp, result;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0975" y="5346700"/>
            <a:ext cx="640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Multiple variables can be created in one declaration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395413" y="3273425"/>
            <a:ext cx="1423987" cy="841375"/>
            <a:chOff x="831" y="1774"/>
            <a:chExt cx="897" cy="53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1" y="1774"/>
              <a:ext cx="8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data type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790950" y="3230563"/>
            <a:ext cx="1878013" cy="841375"/>
            <a:chOff x="2352" y="1774"/>
            <a:chExt cx="1183" cy="53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3" y="1774"/>
              <a:ext cx="11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variable name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be given an initial value in the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variable is referenced in a program statement, the current value </a:t>
            </a:r>
            <a:r>
              <a:rPr lang="en-US" i="1" dirty="0"/>
              <a:t>at that moment </a:t>
            </a:r>
            <a:r>
              <a:rPr lang="en-US" dirty="0"/>
              <a:t>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Syntax variable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408238"/>
            <a:ext cx="5743576" cy="224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PianoKeys.java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declaration, initialization, and use of an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integer variable.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PianoKeys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Prints the number of keys on a piano.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keys = 88;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piano has " + keys + " keys.");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assignment statement</a:t>
            </a:r>
            <a:r>
              <a:rPr lang="en-US" dirty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dirty="0"/>
              <a:t>The assignment operator is the </a:t>
            </a:r>
            <a:r>
              <a:rPr lang="en-US" dirty="0">
                <a:latin typeface="Courier New" pitchFamily="-110" charset="0"/>
              </a:rPr>
              <a:t>=</a:t>
            </a:r>
            <a:r>
              <a:rPr lang="en-US" dirty="0"/>
              <a:t> sign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  <a:p>
            <a:pPr lvl="2">
              <a:spcBef>
                <a:spcPct val="40000"/>
              </a:spcBef>
              <a:buFontTx/>
              <a:buChar char="•"/>
            </a:pPr>
            <a:r>
              <a:rPr lang="en-CA" dirty="0"/>
              <a:t>store the value of 55 to the memory location identified as </a:t>
            </a:r>
            <a:r>
              <a:rPr lang="en-CA" b="1" dirty="0"/>
              <a:t>total</a:t>
            </a:r>
            <a:endParaRPr lang="en-US" dirty="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/>
              <a:t>The expression on the right is evaluated and the result is stored in the variable on the left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/>
              <a:t>The value that was in </a:t>
            </a:r>
            <a:r>
              <a:rPr lang="en-US" b="1" dirty="0"/>
              <a:t>total</a:t>
            </a:r>
            <a:r>
              <a:rPr lang="en-US" dirty="0"/>
              <a:t> is overwritten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/>
              <a:t>Only a value consistent with the variable’s datatype can be assigned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74533" y="2450274"/>
            <a:ext cx="1860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>
                <a:latin typeface="Courier New" pitchFamily="-110" charset="0"/>
              </a:rPr>
              <a:t>total = 55;</a:t>
            </a:r>
            <a:endParaRPr lang="en-US" baseline="0" dirty="0">
              <a:latin typeface="Arial" pitchFamily="-110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31733" y="2831274"/>
            <a:ext cx="990600" cy="304800"/>
            <a:chOff x="2304" y="1968"/>
            <a:chExt cx="624" cy="24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5306400" y="3780360"/>
              <a:ext cx="1577520" cy="334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040" y="3771000"/>
                <a:ext cx="1596240" cy="35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Geometry.java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assignment statement to change the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value stored in a variable.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Geometry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Prints the number of sides of several geometric shapes.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sides = 7;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declaration with initialization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heptagon has " + sides + " sides.");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sides = 10;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assignment statement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decagon has " + sides + " sides.");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sides = 12;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System.out.println("A</a:t>
            </a:r>
            <a:r>
              <a:rPr lang="en-US" sz="1200" dirty="0">
                <a:latin typeface="Courier New"/>
                <a:cs typeface="Courier New"/>
              </a:rPr>
              <a:t> dodecagon has " + sides + " sides.");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right-hand side could be an expression</a:t>
            </a:r>
          </a:p>
          <a:p>
            <a:r>
              <a:rPr lang="en-US" dirty="0"/>
              <a:t>The expression is completely evaluated and the result is stored in the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Syntax assignment statement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brightnessContrast bright="-14000"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64" y="3030582"/>
            <a:ext cx="7957367" cy="319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strings and concatenation</a:t>
            </a:r>
          </a:p>
          <a:p>
            <a:r>
              <a:rPr lang="en-US" dirty="0"/>
              <a:t>Escape sequences</a:t>
            </a:r>
          </a:p>
          <a:p>
            <a:r>
              <a:rPr lang="en-US" dirty="0"/>
              <a:t>Declaring and using variables</a:t>
            </a:r>
          </a:p>
          <a:p>
            <a:r>
              <a:rPr lang="en-US" dirty="0"/>
              <a:t>Java primitive types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Data conversions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/>
              <a:t> class for interactive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</a:t>
            </a:r>
            <a:r>
              <a:rPr lang="en-US" i="1" dirty="0"/>
              <a:t>constant </a:t>
            </a:r>
            <a:r>
              <a:rPr lang="en-US" dirty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Java, we use the </a:t>
            </a:r>
            <a:r>
              <a:rPr lang="en-US" dirty="0">
                <a:latin typeface="Courier New" pitchFamily="-110" charset="0"/>
              </a:rPr>
              <a:t>final</a:t>
            </a:r>
            <a:r>
              <a:rPr lang="en-US" dirty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400" dirty="0">
                <a:latin typeface="Courier New" pitchFamily="-110" charset="0"/>
              </a:rPr>
              <a:t>final </a:t>
            </a:r>
            <a:r>
              <a:rPr lang="en-US" sz="2400" dirty="0" err="1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 MIN_HEIGHT = 69;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Constants are useful for three important reasons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First, they give meaning to otherwise unclear literal values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For example, </a:t>
            </a:r>
            <a:r>
              <a:rPr lang="en-US" dirty="0">
                <a:latin typeface="Courier New"/>
                <a:cs typeface="Courier New"/>
              </a:rPr>
              <a:t>MAX_LOAD</a:t>
            </a:r>
            <a:r>
              <a:rPr lang="en-US" dirty="0"/>
              <a:t> means more than the literal 250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Second, they facilitate program maintenance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If a constant is used in multiple places, its value need only be updated in one place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Third, they formally establish that a value should not change, avoiding inadvertent errors by other programmers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619252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880547"/>
            <a:ext cx="8694229" cy="557811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There are eight primitive data types in Java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Four of them represent integers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Courier New" pitchFamily="-110" charset="0"/>
              </a:rPr>
              <a:t>byte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short</a:t>
            </a:r>
            <a:r>
              <a:rPr lang="en-US" dirty="0"/>
              <a:t>, </a:t>
            </a:r>
            <a:r>
              <a:rPr lang="en-US" dirty="0" err="1">
                <a:latin typeface="Courier New" pitchFamily="-110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Two of them represent floating point numbers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Courier New" pitchFamily="-110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itchFamily="-110" charset="0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One of them represents characters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Courier New" pitchFamily="-110" charset="0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And one of them represents </a:t>
            </a:r>
            <a:r>
              <a:rPr lang="en-US" sz="2800" dirty="0" err="1"/>
              <a:t>boolean</a:t>
            </a:r>
            <a:r>
              <a:rPr lang="en-US" sz="2800" dirty="0"/>
              <a:t> values</a:t>
            </a:r>
          </a:p>
          <a:p>
            <a:pPr lvl="1">
              <a:spcBef>
                <a:spcPts val="600"/>
              </a:spcBef>
            </a:pPr>
            <a:r>
              <a:rPr lang="en-US" dirty="0" err="1">
                <a:latin typeface="Courier New" pitchFamily="-110" charset="0"/>
              </a:rPr>
              <a:t>b</a:t>
            </a:r>
            <a:r>
              <a:rPr lang="en-US" dirty="0" err="1" smtClean="0">
                <a:latin typeface="Courier New" pitchFamily="-110" charset="0"/>
              </a:rPr>
              <a:t>oolean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…but don’t forget about the “hidden” type (aka: pointer)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i="1" dirty="0" smtClean="0">
                <a:latin typeface="Courier New" pitchFamily="-110" charset="0"/>
              </a:rPr>
              <a:t>Memory Address (often 4 bytes)</a:t>
            </a:r>
            <a:endParaRPr lang="en-US" i="1" dirty="0">
              <a:latin typeface="Courier New" pitchFamily="-110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various numeric primitive types is their size, and therefore the range of values they can store: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 a bit: single 0,1     a byte: 8 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Fig2.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4000" contrast="-53000"/>
                    </a14:imgEffect>
                  </a14:imgLayer>
                </a14:imgProps>
              </a:ext>
            </a:extLst>
          </a:blip>
          <a:srcRect t="4602" b="4602"/>
          <a:stretch/>
        </p:blipFill>
        <p:spPr>
          <a:xfrm>
            <a:off x="541340" y="2847702"/>
            <a:ext cx="7845014" cy="293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latin typeface="Courier New" pitchFamily="-110" charset="0"/>
              </a:rPr>
              <a:t>char</a:t>
            </a:r>
            <a:r>
              <a:rPr lang="en-US" sz="2800" dirty="0"/>
              <a:t> variable stores a single character</a:t>
            </a:r>
          </a:p>
          <a:p>
            <a:pPr lvl="1">
              <a:lnSpc>
                <a:spcPct val="80000"/>
              </a:lnSpc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sz="2400" dirty="0"/>
              <a:t> datatype is 16 bits (2 bytes)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Character literals are delimited by single quotes:</a:t>
            </a:r>
          </a:p>
          <a:p>
            <a:pPr algn="ctr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>
                <a:latin typeface="Courier New" pitchFamily="-110" charset="0"/>
              </a:rPr>
              <a:t>'a'   'X'    '7'    '$'    ','    '\</a:t>
            </a:r>
            <a:r>
              <a:rPr lang="en-US" sz="2400" dirty="0" err="1">
                <a:latin typeface="Courier New" pitchFamily="-110" charset="0"/>
              </a:rPr>
              <a:t>n</a:t>
            </a:r>
            <a:r>
              <a:rPr lang="en-US" sz="2400" dirty="0">
                <a:latin typeface="Courier New" pitchFamily="-110" charset="0"/>
              </a:rPr>
              <a:t>'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/>
              <a:t>Example declarations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>
                <a:latin typeface="Courier New" pitchFamily="-110" charset="0"/>
              </a:rPr>
              <a:t>char </a:t>
            </a:r>
            <a:r>
              <a:rPr lang="en-US" sz="2400" dirty="0" err="1">
                <a:latin typeface="Courier New" pitchFamily="-110" charset="0"/>
              </a:rPr>
              <a:t>topGrade</a:t>
            </a:r>
            <a:r>
              <a:rPr lang="en-US" sz="2400" dirty="0">
                <a:latin typeface="Courier New" pitchFamily="-110" charset="0"/>
              </a:rPr>
              <a:t> = 'A';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>
                <a:latin typeface="Courier New" pitchFamily="-110" charset="0"/>
              </a:rPr>
              <a:t>char terminator = ';', separator = ' ';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/>
              <a:t>Note the distinction between a primitive character variable, which holds only one character, and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sz="2800" dirty="0"/>
              <a:t> object, which can hold multiple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character set</a:t>
            </a:r>
            <a:r>
              <a:rPr lang="en-US" dirty="0"/>
              <a:t> is an ordered list of characters, with each character corresponding to a unique number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-110" charset="0"/>
              </a:rPr>
              <a:t>char</a:t>
            </a:r>
            <a:r>
              <a:rPr lang="en-US" dirty="0"/>
              <a:t> variable in Java can store any character from the </a:t>
            </a:r>
            <a:r>
              <a:rPr lang="en-US" i="1" dirty="0"/>
              <a:t>Unicode character set</a:t>
            </a:r>
            <a:endParaRPr lang="en-US" dirty="0"/>
          </a:p>
          <a:p>
            <a:r>
              <a:rPr lang="en-US" dirty="0"/>
              <a:t>The Unicode character set uses sixteen bits per character</a:t>
            </a:r>
          </a:p>
          <a:p>
            <a:r>
              <a:rPr lang="en-US" dirty="0"/>
              <a:t>It is an international character set, containing symbols and characters from many world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sz="2800" dirty="0"/>
              <a:t>The </a:t>
            </a:r>
            <a:r>
              <a:rPr lang="en-US" sz="2800" i="1" dirty="0"/>
              <a:t>ASCII character set</a:t>
            </a:r>
            <a:r>
              <a:rPr lang="en-US" sz="2800" dirty="0"/>
              <a:t> is older and smaller than Unicode</a:t>
            </a:r>
          </a:p>
          <a:p>
            <a:pPr>
              <a:spcBef>
                <a:spcPct val="70000"/>
              </a:spcBef>
            </a:pPr>
            <a:r>
              <a:rPr lang="en-US" sz="2800" dirty="0"/>
              <a:t>The ASCII characters are a subset of the Unicode character set, including: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51000" y="3674533"/>
            <a:ext cx="6408738" cy="2282825"/>
            <a:chOff x="830" y="1999"/>
            <a:chExt cx="4037" cy="143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79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uppercase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lowercase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punctuation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digits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special symbols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control characters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131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B, C,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b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c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period, semi-colon,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0, 1, 2,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&amp;, |, \,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carriage return, tab,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85000"/>
              </a:spcBef>
            </a:pPr>
            <a:r>
              <a:rPr lang="en-US" dirty="0"/>
              <a:t>A </a:t>
            </a:r>
            <a:r>
              <a:rPr lang="en-US" dirty="0" err="1">
                <a:latin typeface="Courier New" pitchFamily="-110" charset="0"/>
              </a:rPr>
              <a:t>boolean</a:t>
            </a:r>
            <a:r>
              <a:rPr lang="en-US" dirty="0"/>
              <a:t> value represents </a:t>
            </a:r>
            <a:r>
              <a:rPr lang="en-US" u="sng" dirty="0"/>
              <a:t>true or 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datatype is 1 bit (but really 1 byte) because the computer’s memory lines up in bytes </a:t>
            </a:r>
          </a:p>
          <a:p>
            <a:pPr>
              <a:spcBef>
                <a:spcPct val="85000"/>
              </a:spcBef>
            </a:pPr>
            <a:r>
              <a:rPr lang="en-US" dirty="0"/>
              <a:t>The reserved words </a:t>
            </a:r>
            <a:r>
              <a:rPr lang="en-US" dirty="0">
                <a:latin typeface="Courier New" pitchFamily="-110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-110" charset="0"/>
              </a:rPr>
              <a:t>false</a:t>
            </a:r>
            <a:r>
              <a:rPr lang="en-US" dirty="0"/>
              <a:t> are the only valid values for a </a:t>
            </a:r>
            <a:r>
              <a:rPr lang="en-US" dirty="0" err="1"/>
              <a:t>boolean</a:t>
            </a:r>
            <a:r>
              <a:rPr lang="en-US" dirty="0"/>
              <a:t> type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err="1">
                <a:latin typeface="Courier New" pitchFamily="-110" charset="0"/>
              </a:rPr>
              <a:t>boolean</a:t>
            </a:r>
            <a:r>
              <a:rPr lang="en-US" sz="2400" dirty="0">
                <a:latin typeface="Courier New" pitchFamily="-110" charset="0"/>
              </a:rPr>
              <a:t> done = false;</a:t>
            </a:r>
            <a:endParaRPr lang="en-US" sz="2400" dirty="0"/>
          </a:p>
          <a:p>
            <a:pPr>
              <a:spcBef>
                <a:spcPct val="85000"/>
              </a:spcBef>
            </a:pPr>
            <a:r>
              <a:rPr lang="en-US" dirty="0"/>
              <a:t>A </a:t>
            </a:r>
            <a:r>
              <a:rPr lang="en-US" dirty="0" err="1">
                <a:latin typeface="Courier New" pitchFamily="-110" charset="0"/>
              </a:rPr>
              <a:t>boolean</a:t>
            </a:r>
            <a:r>
              <a:rPr lang="en-US" dirty="0"/>
              <a:t> variable can also be used to represent concepts of things that have two states, such as a light bulb being </a:t>
            </a:r>
            <a:r>
              <a:rPr lang="en-US" u="sng" dirty="0"/>
              <a:t>on or off</a:t>
            </a:r>
            <a:r>
              <a:rPr lang="en-US" dirty="0"/>
              <a:t>, or identify an operation as </a:t>
            </a:r>
            <a:r>
              <a:rPr lang="en-US" u="sng" dirty="0"/>
              <a:t>active or 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An </a:t>
            </a:r>
            <a:r>
              <a:rPr lang="en-US" i="1" dirty="0"/>
              <a:t>expression</a:t>
            </a:r>
            <a:r>
              <a:rPr lang="en-US" dirty="0"/>
              <a:t> is a combination of one or more operators and operands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i="1" dirty="0"/>
              <a:t>Arithmetic expressions</a:t>
            </a:r>
            <a:r>
              <a:rPr lang="en-US" dirty="0"/>
              <a:t> compute numeric results and make use of the arithmetic operators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Addition			</a:t>
            </a:r>
            <a:r>
              <a:rPr lang="en-US" dirty="0">
                <a:latin typeface="Courier New"/>
                <a:cs typeface="Courier New"/>
              </a:rPr>
              <a:t>+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Subtraction		</a:t>
            </a:r>
            <a:r>
              <a:rPr lang="en-US" dirty="0">
                <a:latin typeface="Courier New"/>
                <a:cs typeface="Courier New"/>
              </a:rPr>
              <a:t>-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Multiplication		</a:t>
            </a:r>
            <a:r>
              <a:rPr lang="en-US" dirty="0">
                <a:latin typeface="Courier New"/>
                <a:cs typeface="Courier New"/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Division				</a:t>
            </a:r>
            <a:r>
              <a:rPr lang="en-US" dirty="0">
                <a:latin typeface="Courier New"/>
                <a:cs typeface="Courier New"/>
              </a:rPr>
              <a:t>/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Remainder/Modulus</a:t>
            </a:r>
            <a:r>
              <a:rPr lang="en-US" dirty="0"/>
              <a:t>		</a:t>
            </a:r>
            <a:r>
              <a:rPr lang="en-US" dirty="0">
                <a:latin typeface="Courier New"/>
                <a:cs typeface="Courier New"/>
              </a:rPr>
              <a:t>%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If either or both operands used by an arithmetic operator are floating point, then the result is a floating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If both operands to the division operator (</a:t>
            </a:r>
            <a:r>
              <a:rPr lang="en-US" sz="2800" dirty="0">
                <a:latin typeface="Courier New" pitchFamily="-110" charset="0"/>
              </a:rPr>
              <a:t>/</a:t>
            </a:r>
            <a:r>
              <a:rPr lang="en-US" sz="2800" dirty="0"/>
              <a:t>) are integers, the result is an integer (the fractional part is discarded)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remainder operator (%) returns the remainder after dividing the second operand into the first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31537" y="26331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/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34712" y="32427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 dirty="0">
                <a:latin typeface="Courier New" pitchFamily="-110" charset="0"/>
              </a:rPr>
              <a:t>8 / 12</a:t>
            </a:r>
            <a:r>
              <a:rPr lang="en-US" sz="2000" b="1" baseline="0" dirty="0">
                <a:latin typeface="Arial" pitchFamily="-110" charset="0"/>
              </a:rPr>
              <a:t>             </a:t>
            </a:r>
            <a:r>
              <a:rPr lang="en-US" sz="2000" b="1" baseline="0" dirty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74837" y="26331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58962" y="32427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0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50292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14 %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7775" y="56388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8 % 12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57900" y="50292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42025" y="5638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string of characters can be represented as a </a:t>
            </a:r>
            <a:r>
              <a:rPr lang="en-US" i="1" dirty="0"/>
              <a:t>string literal</a:t>
            </a:r>
            <a:r>
              <a:rPr lang="en-US" dirty="0"/>
              <a:t> by putting double quotes around it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>
                <a:latin typeface="Courier New" pitchFamily="-110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pitchFamily="-110" charset="0"/>
              </a:rPr>
              <a:t>"123 Main Street"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pitchFamily="-110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Every character string is an object in Java, defined by the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Every string literal represents a </a:t>
            </a:r>
            <a:r>
              <a:rPr lang="en-US" sz="28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30" cy="5102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Operators can be combined into complex expressions</a:t>
            </a:r>
          </a:p>
          <a:p>
            <a:pPr algn="ctr">
              <a:buNone/>
            </a:pPr>
            <a:r>
              <a:rPr lang="en-US" sz="2595" dirty="0">
                <a:latin typeface="Courier New" pitchFamily="-110" charset="0"/>
              </a:rPr>
              <a:t>result  =  total + count / max - offset;</a:t>
            </a:r>
            <a:endParaRPr lang="en-US" sz="2595" dirty="0"/>
          </a:p>
          <a:p>
            <a:r>
              <a:rPr lang="en-US" dirty="0"/>
              <a:t>Operators have a well-defined precedence which determines the order in which they are evaluated</a:t>
            </a:r>
          </a:p>
          <a:p>
            <a:r>
              <a:rPr lang="en-US" dirty="0"/>
              <a:t>Multiplication, division, and remainder are evaluated prior to addition, subtraction, and string concatenation</a:t>
            </a:r>
          </a:p>
          <a:p>
            <a:r>
              <a:rPr lang="en-US" dirty="0"/>
              <a:t>Arithmetic operators with the same precedence are evaluated from left to right, but parentheses can be used to force the evaluation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order of evaluation in the following expressions?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6" grpId="0" autoUpdateAnimBg="0"/>
      <p:bldP spid="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order of evaluation in the following expressions?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1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4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2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52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35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74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13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312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4461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836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074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185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471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734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972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a particular expression can be shown using an </a:t>
            </a:r>
            <a:r>
              <a:rPr lang="en-US" i="1" dirty="0"/>
              <a:t>expression tree</a:t>
            </a:r>
          </a:p>
          <a:p>
            <a:r>
              <a:rPr lang="en-US" dirty="0"/>
              <a:t>The operators lower in the tree have higher precedence for that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2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4" y="3602038"/>
            <a:ext cx="4078816" cy="23197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among some Java operators: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Fig2.4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24"/>
                    </a14:imgEffect>
                    <a14:imgEffect>
                      <a14:saturation sat="27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411" y="1909442"/>
            <a:ext cx="6358564" cy="456902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TempConverter.java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primitive data types and arithmetic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expressions.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TempConverter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Computes the Fahrenheit equivalent of a specific Celsius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value using the formula F = (9/5)C + 32.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main 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final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BASE = 32;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final double CONVERSION_FACTOR = 9.0 / 5.0;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double </a:t>
            </a:r>
            <a:r>
              <a:rPr lang="en-US" sz="1200" dirty="0" err="1">
                <a:latin typeface="Courier New"/>
                <a:cs typeface="Courier New"/>
              </a:rPr>
              <a:t>fahrenheitTemp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celsiusTemp</a:t>
            </a:r>
            <a:r>
              <a:rPr lang="en-US" sz="1200" dirty="0">
                <a:latin typeface="Courier New"/>
                <a:cs typeface="Courier New"/>
              </a:rPr>
              <a:t> = 24;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value to convert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fahrenheitTemp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celsiusTemp</a:t>
            </a:r>
            <a:r>
              <a:rPr lang="en-US" sz="1200" dirty="0">
                <a:latin typeface="Courier New"/>
                <a:cs typeface="Courier New"/>
              </a:rPr>
              <a:t> * CONVERSION_FACTOR + BASE;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 ("Celsius Temperature: " + </a:t>
            </a:r>
            <a:r>
              <a:rPr lang="en-US" sz="1200" dirty="0" err="1">
                <a:latin typeface="Courier New"/>
                <a:cs typeface="Courier New"/>
              </a:rPr>
              <a:t>celsiusTemp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 ("Fahrenheit Equivalent: " + </a:t>
            </a:r>
            <a:r>
              <a:rPr lang="en-US" sz="1200" dirty="0" err="1">
                <a:latin typeface="Courier New"/>
                <a:cs typeface="Courier New"/>
              </a:rPr>
              <a:t>fahrenheitTemp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 operator has a lower precedence than the arithmetic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13088" y="2467512"/>
            <a:ext cx="47386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 the expression on the right hand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side of the = operator is evaluated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9438" y="5361524"/>
            <a:ext cx="3876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in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variable on the left hand side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0" y="3389849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answer  =  sum / 4 + MAX * lowest;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91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1242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8006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15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16200000" flipV="1">
            <a:off x="5219700" y="3042187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AutoShape 12"/>
          <p:cNvCxnSpPr>
            <a:cxnSpLocks noChangeShapeType="1"/>
            <a:stCxn id="13" idx="1"/>
          </p:cNvCxnSpPr>
          <p:nvPr/>
        </p:nvCxnSpPr>
        <p:spPr bwMode="auto">
          <a:xfrm rot="16200000" flipV="1">
            <a:off x="3668712" y="3145375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 and left hand sides of an assignment statement can contain the same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90900" y="2576513"/>
            <a:ext cx="31861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First, one is added to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original value of count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70088" y="4937125"/>
            <a:ext cx="50768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back into count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(overwriting the original value)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3825" y="3422650"/>
            <a:ext cx="3232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count  =  count + 1;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 rot="16200000" flipV="1">
            <a:off x="4835525" y="3532188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9" idx="1"/>
          </p:cNvCxnSpPr>
          <p:nvPr/>
        </p:nvCxnSpPr>
        <p:spPr bwMode="auto">
          <a:xfrm rot="16200000" flipV="1">
            <a:off x="3870325" y="3230563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 increment and decrement operators use only one operand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increment operator</a:t>
            </a:r>
            <a:r>
              <a:rPr lang="en-US" dirty="0"/>
              <a:t> (</a:t>
            </a:r>
            <a:r>
              <a:rPr lang="en-US" dirty="0">
                <a:latin typeface="Courier New" pitchFamily="-110" charset="0"/>
              </a:rPr>
              <a:t>++</a:t>
            </a:r>
            <a:r>
              <a:rPr lang="en-US" dirty="0"/>
              <a:t>) adds one to its operand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decrement operator</a:t>
            </a:r>
            <a:r>
              <a:rPr lang="en-US" dirty="0"/>
              <a:t> (</a:t>
            </a:r>
            <a:r>
              <a:rPr lang="en-US" dirty="0">
                <a:latin typeface="Courier New" pitchFamily="-110" charset="0"/>
              </a:rPr>
              <a:t>--</a:t>
            </a:r>
            <a:r>
              <a:rPr lang="en-US" dirty="0"/>
              <a:t>) subtracts one from its operand</a:t>
            </a:r>
          </a:p>
          <a:p>
            <a:pPr>
              <a:lnSpc>
                <a:spcPct val="90000"/>
              </a:lnSpc>
            </a:pPr>
            <a:r>
              <a:rPr lang="en-US" dirty="0"/>
              <a:t>The statement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Courier New" pitchFamily="-110" charset="0"/>
              </a:rPr>
              <a:t>			count++;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is functionally equivalent to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Courier New" pitchFamily="-110" charset="0"/>
              </a:rPr>
              <a:t>			count = count + 1;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increment and decrement operators can be applied in </a:t>
            </a:r>
            <a:r>
              <a:rPr lang="en-US" i="1" dirty="0"/>
              <a:t>postfix form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>
                <a:latin typeface="Courier New" pitchFamily="-110" charset="0"/>
              </a:rPr>
              <a:t>count++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or </a:t>
            </a:r>
            <a:r>
              <a:rPr lang="en-US" i="1" dirty="0"/>
              <a:t>prefix form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>
                <a:latin typeface="Courier New" pitchFamily="-110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used as part of a larger expression, the two forms can have different effects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Because of their subtleties, the increment and decrement operators should be used with care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println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54" y="1253756"/>
            <a:ext cx="8808197" cy="51025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In </a:t>
            </a:r>
            <a:r>
              <a:rPr lang="en-US" sz="2800" dirty="0">
                <a:latin typeface="Courier New" pitchFamily="-110" charset="0"/>
              </a:rPr>
              <a:t>HelloWorld</a:t>
            </a:r>
            <a:r>
              <a:rPr lang="en-US" sz="2800" dirty="0"/>
              <a:t> &amp; </a:t>
            </a:r>
            <a:r>
              <a:rPr lang="en-US" sz="2800" dirty="0">
                <a:latin typeface="Courier New" pitchFamily="-110" charset="0"/>
              </a:rPr>
              <a:t>Lincoln</a:t>
            </a:r>
            <a:r>
              <a:rPr lang="en-US" dirty="0"/>
              <a:t> examples, the </a:t>
            </a:r>
            <a:r>
              <a:rPr lang="en-US" sz="2800" dirty="0" err="1">
                <a:latin typeface="Courier New" pitchFamily="-110" charset="0"/>
              </a:rPr>
              <a:t>println</a:t>
            </a:r>
            <a:r>
              <a:rPr lang="en-US" sz="2800" dirty="0">
                <a:latin typeface="Courier New" pitchFamily="-110" charset="0"/>
              </a:rPr>
              <a:t>()</a:t>
            </a:r>
            <a:r>
              <a:rPr lang="en-US" dirty="0"/>
              <a:t> method displayed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latin typeface="Courier New" pitchFamily="-110" charset="0"/>
              </a:rPr>
              <a:t>System </a:t>
            </a:r>
            <a:r>
              <a:rPr lang="en-US" dirty="0"/>
              <a:t>object refers to the operating system, and </a:t>
            </a:r>
            <a:r>
              <a:rPr lang="en-US" sz="2800" dirty="0">
                <a:latin typeface="Courier New" pitchFamily="-110" charset="0"/>
              </a:rPr>
              <a:t>out</a:t>
            </a:r>
            <a:r>
              <a:rPr lang="en-US" dirty="0"/>
              <a:t> object refers the OS’s standard output (monitor, console), and </a:t>
            </a:r>
            <a:r>
              <a:rPr lang="en-US" sz="2800" dirty="0">
                <a:latin typeface="Courier New" pitchFamily="-110" charset="0"/>
              </a:rPr>
              <a:t>out</a:t>
            </a:r>
            <a:r>
              <a:rPr lang="en-US" dirty="0"/>
              <a:t>’s </a:t>
            </a:r>
            <a:r>
              <a:rPr lang="en-US" dirty="0" err="1"/>
              <a:t>println</a:t>
            </a:r>
            <a:r>
              <a:rPr lang="en-US" dirty="0"/>
              <a:t>()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yntax invoking a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83" y="3765211"/>
            <a:ext cx="6408640" cy="242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Often we perform an operation on a variable, and then store the result back into that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Java provides </a:t>
            </a:r>
            <a:r>
              <a:rPr lang="en-US" i="1" dirty="0"/>
              <a:t>assignment operators</a:t>
            </a:r>
            <a:r>
              <a:rPr lang="en-US" dirty="0"/>
              <a:t> to simplify that process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the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>
                <a:latin typeface="Courier New" pitchFamily="-110" charset="0"/>
              </a:rPr>
              <a:t>			num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>
                <a:latin typeface="Courier New" pitchFamily="-110" charset="0"/>
              </a:rPr>
              <a:t>			num = num + count;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assignment operators in Java, including the following: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42999" y="1896533"/>
            <a:ext cx="6993467" cy="3699934"/>
            <a:chOff x="820" y="1572"/>
            <a:chExt cx="3928" cy="18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Operator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+=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-=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*=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/=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%=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Example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Equivalent To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>
                <a:latin typeface="Courier New" pitchFamily="-110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>
                <a:latin typeface="Courier New" pitchFamily="-110" charset="0"/>
              </a:rPr>
              <a:t>		result = result / ((total-MIN) % num);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dirty="0"/>
              <a:t>If the operands to the </a:t>
            </a:r>
            <a:r>
              <a:rPr lang="en-US" sz="2800" dirty="0">
                <a:latin typeface="Courier New" pitchFamily="-110" charset="0"/>
              </a:rPr>
              <a:t>+=</a:t>
            </a:r>
            <a:r>
              <a:rPr lang="en-US" dirty="0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dirty="0"/>
              <a:t>The behavior of an assignment operator (</a:t>
            </a:r>
            <a:r>
              <a:rPr lang="en-US" sz="2800" dirty="0">
                <a:latin typeface="Courier New" pitchFamily="-110" charset="0"/>
              </a:rPr>
              <a:t>+=</a:t>
            </a:r>
            <a:r>
              <a:rPr lang="en-US" dirty="0"/>
              <a:t>) is always consistent with the behavior of the corresponding operator (</a:t>
            </a:r>
            <a:r>
              <a:rPr lang="en-US" sz="2800" dirty="0">
                <a:latin typeface="Courier New" pitchFamily="-110" charset="0"/>
              </a:rPr>
              <a:t>+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dirty="0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 dirty="0"/>
              <a:t>These conversions do not change the type of a variable or the value that's stored in it – they only convert a value as part of a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/>
              <a:t>Conversions must be handled carefully to avoid losing information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/>
              <a:t>Widening conversions</a:t>
            </a:r>
            <a:r>
              <a:rPr lang="en-US" sz="2800" dirty="0"/>
              <a:t> are safest because they tend to go from a small data type to a larger one (such as a </a:t>
            </a:r>
            <a:r>
              <a:rPr lang="en-US" sz="2800" dirty="0">
                <a:latin typeface="Courier New" pitchFamily="-110" charset="0"/>
              </a:rPr>
              <a:t>short</a:t>
            </a:r>
            <a:r>
              <a:rPr lang="en-US" sz="2800" dirty="0"/>
              <a:t> to an </a:t>
            </a:r>
            <a:r>
              <a:rPr lang="en-US" sz="2800" dirty="0" err="1">
                <a:latin typeface="Courier New" pitchFamily="-110" charset="0"/>
              </a:rPr>
              <a:t>int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/>
              <a:t>Narrowing conversions</a:t>
            </a:r>
            <a:r>
              <a:rPr lang="en-US" sz="2800" dirty="0"/>
              <a:t> can lose information because they tend to go from a large data type to a smaller one.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/>
              <a:t>In Java, data conversions can occur in three ways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/>
              <a:t>assignment conversion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/>
              <a:t>promotion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/>
              <a:t>casting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 descr="Fig2.5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196" y="1316302"/>
            <a:ext cx="5014239" cy="2955252"/>
          </a:xfrm>
          <a:prstGeom prst="rect">
            <a:avLst/>
          </a:prstGeom>
        </p:spPr>
      </p:pic>
      <p:pic>
        <p:nvPicPr>
          <p:cNvPr id="8" name="Picture 7" descr="Fig2.6.jpe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8045" y="3509937"/>
            <a:ext cx="4467497" cy="2934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8196" y="953414"/>
            <a:ext cx="22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Widening Conversions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0961" y="3031766"/>
            <a:ext cx="235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Narrowing Conversions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i="1" dirty="0"/>
              <a:t>Assignment conversion</a:t>
            </a:r>
            <a:r>
              <a:rPr lang="en-US" sz="2800" dirty="0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If </a:t>
            </a:r>
            <a:r>
              <a:rPr lang="en-US" sz="2800" dirty="0">
                <a:latin typeface="Courier New" pitchFamily="-110" charset="0"/>
              </a:rPr>
              <a:t>money</a:t>
            </a:r>
            <a:r>
              <a:rPr lang="en-US" sz="2800" dirty="0"/>
              <a:t> is a </a:t>
            </a:r>
            <a:r>
              <a:rPr lang="en-US" sz="2800" dirty="0">
                <a:latin typeface="Courier New" pitchFamily="-110" charset="0"/>
              </a:rPr>
              <a:t>float</a:t>
            </a:r>
            <a:r>
              <a:rPr lang="en-US" sz="2800" dirty="0"/>
              <a:t> variable and </a:t>
            </a:r>
            <a:r>
              <a:rPr lang="en-US" sz="2800" dirty="0">
                <a:latin typeface="Courier New" pitchFamily="-110" charset="0"/>
              </a:rPr>
              <a:t>dollars</a:t>
            </a:r>
            <a:r>
              <a:rPr lang="en-US" sz="2800" dirty="0"/>
              <a:t> is an </a:t>
            </a:r>
            <a:r>
              <a:rPr lang="en-US" sz="2800" dirty="0" err="1">
                <a:latin typeface="Courier New" pitchFamily="-110" charset="0"/>
              </a:rPr>
              <a:t>int</a:t>
            </a:r>
            <a:r>
              <a:rPr lang="en-US" sz="2800" dirty="0"/>
              <a:t> variable, the following assignment converts the value in </a:t>
            </a:r>
            <a:r>
              <a:rPr lang="en-US" sz="2800" dirty="0">
                <a:latin typeface="Courier New" pitchFamily="-110" charset="0"/>
              </a:rPr>
              <a:t>dollars</a:t>
            </a:r>
            <a:r>
              <a:rPr lang="en-US" sz="2800" dirty="0"/>
              <a:t> to a </a:t>
            </a:r>
            <a:r>
              <a:rPr lang="en-US" sz="2800" dirty="0">
                <a:latin typeface="Courier New" pitchFamily="-110" charset="0"/>
              </a:rPr>
              <a:t>float</a:t>
            </a:r>
          </a:p>
          <a:p>
            <a:pPr lvl="2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800" dirty="0">
                <a:latin typeface="Courier New" pitchFamily="-110" charset="0"/>
              </a:rPr>
              <a:t>money = dollars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Note that the value or type of </a:t>
            </a:r>
            <a:r>
              <a:rPr lang="en-US" sz="2800" dirty="0">
                <a:latin typeface="Courier New" pitchFamily="-110" charset="0"/>
              </a:rPr>
              <a:t>dollars</a:t>
            </a:r>
            <a:r>
              <a:rPr lang="en-US" sz="2800" dirty="0"/>
              <a:t> did not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i="1" dirty="0"/>
              <a:t>Promotion</a:t>
            </a:r>
            <a:r>
              <a:rPr lang="en-US" dirty="0"/>
              <a:t> happens automatically when operators in expressions convert their operands</a:t>
            </a:r>
          </a:p>
          <a:p>
            <a:pPr>
              <a:spcBef>
                <a:spcPct val="70000"/>
              </a:spcBef>
            </a:pPr>
            <a:r>
              <a:rPr lang="en-US" dirty="0"/>
              <a:t>For example, if </a:t>
            </a:r>
            <a:r>
              <a:rPr lang="en-US" sz="2800" dirty="0">
                <a:latin typeface="Courier New" pitchFamily="-110" charset="0"/>
              </a:rPr>
              <a:t>sum</a:t>
            </a:r>
            <a:r>
              <a:rPr lang="en-US" dirty="0"/>
              <a:t> is a </a:t>
            </a:r>
            <a:r>
              <a:rPr lang="en-US" sz="2800" dirty="0">
                <a:latin typeface="Courier New" pitchFamily="-110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latin typeface="Courier New" pitchFamily="-110" charset="0"/>
              </a:rPr>
              <a:t>count</a:t>
            </a:r>
            <a:r>
              <a:rPr lang="en-US" dirty="0"/>
              <a:t> is an </a:t>
            </a:r>
            <a:r>
              <a:rPr lang="en-US" sz="2800" dirty="0" err="1">
                <a:latin typeface="Courier New" pitchFamily="-110" charset="0"/>
              </a:rPr>
              <a:t>int</a:t>
            </a:r>
            <a:r>
              <a:rPr lang="en-US" dirty="0"/>
              <a:t>, the value of </a:t>
            </a:r>
            <a:r>
              <a:rPr lang="en-US" sz="2800" dirty="0">
                <a:latin typeface="Courier New" pitchFamily="-110" charset="0"/>
              </a:rPr>
              <a:t>count</a:t>
            </a:r>
            <a:r>
              <a:rPr lang="en-US" dirty="0"/>
              <a:t> is converted to a floating point value to perform the following calculation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>
                <a:latin typeface="Courier New" pitchFamily="-110" charset="0"/>
              </a:rPr>
              <a:t>result = sum / count;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i="1" dirty="0"/>
              <a:t>Casting</a:t>
            </a:r>
            <a:r>
              <a:rPr lang="en-US" dirty="0"/>
              <a:t> is the most powerful, and dangerous, technique for conversion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Both widening and narrowing conversions can be accomplished by explicitly casting a value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To cast, the type is put in parentheses in front of the value being converted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For example, if </a:t>
            </a:r>
            <a:r>
              <a:rPr lang="en-US" dirty="0">
                <a:latin typeface="Courier New" pitchFamily="-110" charset="0"/>
              </a:rPr>
              <a:t>total</a:t>
            </a:r>
            <a:r>
              <a:rPr lang="en-US" dirty="0"/>
              <a:t> and </a:t>
            </a:r>
            <a:r>
              <a:rPr lang="en-US" dirty="0">
                <a:latin typeface="Courier New" pitchFamily="-110" charset="0"/>
              </a:rPr>
              <a:t>count</a:t>
            </a:r>
            <a:r>
              <a:rPr lang="en-US" dirty="0"/>
              <a:t> are integers, but we want a floating point result when dividing them, we can cast </a:t>
            </a:r>
            <a:r>
              <a:rPr lang="en-US" dirty="0">
                <a:latin typeface="Courier New" pitchFamily="-110" charset="0"/>
              </a:rPr>
              <a:t>total</a:t>
            </a:r>
            <a:endParaRPr lang="en-US" dirty="0"/>
          </a:p>
          <a:p>
            <a:pPr algn="ctr">
              <a:lnSpc>
                <a:spcPct val="80000"/>
              </a:lnSpc>
              <a:spcBef>
                <a:spcPct val="85000"/>
              </a:spcBef>
              <a:buNone/>
            </a:pPr>
            <a:r>
              <a:rPr lang="en-US" sz="2800" dirty="0">
                <a:latin typeface="Courier New" pitchFamily="-110" charset="0"/>
              </a:rPr>
              <a:t>result = (float) total / count;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9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System.out</a:t>
            </a:r>
            <a:r>
              <a:rPr lang="en-US" dirty="0"/>
              <a:t> object provides another service as well</a:t>
            </a:r>
          </a:p>
          <a:p>
            <a:pPr>
              <a:spcBef>
                <a:spcPct val="9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print()</a:t>
            </a:r>
            <a:r>
              <a:rPr lang="en-US" dirty="0"/>
              <a:t> method is similar to the </a:t>
            </a:r>
            <a:r>
              <a:rPr lang="en-US" sz="2800" dirty="0" err="1">
                <a:latin typeface="Courier New" pitchFamily="-110" charset="0"/>
              </a:rPr>
              <a:t>println</a:t>
            </a:r>
            <a:r>
              <a:rPr lang="en-US" sz="2800" dirty="0">
                <a:latin typeface="Courier New" pitchFamily="-110" charset="0"/>
              </a:rPr>
              <a:t>()</a:t>
            </a:r>
            <a:r>
              <a:rPr lang="en-US" dirty="0"/>
              <a:t> method, except that it does not advance to the next line</a:t>
            </a:r>
          </a:p>
          <a:p>
            <a:pPr>
              <a:spcBef>
                <a:spcPct val="90000"/>
              </a:spcBef>
            </a:pPr>
            <a:r>
              <a:rPr lang="en-US" dirty="0"/>
              <a:t>Therefore anything printed after a </a:t>
            </a:r>
            <a:r>
              <a:rPr lang="en-US" sz="2800" dirty="0">
                <a:latin typeface="Courier New" pitchFamily="-110" charset="0"/>
              </a:rPr>
              <a:t>print</a:t>
            </a:r>
            <a:r>
              <a:rPr lang="en-US" dirty="0"/>
              <a:t> statement will appear on the same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70000"/>
              </a:spcBef>
            </a:pPr>
            <a:r>
              <a:rPr lang="en-US" sz="2800" dirty="0"/>
              <a:t>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sz="2800" dirty="0"/>
              <a:t> class provides convenient methods for reading input values of various types</a:t>
            </a:r>
          </a:p>
          <a:p>
            <a:pPr>
              <a:spcBef>
                <a:spcPct val="7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sz="2800" dirty="0"/>
              <a:t> object can be set up to read input from various sources, including the user typing values on the keyboard</a:t>
            </a:r>
          </a:p>
          <a:p>
            <a:pPr>
              <a:spcBef>
                <a:spcPct val="70000"/>
              </a:spcBef>
            </a:pPr>
            <a:r>
              <a:rPr lang="en-US" sz="2800" dirty="0"/>
              <a:t>Keyboard input is represented by the </a:t>
            </a:r>
            <a:r>
              <a:rPr lang="en-US" sz="2800" dirty="0">
                <a:latin typeface="Courier New" pitchFamily="-110" charset="0"/>
              </a:rPr>
              <a:t>System.in</a:t>
            </a:r>
            <a:r>
              <a:rPr lang="en-US" sz="2800" dirty="0"/>
              <a:t> </a:t>
            </a:r>
            <a:r>
              <a:rPr lang="en-US" sz="2800" dirty="0" smtClean="0"/>
              <a:t>object</a:t>
            </a:r>
          </a:p>
          <a:p>
            <a:pPr>
              <a:spcBef>
                <a:spcPct val="70000"/>
              </a:spcBef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docs.oracle.com/javase/8/docs/api/java/util/Scanner.html</a:t>
            </a:r>
            <a:endParaRPr lang="en-US" sz="2200" dirty="0" smtClean="0"/>
          </a:p>
          <a:p>
            <a:pPr>
              <a:spcBef>
                <a:spcPct val="70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Foundations, 4th Edition, Lewis/</a:t>
            </a:r>
            <a:r>
              <a:rPr lang="en-US" dirty="0" err="1"/>
              <a:t>DePasquale</a:t>
            </a:r>
            <a:r>
              <a:rPr lang="en-US" dirty="0"/>
              <a:t>/Chase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The 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/>
              <a:t> object that reads from the keyboard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>
                <a:latin typeface="Courier New" pitchFamily="-110" charset="0"/>
              </a:rPr>
              <a:t>Scanner scan = new </a:t>
            </a:r>
            <a:r>
              <a:rPr lang="en-US" sz="2400" dirty="0" err="1">
                <a:latin typeface="Courier New" pitchFamily="-110" charset="0"/>
              </a:rPr>
              <a:t>Scanner(System.in</a:t>
            </a:r>
            <a:r>
              <a:rPr lang="en-US" sz="2400" dirty="0">
                <a:latin typeface="Courier New" pitchFamily="-110" charset="0"/>
              </a:rPr>
              <a:t>);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dirty="0">
                <a:latin typeface="Courier New" pitchFamily="-110" charset="0"/>
              </a:rPr>
              <a:t>new</a:t>
            </a:r>
            <a:r>
              <a:rPr lang="en-US" dirty="0"/>
              <a:t> operator creates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Once created,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object can be used to invoke various input methods, such as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>
                <a:latin typeface="Courier New" pitchFamily="-110" charset="0"/>
              </a:rPr>
              <a:t>answer = </a:t>
            </a:r>
            <a:r>
              <a:rPr lang="en-US" sz="2400" dirty="0" err="1">
                <a:latin typeface="Courier New" pitchFamily="-110" charset="0"/>
              </a:rPr>
              <a:t>scan.nextLine</a:t>
            </a:r>
            <a:r>
              <a:rPr lang="en-US" sz="2800" dirty="0">
                <a:latin typeface="Courier New" pitchFamily="-110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 is part of the </a:t>
            </a:r>
            <a:r>
              <a:rPr lang="en-US" sz="2800" dirty="0" err="1">
                <a:latin typeface="Courier New" pitchFamily="-110" charset="0"/>
              </a:rPr>
              <a:t>java.util</a:t>
            </a:r>
            <a:r>
              <a:rPr lang="en-US" dirty="0"/>
              <a:t> class library, and must be imported into a program to be used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 err="1">
                <a:latin typeface="Courier New" pitchFamily="-110" charset="0"/>
              </a:rPr>
              <a:t>nextLine</a:t>
            </a:r>
            <a:r>
              <a:rPr lang="en-US" dirty="0"/>
              <a:t> method reads all of the input until the end of the line is found</a:t>
            </a:r>
          </a:p>
          <a:p>
            <a:pPr>
              <a:spcBef>
                <a:spcPct val="70000"/>
              </a:spcBef>
            </a:pPr>
            <a:r>
              <a:rPr lang="en-US" dirty="0"/>
              <a:t>We'll discuss the details of object creation and class libraries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264847" cy="5102594"/>
          </a:xfrm>
        </p:spPr>
        <p:txBody>
          <a:bodyPr/>
          <a:lstStyle/>
          <a:p>
            <a:r>
              <a:rPr lang="en-US" dirty="0"/>
              <a:t>Some methods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Fig2.7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1000"/>
                    </a14:imgEffect>
                    <a14:imgEffect>
                      <a14:brightnessContrast bright="12000" contrast="35000"/>
                    </a14:imgEffect>
                  </a14:imgLayer>
                </a14:imgProps>
              </a:ext>
            </a:extLst>
          </a:blip>
          <a:srcRect l="3064" t="4286" r="6110" b="2733"/>
          <a:stretch/>
        </p:blipFill>
        <p:spPr>
          <a:xfrm>
            <a:off x="3261947" y="61058"/>
            <a:ext cx="5090746" cy="66272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Echo.java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nextLine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method of the Scanner class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to read a string from the user.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Echo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Reads a character string from the user and prints it.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String message;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Scanner scan = new </a:t>
            </a:r>
            <a:r>
              <a:rPr lang="en-US" sz="1200" dirty="0" err="1">
                <a:latin typeface="Courier New"/>
                <a:cs typeface="Courier New"/>
              </a:rPr>
              <a:t>Scanner(System.in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System.out.println("Enter</a:t>
            </a:r>
            <a:r>
              <a:rPr lang="en-US" sz="1200" dirty="0">
                <a:latin typeface="Courier New"/>
                <a:cs typeface="Courier New"/>
              </a:rPr>
              <a:t> a line of text:");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message = </a:t>
            </a:r>
            <a:r>
              <a:rPr lang="en-US" sz="1200" dirty="0" err="1">
                <a:latin typeface="Courier New"/>
                <a:cs typeface="Courier New"/>
              </a:rPr>
              <a:t>scan.nextLine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System.out.println("You</a:t>
            </a:r>
            <a:r>
              <a:rPr lang="en-US" sz="1200" dirty="0">
                <a:latin typeface="Courier New"/>
                <a:cs typeface="Courier New"/>
              </a:rPr>
              <a:t> entered: \"" + message + "\"");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Unless specified otherwise, </a:t>
            </a:r>
            <a:r>
              <a:rPr lang="en-US" i="1" dirty="0"/>
              <a:t>white space</a:t>
            </a:r>
            <a:r>
              <a:rPr lang="en-US" dirty="0"/>
              <a:t> is used to separate the elements (called </a:t>
            </a:r>
            <a:r>
              <a:rPr lang="en-US" i="1" dirty="0"/>
              <a:t>tokens</a:t>
            </a:r>
            <a:r>
              <a:rPr lang="en-US" dirty="0"/>
              <a:t>) of the input</a:t>
            </a:r>
          </a:p>
          <a:p>
            <a:pPr>
              <a:spcBef>
                <a:spcPct val="70000"/>
              </a:spcBef>
            </a:pPr>
            <a:r>
              <a:rPr lang="en-US" dirty="0"/>
              <a:t>White space includes space characters, tabs, new line characters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next</a:t>
            </a:r>
            <a:r>
              <a:rPr lang="en-US" dirty="0"/>
              <a:t> method of the </a:t>
            </a:r>
            <a:r>
              <a:rPr lang="en-US" sz="2800" dirty="0">
                <a:latin typeface="Courier New" pitchFamily="-110" charset="0"/>
              </a:rPr>
              <a:t>Scanner</a:t>
            </a:r>
            <a:r>
              <a:rPr lang="en-US" dirty="0"/>
              <a:t> class reads the next input token and returns it as a string</a:t>
            </a:r>
          </a:p>
          <a:p>
            <a:pPr>
              <a:spcBef>
                <a:spcPct val="70000"/>
              </a:spcBef>
            </a:pPr>
            <a:r>
              <a:rPr lang="en-US" dirty="0"/>
              <a:t>Methods such as </a:t>
            </a:r>
            <a:r>
              <a:rPr lang="en-US" sz="2800" dirty="0" err="1">
                <a:latin typeface="Courier New" pitchFamily="-110" charset="0"/>
              </a:rPr>
              <a:t>nextInt</a:t>
            </a:r>
            <a:r>
              <a:rPr lang="en-US" dirty="0"/>
              <a:t> and </a:t>
            </a:r>
            <a:r>
              <a:rPr lang="en-US" sz="2800" dirty="0" err="1">
                <a:latin typeface="Courier New" pitchFamily="-110" charset="0"/>
              </a:rPr>
              <a:t>nextDouble</a:t>
            </a:r>
            <a:r>
              <a:rPr lang="en-US" dirty="0"/>
              <a:t> read data of particular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>
                <a:solidFill>
                  <a:srgbClr val="3366FF"/>
                </a:solidFill>
                <a:latin typeface="Courier New"/>
                <a:cs typeface="Courier New"/>
              </a:rPr>
              <a:t>GasMileage.java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Scanner class to read numeric data.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import </a:t>
            </a:r>
            <a:r>
              <a:rPr lang="en-US" sz="1000" dirty="0" err="1">
                <a:latin typeface="Courier New"/>
                <a:cs typeface="Courier New"/>
              </a:rPr>
              <a:t>java.util.Scanner</a:t>
            </a:r>
            <a:r>
              <a:rPr lang="en-US" sz="10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public class </a:t>
            </a:r>
            <a:r>
              <a:rPr lang="en-US" sz="1000" dirty="0" err="1">
                <a:latin typeface="Courier New"/>
                <a:cs typeface="Courier New"/>
              </a:rPr>
              <a:t>GasMileage</a:t>
            </a: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  Calculates fuel efficiency based on values entered by the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public static void </a:t>
            </a:r>
            <a:r>
              <a:rPr lang="en-US" sz="1000" dirty="0" err="1">
                <a:latin typeface="Courier New"/>
                <a:cs typeface="Courier New"/>
              </a:rPr>
              <a:t>main(String</a:t>
            </a:r>
            <a:r>
              <a:rPr lang="en-US" sz="1000" dirty="0">
                <a:latin typeface="Courier New"/>
                <a:cs typeface="Courier New"/>
              </a:rPr>
              <a:t>[]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miles;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double gallons, mpg;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Scanner scan = new </a:t>
            </a:r>
            <a:r>
              <a:rPr lang="en-US" sz="1000" dirty="0" err="1">
                <a:latin typeface="Courier New"/>
                <a:cs typeface="Courier New"/>
              </a:rPr>
              <a:t>Scanner(System.in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System.out.print("Enter</a:t>
            </a:r>
            <a:r>
              <a:rPr lang="en-US" sz="1000" dirty="0">
                <a:latin typeface="Courier New"/>
                <a:cs typeface="Courier New"/>
              </a:rPr>
              <a:t> the number of miles: ");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miles = </a:t>
            </a:r>
            <a:r>
              <a:rPr lang="en-US" sz="1000" dirty="0" err="1">
                <a:latin typeface="Courier New"/>
                <a:cs typeface="Courier New"/>
              </a:rPr>
              <a:t>scan.nextInt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System.out.print("Enter</a:t>
            </a:r>
            <a:r>
              <a:rPr lang="en-US" sz="1000" dirty="0">
                <a:latin typeface="Courier New"/>
                <a:cs typeface="Courier New"/>
              </a:rPr>
              <a:t> the gallons of fuel used: ");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gallons = </a:t>
            </a:r>
            <a:r>
              <a:rPr lang="en-US" sz="1000" dirty="0" err="1">
                <a:latin typeface="Courier New"/>
                <a:cs typeface="Courier New"/>
              </a:rPr>
              <a:t>scan.nextDouble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mpg = miles / gallons;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System.out.println("Miles</a:t>
            </a:r>
            <a:r>
              <a:rPr lang="en-US" sz="1000" dirty="0">
                <a:latin typeface="Courier New"/>
                <a:cs typeface="Courier New"/>
              </a:rPr>
              <a:t> Per Gallon: " + mpg);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Countdown.java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print and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println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Countdown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  Prints two lines of output representing a rocket countdown.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public static void </a:t>
            </a:r>
            <a:r>
              <a:rPr lang="en-US" sz="1200" dirty="0" err="1">
                <a:latin typeface="Courier New"/>
                <a:cs typeface="Courier New"/>
              </a:rPr>
              <a:t>main(String</a:t>
            </a:r>
            <a:r>
              <a:rPr lang="en-US" sz="1200" dirty="0">
                <a:latin typeface="Courier New"/>
                <a:cs typeface="Courier New"/>
              </a:rPr>
              <a:t>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System.out.print("Three</a:t>
            </a:r>
            <a:r>
              <a:rPr lang="en-US" sz="1200" dirty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System.out.print("Two</a:t>
            </a:r>
            <a:r>
              <a:rPr lang="en-US" sz="1200" dirty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System.out.print("One</a:t>
            </a:r>
            <a:r>
              <a:rPr lang="en-US" sz="1200" dirty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System.out.print("Zero</a:t>
            </a:r>
            <a:r>
              <a:rPr lang="en-US" sz="1200" dirty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System.out.println("Liftoff</a:t>
            </a:r>
            <a:r>
              <a:rPr lang="en-US" sz="1200" dirty="0">
                <a:latin typeface="Courier New"/>
                <a:cs typeface="Courier New"/>
              </a:rPr>
              <a:t>!");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// appears on first output line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System.out.println("Houston</a:t>
            </a:r>
            <a:r>
              <a:rPr lang="en-US" sz="1200" dirty="0">
                <a:latin typeface="Courier New"/>
                <a:cs typeface="Courier New"/>
              </a:rPr>
              <a:t>, we have a problem.");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The </a:t>
            </a:r>
            <a:r>
              <a:rPr lang="en-US" i="1" dirty="0"/>
              <a:t>string concatenation operator</a:t>
            </a:r>
            <a:r>
              <a:rPr lang="en-US" dirty="0"/>
              <a:t> (</a:t>
            </a:r>
            <a:r>
              <a:rPr lang="en-US" sz="2800" dirty="0">
                <a:latin typeface="Courier New" pitchFamily="-110" charset="0"/>
              </a:rPr>
              <a:t>+</a:t>
            </a:r>
            <a:r>
              <a:rPr lang="en-US" dirty="0"/>
              <a:t>) is used to append one string to the end of another</a:t>
            </a:r>
          </a:p>
          <a:p>
            <a:pPr algn="ctr">
              <a:spcBef>
                <a:spcPct val="40000"/>
              </a:spcBef>
              <a:buNone/>
            </a:pPr>
            <a:r>
              <a:rPr lang="en-US" dirty="0">
                <a:latin typeface="Courier New" pitchFamily="-110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dirty="0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dirty="0"/>
              <a:t>A string literal cannot be broken across two lines in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>
                <a:solidFill>
                  <a:srgbClr val="3366FF"/>
                </a:solidFill>
                <a:latin typeface="Courier New"/>
                <a:cs typeface="Courier New"/>
              </a:rPr>
              <a:t>Facts.java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concatenation operator and the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  automatic conversion of an integer to a string.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public class Facts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  Prints various facts.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public static void </a:t>
            </a:r>
            <a:r>
              <a:rPr lang="en-US" sz="1000" dirty="0" err="1">
                <a:latin typeface="Courier New"/>
                <a:cs typeface="Courier New"/>
              </a:rPr>
              <a:t>main(String</a:t>
            </a:r>
            <a:r>
              <a:rPr lang="en-US" sz="1000" dirty="0">
                <a:latin typeface="Courier New"/>
                <a:cs typeface="Courier New"/>
              </a:rPr>
              <a:t>[] </a:t>
            </a:r>
            <a:r>
              <a:rPr lang="en-US" sz="1000" dirty="0" err="1">
                <a:latin typeface="Courier New"/>
                <a:cs typeface="Courier New"/>
              </a:rPr>
              <a:t>args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// Strings can be concatenated into one long string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System.out.println("We</a:t>
            </a:r>
            <a:r>
              <a:rPr lang="en-US" sz="1000" dirty="0">
                <a:latin typeface="Courier New"/>
                <a:cs typeface="Courier New"/>
              </a:rPr>
              <a:t> present the following facts for your "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                    + "extracurricular edification:");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</a:t>
            </a:r>
            <a:r>
              <a:rPr lang="en-US" sz="10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// A string can contain numeric digits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System.out.println("Letters</a:t>
            </a:r>
            <a:r>
              <a:rPr lang="en-US" sz="1000" dirty="0">
                <a:latin typeface="Courier New"/>
                <a:cs typeface="Courier New"/>
              </a:rPr>
              <a:t> in the Hawaiian alphabet: 12");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      // A numeric value can be concatenated to a string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System.out.println("Dialing</a:t>
            </a:r>
            <a:r>
              <a:rPr lang="en-US" sz="1000" dirty="0">
                <a:latin typeface="Courier New"/>
                <a:cs typeface="Courier New"/>
              </a:rPr>
              <a:t> code for Antarctica: " + 672);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System.out.println("Year</a:t>
            </a:r>
            <a:r>
              <a:rPr lang="en-US" sz="1000" dirty="0">
                <a:latin typeface="Courier New"/>
                <a:cs typeface="Courier New"/>
              </a:rPr>
              <a:t> in which Leonardo </a:t>
            </a:r>
            <a:r>
              <a:rPr lang="en-US" sz="1000" dirty="0" err="1">
                <a:latin typeface="Courier New"/>
                <a:cs typeface="Courier New"/>
              </a:rPr>
              <a:t>da</a:t>
            </a:r>
            <a:r>
              <a:rPr lang="en-US" sz="1000" dirty="0">
                <a:latin typeface="Courier New"/>
                <a:cs typeface="Courier New"/>
              </a:rPr>
              <a:t> Vinci invented "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                    + "the parachute: " + 1515);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   </a:t>
            </a:r>
            <a:r>
              <a:rPr lang="en-US" sz="1000" dirty="0" err="1">
                <a:latin typeface="Courier New"/>
                <a:cs typeface="Courier New"/>
              </a:rPr>
              <a:t>System.out.println("Speed</a:t>
            </a:r>
            <a:r>
              <a:rPr lang="en-US" sz="1000" dirty="0">
                <a:latin typeface="Courier New"/>
                <a:cs typeface="Courier New"/>
              </a:rPr>
              <a:t> of ketchup: " + 40 + " km per year");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dirty="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i="1" dirty="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i="1" dirty="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u="sng" dirty="0"/>
              <a:t>+ operator is evaluated left to right</a:t>
            </a:r>
            <a:r>
              <a:rPr lang="en-US" dirty="0"/>
              <a:t>, and </a:t>
            </a:r>
            <a:r>
              <a:rPr lang="en-US" u="sng" dirty="0"/>
              <a:t>parentheses can force the order</a:t>
            </a:r>
            <a:r>
              <a:rPr lang="en-US" dirty="0"/>
              <a:t> (same rule as in Math)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3817</Words>
  <Application>Microsoft Office PowerPoint</Application>
  <PresentationFormat>On-screen Show (4:3)</PresentationFormat>
  <Paragraphs>670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Courier New</vt:lpstr>
      <vt:lpstr>Office Theme</vt:lpstr>
      <vt:lpstr>PowerPoint Presentation</vt:lpstr>
      <vt:lpstr>Chapter Scope</vt:lpstr>
      <vt:lpstr>Character Strings</vt:lpstr>
      <vt:lpstr>The println Method</vt:lpstr>
      <vt:lpstr>The print Method</vt:lpstr>
      <vt:lpstr>PowerPoint Presentation</vt:lpstr>
      <vt:lpstr>String Concatenation</vt:lpstr>
      <vt:lpstr>PowerPoint Presentation</vt:lpstr>
      <vt:lpstr>String Concatenation</vt:lpstr>
      <vt:lpstr>PowerPoint Presentation</vt:lpstr>
      <vt:lpstr>Escape Sequences</vt:lpstr>
      <vt:lpstr>Escape Sequences</vt:lpstr>
      <vt:lpstr>PowerPoint Presentation</vt:lpstr>
      <vt:lpstr>Variables</vt:lpstr>
      <vt:lpstr>Variables</vt:lpstr>
      <vt:lpstr>PowerPoint Presentation</vt:lpstr>
      <vt:lpstr>Assignment</vt:lpstr>
      <vt:lpstr>PowerPoint Presentation</vt:lpstr>
      <vt:lpstr>Assignment</vt:lpstr>
      <vt:lpstr>Constants</vt:lpstr>
      <vt:lpstr>Constants</vt:lpstr>
      <vt:lpstr>Primitive Data Types</vt:lpstr>
      <vt:lpstr>Numeric Types</vt:lpstr>
      <vt:lpstr>Characters</vt:lpstr>
      <vt:lpstr>Character Sets</vt:lpstr>
      <vt:lpstr>Characters</vt:lpstr>
      <vt:lpstr>Booleans</vt:lpstr>
      <vt:lpstr>Expressions</vt:lpstr>
      <vt:lpstr>Division and Remainder</vt:lpstr>
      <vt:lpstr>Operator Precedence</vt:lpstr>
      <vt:lpstr>Operator Precedence</vt:lpstr>
      <vt:lpstr>Operator Precedence</vt:lpstr>
      <vt:lpstr>Expression Trees</vt:lpstr>
      <vt:lpstr>Operator Precedence</vt:lpstr>
      <vt:lpstr>PowerPoint Presentation</vt:lpstr>
      <vt:lpstr>Assignment Revisited</vt:lpstr>
      <vt:lpstr>Assignment Revisited</vt:lpstr>
      <vt:lpstr>Increment and Decrement Operators</vt:lpstr>
      <vt:lpstr>Increment and Decrement Operators</vt:lpstr>
      <vt:lpstr>Assignment Operators</vt:lpstr>
      <vt:lpstr>Assignment Operators</vt:lpstr>
      <vt:lpstr>Assignment Operators</vt:lpstr>
      <vt:lpstr>Assignment Operators</vt:lpstr>
      <vt:lpstr>Data Conversions</vt:lpstr>
      <vt:lpstr>Data Conversions</vt:lpstr>
      <vt:lpstr>Data Conversions</vt:lpstr>
      <vt:lpstr>Assignment Conversion</vt:lpstr>
      <vt:lpstr>Promotion</vt:lpstr>
      <vt:lpstr>Casting</vt:lpstr>
      <vt:lpstr>The Scanner Class</vt:lpstr>
      <vt:lpstr>Reading Input</vt:lpstr>
      <vt:lpstr>Reading Input</vt:lpstr>
      <vt:lpstr>xxx</vt:lpstr>
      <vt:lpstr>PowerPoint Presentation</vt:lpstr>
      <vt:lpstr>Input Tokens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Eric Youd</cp:lastModifiedBy>
  <cp:revision>52</cp:revision>
  <dcterms:created xsi:type="dcterms:W3CDTF">2013-08-02T19:24:25Z</dcterms:created>
  <dcterms:modified xsi:type="dcterms:W3CDTF">2018-09-11T19:43:10Z</dcterms:modified>
</cp:coreProperties>
</file>