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layfair Display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7216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72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69849a95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69849a95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69849a95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69849a95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69849a95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69849a95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69849a95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69849a95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69849a95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69849a95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69849a95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69849a95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72163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721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6687aa90b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6687aa90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6687aa90b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6687aa90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6687aa90b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6687aa9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6687aa90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6687aa9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69849a953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69849a95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6687aa90b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6687aa9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671c523a0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671c523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671c523a0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671c523a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69849a95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69849a9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6687aa9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6687aa9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6687aa90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6687aa90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6687aa9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6687aa9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69849a9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69849a9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69849a9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69849a9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69849a95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69849a9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69849a95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69849a95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5626300" y="2338800"/>
            <a:ext cx="3519300" cy="28047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4294967295" type="title"/>
          </p:nvPr>
        </p:nvSpPr>
        <p:spPr>
          <a:xfrm>
            <a:off x="5665875" y="2109525"/>
            <a:ext cx="3519300" cy="25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Práctica</a:t>
            </a:r>
            <a:endParaRPr sz="4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Tarea Procesual</a:t>
            </a:r>
            <a:endParaRPr sz="4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Hito 2 BDA(Base De Datos)</a:t>
            </a:r>
            <a:endParaRPr sz="4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1613650" y="1613650"/>
            <a:ext cx="5143500" cy="19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399996">
            <a:off x="289950" y="1638878"/>
            <a:ext cx="5130900" cy="1853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5">
            <a:alphaModFix/>
          </a:blip>
          <a:srcRect b="0" l="2505" r="1117" t="0"/>
          <a:stretch/>
        </p:blipFill>
        <p:spPr>
          <a:xfrm rot="-5400000">
            <a:off x="2127013" y="1644213"/>
            <a:ext cx="5166875" cy="18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253525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lt1"/>
                </a:solidFill>
              </a:rPr>
              <a:t>9</a:t>
            </a:r>
            <a:r>
              <a:rPr lang="es-419" sz="3500">
                <a:solidFill>
                  <a:schemeClr val="lt1"/>
                </a:solidFill>
              </a:rPr>
              <a:t>. Insertar 3 registros a la tabla creada anteriormente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19100" y="3970400"/>
            <a:ext cx="8305800" cy="755700"/>
          </a:xfrm>
          <a:prstGeom prst="rect">
            <a:avLst/>
          </a:prstGeom>
          <a:solidFill>
            <a:srgbClr val="CC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Con el comando “INSERT INTO” le daremos indicación de los atributos de la tabla y con el comando “VALUES” le daremos valores a las casillas de cada tabla.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48424" l="17594" r="44437" t="27301"/>
          <a:stretch/>
        </p:blipFill>
        <p:spPr>
          <a:xfrm>
            <a:off x="365600" y="1449775"/>
            <a:ext cx="6366325" cy="208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253525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chemeClr val="lt1"/>
                </a:solidFill>
              </a:rPr>
              <a:t>10</a:t>
            </a:r>
            <a:r>
              <a:rPr lang="es-419" sz="4100">
                <a:solidFill>
                  <a:schemeClr val="lt1"/>
                </a:solidFill>
              </a:rPr>
              <a:t>. ¿Cómo se elimina una tabla?</a:t>
            </a:r>
            <a:endParaRPr sz="4100">
              <a:solidFill>
                <a:schemeClr val="lt1"/>
              </a:solidFill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216375" y="1178700"/>
            <a:ext cx="3546000" cy="3763200"/>
          </a:xfrm>
          <a:prstGeom prst="rect">
            <a:avLst/>
          </a:prstGeom>
          <a:solidFill>
            <a:srgbClr val="CC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Una tabla se puede </a:t>
            </a:r>
            <a:r>
              <a:rPr lang="es-419" sz="1600">
                <a:solidFill>
                  <a:schemeClr val="lt1"/>
                </a:solidFill>
              </a:rPr>
              <a:t>eliminar</a:t>
            </a:r>
            <a:r>
              <a:rPr lang="es-419" sz="1600">
                <a:solidFill>
                  <a:schemeClr val="lt1"/>
                </a:solidFill>
              </a:rPr>
              <a:t> de dos maneras distintas…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Ya sea por comando el cual </a:t>
            </a:r>
            <a:r>
              <a:rPr lang="es-419" sz="1600">
                <a:solidFill>
                  <a:schemeClr val="lt1"/>
                </a:solidFill>
              </a:rPr>
              <a:t>sería</a:t>
            </a:r>
            <a:r>
              <a:rPr lang="es-419" sz="1600">
                <a:solidFill>
                  <a:schemeClr val="lt1"/>
                </a:solidFill>
              </a:rPr>
              <a:t> “DROP TABLE ”y enseguida el nombre de la tabla que queremos </a:t>
            </a:r>
            <a:r>
              <a:rPr lang="es-419" sz="1600">
                <a:solidFill>
                  <a:schemeClr val="lt1"/>
                </a:solidFill>
              </a:rPr>
              <a:t>eliminar</a:t>
            </a:r>
            <a:r>
              <a:rPr lang="es-419" sz="1600">
                <a:solidFill>
                  <a:schemeClr val="lt1"/>
                </a:solidFill>
              </a:rPr>
              <a:t> por la manera manual yendo a eliminar directamente la tabla en la lista al lado derecho del SQL </a:t>
            </a:r>
            <a:br>
              <a:rPr lang="es-419" sz="1600">
                <a:solidFill>
                  <a:schemeClr val="lt1"/>
                </a:solidFill>
              </a:rPr>
            </a:br>
            <a:r>
              <a:rPr lang="es-419" sz="1600">
                <a:solidFill>
                  <a:schemeClr val="lt1"/>
                </a:solidFill>
              </a:rPr>
              <a:t>Buscando en “Databases” abriendo la base de datos de la tabla e ingresar en la carpeta de “Tables”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4745" l="0" r="67606" t="14276"/>
          <a:stretch/>
        </p:blipFill>
        <p:spPr>
          <a:xfrm>
            <a:off x="4898075" y="869850"/>
            <a:ext cx="3787874" cy="41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 rot="-5400000">
            <a:off x="2709850" y="2641650"/>
            <a:ext cx="337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EJEMPLO DE</a:t>
            </a:r>
            <a:r>
              <a:rPr lang="es-419" sz="17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s-419" sz="17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MANERA MANUAL</a:t>
            </a:r>
            <a:endParaRPr sz="17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0" y="253525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lt1"/>
                </a:solidFill>
              </a:rPr>
              <a:t>11</a:t>
            </a:r>
            <a:r>
              <a:rPr lang="es-419" sz="4000">
                <a:solidFill>
                  <a:schemeClr val="lt1"/>
                </a:solidFill>
              </a:rPr>
              <a:t>. Crear el diseño para universidad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655550" y="1009225"/>
            <a:ext cx="7816200" cy="3806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UNIVERSIDAD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Nombre_de_la_universidad (VARCHAR = string (PRIMARY KEY))</a:t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Clasificación_de_universidad (VARCHAR = string)</a:t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Sedes_o_facultades (VARCHAR = string)</a:t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Fecha_de_fundación (VARCHAR = string)</a:t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114850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>
                <a:solidFill>
                  <a:schemeClr val="lt1"/>
                </a:solidFill>
              </a:rPr>
              <a:t>12</a:t>
            </a:r>
            <a:r>
              <a:rPr lang="es-419" sz="2900">
                <a:solidFill>
                  <a:schemeClr val="lt1"/>
                </a:solidFill>
              </a:rPr>
              <a:t>. Crear diagrama Entidad Relación E-R para el ejercicio anterior</a:t>
            </a:r>
            <a:endParaRPr sz="2900">
              <a:solidFill>
                <a:schemeClr val="lt1"/>
              </a:solidFill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14263" l="17487" r="21961" t="27281"/>
          <a:stretch/>
        </p:blipFill>
        <p:spPr>
          <a:xfrm>
            <a:off x="542075" y="870550"/>
            <a:ext cx="8093451" cy="4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0" y="0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>
                <a:solidFill>
                  <a:schemeClr val="lt1"/>
                </a:solidFill>
              </a:rPr>
              <a:t>13</a:t>
            </a:r>
            <a:r>
              <a:rPr lang="es-419" sz="3400">
                <a:solidFill>
                  <a:schemeClr val="lt1"/>
                </a:solidFill>
              </a:rPr>
              <a:t>. Crear la tabla universidad en base al diseño anterior</a:t>
            </a:r>
            <a:endParaRPr sz="3400">
              <a:solidFill>
                <a:schemeClr val="lt1"/>
              </a:solidFill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8530" l="16826" r="0" t="18059"/>
          <a:stretch/>
        </p:blipFill>
        <p:spPr>
          <a:xfrm>
            <a:off x="163875" y="669875"/>
            <a:ext cx="8736400" cy="43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0" y="253525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lt1"/>
                </a:solidFill>
              </a:rPr>
              <a:t>14</a:t>
            </a:r>
            <a:r>
              <a:rPr lang="es-419" sz="3500">
                <a:solidFill>
                  <a:schemeClr val="lt1"/>
                </a:solidFill>
              </a:rPr>
              <a:t>. Agregar registros a la tabla creada anteriormente</a:t>
            </a:r>
            <a:endParaRPr sz="3500">
              <a:solidFill>
                <a:schemeClr val="lt1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8531" l="17565" r="18581" t="40442"/>
          <a:stretch/>
        </p:blipFill>
        <p:spPr>
          <a:xfrm>
            <a:off x="151275" y="1260650"/>
            <a:ext cx="8673349" cy="37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>
            <a:off x="566025" y="2891675"/>
            <a:ext cx="6853800" cy="1769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78749" l="16969" r="27339" t="13871"/>
          <a:stretch/>
        </p:blipFill>
        <p:spPr>
          <a:xfrm>
            <a:off x="106500" y="787525"/>
            <a:ext cx="8931000" cy="7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565400" y="1783025"/>
            <a:ext cx="67800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Primero creamos la base de datos con el comando visto en la imagen.</a:t>
            </a:r>
            <a:endParaRPr sz="25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Luego de crear la base de datos con el nombre: “POLLOS_COPA” </a:t>
            </a:r>
            <a:r>
              <a:rPr lang="es-419" sz="2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usaremos</a:t>
            </a:r>
            <a:r>
              <a:rPr lang="es-419" sz="2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el comando: USE POLLOS_COPA para usar la base de datos que creamos.</a:t>
            </a:r>
            <a:endParaRPr sz="25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566025" y="98450"/>
            <a:ext cx="771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15. Realizar 2 inscripciones y el diagrama relación </a:t>
            </a:r>
            <a:endParaRPr sz="2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>
            <a:off x="4208325" y="196875"/>
            <a:ext cx="4540500" cy="307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4266150" y="105200"/>
            <a:ext cx="678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Creamos las tablas correspondientes</a:t>
            </a:r>
            <a:endParaRPr b="1" sz="20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66781" l="17806" r="53797" t="13036"/>
          <a:stretch/>
        </p:blipFill>
        <p:spPr>
          <a:xfrm>
            <a:off x="93550" y="105200"/>
            <a:ext cx="3764074" cy="16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49236" l="18237" r="60726" t="34727"/>
          <a:stretch/>
        </p:blipFill>
        <p:spPr>
          <a:xfrm>
            <a:off x="5014925" y="1776850"/>
            <a:ext cx="3647200" cy="151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4">
            <a:alphaModFix/>
          </a:blip>
          <a:srcRect b="63819" l="18356" r="50124" t="16757"/>
          <a:stretch/>
        </p:blipFill>
        <p:spPr>
          <a:xfrm>
            <a:off x="233800" y="3296526"/>
            <a:ext cx="4386332" cy="151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406075" y="1968800"/>
            <a:ext cx="386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 las tablas creadas debemos usar algo muy importante en cada tabla como lo es el:</a:t>
            </a:r>
            <a:br>
              <a:rPr lang="es-419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s-419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PRIMARY KEY</a:t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5254250" y="3629975"/>
            <a:ext cx="3494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Utilizamos el comando FOREING KEY y REFERENCES  para hacer referencia al “PRIMARY KEY” de las anteriores tablas.</a:t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b="52243" l="18264" r="44107" t="35646"/>
          <a:stretch/>
        </p:blipFill>
        <p:spPr>
          <a:xfrm>
            <a:off x="222075" y="455950"/>
            <a:ext cx="6008081" cy="10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40719" l="17186" r="43752" t="46482"/>
          <a:stretch/>
        </p:blipFill>
        <p:spPr>
          <a:xfrm>
            <a:off x="222075" y="2028175"/>
            <a:ext cx="6008074" cy="10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32037" l="18269" r="43250" t="57275"/>
          <a:stretch/>
        </p:blipFill>
        <p:spPr>
          <a:xfrm>
            <a:off x="222075" y="3752425"/>
            <a:ext cx="6008074" cy="10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222063" y="0"/>
            <a:ext cx="600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Insertamos valores a las tablas </a:t>
            </a:r>
            <a:endParaRPr sz="21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/>
        </p:nvSpPr>
        <p:spPr>
          <a:xfrm>
            <a:off x="5229650" y="3716125"/>
            <a:ext cx="3360600" cy="1154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 la siguiente imágen podemos ver las tablas con los datos ya puestos.</a:t>
            </a:r>
            <a:r>
              <a:rPr lang="es-419"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21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b="8260" l="17088" r="1185" t="36260"/>
          <a:stretch/>
        </p:blipFill>
        <p:spPr>
          <a:xfrm>
            <a:off x="49225" y="60625"/>
            <a:ext cx="9045427" cy="36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656925" y="3716125"/>
            <a:ext cx="3360600" cy="1154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El comando: SELECT * FROM. Podremos ver las tablas.</a:t>
            </a:r>
            <a:endParaRPr sz="21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50400"/>
            <a:ext cx="8268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s-419" sz="4800">
                <a:solidFill>
                  <a:schemeClr val="lt1"/>
                </a:solidFill>
              </a:rPr>
              <a:t>¿Qué son las bases de datos?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89600"/>
            <a:ext cx="3546000" cy="3625200"/>
          </a:xfrm>
          <a:prstGeom prst="rect">
            <a:avLst/>
          </a:prstGeom>
          <a:solidFill>
            <a:srgbClr val="CC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Una base de datos es una herramienta para recopilar y organizar información.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Las bases de datos pueden almacenar información sobre personas, productos, pedidos u otras cosas.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Muchas bases de datos comienzan como una lista en una hoja de cálculo o en un programa de procesamiento de texto.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925" y="1738681"/>
            <a:ext cx="4570200" cy="28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/>
        </p:nvSpPr>
        <p:spPr>
          <a:xfrm>
            <a:off x="222063" y="0"/>
            <a:ext cx="6008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Diagrama Relación</a:t>
            </a:r>
            <a:endParaRPr sz="37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23120" l="18727" r="19669" t="30274"/>
          <a:stretch/>
        </p:blipFill>
        <p:spPr>
          <a:xfrm>
            <a:off x="149450" y="668150"/>
            <a:ext cx="8776024" cy="429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>
            <a:off x="578325" y="787525"/>
            <a:ext cx="7419900" cy="417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b="75533" l="17864" r="56033" t="17883"/>
          <a:stretch/>
        </p:blipFill>
        <p:spPr>
          <a:xfrm>
            <a:off x="615150" y="1464825"/>
            <a:ext cx="4257651" cy="67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/>
          <p:nvPr/>
        </p:nvSpPr>
        <p:spPr>
          <a:xfrm>
            <a:off x="566025" y="3223925"/>
            <a:ext cx="6853800" cy="1673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566025" y="2142125"/>
            <a:ext cx="68538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Primero creamos la base de datos con el comando visto en la imagen.</a:t>
            </a:r>
            <a:endParaRPr sz="25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Luego de crear la base de datos con el nombre: “empresa_que_compra_vehiculos” </a:t>
            </a:r>
            <a:r>
              <a:rPr lang="es-419" sz="2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usaremos</a:t>
            </a:r>
            <a:r>
              <a:rPr lang="es-419" sz="2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el comando: USE empresa_que_compra_vehiculos para usar la base de datos que creamos.</a:t>
            </a:r>
            <a:endParaRPr sz="23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344550" y="98450"/>
            <a:ext cx="8379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16. Crear el modelo entidad relación ER y su código SQL.</a:t>
            </a:r>
            <a:endParaRPr sz="25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615150" y="749725"/>
            <a:ext cx="783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El contexto</a:t>
            </a:r>
            <a:r>
              <a:rPr lang="es-419" sz="2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del </a:t>
            </a:r>
            <a:r>
              <a:rPr lang="es-419" sz="2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análisis</a:t>
            </a:r>
            <a:r>
              <a:rPr lang="es-419" sz="2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es: Una empresa que compra vehículos.</a:t>
            </a:r>
            <a:endParaRPr sz="20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62906" l="17973" r="56578" t="23885"/>
          <a:stretch/>
        </p:blipFill>
        <p:spPr>
          <a:xfrm>
            <a:off x="378200" y="711075"/>
            <a:ext cx="4109874" cy="11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378200" y="126075"/>
            <a:ext cx="775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Creamos las respectivas tablas.</a:t>
            </a:r>
            <a:endParaRPr sz="2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b="48146" l="17974" r="59855" t="36314"/>
          <a:stretch/>
        </p:blipFill>
        <p:spPr>
          <a:xfrm>
            <a:off x="378200" y="1866200"/>
            <a:ext cx="4109874" cy="11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b="23867" l="18099" r="43251" t="50104"/>
          <a:stretch/>
        </p:blipFill>
        <p:spPr>
          <a:xfrm>
            <a:off x="315175" y="3029050"/>
            <a:ext cx="5647775" cy="19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5"/>
          <p:cNvPicPr preferRelativeResize="0"/>
          <p:nvPr/>
        </p:nvPicPr>
        <p:blipFill rotWithShape="1">
          <a:blip r:embed="rId3">
            <a:alphaModFix/>
          </a:blip>
          <a:srcRect b="33607" l="16790" r="15778" t="14616"/>
          <a:stretch/>
        </p:blipFill>
        <p:spPr>
          <a:xfrm>
            <a:off x="191237" y="1235475"/>
            <a:ext cx="8761524" cy="3781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/>
        </p:nvSpPr>
        <p:spPr>
          <a:xfrm>
            <a:off x="340375" y="176500"/>
            <a:ext cx="8383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Agregaremos valores a las tablas creadas</a:t>
            </a:r>
            <a:endParaRPr sz="31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13265" l="17272" r="21497" t="25769"/>
          <a:stretch/>
        </p:blipFill>
        <p:spPr>
          <a:xfrm>
            <a:off x="768975" y="844650"/>
            <a:ext cx="7500976" cy="39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 txBox="1"/>
          <p:nvPr/>
        </p:nvSpPr>
        <p:spPr>
          <a:xfrm>
            <a:off x="768975" y="167550"/>
            <a:ext cx="694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Diagrama Entidad </a:t>
            </a:r>
            <a:r>
              <a:rPr lang="es-419" sz="3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Relación</a:t>
            </a:r>
            <a:r>
              <a:rPr lang="es-419" sz="3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ER</a:t>
            </a:r>
            <a:endParaRPr sz="32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0" y="376550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chemeClr val="lt1"/>
                </a:solidFill>
              </a:rPr>
              <a:t>2. ¿A qué se refiere cuando se habla de base de datos relacionales?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46775" y="2242950"/>
            <a:ext cx="3546000" cy="1848600"/>
          </a:xfrm>
          <a:prstGeom prst="rect">
            <a:avLst/>
          </a:prstGeom>
          <a:solidFill>
            <a:srgbClr val="CC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Se refiere a la colección de información que organiza datos en relaciones predefinidas, en la que los datos se almacenan en una o más tablas o ("relaciones") de columnas y filas.</a:t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800" y="1847013"/>
            <a:ext cx="5026099" cy="26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253525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chemeClr val="lt1"/>
                </a:solidFill>
              </a:rPr>
              <a:t>3. </a:t>
            </a:r>
            <a:r>
              <a:rPr lang="es-419" sz="2800">
                <a:solidFill>
                  <a:schemeClr val="lt1"/>
                </a:solidFill>
              </a:rPr>
              <a:t>¿Qué es el modelo entidad relación y/o diagrama entidad relación?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5385075" y="1823575"/>
            <a:ext cx="3546000" cy="2640600"/>
          </a:xfrm>
          <a:prstGeom prst="rect">
            <a:avLst/>
          </a:prstGeom>
          <a:solidFill>
            <a:srgbClr val="CC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Es un tipo de diagrama de flujo que ilustra cómo las "entidades", como personas, objetos o conceptos, se relacionan entre sí dentro de un sistema.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en el podemos realizar la parte lógica y podremos ordenar y organizar  de la mejor manera.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50" y="1559900"/>
            <a:ext cx="5086700" cy="31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79250" y="543900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</a:rPr>
              <a:t>4. </a:t>
            </a:r>
            <a:r>
              <a:rPr lang="es-419" sz="3000">
                <a:solidFill>
                  <a:schemeClr val="lt1"/>
                </a:solidFill>
              </a:rPr>
              <a:t>¿Cuáles son las figuras que representan en un diagrama entidad relación?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5307100" y="1823575"/>
            <a:ext cx="3546000" cy="2793900"/>
          </a:xfrm>
          <a:prstGeom prst="rect">
            <a:avLst/>
          </a:prstGeom>
          <a:solidFill>
            <a:srgbClr val="CC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chemeClr val="lt1"/>
                </a:solidFill>
              </a:rPr>
              <a:t>Primary Key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s-419" sz="2500">
                <a:solidFill>
                  <a:schemeClr val="lt1"/>
                </a:solidFill>
              </a:rPr>
            </a:br>
            <a:br>
              <a:rPr lang="es-419" sz="2500">
                <a:solidFill>
                  <a:schemeClr val="lt1"/>
                </a:solidFill>
              </a:rPr>
            </a:br>
            <a:r>
              <a:rPr lang="es-419" sz="2500">
                <a:solidFill>
                  <a:schemeClr val="lt1"/>
                </a:solidFill>
              </a:rPr>
              <a:t>Entidad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s-419" sz="2500">
                <a:solidFill>
                  <a:schemeClr val="lt1"/>
                </a:solidFill>
              </a:rPr>
            </a:br>
            <a:endParaRPr sz="2500">
              <a:solidFill>
                <a:schemeClr val="lt1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818275" y="1667025"/>
            <a:ext cx="1776900" cy="755700"/>
          </a:xfrm>
          <a:prstGeom prst="flowChartConnecto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876725" y="1735125"/>
            <a:ext cx="1671600" cy="619500"/>
          </a:xfrm>
          <a:prstGeom prst="flowChartConnecto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Primary Key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5307125" y="2514725"/>
            <a:ext cx="3546000" cy="7557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Atributos</a:t>
            </a:r>
            <a:endParaRPr sz="25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307125" y="4060625"/>
            <a:ext cx="3546000" cy="6195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chemeClr val="lt1"/>
                </a:solidFill>
              </a:rPr>
              <a:t>Relación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818275" y="2606063"/>
            <a:ext cx="1776900" cy="619500"/>
          </a:xfrm>
          <a:prstGeom prst="flowChartConnecto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Atributos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788975" y="3308200"/>
            <a:ext cx="1847100" cy="666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Entidad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876725" y="4057125"/>
            <a:ext cx="1776900" cy="755700"/>
          </a:xfrm>
          <a:prstGeom prst="flowChartDecision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Relación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7" name="Google Shape;97;p17"/>
          <p:cNvCxnSpPr>
            <a:stCxn id="91" idx="6"/>
          </p:cNvCxnSpPr>
          <p:nvPr/>
        </p:nvCxnSpPr>
        <p:spPr>
          <a:xfrm flipH="1" rot="10800000">
            <a:off x="2548325" y="2022375"/>
            <a:ext cx="2688600" cy="2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94" idx="6"/>
            <a:endCxn id="92" idx="1"/>
          </p:cNvCxnSpPr>
          <p:nvPr/>
        </p:nvCxnSpPr>
        <p:spPr>
          <a:xfrm flipH="1" rot="10800000">
            <a:off x="2595175" y="2892713"/>
            <a:ext cx="2712000" cy="23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95" idx="3"/>
          </p:cNvCxnSpPr>
          <p:nvPr/>
        </p:nvCxnSpPr>
        <p:spPr>
          <a:xfrm flipH="1" rot="10800000">
            <a:off x="2636075" y="3612250"/>
            <a:ext cx="2647800" cy="2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>
            <a:stCxn id="96" idx="3"/>
          </p:cNvCxnSpPr>
          <p:nvPr/>
        </p:nvCxnSpPr>
        <p:spPr>
          <a:xfrm>
            <a:off x="2653625" y="4434975"/>
            <a:ext cx="2641800" cy="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0" y="253525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chemeClr val="lt1"/>
                </a:solidFill>
              </a:rPr>
              <a:t>5</a:t>
            </a:r>
            <a:r>
              <a:rPr lang="es-419" sz="2800">
                <a:solidFill>
                  <a:schemeClr val="lt1"/>
                </a:solidFill>
              </a:rPr>
              <a:t>. </a:t>
            </a:r>
            <a:r>
              <a:rPr lang="es-419" sz="2800">
                <a:solidFill>
                  <a:schemeClr val="lt1"/>
                </a:solidFill>
              </a:rPr>
              <a:t>¿Qué es SQL Server y SQL Manager Studio?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868225" y="1823575"/>
            <a:ext cx="3546000" cy="1782000"/>
          </a:xfrm>
          <a:prstGeom prst="rect">
            <a:avLst/>
          </a:prstGeom>
          <a:solidFill>
            <a:srgbClr val="CC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SQL Server Management Studio (SSMS) es un entorno integrado para administrar cualquier infraestructura de SQL. Use SSMS para acceder a todos los componentes de SQL Serve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55525" y="2006575"/>
            <a:ext cx="3546000" cy="141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SQL Server es un sistema de administración de bases de datos que permite cosas como el procesamiento de transacciones y las aplicaciones de análisis.</a:t>
            </a: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0" y="253525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chemeClr val="lt1"/>
                </a:solidFill>
              </a:rPr>
              <a:t>6</a:t>
            </a:r>
            <a:r>
              <a:rPr lang="es-419" sz="3700">
                <a:solidFill>
                  <a:schemeClr val="lt1"/>
                </a:solidFill>
              </a:rPr>
              <a:t>. ¿Cómo se crea una base de datos?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55900" y="1446675"/>
            <a:ext cx="7713300" cy="557700"/>
          </a:xfrm>
          <a:prstGeom prst="rect">
            <a:avLst/>
          </a:prstGeom>
          <a:solidFill>
            <a:srgbClr val="CC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200">
                <a:solidFill>
                  <a:schemeClr val="lt1"/>
                </a:solidFill>
              </a:rPr>
              <a:t>Con el siguiente comando se puede crear una base de datos.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80597" l="16968" r="34933" t="12023"/>
          <a:stretch/>
        </p:blipFill>
        <p:spPr>
          <a:xfrm>
            <a:off x="182150" y="2697825"/>
            <a:ext cx="8642474" cy="88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0" y="253525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lt1"/>
                </a:solidFill>
              </a:rPr>
              <a:t>7</a:t>
            </a:r>
            <a:r>
              <a:rPr lang="es-419" sz="3500">
                <a:solidFill>
                  <a:schemeClr val="lt1"/>
                </a:solidFill>
              </a:rPr>
              <a:t>. ¿Para qué sirve el comando USE?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42425" y="1558825"/>
            <a:ext cx="6654300" cy="1290300"/>
          </a:xfrm>
          <a:prstGeom prst="rect">
            <a:avLst/>
          </a:prstGeom>
          <a:solidFill>
            <a:srgbClr val="CC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100">
                <a:solidFill>
                  <a:schemeClr val="lt1"/>
                </a:solidFill>
              </a:rPr>
              <a:t>El comando USE se utiliza para seleccionar la base de </a:t>
            </a:r>
            <a:r>
              <a:rPr lang="es-419" sz="2100">
                <a:solidFill>
                  <a:schemeClr val="lt1"/>
                </a:solidFill>
              </a:rPr>
              <a:t>datos</a:t>
            </a:r>
            <a:r>
              <a:rPr lang="es-419" sz="2100">
                <a:solidFill>
                  <a:schemeClr val="lt1"/>
                </a:solidFill>
              </a:rPr>
              <a:t> creada o ya creada para poder trabajar en dicha base de datos.</a:t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78558" l="17757" r="66948" t="18565"/>
          <a:stretch/>
        </p:blipFill>
        <p:spPr>
          <a:xfrm>
            <a:off x="497300" y="3807175"/>
            <a:ext cx="7419651" cy="83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1916200" y="3189475"/>
            <a:ext cx="416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EJEMPLO</a:t>
            </a:r>
            <a:endParaRPr b="1" sz="24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253525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00">
                <a:solidFill>
                  <a:schemeClr val="lt1"/>
                </a:solidFill>
              </a:rPr>
              <a:t>8</a:t>
            </a:r>
            <a:r>
              <a:rPr lang="es-419" sz="3100">
                <a:solidFill>
                  <a:schemeClr val="lt1"/>
                </a:solidFill>
              </a:rPr>
              <a:t>. Crear una tabla cualquiera con 3 columnas y su primary key</a:t>
            </a:r>
            <a:endParaRPr sz="3100">
              <a:solidFill>
                <a:schemeClr val="lt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63180" l="18680" r="60776" t="21017"/>
          <a:stretch/>
        </p:blipFill>
        <p:spPr>
          <a:xfrm>
            <a:off x="554700" y="1159800"/>
            <a:ext cx="3440001" cy="148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48563" l="18599" r="62926" t="36736"/>
          <a:stretch/>
        </p:blipFill>
        <p:spPr>
          <a:xfrm>
            <a:off x="5112678" y="1159800"/>
            <a:ext cx="3325349" cy="148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33382" l="18447" r="60595" t="51918"/>
          <a:stretch/>
        </p:blipFill>
        <p:spPr>
          <a:xfrm>
            <a:off x="2852000" y="3290325"/>
            <a:ext cx="3440001" cy="1356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