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ourier Prime" charset="1" panose="00000509000000000000"/>
      <p:regular r:id="rId10"/>
    </p:embeddedFont>
    <p:embeddedFont>
      <p:font typeface="Courier Prime Bold" charset="1" panose="00000809000000000000"/>
      <p:regular r:id="rId11"/>
    </p:embeddedFont>
    <p:embeddedFont>
      <p:font typeface="Courier Prime Italics" charset="1" panose="00000509000000000000"/>
      <p:regular r:id="rId12"/>
    </p:embeddedFont>
    <p:embeddedFont>
      <p:font typeface="Courier Prime Bold Italics" charset="1" panose="00000809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25" Target="slides/slide12.xml" Type="http://schemas.openxmlformats.org/officeDocument/2006/relationships/slide"/><Relationship Id="rId26" Target="slides/slide13.xml" Type="http://schemas.openxmlformats.org/officeDocument/2006/relationships/slide"/><Relationship Id="rId27" Target="slides/slide14.xml" Type="http://schemas.openxmlformats.org/officeDocument/2006/relationships/slide"/><Relationship Id="rId28" Target="slides/slide15.xml" Type="http://schemas.openxmlformats.org/officeDocument/2006/relationships/slide"/><Relationship Id="rId29" Target="slides/slide16.xml" Type="http://schemas.openxmlformats.org/officeDocument/2006/relationships/slide"/><Relationship Id="rId3" Target="viewProps.xml" Type="http://schemas.openxmlformats.org/officeDocument/2006/relationships/viewProps"/><Relationship Id="rId30" Target="slides/slide17.xml" Type="http://schemas.openxmlformats.org/officeDocument/2006/relationships/slide"/><Relationship Id="rId31" Target="slides/slide18.xml" Type="http://schemas.openxmlformats.org/officeDocument/2006/relationships/slide"/><Relationship Id="rId32" Target="slides/slide19.xml" Type="http://schemas.openxmlformats.org/officeDocument/2006/relationships/slide"/><Relationship Id="rId33" Target="slides/slide20.xml" Type="http://schemas.openxmlformats.org/officeDocument/2006/relationships/slide"/><Relationship Id="rId34" Target="slides/slide21.xml" Type="http://schemas.openxmlformats.org/officeDocument/2006/relationships/slide"/><Relationship Id="rId35" Target="slides/slide22.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sp>
        <p:nvSpPr>
          <p:cNvPr name="AutoShape 2" id="2"/>
          <p:cNvSpPr/>
          <p:nvPr/>
        </p:nvSpPr>
        <p:spPr>
          <a:xfrm rot="5400000">
            <a:off x="-3294138" y="4385494"/>
            <a:ext cx="9650362" cy="0"/>
          </a:xfrm>
          <a:prstGeom prst="line">
            <a:avLst/>
          </a:prstGeom>
          <a:ln cap="flat" w="95250">
            <a:solidFill>
              <a:srgbClr val="2D2D35"/>
            </a:solidFill>
            <a:prstDash val="solid"/>
            <a:headEnd type="none" len="sm" w="sm"/>
            <a:tailEnd type="none" len="sm" w="sm"/>
          </a:ln>
        </p:spPr>
      </p:sp>
      <p:sp>
        <p:nvSpPr>
          <p:cNvPr name="TextBox 3" id="3"/>
          <p:cNvSpPr txBox="true"/>
          <p:nvPr/>
        </p:nvSpPr>
        <p:spPr>
          <a:xfrm rot="0">
            <a:off x="2537186" y="2704575"/>
            <a:ext cx="10718760" cy="2636003"/>
          </a:xfrm>
          <a:prstGeom prst="rect">
            <a:avLst/>
          </a:prstGeom>
        </p:spPr>
        <p:txBody>
          <a:bodyPr anchor="t" rtlCol="false" tIns="0" lIns="0" bIns="0" rIns="0">
            <a:spAutoFit/>
          </a:bodyPr>
          <a:lstStyle/>
          <a:p>
            <a:pPr>
              <a:lnSpc>
                <a:spcPts val="10397"/>
              </a:lnSpc>
            </a:pPr>
            <a:r>
              <a:rPr lang="en-US" sz="9120">
                <a:solidFill>
                  <a:srgbClr val="FFFFFF"/>
                </a:solidFill>
                <a:latin typeface="Courier Prime"/>
              </a:rPr>
              <a:t>Propuesta Técnica {</a:t>
            </a:r>
          </a:p>
        </p:txBody>
      </p:sp>
      <p:sp>
        <p:nvSpPr>
          <p:cNvPr name="TextBox 4" id="4"/>
          <p:cNvSpPr txBox="true"/>
          <p:nvPr/>
        </p:nvSpPr>
        <p:spPr>
          <a:xfrm rot="0">
            <a:off x="2415791" y="7091193"/>
            <a:ext cx="2471972" cy="1607392"/>
          </a:xfrm>
          <a:prstGeom prst="rect">
            <a:avLst/>
          </a:prstGeom>
        </p:spPr>
        <p:txBody>
          <a:bodyPr anchor="t" rtlCol="false" tIns="0" lIns="0" bIns="0" rIns="0">
            <a:spAutoFit/>
          </a:bodyPr>
          <a:lstStyle/>
          <a:p>
            <a:pPr>
              <a:lnSpc>
                <a:spcPts val="12477"/>
              </a:lnSpc>
            </a:pPr>
            <a:r>
              <a:rPr lang="en-US" sz="10944">
                <a:solidFill>
                  <a:srgbClr val="FFFFFF"/>
                </a:solidFill>
                <a:latin typeface="Courier Prime"/>
              </a:rPr>
              <a:t>}</a:t>
            </a:r>
          </a:p>
        </p:txBody>
      </p:sp>
      <p:sp>
        <p:nvSpPr>
          <p:cNvPr name="TextBox 5" id="5"/>
          <p:cNvSpPr txBox="true"/>
          <p:nvPr/>
        </p:nvSpPr>
        <p:spPr>
          <a:xfrm rot="0">
            <a:off x="1307851" y="5790868"/>
            <a:ext cx="13787954" cy="4019145"/>
          </a:xfrm>
          <a:prstGeom prst="rect">
            <a:avLst/>
          </a:prstGeom>
        </p:spPr>
        <p:txBody>
          <a:bodyPr anchor="t" rtlCol="false" tIns="0" lIns="0" bIns="0" rIns="0">
            <a:spAutoFit/>
          </a:bodyPr>
          <a:lstStyle/>
          <a:p>
            <a:pPr>
              <a:lnSpc>
                <a:spcPts val="6384"/>
              </a:lnSpc>
            </a:pPr>
            <a:r>
              <a:rPr lang="en-US" sz="4560">
                <a:solidFill>
                  <a:srgbClr val="FF914D"/>
                </a:solidFill>
                <a:latin typeface="Courier Prime"/>
              </a:rPr>
              <a:t>string = “Por”</a:t>
            </a:r>
          </a:p>
          <a:p>
            <a:pPr>
              <a:lnSpc>
                <a:spcPts val="6384"/>
              </a:lnSpc>
            </a:pPr>
            <a:r>
              <a:rPr lang="en-US" sz="4560">
                <a:solidFill>
                  <a:srgbClr val="FF914D"/>
                </a:solidFill>
                <a:latin typeface="Courier Prime"/>
              </a:rPr>
              <a:t>&lt;Por ="Ezquiel Lautano Carvajal Moran",</a:t>
            </a:r>
          </a:p>
          <a:p>
            <a:pPr>
              <a:lnSpc>
                <a:spcPts val="6384"/>
              </a:lnSpc>
            </a:pPr>
            <a:r>
              <a:rPr lang="en-US" sz="4560">
                <a:solidFill>
                  <a:srgbClr val="FF914D"/>
                </a:solidFill>
                <a:latin typeface="Courier Prime"/>
              </a:rPr>
              <a:t>"Beymar Edy Mamani Mamani",</a:t>
            </a:r>
          </a:p>
          <a:p>
            <a:pPr>
              <a:lnSpc>
                <a:spcPts val="6384"/>
              </a:lnSpc>
            </a:pPr>
            <a:r>
              <a:rPr lang="en-US" sz="4560">
                <a:solidFill>
                  <a:srgbClr val="FF914D"/>
                </a:solidFill>
                <a:latin typeface="Courier Prime"/>
              </a:rPr>
              <a:t>"Grisel Areni Masabi Blanco",</a:t>
            </a:r>
          </a:p>
          <a:p>
            <a:pPr>
              <a:lnSpc>
                <a:spcPts val="6384"/>
              </a:lnSpc>
            </a:pPr>
            <a:r>
              <a:rPr lang="en-US" sz="4560">
                <a:solidFill>
                  <a:srgbClr val="FF914D"/>
                </a:solidFill>
                <a:latin typeface="Courier Prime"/>
              </a:rPr>
              <a:t>"Kevin German Paucara Oro",;</a:t>
            </a:r>
          </a:p>
        </p:txBody>
      </p:sp>
      <p:sp>
        <p:nvSpPr>
          <p:cNvPr name="TextBox 6" id="6"/>
          <p:cNvSpPr txBox="true"/>
          <p:nvPr/>
        </p:nvSpPr>
        <p:spPr>
          <a:xfrm rot="0">
            <a:off x="2194891" y="1687047"/>
            <a:ext cx="11259224" cy="474154"/>
          </a:xfrm>
          <a:prstGeom prst="rect">
            <a:avLst/>
          </a:prstGeom>
        </p:spPr>
        <p:txBody>
          <a:bodyPr anchor="t" rtlCol="false" tIns="0" lIns="0" bIns="0" rIns="0">
            <a:spAutoFit/>
          </a:bodyPr>
          <a:lstStyle/>
          <a:p>
            <a:pPr>
              <a:lnSpc>
                <a:spcPts val="3830"/>
              </a:lnSpc>
            </a:pPr>
            <a:r>
              <a:rPr lang="en-US" sz="2736">
                <a:solidFill>
                  <a:srgbClr val="737373"/>
                </a:solidFill>
                <a:latin typeface="Courier Prime"/>
              </a:rPr>
              <a:t>&lt;!--Base de DAtos I--&gt;</a:t>
            </a:r>
          </a:p>
        </p:txBody>
      </p:sp>
      <p:grpSp>
        <p:nvGrpSpPr>
          <p:cNvPr name="Group 7" id="7"/>
          <p:cNvGrpSpPr/>
          <p:nvPr/>
        </p:nvGrpSpPr>
        <p:grpSpPr>
          <a:xfrm rot="0">
            <a:off x="14762002" y="-102870"/>
            <a:ext cx="4230823" cy="10389870"/>
            <a:chOff x="0" y="0"/>
            <a:chExt cx="1543416" cy="3790253"/>
          </a:xfrm>
        </p:grpSpPr>
        <p:sp>
          <p:nvSpPr>
            <p:cNvPr name="Freeform 8" id="8"/>
            <p:cNvSpPr/>
            <p:nvPr/>
          </p:nvSpPr>
          <p:spPr>
            <a:xfrm flipH="false" flipV="false" rot="0">
              <a:off x="0" y="0"/>
              <a:ext cx="1543416" cy="3790253"/>
            </a:xfrm>
            <a:custGeom>
              <a:avLst/>
              <a:gdLst/>
              <a:ahLst/>
              <a:cxnLst/>
              <a:rect r="r" b="b" t="t" l="l"/>
              <a:pathLst>
                <a:path h="3790253" w="1543416">
                  <a:moveTo>
                    <a:pt x="0" y="0"/>
                  </a:moveTo>
                  <a:lnTo>
                    <a:pt x="1543416" y="0"/>
                  </a:lnTo>
                  <a:lnTo>
                    <a:pt x="1543416" y="3790253"/>
                  </a:lnTo>
                  <a:lnTo>
                    <a:pt x="0" y="3790253"/>
                  </a:lnTo>
                  <a:close/>
                </a:path>
              </a:pathLst>
            </a:custGeom>
            <a:solidFill>
              <a:srgbClr val="2D2D35"/>
            </a:solidFill>
          </p:spPr>
        </p:sp>
      </p:grpSp>
      <p:sp>
        <p:nvSpPr>
          <p:cNvPr name="AutoShape 9" id="9"/>
          <p:cNvSpPr/>
          <p:nvPr/>
        </p:nvSpPr>
        <p:spPr>
          <a:xfrm rot="0">
            <a:off x="14666595" y="9210675"/>
            <a:ext cx="1539000" cy="0"/>
          </a:xfrm>
          <a:prstGeom prst="line">
            <a:avLst/>
          </a:prstGeom>
          <a:ln cap="flat" w="47625">
            <a:solidFill>
              <a:srgbClr val="FFFFFF"/>
            </a:solidFill>
            <a:prstDash val="solid"/>
            <a:headEnd type="diamond" len="lg" w="lg"/>
            <a:tailEnd type="arrow" len="sm" w="med"/>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788973" y="815191"/>
            <a:ext cx="16710053" cy="7387730"/>
          </a:xfrm>
          <a:custGeom>
            <a:avLst/>
            <a:gdLst/>
            <a:ahLst/>
            <a:cxnLst/>
            <a:rect r="r" b="b" t="t" l="l"/>
            <a:pathLst>
              <a:path h="7387730" w="16710053">
                <a:moveTo>
                  <a:pt x="0" y="0"/>
                </a:moveTo>
                <a:lnTo>
                  <a:pt x="16710054" y="0"/>
                </a:lnTo>
                <a:lnTo>
                  <a:pt x="16710054" y="7387730"/>
                </a:lnTo>
                <a:lnTo>
                  <a:pt x="0" y="7387730"/>
                </a:lnTo>
                <a:lnTo>
                  <a:pt x="0" y="0"/>
                </a:lnTo>
                <a:close/>
              </a:path>
            </a:pathLst>
          </a:custGeom>
          <a:blipFill>
            <a:blip r:embed="rId2"/>
            <a:stretch>
              <a:fillRect l="-31339" t="-49007" r="-30566" b="-56884"/>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9144000" y="-102870"/>
            <a:ext cx="9314578" cy="10389870"/>
            <a:chOff x="0" y="0"/>
            <a:chExt cx="3397983" cy="3790253"/>
          </a:xfrm>
        </p:grpSpPr>
        <p:sp>
          <p:nvSpPr>
            <p:cNvPr name="Freeform 3" id="3"/>
            <p:cNvSpPr/>
            <p:nvPr/>
          </p:nvSpPr>
          <p:spPr>
            <a:xfrm flipH="false" flipV="false" rot="0">
              <a:off x="0" y="0"/>
              <a:ext cx="3397983" cy="3790253"/>
            </a:xfrm>
            <a:custGeom>
              <a:avLst/>
              <a:gdLst/>
              <a:ahLst/>
              <a:cxnLst/>
              <a:rect r="r" b="b" t="t" l="l"/>
              <a:pathLst>
                <a:path h="3790253" w="3397983">
                  <a:moveTo>
                    <a:pt x="0" y="0"/>
                  </a:moveTo>
                  <a:lnTo>
                    <a:pt x="3397983" y="0"/>
                  </a:lnTo>
                  <a:lnTo>
                    <a:pt x="3397983" y="3790253"/>
                  </a:lnTo>
                  <a:lnTo>
                    <a:pt x="0" y="3790253"/>
                  </a:lnTo>
                  <a:close/>
                </a:path>
              </a:pathLst>
            </a:custGeom>
            <a:solidFill>
              <a:srgbClr val="2D2D35"/>
            </a:solidFill>
          </p:spPr>
        </p:sp>
      </p:grpSp>
      <p:sp>
        <p:nvSpPr>
          <p:cNvPr name="Freeform 4" id="4"/>
          <p:cNvSpPr/>
          <p:nvPr/>
        </p:nvSpPr>
        <p:spPr>
          <a:xfrm flipH="false" flipV="false" rot="0">
            <a:off x="0" y="339366"/>
            <a:ext cx="8063798" cy="8617944"/>
          </a:xfrm>
          <a:custGeom>
            <a:avLst/>
            <a:gdLst/>
            <a:ahLst/>
            <a:cxnLst/>
            <a:rect r="r" b="b" t="t" l="l"/>
            <a:pathLst>
              <a:path h="8617944" w="8063798">
                <a:moveTo>
                  <a:pt x="0" y="0"/>
                </a:moveTo>
                <a:lnTo>
                  <a:pt x="8063798" y="0"/>
                </a:lnTo>
                <a:lnTo>
                  <a:pt x="8063798" y="8617944"/>
                </a:lnTo>
                <a:lnTo>
                  <a:pt x="0" y="8617944"/>
                </a:lnTo>
                <a:lnTo>
                  <a:pt x="0" y="0"/>
                </a:lnTo>
                <a:close/>
              </a:path>
            </a:pathLst>
          </a:custGeom>
          <a:blipFill>
            <a:blip r:embed="rId2"/>
            <a:stretch>
              <a:fillRect l="0" t="-18137" r="-179695" b="-29003"/>
            </a:stretch>
          </a:blipFill>
        </p:spPr>
      </p:sp>
      <p:sp>
        <p:nvSpPr>
          <p:cNvPr name="Freeform 5" id="5"/>
          <p:cNvSpPr/>
          <p:nvPr/>
        </p:nvSpPr>
        <p:spPr>
          <a:xfrm flipH="false" flipV="false" rot="0">
            <a:off x="8317735" y="339366"/>
            <a:ext cx="9304173" cy="7772452"/>
          </a:xfrm>
          <a:custGeom>
            <a:avLst/>
            <a:gdLst/>
            <a:ahLst/>
            <a:cxnLst/>
            <a:rect r="r" b="b" t="t" l="l"/>
            <a:pathLst>
              <a:path h="7772452" w="9304173">
                <a:moveTo>
                  <a:pt x="0" y="0"/>
                </a:moveTo>
                <a:lnTo>
                  <a:pt x="9304173" y="0"/>
                </a:lnTo>
                <a:lnTo>
                  <a:pt x="9304173" y="7772452"/>
                </a:lnTo>
                <a:lnTo>
                  <a:pt x="0" y="7772452"/>
                </a:lnTo>
                <a:lnTo>
                  <a:pt x="0" y="0"/>
                </a:lnTo>
                <a:close/>
              </a:path>
            </a:pathLst>
          </a:custGeom>
          <a:blipFill>
            <a:blip r:embed="rId3"/>
            <a:stretch>
              <a:fillRect l="0" t="-19587" r="-120871" b="-29064"/>
            </a:stretch>
          </a:blipFill>
        </p:spPr>
      </p:sp>
      <p:sp>
        <p:nvSpPr>
          <p:cNvPr name="TextBox 6" id="6"/>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rPr>
              <a: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185099" y="819333"/>
            <a:ext cx="8751892" cy="8985078"/>
          </a:xfrm>
          <a:custGeom>
            <a:avLst/>
            <a:gdLst/>
            <a:ahLst/>
            <a:cxnLst/>
            <a:rect r="r" b="b" t="t" l="l"/>
            <a:pathLst>
              <a:path h="8985078" w="8751892">
                <a:moveTo>
                  <a:pt x="0" y="0"/>
                </a:moveTo>
                <a:lnTo>
                  <a:pt x="8751891" y="0"/>
                </a:lnTo>
                <a:lnTo>
                  <a:pt x="8751891" y="8985078"/>
                </a:lnTo>
                <a:lnTo>
                  <a:pt x="0" y="8985078"/>
                </a:lnTo>
                <a:lnTo>
                  <a:pt x="0" y="0"/>
                </a:lnTo>
                <a:close/>
              </a:path>
            </a:pathLst>
          </a:custGeom>
          <a:blipFill>
            <a:blip r:embed="rId2"/>
            <a:stretch>
              <a:fillRect l="0" t="-17502" r="-178482" b="-35004"/>
            </a:stretch>
          </a:blipFill>
        </p:spPr>
      </p:sp>
      <p:sp>
        <p:nvSpPr>
          <p:cNvPr name="Freeform 3" id="3"/>
          <p:cNvSpPr/>
          <p:nvPr/>
        </p:nvSpPr>
        <p:spPr>
          <a:xfrm flipH="false" flipV="false" rot="0">
            <a:off x="9379833" y="819333"/>
            <a:ext cx="8199391" cy="8633682"/>
          </a:xfrm>
          <a:custGeom>
            <a:avLst/>
            <a:gdLst/>
            <a:ahLst/>
            <a:cxnLst/>
            <a:rect r="r" b="b" t="t" l="l"/>
            <a:pathLst>
              <a:path h="8633682" w="8199391">
                <a:moveTo>
                  <a:pt x="0" y="0"/>
                </a:moveTo>
                <a:lnTo>
                  <a:pt x="8199391" y="0"/>
                </a:lnTo>
                <a:lnTo>
                  <a:pt x="8199391" y="8633681"/>
                </a:lnTo>
                <a:lnTo>
                  <a:pt x="0" y="8633681"/>
                </a:lnTo>
                <a:lnTo>
                  <a:pt x="0" y="0"/>
                </a:lnTo>
                <a:close/>
              </a:path>
            </a:pathLst>
          </a:custGeom>
          <a:blipFill>
            <a:blip r:embed="rId3"/>
            <a:stretch>
              <a:fillRect l="0" t="-21253" r="-183782" b="-3027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761666" y="724154"/>
            <a:ext cx="12777210" cy="8534146"/>
          </a:xfrm>
          <a:custGeom>
            <a:avLst/>
            <a:gdLst/>
            <a:ahLst/>
            <a:cxnLst/>
            <a:rect r="r" b="b" t="t" l="l"/>
            <a:pathLst>
              <a:path h="8534146" w="12777210">
                <a:moveTo>
                  <a:pt x="0" y="0"/>
                </a:moveTo>
                <a:lnTo>
                  <a:pt x="12777210" y="0"/>
                </a:lnTo>
                <a:lnTo>
                  <a:pt x="12777210" y="8534146"/>
                </a:lnTo>
                <a:lnTo>
                  <a:pt x="0" y="8534146"/>
                </a:lnTo>
                <a:lnTo>
                  <a:pt x="0" y="0"/>
                </a:lnTo>
                <a:close/>
              </a:path>
            </a:pathLst>
          </a:custGeom>
          <a:blipFill>
            <a:blip r:embed="rId2"/>
            <a:stretch>
              <a:fillRect l="0" t="-24770" r="-109798" b="-51828"/>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845536"/>
            <a:ext cx="14310971" cy="8046200"/>
          </a:xfrm>
          <a:custGeom>
            <a:avLst/>
            <a:gdLst/>
            <a:ahLst/>
            <a:cxnLst/>
            <a:rect r="r" b="b" t="t" l="l"/>
            <a:pathLst>
              <a:path h="8046200" w="14310971">
                <a:moveTo>
                  <a:pt x="0" y="0"/>
                </a:moveTo>
                <a:lnTo>
                  <a:pt x="14310971" y="0"/>
                </a:lnTo>
                <a:lnTo>
                  <a:pt x="14310971" y="8046201"/>
                </a:lnTo>
                <a:lnTo>
                  <a:pt x="0" y="8046201"/>
                </a:lnTo>
                <a:lnTo>
                  <a:pt x="0" y="0"/>
                </a:lnTo>
                <a:close/>
              </a:path>
            </a:pathLst>
          </a:custGeom>
          <a:blipFill>
            <a:blip r:embed="rId2"/>
            <a:stretch>
              <a:fillRect l="0" t="-26486" r="-107715" b="-81223"/>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488555" y="451043"/>
            <a:ext cx="15268359" cy="8986364"/>
          </a:xfrm>
          <a:custGeom>
            <a:avLst/>
            <a:gdLst/>
            <a:ahLst/>
            <a:cxnLst/>
            <a:rect r="r" b="b" t="t" l="l"/>
            <a:pathLst>
              <a:path h="8986364" w="15268359">
                <a:moveTo>
                  <a:pt x="0" y="0"/>
                </a:moveTo>
                <a:lnTo>
                  <a:pt x="15268359" y="0"/>
                </a:lnTo>
                <a:lnTo>
                  <a:pt x="15268359" y="8986364"/>
                </a:lnTo>
                <a:lnTo>
                  <a:pt x="0" y="8986364"/>
                </a:lnTo>
                <a:lnTo>
                  <a:pt x="0" y="0"/>
                </a:lnTo>
                <a:close/>
              </a:path>
            </a:pathLst>
          </a:custGeom>
          <a:blipFill>
            <a:blip r:embed="rId2"/>
            <a:stretch>
              <a:fillRect l="0" t="-29050" r="-138495" b="-98772"/>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822358" y="754499"/>
            <a:ext cx="14672104" cy="8208498"/>
          </a:xfrm>
          <a:custGeom>
            <a:avLst/>
            <a:gdLst/>
            <a:ahLst/>
            <a:cxnLst/>
            <a:rect r="r" b="b" t="t" l="l"/>
            <a:pathLst>
              <a:path h="8208498" w="14672104">
                <a:moveTo>
                  <a:pt x="0" y="0"/>
                </a:moveTo>
                <a:lnTo>
                  <a:pt x="14672103" y="0"/>
                </a:lnTo>
                <a:lnTo>
                  <a:pt x="14672103" y="8208498"/>
                </a:lnTo>
                <a:lnTo>
                  <a:pt x="0" y="8208498"/>
                </a:lnTo>
                <a:lnTo>
                  <a:pt x="0" y="0"/>
                </a:lnTo>
                <a:close/>
              </a:path>
            </a:pathLst>
          </a:custGeom>
          <a:blipFill>
            <a:blip r:embed="rId2"/>
            <a:stretch>
              <a:fillRect l="0" t="-25603" r="-106689" b="-82106"/>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397518" y="390352"/>
            <a:ext cx="15488067" cy="8532611"/>
          </a:xfrm>
          <a:custGeom>
            <a:avLst/>
            <a:gdLst/>
            <a:ahLst/>
            <a:cxnLst/>
            <a:rect r="r" b="b" t="t" l="l"/>
            <a:pathLst>
              <a:path h="8532611" w="15488067">
                <a:moveTo>
                  <a:pt x="0" y="0"/>
                </a:moveTo>
                <a:lnTo>
                  <a:pt x="15488067" y="0"/>
                </a:lnTo>
                <a:lnTo>
                  <a:pt x="15488067" y="8532611"/>
                </a:lnTo>
                <a:lnTo>
                  <a:pt x="0" y="8532611"/>
                </a:lnTo>
                <a:lnTo>
                  <a:pt x="0" y="0"/>
                </a:lnTo>
                <a:close/>
              </a:path>
            </a:pathLst>
          </a:custGeom>
          <a:blipFill>
            <a:blip r:embed="rId2"/>
            <a:stretch>
              <a:fillRect l="0" t="-26026" r="-100000" b="-78079"/>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3243933" y="726247"/>
            <a:ext cx="10564502" cy="8834507"/>
          </a:xfrm>
          <a:custGeom>
            <a:avLst/>
            <a:gdLst/>
            <a:ahLst/>
            <a:cxnLst/>
            <a:rect r="r" b="b" t="t" l="l"/>
            <a:pathLst>
              <a:path h="8834507" w="10564502">
                <a:moveTo>
                  <a:pt x="0" y="0"/>
                </a:moveTo>
                <a:lnTo>
                  <a:pt x="10564502" y="0"/>
                </a:lnTo>
                <a:lnTo>
                  <a:pt x="10564502" y="8834506"/>
                </a:lnTo>
                <a:lnTo>
                  <a:pt x="0" y="8834506"/>
                </a:lnTo>
                <a:lnTo>
                  <a:pt x="0" y="0"/>
                </a:lnTo>
                <a:close/>
              </a:path>
            </a:pathLst>
          </a:custGeom>
          <a:blipFill>
            <a:blip r:embed="rId2"/>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4114899" y="384731"/>
            <a:ext cx="10594773" cy="9517539"/>
          </a:xfrm>
          <a:custGeom>
            <a:avLst/>
            <a:gdLst/>
            <a:ahLst/>
            <a:cxnLst/>
            <a:rect r="r" b="b" t="t" l="l"/>
            <a:pathLst>
              <a:path h="9517539" w="10594773">
                <a:moveTo>
                  <a:pt x="0" y="0"/>
                </a:moveTo>
                <a:lnTo>
                  <a:pt x="10594773" y="0"/>
                </a:lnTo>
                <a:lnTo>
                  <a:pt x="10594773" y="9517538"/>
                </a:lnTo>
                <a:lnTo>
                  <a:pt x="0" y="9517538"/>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9144000" y="-102870"/>
            <a:ext cx="9314578" cy="10389870"/>
            <a:chOff x="0" y="0"/>
            <a:chExt cx="3397983" cy="3790253"/>
          </a:xfrm>
        </p:grpSpPr>
        <p:sp>
          <p:nvSpPr>
            <p:cNvPr name="Freeform 3" id="3"/>
            <p:cNvSpPr/>
            <p:nvPr/>
          </p:nvSpPr>
          <p:spPr>
            <a:xfrm flipH="false" flipV="false" rot="0">
              <a:off x="0" y="0"/>
              <a:ext cx="3397983" cy="3790253"/>
            </a:xfrm>
            <a:custGeom>
              <a:avLst/>
              <a:gdLst/>
              <a:ahLst/>
              <a:cxnLst/>
              <a:rect r="r" b="b" t="t" l="l"/>
              <a:pathLst>
                <a:path h="3790253" w="3397983">
                  <a:moveTo>
                    <a:pt x="0" y="0"/>
                  </a:moveTo>
                  <a:lnTo>
                    <a:pt x="3397983" y="0"/>
                  </a:lnTo>
                  <a:lnTo>
                    <a:pt x="3397983" y="3790253"/>
                  </a:lnTo>
                  <a:lnTo>
                    <a:pt x="0" y="3790253"/>
                  </a:lnTo>
                  <a:close/>
                </a:path>
              </a:pathLst>
            </a:custGeom>
            <a:solidFill>
              <a:srgbClr val="2D2D35"/>
            </a:solidFill>
          </p:spPr>
        </p:sp>
      </p:grpSp>
      <p:sp>
        <p:nvSpPr>
          <p:cNvPr name="TextBox 4" id="4"/>
          <p:cNvSpPr txBox="true"/>
          <p:nvPr/>
        </p:nvSpPr>
        <p:spPr>
          <a:xfrm rot="0">
            <a:off x="456975" y="1168082"/>
            <a:ext cx="5179073" cy="893445"/>
          </a:xfrm>
          <a:prstGeom prst="rect">
            <a:avLst/>
          </a:prstGeom>
        </p:spPr>
        <p:txBody>
          <a:bodyPr anchor="t" rtlCol="false" tIns="0" lIns="0" bIns="0" rIns="0">
            <a:spAutoFit/>
          </a:bodyPr>
          <a:lstStyle/>
          <a:p>
            <a:pPr>
              <a:lnSpc>
                <a:spcPts val="6839"/>
              </a:lnSpc>
            </a:pPr>
            <a:r>
              <a:rPr lang="en-US" sz="6000">
                <a:solidFill>
                  <a:srgbClr val="FFFFFF"/>
                </a:solidFill>
                <a:latin typeface="Courier Prime"/>
              </a:rPr>
              <a:t>Contenidos</a:t>
            </a:r>
          </a:p>
        </p:txBody>
      </p:sp>
      <p:sp>
        <p:nvSpPr>
          <p:cNvPr name="TextBox 5" id="5"/>
          <p:cNvSpPr txBox="true"/>
          <p:nvPr/>
        </p:nvSpPr>
        <p:spPr>
          <a:xfrm rot="0">
            <a:off x="7173074" y="1823402"/>
            <a:ext cx="11114926" cy="8238490"/>
          </a:xfrm>
          <a:prstGeom prst="rect">
            <a:avLst/>
          </a:prstGeom>
        </p:spPr>
        <p:txBody>
          <a:bodyPr anchor="t" rtlCol="false" tIns="0" lIns="0" bIns="0" rIns="0">
            <a:spAutoFit/>
          </a:bodyPr>
          <a:lstStyle/>
          <a:p>
            <a:pPr>
              <a:lnSpc>
                <a:spcPts val="7279"/>
              </a:lnSpc>
            </a:pPr>
            <a:r>
              <a:rPr lang="en-US" sz="3999">
                <a:solidFill>
                  <a:srgbClr val="FFFFFF"/>
                </a:solidFill>
                <a:latin typeface="Courier Prime"/>
              </a:rPr>
              <a:t>Introducción</a:t>
            </a:r>
          </a:p>
          <a:p>
            <a:pPr>
              <a:lnSpc>
                <a:spcPts val="7279"/>
              </a:lnSpc>
            </a:pPr>
            <a:r>
              <a:rPr lang="en-US" sz="3999">
                <a:solidFill>
                  <a:srgbClr val="FFFFFF"/>
                </a:solidFill>
                <a:latin typeface="Courier Prime"/>
              </a:rPr>
              <a:t>Contexto usado</a:t>
            </a:r>
          </a:p>
          <a:p>
            <a:pPr>
              <a:lnSpc>
                <a:spcPts val="7279"/>
              </a:lnSpc>
            </a:pPr>
            <a:r>
              <a:rPr lang="en-US" sz="3999">
                <a:solidFill>
                  <a:srgbClr val="FFFFFF"/>
                </a:solidFill>
                <a:latin typeface="Courier Prime"/>
              </a:rPr>
              <a:t>Diseño de aplicación</a:t>
            </a:r>
          </a:p>
          <a:p>
            <a:pPr>
              <a:lnSpc>
                <a:spcPts val="7279"/>
              </a:lnSpc>
            </a:pPr>
            <a:r>
              <a:rPr lang="en-US" sz="3999">
                <a:solidFill>
                  <a:srgbClr val="FFFFFF"/>
                </a:solidFill>
                <a:latin typeface="Courier Prime"/>
              </a:rPr>
              <a:t>Modelo Entidad Relación</a:t>
            </a:r>
          </a:p>
          <a:p>
            <a:pPr>
              <a:lnSpc>
                <a:spcPts val="7279"/>
              </a:lnSpc>
            </a:pPr>
            <a:r>
              <a:rPr lang="en-US" sz="3999">
                <a:solidFill>
                  <a:srgbClr val="FFFFFF"/>
                </a:solidFill>
                <a:latin typeface="Courier Prime"/>
              </a:rPr>
              <a:t>Modelo Lógico</a:t>
            </a:r>
          </a:p>
          <a:p>
            <a:pPr>
              <a:lnSpc>
                <a:spcPts val="7279"/>
              </a:lnSpc>
            </a:pPr>
            <a:r>
              <a:rPr lang="en-US" sz="3999">
                <a:solidFill>
                  <a:srgbClr val="FFFFFF"/>
                </a:solidFill>
                <a:latin typeface="Courier Prime"/>
              </a:rPr>
              <a:t>Creación de tablas</a:t>
            </a:r>
          </a:p>
          <a:p>
            <a:pPr>
              <a:lnSpc>
                <a:spcPts val="7279"/>
              </a:lnSpc>
            </a:pPr>
            <a:r>
              <a:rPr lang="en-US" sz="3999">
                <a:solidFill>
                  <a:srgbClr val="FFFFFF"/>
                </a:solidFill>
                <a:latin typeface="Courier Prime"/>
              </a:rPr>
              <a:t>Consultas de registros de las tablas</a:t>
            </a:r>
          </a:p>
          <a:p>
            <a:pPr>
              <a:lnSpc>
                <a:spcPts val="7279"/>
              </a:lnSpc>
            </a:pPr>
            <a:r>
              <a:rPr lang="en-US" sz="3999">
                <a:solidFill>
                  <a:srgbClr val="FFFFFF"/>
                </a:solidFill>
                <a:latin typeface="Courier Prime"/>
              </a:rPr>
              <a:t>Concluciones</a:t>
            </a:r>
          </a:p>
          <a:p>
            <a:pPr>
              <a:lnSpc>
                <a:spcPts val="7279"/>
              </a:lnSpc>
            </a:pPr>
          </a:p>
        </p:txBody>
      </p:sp>
      <p:sp>
        <p:nvSpPr>
          <p:cNvPr name="TextBox 6" id="6"/>
          <p:cNvSpPr txBox="true"/>
          <p:nvPr/>
        </p:nvSpPr>
        <p:spPr>
          <a:xfrm rot="0">
            <a:off x="5636048" y="1823402"/>
            <a:ext cx="1167193" cy="7314565"/>
          </a:xfrm>
          <a:prstGeom prst="rect">
            <a:avLst/>
          </a:prstGeom>
        </p:spPr>
        <p:txBody>
          <a:bodyPr anchor="t" rtlCol="false" tIns="0" lIns="0" bIns="0" rIns="0">
            <a:spAutoFit/>
          </a:bodyPr>
          <a:lstStyle/>
          <a:p>
            <a:pPr algn="r">
              <a:lnSpc>
                <a:spcPts val="7279"/>
              </a:lnSpc>
            </a:pPr>
            <a:r>
              <a:rPr lang="en-US" sz="3999">
                <a:solidFill>
                  <a:srgbClr val="FF914D"/>
                </a:solidFill>
                <a:latin typeface="Courier Prime"/>
              </a:rPr>
              <a:t>01</a:t>
            </a:r>
          </a:p>
          <a:p>
            <a:pPr algn="r">
              <a:lnSpc>
                <a:spcPts val="7279"/>
              </a:lnSpc>
            </a:pPr>
            <a:r>
              <a:rPr lang="en-US" sz="3999">
                <a:solidFill>
                  <a:srgbClr val="FF914D"/>
                </a:solidFill>
                <a:latin typeface="Courier Prime"/>
              </a:rPr>
              <a:t>02</a:t>
            </a:r>
          </a:p>
          <a:p>
            <a:pPr algn="r">
              <a:lnSpc>
                <a:spcPts val="7279"/>
              </a:lnSpc>
            </a:pPr>
            <a:r>
              <a:rPr lang="en-US" sz="3999">
                <a:solidFill>
                  <a:srgbClr val="FF914D"/>
                </a:solidFill>
                <a:latin typeface="Courier Prime"/>
              </a:rPr>
              <a:t>03</a:t>
            </a:r>
          </a:p>
          <a:p>
            <a:pPr algn="r">
              <a:lnSpc>
                <a:spcPts val="7279"/>
              </a:lnSpc>
            </a:pPr>
            <a:r>
              <a:rPr lang="en-US" sz="3999">
                <a:solidFill>
                  <a:srgbClr val="FF914D"/>
                </a:solidFill>
                <a:latin typeface="Courier Prime"/>
              </a:rPr>
              <a:t>04</a:t>
            </a:r>
          </a:p>
          <a:p>
            <a:pPr algn="r">
              <a:lnSpc>
                <a:spcPts val="7279"/>
              </a:lnSpc>
            </a:pPr>
            <a:r>
              <a:rPr lang="en-US" sz="3999">
                <a:solidFill>
                  <a:srgbClr val="FF914D"/>
                </a:solidFill>
                <a:latin typeface="Courier Prime"/>
              </a:rPr>
              <a:t>05</a:t>
            </a:r>
          </a:p>
          <a:p>
            <a:pPr algn="r">
              <a:lnSpc>
                <a:spcPts val="7279"/>
              </a:lnSpc>
            </a:pPr>
            <a:r>
              <a:rPr lang="en-US" sz="3999">
                <a:solidFill>
                  <a:srgbClr val="FF914D"/>
                </a:solidFill>
                <a:latin typeface="Courier Prime"/>
              </a:rPr>
              <a:t>06</a:t>
            </a:r>
          </a:p>
          <a:p>
            <a:pPr algn="r">
              <a:lnSpc>
                <a:spcPts val="7279"/>
              </a:lnSpc>
            </a:pPr>
            <a:r>
              <a:rPr lang="en-US" sz="3999">
                <a:solidFill>
                  <a:srgbClr val="FF914D"/>
                </a:solidFill>
                <a:latin typeface="Courier Prime"/>
              </a:rPr>
              <a:t>07</a:t>
            </a:r>
          </a:p>
          <a:p>
            <a:pPr algn="r">
              <a:lnSpc>
                <a:spcPts val="7279"/>
              </a:lnSpc>
            </a:pPr>
            <a:r>
              <a:rPr lang="en-US" sz="3999">
                <a:solidFill>
                  <a:srgbClr val="FF914D"/>
                </a:solidFill>
                <a:latin typeface="Courier Prime"/>
              </a:rPr>
              <a:t>08</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4490404" y="315972"/>
            <a:ext cx="10394479" cy="9559309"/>
          </a:xfrm>
          <a:custGeom>
            <a:avLst/>
            <a:gdLst/>
            <a:ahLst/>
            <a:cxnLst/>
            <a:rect r="r" b="b" t="t" l="l"/>
            <a:pathLst>
              <a:path h="9559309" w="10394479">
                <a:moveTo>
                  <a:pt x="0" y="0"/>
                </a:moveTo>
                <a:lnTo>
                  <a:pt x="10394479" y="0"/>
                </a:lnTo>
                <a:lnTo>
                  <a:pt x="10394479" y="9559309"/>
                </a:lnTo>
                <a:lnTo>
                  <a:pt x="0" y="9559309"/>
                </a:lnTo>
                <a:lnTo>
                  <a:pt x="0" y="0"/>
                </a:lnTo>
                <a:close/>
              </a:path>
            </a:pathLst>
          </a:custGeom>
          <a:blipFill>
            <a:blip r:embed="rId2"/>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3441955" y="224791"/>
            <a:ext cx="12575896" cy="9218714"/>
          </a:xfrm>
          <a:custGeom>
            <a:avLst/>
            <a:gdLst/>
            <a:ahLst/>
            <a:cxnLst/>
            <a:rect r="r" b="b" t="t" l="l"/>
            <a:pathLst>
              <a:path h="9218714" w="12575896">
                <a:moveTo>
                  <a:pt x="0" y="0"/>
                </a:moveTo>
                <a:lnTo>
                  <a:pt x="12575897" y="0"/>
                </a:lnTo>
                <a:lnTo>
                  <a:pt x="12575897" y="9218714"/>
                </a:lnTo>
                <a:lnTo>
                  <a:pt x="0" y="9218714"/>
                </a:lnTo>
                <a:lnTo>
                  <a:pt x="0" y="0"/>
                </a:lnTo>
                <a:close/>
              </a:path>
            </a:pathLst>
          </a:custGeom>
          <a:blipFill>
            <a:blip r:embed="rId2"/>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sp>
        <p:nvSpPr>
          <p:cNvPr name="TextBox 2" id="2"/>
          <p:cNvSpPr txBox="true"/>
          <p:nvPr/>
        </p:nvSpPr>
        <p:spPr>
          <a:xfrm rot="0">
            <a:off x="1028700" y="1887903"/>
            <a:ext cx="15395763" cy="7556634"/>
          </a:xfrm>
          <a:prstGeom prst="rect">
            <a:avLst/>
          </a:prstGeom>
        </p:spPr>
        <p:txBody>
          <a:bodyPr anchor="t" rtlCol="false" tIns="0" lIns="0" bIns="0" rIns="0">
            <a:spAutoFit/>
          </a:bodyPr>
          <a:lstStyle/>
          <a:p>
            <a:pPr algn="ctr">
              <a:lnSpc>
                <a:spcPts val="3344"/>
              </a:lnSpc>
              <a:spcBef>
                <a:spcPct val="0"/>
              </a:spcBef>
            </a:pPr>
            <a:r>
              <a:rPr lang="en-US" sz="2934">
                <a:solidFill>
                  <a:srgbClr val="FFFFFF"/>
                </a:solidFill>
                <a:latin typeface="Courier Prime"/>
              </a:rPr>
              <a:t>Se puso en práctica todo el conocimiento adquirido, el desarrollo de la base de datos cumplio las espectavivas y objetivos previstos anteriormente desarrollando una base de datos para el control y registro de uno o varios colegios, esto se denota en el código con la creación de las diferentes tablas con diferentes registros que tiene cada una de las tablas, así mismo se observa en la función que cumple cada una de ellas.</a:t>
            </a:r>
          </a:p>
          <a:p>
            <a:pPr algn="ctr">
              <a:lnSpc>
                <a:spcPts val="3344"/>
              </a:lnSpc>
              <a:spcBef>
                <a:spcPct val="0"/>
              </a:spcBef>
            </a:pPr>
            <a:r>
              <a:rPr lang="en-US" sz="2934">
                <a:solidFill>
                  <a:srgbClr val="FFFFFF"/>
                </a:solidFill>
                <a:latin typeface="Courier Prime"/>
              </a:rPr>
              <a:t>El uso de base de datos en sql server nos ayuda mucho en el llenado de datos y así mismo darle un uso como las consultas personalizadas.</a:t>
            </a:r>
          </a:p>
          <a:p>
            <a:pPr algn="ctr">
              <a:lnSpc>
                <a:spcPts val="3344"/>
              </a:lnSpc>
              <a:spcBef>
                <a:spcPct val="0"/>
              </a:spcBef>
            </a:pPr>
            <a:r>
              <a:rPr lang="en-US" sz="2934">
                <a:solidFill>
                  <a:srgbClr val="FFFFFF"/>
                </a:solidFill>
                <a:latin typeface="Courier Prime"/>
              </a:rPr>
              <a:t>Las consultas nos ayudan mucho a ver datos o ciertos datos de los datos que tenemos en las tablas y es muy importante su conocimiento.</a:t>
            </a:r>
          </a:p>
          <a:p>
            <a:pPr algn="ctr">
              <a:lnSpc>
                <a:spcPts val="3344"/>
              </a:lnSpc>
              <a:spcBef>
                <a:spcPct val="0"/>
              </a:spcBef>
            </a:pPr>
            <a:r>
              <a:rPr lang="en-US" sz="2934">
                <a:solidFill>
                  <a:srgbClr val="FFFFFF"/>
                </a:solidFill>
                <a:latin typeface="Courier Prime"/>
              </a:rPr>
              <a:t>las funciones como count sum etc saber su uso es importante para tener un filtrado de datos más atinado al proyecto en este caso en registros de datos de uno o varios colegios,</a:t>
            </a:r>
          </a:p>
          <a:p>
            <a:pPr algn="ctr">
              <a:lnSpc>
                <a:spcPts val="3344"/>
              </a:lnSpc>
              <a:spcBef>
                <a:spcPct val="0"/>
              </a:spcBef>
            </a:pPr>
            <a:r>
              <a:rPr lang="en-US" sz="2934">
                <a:solidFill>
                  <a:srgbClr val="FFFFFF"/>
                </a:solidFill>
                <a:latin typeface="Courier Prime"/>
              </a:rPr>
              <a:t>Saber usar Sql nos ayudo mucho en trabajos como este en el llenado de datos de este caso un colegio y varios colegios asi llevando datos de estudiantes y todo el personal del colegio de manera eficiente y asi mismo tener todo guardado y listo para su uso.</a:t>
            </a:r>
          </a:p>
        </p:txBody>
      </p:sp>
      <p:sp>
        <p:nvSpPr>
          <p:cNvPr name="TextBox 3" id="3"/>
          <p:cNvSpPr txBox="true"/>
          <p:nvPr/>
        </p:nvSpPr>
        <p:spPr>
          <a:xfrm rot="0">
            <a:off x="331422" y="1038225"/>
            <a:ext cx="15395763" cy="431934"/>
          </a:xfrm>
          <a:prstGeom prst="rect">
            <a:avLst/>
          </a:prstGeom>
        </p:spPr>
        <p:txBody>
          <a:bodyPr anchor="t" rtlCol="false" tIns="0" lIns="0" bIns="0" rIns="0">
            <a:spAutoFit/>
          </a:bodyPr>
          <a:lstStyle/>
          <a:p>
            <a:pPr algn="ctr">
              <a:lnSpc>
                <a:spcPts val="3344"/>
              </a:lnSpc>
              <a:spcBef>
                <a:spcPct val="0"/>
              </a:spcBef>
            </a:pPr>
            <a:r>
              <a:rPr lang="en-US" sz="2934">
                <a:solidFill>
                  <a:srgbClr val="FFFFFF"/>
                </a:solidFill>
                <a:latin typeface="Courier Prime"/>
              </a:rPr>
              <a:t>Conclusiones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170578" y="-102870"/>
            <a:ext cx="9314578" cy="10389870"/>
            <a:chOff x="0" y="0"/>
            <a:chExt cx="3397983" cy="3790253"/>
          </a:xfrm>
        </p:grpSpPr>
        <p:sp>
          <p:nvSpPr>
            <p:cNvPr name="Freeform 3" id="3"/>
            <p:cNvSpPr/>
            <p:nvPr/>
          </p:nvSpPr>
          <p:spPr>
            <a:xfrm flipH="false" flipV="false" rot="0">
              <a:off x="0" y="0"/>
              <a:ext cx="3397983" cy="3790253"/>
            </a:xfrm>
            <a:custGeom>
              <a:avLst/>
              <a:gdLst/>
              <a:ahLst/>
              <a:cxnLst/>
              <a:rect r="r" b="b" t="t" l="l"/>
              <a:pathLst>
                <a:path h="3790253" w="3397983">
                  <a:moveTo>
                    <a:pt x="0" y="0"/>
                  </a:moveTo>
                  <a:lnTo>
                    <a:pt x="3397983" y="0"/>
                  </a:lnTo>
                  <a:lnTo>
                    <a:pt x="3397983" y="3790253"/>
                  </a:lnTo>
                  <a:lnTo>
                    <a:pt x="0" y="3790253"/>
                  </a:lnTo>
                  <a:close/>
                </a:path>
              </a:pathLst>
            </a:custGeom>
            <a:solidFill>
              <a:srgbClr val="2D2D35"/>
            </a:solidFill>
          </p:spPr>
        </p:sp>
      </p:grpSp>
      <p:sp>
        <p:nvSpPr>
          <p:cNvPr name="TextBox 4" id="4"/>
          <p:cNvSpPr txBox="true"/>
          <p:nvPr/>
        </p:nvSpPr>
        <p:spPr>
          <a:xfrm rot="0">
            <a:off x="1028700" y="1047750"/>
            <a:ext cx="7031406" cy="582930"/>
          </a:xfrm>
          <a:prstGeom prst="rect">
            <a:avLst/>
          </a:prstGeom>
        </p:spPr>
        <p:txBody>
          <a:bodyPr anchor="t" rtlCol="false" tIns="0" lIns="0" bIns="0" rIns="0">
            <a:spAutoFit/>
          </a:bodyPr>
          <a:lstStyle/>
          <a:p>
            <a:pPr>
              <a:lnSpc>
                <a:spcPts val="4559"/>
              </a:lnSpc>
            </a:pPr>
            <a:r>
              <a:rPr lang="en-US" sz="3999">
                <a:solidFill>
                  <a:srgbClr val="FFFFFF"/>
                </a:solidFill>
                <a:latin typeface="Courier Prime"/>
              </a:rPr>
              <a:t>Introducción {</a:t>
            </a:r>
          </a:p>
        </p:txBody>
      </p:sp>
      <p:sp>
        <p:nvSpPr>
          <p:cNvPr name="TextBox 5" id="5"/>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rPr>
              <a:t>}</a:t>
            </a:r>
          </a:p>
        </p:txBody>
      </p:sp>
      <p:sp>
        <p:nvSpPr>
          <p:cNvPr name="TextBox 6" id="6"/>
          <p:cNvSpPr txBox="true"/>
          <p:nvPr/>
        </p:nvSpPr>
        <p:spPr>
          <a:xfrm rot="0">
            <a:off x="829028" y="2503247"/>
            <a:ext cx="16079189" cy="5130012"/>
          </a:xfrm>
          <a:prstGeom prst="rect">
            <a:avLst/>
          </a:prstGeom>
        </p:spPr>
        <p:txBody>
          <a:bodyPr anchor="t" rtlCol="false" tIns="0" lIns="0" bIns="0" rIns="0">
            <a:spAutoFit/>
          </a:bodyPr>
          <a:lstStyle/>
          <a:p>
            <a:pPr algn="just">
              <a:lnSpc>
                <a:spcPts val="4090"/>
              </a:lnSpc>
            </a:pPr>
            <a:r>
              <a:rPr lang="en-US" sz="3007">
                <a:solidFill>
                  <a:srgbClr val="FFFFFF"/>
                </a:solidFill>
                <a:latin typeface="Courier Prime"/>
              </a:rPr>
              <a:t>El objetivo escencial del proyecto es crear una base de datos para poder manejar un sistema de varios colegios.</a:t>
            </a:r>
          </a:p>
          <a:p>
            <a:pPr algn="just">
              <a:lnSpc>
                <a:spcPts val="4090"/>
              </a:lnSpc>
            </a:pPr>
            <a:r>
              <a:rPr lang="en-US" sz="3007">
                <a:solidFill>
                  <a:srgbClr val="FFFFFF"/>
                </a:solidFill>
                <a:latin typeface="Courier Prime"/>
              </a:rPr>
              <a:t>Es decir que se pueda almacenar los datos de las diferentes personas que interactúan dentro un colegio como: director, secretari@s, profesores, estudiantes y otras personas que tengan algun cargo dentro el colegio.</a:t>
            </a:r>
          </a:p>
          <a:p>
            <a:pPr algn="just">
              <a:lnSpc>
                <a:spcPts val="4090"/>
              </a:lnSpc>
            </a:pPr>
            <a:r>
              <a:rPr lang="en-US" sz="3007">
                <a:solidFill>
                  <a:srgbClr val="FFFFFF"/>
                </a:solidFill>
                <a:latin typeface="Courier Prime"/>
              </a:rPr>
              <a:t>El fin del proyecto es tener una base de datos con el registro de los datos personales y otros que sean necesarios para poder tener un buen desarrollo de la base de datos.</a:t>
            </a:r>
          </a:p>
          <a:p>
            <a:pPr algn="just">
              <a:lnSpc>
                <a:spcPts val="4090"/>
              </a:lnSpc>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170578" y="-102870"/>
            <a:ext cx="9314578" cy="10389870"/>
            <a:chOff x="0" y="0"/>
            <a:chExt cx="3397983" cy="3790253"/>
          </a:xfrm>
        </p:grpSpPr>
        <p:sp>
          <p:nvSpPr>
            <p:cNvPr name="Freeform 3" id="3"/>
            <p:cNvSpPr/>
            <p:nvPr/>
          </p:nvSpPr>
          <p:spPr>
            <a:xfrm flipH="false" flipV="false" rot="0">
              <a:off x="0" y="0"/>
              <a:ext cx="3397983" cy="3790253"/>
            </a:xfrm>
            <a:custGeom>
              <a:avLst/>
              <a:gdLst/>
              <a:ahLst/>
              <a:cxnLst/>
              <a:rect r="r" b="b" t="t" l="l"/>
              <a:pathLst>
                <a:path h="3790253" w="3397983">
                  <a:moveTo>
                    <a:pt x="0" y="0"/>
                  </a:moveTo>
                  <a:lnTo>
                    <a:pt x="3397983" y="0"/>
                  </a:lnTo>
                  <a:lnTo>
                    <a:pt x="3397983" y="3790253"/>
                  </a:lnTo>
                  <a:lnTo>
                    <a:pt x="0" y="3790253"/>
                  </a:lnTo>
                  <a:close/>
                </a:path>
              </a:pathLst>
            </a:custGeom>
            <a:solidFill>
              <a:srgbClr val="2D2D35"/>
            </a:solidFill>
          </p:spPr>
        </p:sp>
      </p:grpSp>
      <p:sp>
        <p:nvSpPr>
          <p:cNvPr name="TextBox 4" id="4"/>
          <p:cNvSpPr txBox="true"/>
          <p:nvPr/>
        </p:nvSpPr>
        <p:spPr>
          <a:xfrm rot="0">
            <a:off x="1028700" y="1047750"/>
            <a:ext cx="7031406" cy="582930"/>
          </a:xfrm>
          <a:prstGeom prst="rect">
            <a:avLst/>
          </a:prstGeom>
        </p:spPr>
        <p:txBody>
          <a:bodyPr anchor="t" rtlCol="false" tIns="0" lIns="0" bIns="0" rIns="0">
            <a:spAutoFit/>
          </a:bodyPr>
          <a:lstStyle/>
          <a:p>
            <a:pPr>
              <a:lnSpc>
                <a:spcPts val="4559"/>
              </a:lnSpc>
            </a:pPr>
            <a:r>
              <a:rPr lang="en-US" sz="3999">
                <a:solidFill>
                  <a:srgbClr val="FFFFFF"/>
                </a:solidFill>
                <a:latin typeface="Courier Prime"/>
              </a:rPr>
              <a:t>Contexto usado {</a:t>
            </a:r>
          </a:p>
        </p:txBody>
      </p:sp>
      <p:sp>
        <p:nvSpPr>
          <p:cNvPr name="TextBox 5" id="5"/>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rPr>
              <a:t>}</a:t>
            </a:r>
          </a:p>
        </p:txBody>
      </p:sp>
      <p:sp>
        <p:nvSpPr>
          <p:cNvPr name="TextBox 6" id="6"/>
          <p:cNvSpPr txBox="true"/>
          <p:nvPr/>
        </p:nvSpPr>
        <p:spPr>
          <a:xfrm rot="0">
            <a:off x="1180111" y="2894838"/>
            <a:ext cx="13839044" cy="4034850"/>
          </a:xfrm>
          <a:prstGeom prst="rect">
            <a:avLst/>
          </a:prstGeom>
        </p:spPr>
        <p:txBody>
          <a:bodyPr anchor="t" rtlCol="false" tIns="0" lIns="0" bIns="0" rIns="0">
            <a:spAutoFit/>
          </a:bodyPr>
          <a:lstStyle/>
          <a:p>
            <a:pPr>
              <a:lnSpc>
                <a:spcPts val="6463"/>
              </a:lnSpc>
            </a:pPr>
            <a:r>
              <a:rPr lang="en-US" sz="4752">
                <a:solidFill>
                  <a:srgbClr val="FFFFFF"/>
                </a:solidFill>
                <a:latin typeface="Courier Prime"/>
              </a:rPr>
              <a:t>En el contexto que será usado la base de datos será en una determinada área donde existan diferentes colegios, ya sea una zona, un distrito, un departamento o un estado.</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1286325" y="791942"/>
            <a:ext cx="15736889" cy="6964145"/>
          </a:xfrm>
          <a:custGeom>
            <a:avLst/>
            <a:gdLst/>
            <a:ahLst/>
            <a:cxnLst/>
            <a:rect r="r" b="b" t="t" l="l"/>
            <a:pathLst>
              <a:path h="6964145" w="15736889">
                <a:moveTo>
                  <a:pt x="0" y="0"/>
                </a:moveTo>
                <a:lnTo>
                  <a:pt x="15736889" y="0"/>
                </a:lnTo>
                <a:lnTo>
                  <a:pt x="15736889" y="6964145"/>
                </a:lnTo>
                <a:lnTo>
                  <a:pt x="0" y="6964145"/>
                </a:lnTo>
                <a:lnTo>
                  <a:pt x="0" y="0"/>
                </a:lnTo>
                <a:close/>
              </a:path>
            </a:pathLst>
          </a:custGeom>
          <a:blipFill>
            <a:blip r:embed="rId2"/>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2212351" y="823777"/>
            <a:ext cx="13863298" cy="8639447"/>
          </a:xfrm>
          <a:custGeom>
            <a:avLst/>
            <a:gdLst/>
            <a:ahLst/>
            <a:cxnLst/>
            <a:rect r="r" b="b" t="t" l="l"/>
            <a:pathLst>
              <a:path h="8639447" w="13863298">
                <a:moveTo>
                  <a:pt x="0" y="0"/>
                </a:moveTo>
                <a:lnTo>
                  <a:pt x="13863298" y="0"/>
                </a:lnTo>
                <a:lnTo>
                  <a:pt x="13863298" y="8639446"/>
                </a:lnTo>
                <a:lnTo>
                  <a:pt x="0" y="8639446"/>
                </a:lnTo>
                <a:lnTo>
                  <a:pt x="0" y="0"/>
                </a:lnTo>
                <a:close/>
              </a:path>
            </a:pathLst>
          </a:custGeom>
          <a:blipFill>
            <a:blip r:embed="rId2"/>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1689348" y="666082"/>
            <a:ext cx="14616878" cy="8592218"/>
          </a:xfrm>
          <a:custGeom>
            <a:avLst/>
            <a:gdLst/>
            <a:ahLst/>
            <a:cxnLst/>
            <a:rect r="r" b="b" t="t" l="l"/>
            <a:pathLst>
              <a:path h="8592218" w="14616878">
                <a:moveTo>
                  <a:pt x="0" y="0"/>
                </a:moveTo>
                <a:lnTo>
                  <a:pt x="14616878" y="0"/>
                </a:lnTo>
                <a:lnTo>
                  <a:pt x="14616878" y="8592218"/>
                </a:lnTo>
                <a:lnTo>
                  <a:pt x="0" y="8592218"/>
                </a:lnTo>
                <a:lnTo>
                  <a:pt x="0" y="0"/>
                </a:lnTo>
                <a:close/>
              </a:path>
            </a:pathLst>
          </a:custGeom>
          <a:blipFill>
            <a:blip r:embed="rId2"/>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9144000" y="-102870"/>
            <a:ext cx="9314578" cy="10389870"/>
            <a:chOff x="0" y="0"/>
            <a:chExt cx="3397983" cy="3790253"/>
          </a:xfrm>
        </p:grpSpPr>
        <p:sp>
          <p:nvSpPr>
            <p:cNvPr name="Freeform 3" id="3"/>
            <p:cNvSpPr/>
            <p:nvPr/>
          </p:nvSpPr>
          <p:spPr>
            <a:xfrm flipH="false" flipV="false" rot="0">
              <a:off x="0" y="0"/>
              <a:ext cx="3397983" cy="3790253"/>
            </a:xfrm>
            <a:custGeom>
              <a:avLst/>
              <a:gdLst/>
              <a:ahLst/>
              <a:cxnLst/>
              <a:rect r="r" b="b" t="t" l="l"/>
              <a:pathLst>
                <a:path h="3790253" w="3397983">
                  <a:moveTo>
                    <a:pt x="0" y="0"/>
                  </a:moveTo>
                  <a:lnTo>
                    <a:pt x="3397983" y="0"/>
                  </a:lnTo>
                  <a:lnTo>
                    <a:pt x="3397983" y="3790253"/>
                  </a:lnTo>
                  <a:lnTo>
                    <a:pt x="0" y="3790253"/>
                  </a:lnTo>
                  <a:close/>
                </a:path>
              </a:pathLst>
            </a:custGeom>
            <a:solidFill>
              <a:srgbClr val="2D2D35"/>
            </a:solidFill>
          </p:spPr>
        </p:sp>
      </p:grpSp>
      <p:sp>
        <p:nvSpPr>
          <p:cNvPr name="Freeform 4" id="4"/>
          <p:cNvSpPr/>
          <p:nvPr/>
        </p:nvSpPr>
        <p:spPr>
          <a:xfrm flipH="false" flipV="false" rot="0">
            <a:off x="1259353" y="1729334"/>
            <a:ext cx="15297782" cy="7983530"/>
          </a:xfrm>
          <a:custGeom>
            <a:avLst/>
            <a:gdLst/>
            <a:ahLst/>
            <a:cxnLst/>
            <a:rect r="r" b="b" t="t" l="l"/>
            <a:pathLst>
              <a:path h="7983530" w="15297782">
                <a:moveTo>
                  <a:pt x="0" y="0"/>
                </a:moveTo>
                <a:lnTo>
                  <a:pt x="15297782" y="0"/>
                </a:lnTo>
                <a:lnTo>
                  <a:pt x="15297782" y="7983530"/>
                </a:lnTo>
                <a:lnTo>
                  <a:pt x="0" y="7983530"/>
                </a:lnTo>
                <a:lnTo>
                  <a:pt x="0" y="0"/>
                </a:lnTo>
                <a:close/>
              </a:path>
            </a:pathLst>
          </a:custGeom>
          <a:blipFill>
            <a:blip r:embed="rId2"/>
            <a:stretch>
              <a:fillRect l="0" t="0" r="0" b="0"/>
            </a:stretch>
          </a:blipFill>
        </p:spPr>
      </p:sp>
      <p:sp>
        <p:nvSpPr>
          <p:cNvPr name="TextBox 5" id="5"/>
          <p:cNvSpPr txBox="true"/>
          <p:nvPr/>
        </p:nvSpPr>
        <p:spPr>
          <a:xfrm rot="0">
            <a:off x="1028700" y="1047750"/>
            <a:ext cx="7031406" cy="582930"/>
          </a:xfrm>
          <a:prstGeom prst="rect">
            <a:avLst/>
          </a:prstGeom>
        </p:spPr>
        <p:txBody>
          <a:bodyPr anchor="t" rtlCol="false" tIns="0" lIns="0" bIns="0" rIns="0">
            <a:spAutoFit/>
          </a:bodyPr>
          <a:lstStyle/>
          <a:p>
            <a:pPr>
              <a:lnSpc>
                <a:spcPts val="4559"/>
              </a:lnSpc>
            </a:pPr>
            <a:r>
              <a:rPr lang="en-US" sz="3999">
                <a:solidFill>
                  <a:srgbClr val="FFFFFF"/>
                </a:solidFill>
                <a:latin typeface="Courier Prime"/>
              </a:rPr>
              <a:t>Entidad Relación {</a:t>
            </a:r>
          </a:p>
        </p:txBody>
      </p:sp>
      <p:sp>
        <p:nvSpPr>
          <p:cNvPr name="TextBox 6" id="6"/>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rPr>
              <a: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8810198" y="-102870"/>
            <a:ext cx="9648380" cy="10389870"/>
            <a:chOff x="0" y="0"/>
            <a:chExt cx="3519755" cy="3790253"/>
          </a:xfrm>
        </p:grpSpPr>
        <p:sp>
          <p:nvSpPr>
            <p:cNvPr name="Freeform 3" id="3"/>
            <p:cNvSpPr/>
            <p:nvPr/>
          </p:nvSpPr>
          <p:spPr>
            <a:xfrm flipH="false" flipV="false" rot="0">
              <a:off x="0" y="0"/>
              <a:ext cx="3519755" cy="3790253"/>
            </a:xfrm>
            <a:custGeom>
              <a:avLst/>
              <a:gdLst/>
              <a:ahLst/>
              <a:cxnLst/>
              <a:rect r="r" b="b" t="t" l="l"/>
              <a:pathLst>
                <a:path h="3790253" w="3519755">
                  <a:moveTo>
                    <a:pt x="0" y="0"/>
                  </a:moveTo>
                  <a:lnTo>
                    <a:pt x="3519755" y="0"/>
                  </a:lnTo>
                  <a:lnTo>
                    <a:pt x="3519755" y="3790253"/>
                  </a:lnTo>
                  <a:lnTo>
                    <a:pt x="0" y="3790253"/>
                  </a:lnTo>
                  <a:close/>
                </a:path>
              </a:pathLst>
            </a:custGeom>
            <a:solidFill>
              <a:srgbClr val="2D2D35"/>
            </a:solidFill>
          </p:spPr>
        </p:sp>
      </p:grpSp>
      <p:sp>
        <p:nvSpPr>
          <p:cNvPr name="Freeform 4" id="4"/>
          <p:cNvSpPr/>
          <p:nvPr/>
        </p:nvSpPr>
        <p:spPr>
          <a:xfrm flipH="false" flipV="false" rot="0">
            <a:off x="6643881" y="-102870"/>
            <a:ext cx="10264336" cy="10389870"/>
          </a:xfrm>
          <a:custGeom>
            <a:avLst/>
            <a:gdLst/>
            <a:ahLst/>
            <a:cxnLst/>
            <a:rect r="r" b="b" t="t" l="l"/>
            <a:pathLst>
              <a:path h="10389870" w="10264336">
                <a:moveTo>
                  <a:pt x="0" y="0"/>
                </a:moveTo>
                <a:lnTo>
                  <a:pt x="10264337" y="0"/>
                </a:lnTo>
                <a:lnTo>
                  <a:pt x="10264337" y="10389870"/>
                </a:lnTo>
                <a:lnTo>
                  <a:pt x="0" y="10389870"/>
                </a:lnTo>
                <a:lnTo>
                  <a:pt x="0" y="0"/>
                </a:lnTo>
                <a:close/>
              </a:path>
            </a:pathLst>
          </a:custGeom>
          <a:blipFill>
            <a:blip r:embed="rId2"/>
            <a:stretch>
              <a:fillRect l="-949" t="0" r="-949" b="0"/>
            </a:stretch>
          </a:blipFill>
        </p:spPr>
      </p:sp>
      <p:sp>
        <p:nvSpPr>
          <p:cNvPr name="TextBox 5" id="5"/>
          <p:cNvSpPr txBox="true"/>
          <p:nvPr/>
        </p:nvSpPr>
        <p:spPr>
          <a:xfrm rot="0">
            <a:off x="1028700" y="746760"/>
            <a:ext cx="7031406" cy="582930"/>
          </a:xfrm>
          <a:prstGeom prst="rect">
            <a:avLst/>
          </a:prstGeom>
        </p:spPr>
        <p:txBody>
          <a:bodyPr anchor="t" rtlCol="false" tIns="0" lIns="0" bIns="0" rIns="0">
            <a:spAutoFit/>
          </a:bodyPr>
          <a:lstStyle/>
          <a:p>
            <a:pPr>
              <a:lnSpc>
                <a:spcPts val="4559"/>
              </a:lnSpc>
            </a:pPr>
            <a:r>
              <a:rPr lang="en-US" sz="3999">
                <a:solidFill>
                  <a:srgbClr val="FFFFFF"/>
                </a:solidFill>
                <a:latin typeface="Courier Prime"/>
              </a:rPr>
              <a:t>Modelo Lógico {</a:t>
            </a:r>
          </a:p>
        </p:txBody>
      </p:sp>
      <p:sp>
        <p:nvSpPr>
          <p:cNvPr name="TextBox 6" id="6"/>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DAF2oNrsNCQ</dc:identifier>
  <dcterms:modified xsi:type="dcterms:W3CDTF">2011-08-01T06:04:30Z</dcterms:modified>
  <cp:revision>1</cp:revision>
  <dc:title>Presentación propuesta técnica desarrollo código programación fondo oscuro</dc:title>
</cp:coreProperties>
</file>