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Montserrat ExtraLight"/>
      <p:regular r:id="rId26"/>
      <p:bold r:id="rId27"/>
      <p:italic r:id="rId28"/>
      <p:boldItalic r:id="rId29"/>
    </p:embeddedFont>
    <p:embeddedFont>
      <p:font typeface="Montserrat ExtraBold"/>
      <p:bold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ExtraLight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MontserratExtraLight-italic.fntdata"/><Relationship Id="rId27" Type="http://schemas.openxmlformats.org/officeDocument/2006/relationships/font" Target="fonts/MontserratExtra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Extra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ExtraBold-boldItalic.fntdata"/><Relationship Id="rId30" Type="http://schemas.openxmlformats.org/officeDocument/2006/relationships/font" Target="fonts/MontserratExtra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37693fa8a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37693fa8a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37693fa8a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37693fa8a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37693fa8a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37693fa8a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37693fa8a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37693fa8a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2390267" y="3335675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2400"/>
              <a:t>Base de Datos - Ingenieria de sistemas</a:t>
            </a:r>
            <a:endParaRPr b="1" sz="2400"/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45075"/>
            <a:ext cx="2243976" cy="129842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/>
        </p:nvSpPr>
        <p:spPr>
          <a:xfrm>
            <a:off x="1539149" y="1124895"/>
            <a:ext cx="5339400" cy="1465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8760000" dist="19050">
              <a:srgbClr val="76A5AF">
                <a:alpha val="498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DEFENSA HITO 4 - TAREA FINAL</a:t>
            </a:r>
            <a:endParaRPr b="1" sz="40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509784" y="3029666"/>
            <a:ext cx="11562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Nombre</a:t>
            </a:r>
            <a:endParaRPr>
              <a:solidFill>
                <a:srgbClr val="FFAB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099700" y="3382550"/>
            <a:ext cx="4305000" cy="345300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8460000" dist="19050">
              <a:srgbClr val="76A5AF">
                <a:alpha val="498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Kevin German Paucara Oro</a:t>
            </a:r>
            <a:endParaRPr sz="18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77" name="Google Shape;77;p13"/>
          <p:cNvCxnSpPr/>
          <p:nvPr/>
        </p:nvCxnSpPr>
        <p:spPr>
          <a:xfrm>
            <a:off x="2973584" y="2576696"/>
            <a:ext cx="2980800" cy="0"/>
          </a:xfrm>
          <a:prstGeom prst="straightConnector1">
            <a:avLst/>
          </a:prstGeom>
          <a:noFill/>
          <a:ln cap="flat" cmpd="sng" w="9525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0"/>
              </a:srgbClr>
            </a:outerShdw>
          </a:effectLst>
        </p:spPr>
      </p:cxnSp>
    </p:spTree>
  </p:cSld>
  <p:clrMapOvr>
    <a:masterClrMapping/>
  </p:clrMapOvr>
  <mc:AlternateContent>
    <mc:Choice Requires="p14">
      <p:transition spd="med" p14:dur="600">
        <p14:prism dir="l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0" y="497459"/>
            <a:ext cx="4464900" cy="43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DATABASE  Agencia de  viajes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Agencia de  viajes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TABLE Clientes 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Cliente_ID INTEGER PRIMARY KEY NOT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Nombre VARCHAR(50) NOT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Apellido VARCHAR(50) NOT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Email VARCHAR(50) NOT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Telefono VARCHAR(20) NOT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TABLE Destinos 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Destino_ID INTEGER PRIMARY KEY NOT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Nombredestino VARCHAR(100) NOT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Descripcion INTEGER  NOT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PrecioBase INTEGER NOT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TABLE Paquetes 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Paquete_ID INTEGER PRIMARY KEY NOT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nombrepaquete VARCHAR(100) NOT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descripcion VARCHAR(50) NOT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fechainicio DATE NOT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fechafin DATE NOT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destino_ID INTEGER NOT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preciototal INTEGER NOT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FOREIGN KEY (destino_ID) REFERENCES Destinos(Destino_ID)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4170035" y="0"/>
            <a:ext cx="4809900" cy="50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TABLE Empleados 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Empleado_ID INTEGER PRIMARY KEY NOT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Nombreempleado VARCHAR(50) NOT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Apellidoempleado VARCHAR(50) NOT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Emailempleado VARCHAR(50) NOT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Cargo VARCHAR(50) NOT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TABLE Reservas 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Reserva_ID INTEGER PRIMARY KEY NOT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Cliente_ID INTEGER NOT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Paquete_ID INTEGER NOT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Fechareserva DATE NOT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Cantidadpersonas INTEGER NOT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Preciototal INTEGER NOT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Estadoreserva VARCHAR(20) NOT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FOREIGN KEY (Cliente_ID) REFERENCES Clientes(Cliente_ID),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FOREIGN KEY (Paquete_ID) REFERENCES Paquetes(Paquete_ID)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1.2. Los registros de cada tabla deberían quedar de la siguiente forma</a:t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INTO Clientes (Cliente_ID, Nombre, Apellido, Email, Telefono)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(1, 'John', 'Doe', 'john.doe@example.com', '555-1234'),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(2, 'Jane', 'Smith', 'jane.smith@example.com', '555-5678'),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(3, 'Bob', 'Jones', 'bob.jones@example.com', '555-9012'),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(4, 'Alice', 'Lee', 'alice.lee@example.com', '555-3456'),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(5, 'Charlie', 'Brown', 'charlie.brown@example.com', '555-7890');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/>
        </p:nvSpPr>
        <p:spPr>
          <a:xfrm>
            <a:off x="0" y="249450"/>
            <a:ext cx="91440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NSERT INTO Destinos (Destino_ID, Nombredestino, Descripcion, PrecioBase)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VALUES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    (1, 'París', 'La ciudad del amor y la luz', 1000.00),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    (2, 'Londres', 'La capital de Inglaterra y el Reino Unido', 800.00),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    (3, 'Sydney', 'La ciudad más grande y cosmopolita de Australia', 1500.00);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INSERT INTO Empleados (Empleado_ID, Nombreempleado, Apellidoempleado, Emailempleado, Cargo)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VALUES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    (1, 'Felipe', 'González', 'felipe.gonzalez@correo.com', 'Agente de Viajes'),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    (2, 'María', 'Pérez', 'maria.perez@correo.com', 'Gerente'),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    (3, 'Juan', 'López', 'juan.lopez@correo.com', 'Asistente');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 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INSERT INTO Paquetes (Paquete_ID, nombrepaquete, descripcion, fechainicio, fechafin, destino_ID, preciototal, Estado)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VALUES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    (1, 'Paquete a París', 'Explora la ciudad del amor', '2023-01-01', '2023-01-15', 1, 1500.00, 'Confirmado'),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    (2, 'Tour por Londres', 'Descubre los encantos de la capital británica', '2023-02-01', '2023-02-10', 2, 1200.00, 'Pendiente'),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    (3, 'Aventura en Sydney', 'Disfruta la cosmopolita ciudad australiana', '2023-03-01', '2023-03-20', 3, 1800.00, 'Cancelado');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 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INSERT INTO Reservas (Reserva_ID, Cliente_ID, Paquete_ID, Fechareserva, Cantidadpersonas, Preciototal, Estadoreserva)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VALUES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    (1, 1, 1, '2022-12-01', 2, 3000.00, 'Confirmada'),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    (2, 2, 2, '2022-12-15', 1, 1200.00, 'Pendiente'),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    (3, 3, 3, '2023-01-01', 4, 7200.00, 'Cancelada');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119495" y="135233"/>
            <a:ext cx="8749200" cy="60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419" sz="1500" u="none" cap="none" strike="noStrike">
                <a:solidFill>
                  <a:srgbClr val="FFFFFF"/>
                </a:solidFill>
              </a:rPr>
              <a:t>2. Manejo de conceptos</a:t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419" sz="1500" u="none" cap="none" strike="noStrike">
                <a:solidFill>
                  <a:srgbClr val="FFFFFF"/>
                </a:solidFill>
              </a:rPr>
              <a:t>2.1. Muestra un ejemplo de DDL.</a:t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63565" y="770889"/>
            <a:ext cx="92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 un lenguaje de definición de datos esta  se utiliza para definir la estructura de la base de datos. Define base de datos y sus objetos, como tablas, índices y procedimientos, también se utiliza para crear y eliminar objetos de base de datos, lgunos ejemplos son el DROP, TRUNCATE.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59690" y="1479744"/>
            <a:ext cx="90246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 utiliza para manipular los datos de una base de datos</a:t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Algunos ejemplos son: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SELECT: Donde nos sirve para recuperar datos de una o varias tablas como: SELECT*FROM clientes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INSERT: Esta se utiliza para insertar nuevos datos en una tabla Ejemplo:  INSERT INTO customers (id, name, address) VALUES (1, 'John Smith,' '123 Main St');</a:t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119502" y="1202850"/>
            <a:ext cx="2991900" cy="27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419" sz="1300" u="none" cap="none" strike="noStrike">
                <a:solidFill>
                  <a:srgbClr val="FFFFFF"/>
                </a:solidFill>
              </a:rPr>
              <a:t>2.2. Muestra un ejemplo de DML</a:t>
            </a:r>
            <a:endParaRPr b="1" sz="1500"/>
          </a:p>
        </p:txBody>
      </p:sp>
      <p:sp>
        <p:nvSpPr>
          <p:cNvPr id="97" name="Google Shape;97;p16"/>
          <p:cNvSpPr/>
          <p:nvPr/>
        </p:nvSpPr>
        <p:spPr>
          <a:xfrm>
            <a:off x="119500" y="2347451"/>
            <a:ext cx="7762200" cy="2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419" sz="1200" u="none" cap="none" strike="noStrike">
                <a:solidFill>
                  <a:schemeClr val="lt1"/>
                </a:solidFill>
              </a:rPr>
              <a:t>2.3. Para que drive INNER JO</a:t>
            </a:r>
            <a:r>
              <a:rPr b="1" i="0" lang="es-419" sz="1200" u="none" cap="none" strike="noStrike">
                <a:solidFill>
                  <a:schemeClr val="lt1"/>
                </a:solidFill>
              </a:rPr>
              <a:t>IN.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156579" y="3005975"/>
            <a:ext cx="42684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2.4.Defina que es una función de agregación</a:t>
            </a:r>
            <a:r>
              <a:rPr b="0" i="0" lang="es-419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700"/>
          </a:p>
        </p:txBody>
      </p:sp>
      <p:sp>
        <p:nvSpPr>
          <p:cNvPr id="99" name="Google Shape;99;p16"/>
          <p:cNvSpPr/>
          <p:nvPr/>
        </p:nvSpPr>
        <p:spPr>
          <a:xfrm>
            <a:off x="63578" y="3279900"/>
            <a:ext cx="9024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 una herramienta que te permite hacer cálculos en un conjunto de datos, como sumar valores, encontrar promedios o contar elementos.</a:t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156576" y="3541510"/>
            <a:ext cx="40737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2.5. Liste funciones de agregación que conozca.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63578" y="3853629"/>
            <a:ext cx="33042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COUNT : Que cuenta el numero de filas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SUM: Esta suma valores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MIN: Esta nos ayuda a devolver el valor minimo</a:t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MAX: </a:t>
            </a:r>
            <a:r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Esta nos ayuda a devolver el valor máximo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AVG: Esta Calcula  el promedio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119500" y="2611913"/>
            <a:ext cx="831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Esta nos sirve para combinar registros de dos o mas tablas, osea donde hay valores que coincidan em um campo comun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/>
        </p:nvSpPr>
        <p:spPr>
          <a:xfrm>
            <a:off x="0" y="0"/>
            <a:ext cx="9144000" cy="52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2"/>
                </a:solidFill>
              </a:rPr>
              <a:t>2.6. Para qué sirve la función CONCAT en SQL-Server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Esta nos srive para concatenar dos o más cadenas de texto en una sola cadena, ejemplo: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SELECT CONCAT(Nombre, ' ', Apellido) AS NombreCompleto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FROM Clientes;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Donde nos  devolvera el nombre completo combinando las columnas Nombre y Apellido en la tabla Cliente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2"/>
                </a:solidFill>
              </a:rPr>
              <a:t>2.7. Muestra un ejemplo del uso de COUNT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SELECT COUNT(*) AS TotalClientes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FROM Clientes;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En esta consulta devolverá el número total de filas en la tabla  Cliente que representa el total de clientes registrados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2"/>
                </a:solidFill>
              </a:rPr>
              <a:t>2.8. Muestra un ejemplo del usos de AVG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SELECT AVG(preciototal) AS PromedioPrecio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FROM Paquetes;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Al ejecutar esta consulta devolverá el promedio de los precios totales de los paquetes turísticos registrados en la tabla Paquetes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2"/>
                </a:solidFill>
              </a:rPr>
              <a:t>2.9. Muestra un ejemplo del uso de MIN-MAX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SELECT MIN(preciototal) AS PrecioMinimo, MAX(preciototal) AS PrecioMaximo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FROM Paquetes;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Al ejecutar  esta consulta devolverá el precio mínimo y máximo de los paquetes turísticos registrados en la respectiva tabla de Paquetes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2"/>
                </a:solidFill>
              </a:rPr>
              <a:t>3. Manejo de consultas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2"/>
                </a:solidFill>
              </a:rPr>
              <a:t>3.1. ¿Cuáles son los empleados que tienen el título "Agente de Ventas"?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SELECT Nombreempleado, Apellidoempleado                                                               Felipe gonzales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FROM Empleados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WHERE Cargo = 'Agente de Ventas';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La  consulta tendría que  busca en la tabla de empleados aquellos que tienen el título de Agente de Ventas y muestra sus nombres y apellidos.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2"/>
                </a:solidFill>
              </a:rPr>
              <a:t>3.2. ¿Cuáles son los destinos de los paquetes turísticos reservados por el cliente con ID 1?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SELECT d.Nombredestino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FROM Reservas r                                                                                                       niguno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JOIN Destinos d ON r.idDestino = d.Destino_ID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WHERE r.idCliente = 1;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En aquí se selecciona el nombre del destino de las reservas hechas por el cliente con ID 1, relacionando la tabla de reservas con la tabla de destinos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/>
        </p:nvSpPr>
        <p:spPr>
          <a:xfrm>
            <a:off x="0" y="0"/>
            <a:ext cx="9144000" cy="4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2"/>
                </a:solidFill>
              </a:rPr>
              <a:t>3.3. ¿Cuáles son los paquetes turísticos reservados por el cliente llamado "Jane Smith"?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SELECT p.nombrepaquete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FROM Paquetes p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JOIN Reservas r ON p.paquete_ID = r.idReserva                                                         Londres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JOIN Clientes c ON r.idCliente = c.Cliente_ID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WHERE c.Nombre = 'Jane' AND c.Apellido = 'Smith';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En esta consulta obtienemos los nombres de los paquetes reservados por el cliente llamado Jane Smith cruzando la información de clientes, reservas y paquetes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2"/>
                </a:solidFill>
              </a:rPr>
              <a:t>3.4. ¿Cuáles son los nombres de los clientes, los destinos de sus paquetesturísticos y los nombres de los empleados que gestionaron esas reservas?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SELECT c.Nombre, c.Apellido, d.Nombredestino, e.Nombreempleado, e.Apellidoempleado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FROM Reservas 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JOIN Clientes c ON r.idCliente = c.Cliente_ID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JOIN Paquetes p ON r.idReserva = p.paquete_ID                                                   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JOIN Destinos d ON p.destino_ID = d.Destino_ID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JOIN Empleados e ON p.idEmpleado = e.Empleado_ID;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En aqui se muestra el nombre y apellido del cliente, el destino del paquete reservado y los nombres de los empleados que gestionaron esas reservas, uniendo todas las tablas necesarias mediante sus claves.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  N          A            D                      N.E.                 A.E.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John    Doe       París                Felipe          González        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Jane    Smith     Londres               María           Pérez           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Bob     Jones    Sydney                Juan            López            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2"/>
                </a:solidFill>
              </a:rPr>
              <a:t>3.5. ¿Cuál es la cantidad total de personas que han reservado paquetes turísticos en la agencia?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SELECT SUM(Cantidadpersonas) AS TotalPersonas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FROM Reservas;                                                                                                             3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Aquí se calcula la suma total de personas que han realizado reservas, obteniendo la suma de la columna Cantidadpersonas de la tabla de Reservas.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/>
        </p:nvSpPr>
        <p:spPr>
          <a:xfrm>
            <a:off x="0" y="1209600"/>
            <a:ext cx="91440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2"/>
                </a:solidFill>
              </a:rPr>
              <a:t>3.6. ¿Cuántas reservas se han realizado para el paquete turístico llamado "Aventura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2"/>
                </a:solidFill>
              </a:rPr>
              <a:t>en Tokio"?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SELECT COUNT(*) AS TotalReservas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FROM Paquetes p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JOIN Reservas r ON p.paquete_ID = r.idReserva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WHERE p.nombrepaquete = 'Aventura en Tokio';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En esta consulta cuenta cuántas reservas se han hecho para el paquete turístico llamado "Aventura en Tokio", vinculando la tabla de paquetes con la tabla de reservas.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  0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/>
        </p:nvSpPr>
        <p:spPr>
          <a:xfrm>
            <a:off x="0" y="0"/>
            <a:ext cx="9144000" cy="2823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GRACIAS POR SU ATENCIÓN.</a:t>
            </a:r>
            <a:endParaRPr b="1" sz="45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544200" y="239525"/>
            <a:ext cx="8055600" cy="466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544275" y="4160175"/>
            <a:ext cx="8055600" cy="466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" y="2824025"/>
            <a:ext cx="9144000" cy="23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